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390" r:id="rId2"/>
    <p:sldId id="386" r:id="rId3"/>
    <p:sldId id="304" r:id="rId4"/>
    <p:sldId id="378" r:id="rId5"/>
    <p:sldId id="303" r:id="rId6"/>
    <p:sldId id="381" r:id="rId7"/>
    <p:sldId id="382" r:id="rId8"/>
    <p:sldId id="379" r:id="rId9"/>
    <p:sldId id="383" r:id="rId10"/>
    <p:sldId id="385" r:id="rId11"/>
    <p:sldId id="305" r:id="rId12"/>
    <p:sldId id="306" r:id="rId13"/>
    <p:sldId id="307" r:id="rId14"/>
    <p:sldId id="308" r:id="rId15"/>
    <p:sldId id="309" r:id="rId16"/>
    <p:sldId id="38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2821" autoAdjust="0"/>
  </p:normalViewPr>
  <p:slideViewPr>
    <p:cSldViewPr>
      <p:cViewPr varScale="1">
        <p:scale>
          <a:sx n="90" d="100"/>
          <a:sy n="90" d="100"/>
        </p:scale>
        <p:origin x="14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AE27-165A-454E-8EF4-0156B63C832A}" type="datetimeFigureOut">
              <a:rPr lang="en-US" smtClean="0"/>
              <a:pPr/>
              <a:t>1/2/2021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552C-B0FE-426E-9DE7-D2AF7D760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46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 algn="ctr" rtl="1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92883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4" y="6492883"/>
            <a:ext cx="54210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92883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8"/>
            <a:ext cx="2667000" cy="365125"/>
          </a:xfrm>
        </p:spPr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14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8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10"/>
            <a:ext cx="2209800" cy="365125"/>
          </a:xfrm>
        </p:spPr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5" y="6248215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92883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rtl="1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4" y="6248214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32" indent="-320032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74313" algn="r" rtl="1" eaLnBrk="1" latinLnBrk="0" hangingPunct="1">
        <a:spcBef>
          <a:spcPts val="551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indent="-228594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indent="-228594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indent="-228594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067" indent="-228594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381" indent="-228594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694" indent="-228594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07" indent="-228594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3A0AE-5E75-411F-8D0F-7B88F9AF3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مراحل بلوغ فولیکول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117D98-2A07-46F8-8A5C-AB38562E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818841-9E23-4C2B-BA27-9EF4336F6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94624C6-3CB1-48D8-9DB7-8FA07D5D815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3000" y="1522014"/>
            <a:ext cx="7239000" cy="499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47739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9CF0D-A118-480A-ADBC-484C847FA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ارتباط سلول های گرانولوزا با اووسیت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0C0A4-9D7E-41AD-B248-BEBDDFC42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2BF11-CBF4-4A1C-8738-2137D73B0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E7D3AB9-A780-46F3-B702-F2155112CCA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32039" y="1600200"/>
            <a:ext cx="7514877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94150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Documents and Settings\Dr. Ahmadi\My Documents\My Pictures\Picture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2209800"/>
            <a:ext cx="8226459" cy="4267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مراحل و وقایع دوره قاعدگی در تخمدانها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a-IR" sz="2400" dirty="0"/>
              <a:t>مرحله فولیکولی</a:t>
            </a:r>
          </a:p>
          <a:p>
            <a:r>
              <a:rPr lang="fa-IR" sz="2400" dirty="0"/>
              <a:t>مرحله تخمک گذاری</a:t>
            </a:r>
          </a:p>
          <a:p>
            <a:r>
              <a:rPr lang="fa-IR" sz="2400" dirty="0"/>
              <a:t>مرحله لوتئینی یا جسم زرد</a:t>
            </a:r>
            <a:endParaRPr lang="en-US" sz="2400" dirty="0"/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BB423-AE85-49B0-9996-303E08EC6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مراحل و وقایع دوره قاعدگی در تخمدانها 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9EFD8E-85A2-4D7F-89AF-53898ECA6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2D830-9B6F-4B32-849B-A88831526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6A36110-366A-4F39-B2A8-CC37E35B656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5888" y="1828800"/>
            <a:ext cx="8806103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71762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مراحل دوره قاعدگی 28 روزه در رحم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مرحله تخریب آندومتر و خونریزی قاعدگی (5 روز اول)</a:t>
            </a:r>
          </a:p>
          <a:p>
            <a:r>
              <a:rPr lang="fa-IR" dirty="0"/>
              <a:t>مرحله تکثیر و ترمیم غدد آندومتر رحم (روزهای 6 تا 14)</a:t>
            </a:r>
          </a:p>
          <a:p>
            <a:r>
              <a:rPr lang="fa-IR" dirty="0"/>
              <a:t>مرحله ترشح شیره رحمی (روزهای 14 تا 28)</a:t>
            </a:r>
            <a:endParaRPr lang="en-US" dirty="0"/>
          </a:p>
        </p:txBody>
      </p:sp>
      <p:pic>
        <p:nvPicPr>
          <p:cNvPr id="23555" name="Picture 3" descr="C:\Documents and Settings\Dr. Ahmadi\My Documents\My Pictures\Picture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7" y="3362328"/>
            <a:ext cx="4933951" cy="34956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59658-D421-407D-A936-BAE349F50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فولیکول های آغازین در تخمدان قبل از بلوغ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9850CA-11DD-4B03-861B-3DE53931F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9A37A-210E-416C-94E7-355703D67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5ECE230-AAB4-4533-9956-45104F84B0E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89511" y="1600200"/>
            <a:ext cx="599994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28173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D1C45-AF59-45AE-B68F-D8387E4F6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مراحل  و زمان لازم برای انتخاب فولیکول بالغ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A1B60A-4C89-4938-8949-FE309BD6F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F66A0-26B0-499F-ACC2-B0ED0BA9E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5E030D-6ECF-422A-96CB-FBC05CF93E8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dirty="0"/>
              <a:t>All of the follicles were made before you the born.</a:t>
            </a:r>
          </a:p>
          <a:p>
            <a:pPr algn="l" rtl="0"/>
            <a:r>
              <a:rPr lang="en-US" dirty="0"/>
              <a:t>They then stop developing and lie dormant until recruited.</a:t>
            </a:r>
          </a:p>
          <a:p>
            <a:pPr algn="l" rtl="0"/>
            <a:r>
              <a:rPr lang="en-US" dirty="0"/>
              <a:t>Each month, a pool of follicles (about 1,000) are recruited to develop further.</a:t>
            </a:r>
          </a:p>
          <a:p>
            <a:pPr algn="l" rtl="0"/>
            <a:r>
              <a:rPr lang="en-US" dirty="0"/>
              <a:t>Full development takes over a year and many stages.</a:t>
            </a:r>
          </a:p>
          <a:p>
            <a:pPr algn="l" rtl="0"/>
            <a:r>
              <a:rPr lang="en-US" dirty="0"/>
              <a:t>During each stage of development, only some follicles are recruited to continue to the next stage. The rest die</a:t>
            </a:r>
          </a:p>
          <a:p>
            <a:pPr algn="l" rtl="0"/>
            <a:r>
              <a:rPr lang="en-US" dirty="0"/>
              <a:t>At any given time, the ovaries contain follicles at every stage of development. It takes roughly 375 days for a follicle to develop to ovulation stage.</a:t>
            </a:r>
          </a:p>
        </p:txBody>
      </p:sp>
    </p:spTree>
    <p:extLst>
      <p:ext uri="{BB962C8B-B14F-4D97-AF65-F5344CB8AC3E}">
        <p14:creationId xmlns:p14="http://schemas.microsoft.com/office/powerpoint/2010/main" val="3982487728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DB86A-9D99-4460-97BC-40ADB7F5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مراحل انتخاب فولیکول بالغ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440EDB-74AB-4FEB-A1D4-40FD249D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A4FFB-FA5B-4A5B-A41E-B8773DCB1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88D03D0-1E0C-4C15-824B-A0051A331A0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2400" y="1568072"/>
            <a:ext cx="8859960" cy="460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93129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321F9-36BC-4F08-B3DF-AB8B81C17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مراحل انتخاب فولیکول بالغ و اندازه آن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670F9-E54E-46AD-9081-AD12391D0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A66A1-B1B9-49F4-881A-4B137DBD3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2DF4337-3627-4BAA-8BDA-8A9A8C86A81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7638" y="1600200"/>
            <a:ext cx="5717299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27580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7C5D6-733B-462B-94CF-F1510F4E5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خلاصه مراحل انتخاب فولیکول بالغ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EB0B0F-4E93-438A-BAB8-487407CBB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BC88A-FE9D-4223-A28D-7D444A20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2A371B-BC4F-40FA-B71B-1F831AC6C70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l"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takes several stages; over a period of 375 days (about 13 cycles) for a follicle to develop and reach pre-ovulatory stage.</a:t>
            </a:r>
          </a:p>
          <a:p>
            <a:pPr algn="l"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pool of follicles compete with each other for dominance (to be the single follicle that releases an egg).</a:t>
            </a:r>
          </a:p>
          <a:p>
            <a:pPr algn="l"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time the pool has reached the 13th cycle (the cycle in which one of them will release an egg), only a few of the pool remain.</a:t>
            </a:r>
          </a:p>
          <a:p>
            <a:pPr algn="l"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follicles compete which other for the final time during the follicular phase of the 13th cycle.</a:t>
            </a:r>
          </a:p>
          <a:p>
            <a:pPr algn="l"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about a week, one will start to outgrow the others, the others will die.</a:t>
            </a:r>
          </a:p>
          <a:p>
            <a:pPr algn="l"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dominant follicle quickly grows to over 20mm and then ruptures - releasing an egg out of the ovary: "ovulation".</a:t>
            </a:r>
          </a:p>
          <a:p>
            <a:pPr algn="l"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Whilst all this is happening, other pools are also competing against each other for the next ovulation. At any given time the ovaries contain follicles at all stages of development.</a:t>
            </a:r>
          </a:p>
          <a:p>
            <a:pPr algn="l" rtl="0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743270"/>
      </p:ext>
    </p:extLst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نحوه تحریک تولید استروژن در تخمدان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4" descr="anphys2e-fig-16-10-0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7"/>
            <a:ext cx="6781800" cy="509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:\Documents and Settings\Dr. Ahmadi\My Documents\My Pictures\Picture4.jpg"/>
          <p:cNvPicPr>
            <a:picLocks noChangeAspect="1" noChangeArrowheads="1"/>
          </p:cNvPicPr>
          <p:nvPr/>
        </p:nvPicPr>
        <p:blipFill>
          <a:blip r:embed="rId2" cstate="print"/>
          <a:srcRect l="4644" t="1695"/>
          <a:stretch>
            <a:fillRect/>
          </a:stretch>
        </p:blipFill>
        <p:spPr bwMode="auto">
          <a:xfrm>
            <a:off x="2158749" y="2911922"/>
            <a:ext cx="6985253" cy="3946087"/>
          </a:xfrm>
          <a:prstGeom prst="rect">
            <a:avLst/>
          </a:prstGeom>
          <a:noFill/>
        </p:spPr>
      </p:pic>
      <p:pic>
        <p:nvPicPr>
          <p:cNvPr id="22533" name="Picture 5" descr="C:\Documents and Settings\Dr. Ahmadi\My Documents\My Pictures\Picture2.jpg"/>
          <p:cNvPicPr>
            <a:picLocks noChangeAspect="1" noChangeArrowheads="1"/>
          </p:cNvPicPr>
          <p:nvPr/>
        </p:nvPicPr>
        <p:blipFill>
          <a:blip r:embed="rId3" cstate="print"/>
          <a:srcRect r="34887" b="58439"/>
          <a:stretch>
            <a:fillRect/>
          </a:stretch>
        </p:blipFill>
        <p:spPr bwMode="auto">
          <a:xfrm>
            <a:off x="0" y="2057409"/>
            <a:ext cx="3124200" cy="162178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3200" dirty="0"/>
              <a:t>نحوه اثر </a:t>
            </a:r>
            <a:r>
              <a:rPr lang="en-US" sz="3200" dirty="0"/>
              <a:t>FSH</a:t>
            </a:r>
            <a:r>
              <a:rPr lang="fa-IR" sz="3200" dirty="0"/>
              <a:t> و </a:t>
            </a:r>
            <a:r>
              <a:rPr lang="en-US" sz="3200" dirty="0"/>
              <a:t>LH</a:t>
            </a:r>
            <a:r>
              <a:rPr lang="fa-IR" sz="3200" dirty="0"/>
              <a:t> بر تولید استروژن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سلول های گرانولوزا در اول دوره قاعدگی گیرنده </a:t>
            </a:r>
            <a:r>
              <a:rPr lang="en-US" dirty="0"/>
              <a:t>LH</a:t>
            </a:r>
            <a:r>
              <a:rPr lang="fa-IR" dirty="0"/>
              <a:t> ندارند</a:t>
            </a:r>
            <a:endParaRPr lang="en-US" dirty="0"/>
          </a:p>
        </p:txBody>
      </p:sp>
      <p:grpSp>
        <p:nvGrpSpPr>
          <p:cNvPr id="5" name="Group 16"/>
          <p:cNvGrpSpPr/>
          <p:nvPr/>
        </p:nvGrpSpPr>
        <p:grpSpPr>
          <a:xfrm>
            <a:off x="609600" y="2590800"/>
            <a:ext cx="1981200" cy="2971800"/>
            <a:chOff x="609600" y="2590800"/>
            <a:chExt cx="1981200" cy="2971800"/>
          </a:xfrm>
        </p:grpSpPr>
        <p:sp>
          <p:nvSpPr>
            <p:cNvPr id="15" name="Rectangle 14"/>
            <p:cNvSpPr/>
            <p:nvPr/>
          </p:nvSpPr>
          <p:spPr>
            <a:xfrm>
              <a:off x="2209800" y="2590800"/>
              <a:ext cx="381000" cy="304800"/>
            </a:xfrm>
            <a:prstGeom prst="rect">
              <a:avLst/>
            </a:prstGeom>
            <a:noFill/>
            <a:ln w="571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urved Right Arrow 15"/>
            <p:cNvSpPr/>
            <p:nvPr/>
          </p:nvSpPr>
          <p:spPr>
            <a:xfrm>
              <a:off x="609600" y="2895600"/>
              <a:ext cx="1600200" cy="2667000"/>
            </a:xfrm>
            <a:prstGeom prst="curved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اثر استروژن بر سلول های گرانولوزا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استروژن تولید شده توسط سلولهای گرانولوزا دو اثر اتوکرین بر سلولهای گرانولوزا دارد:</a:t>
            </a:r>
          </a:p>
          <a:p>
            <a:endParaRPr lang="fa-IR" dirty="0"/>
          </a:p>
          <a:p>
            <a:pPr lvl="1"/>
            <a:r>
              <a:rPr lang="fa-IR" dirty="0"/>
              <a:t>افزایش گیرنده های </a:t>
            </a:r>
            <a:r>
              <a:rPr lang="en-US" dirty="0"/>
              <a:t>FSH</a:t>
            </a:r>
            <a:r>
              <a:rPr lang="fa-IR" dirty="0"/>
              <a:t> (اثر فیدبک مثبت هورمون </a:t>
            </a:r>
            <a:r>
              <a:rPr lang="en-US" dirty="0"/>
              <a:t>FSH</a:t>
            </a:r>
            <a:r>
              <a:rPr lang="fa-IR" dirty="0"/>
              <a:t>)</a:t>
            </a:r>
            <a:endParaRPr lang="en-US" dirty="0"/>
          </a:p>
          <a:p>
            <a:pPr lvl="1"/>
            <a:endParaRPr lang="fa-IR" dirty="0"/>
          </a:p>
          <a:p>
            <a:pPr lvl="1"/>
            <a:r>
              <a:rPr lang="fa-IR" dirty="0"/>
              <a:t>کمک به تولید گیرنده های </a:t>
            </a:r>
            <a:r>
              <a:rPr lang="en-US" dirty="0"/>
              <a:t>LH</a:t>
            </a:r>
            <a:r>
              <a:rPr lang="fa-IR" dirty="0"/>
              <a:t> با کمک </a:t>
            </a:r>
            <a:r>
              <a:rPr lang="en-US" dirty="0"/>
              <a:t>FSH</a:t>
            </a:r>
            <a:r>
              <a:rPr lang="fa-IR" dirty="0"/>
              <a:t> </a:t>
            </a:r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جهش ترشح </a:t>
            </a:r>
            <a:r>
              <a:rPr lang="en-US" dirty="0"/>
              <a:t>LH</a:t>
            </a:r>
            <a:r>
              <a:rPr lang="fa-IR" dirty="0"/>
              <a:t> یا </a:t>
            </a:r>
            <a:r>
              <a:rPr lang="en-US" dirty="0"/>
              <a:t>LH surge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495800"/>
          </a:xfrm>
        </p:spPr>
        <p:txBody>
          <a:bodyPr/>
          <a:lstStyle/>
          <a:p>
            <a:r>
              <a:rPr lang="fa-IR" dirty="0"/>
              <a:t>در روزهای 12 و 13 قاعدگی، ترشح </a:t>
            </a:r>
            <a:r>
              <a:rPr lang="en-US" dirty="0"/>
              <a:t>LH</a:t>
            </a:r>
            <a:r>
              <a:rPr lang="fa-IR" dirty="0"/>
              <a:t> ناگهان زیاد می شود</a:t>
            </a:r>
          </a:p>
          <a:p>
            <a:r>
              <a:rPr lang="fa-IR" dirty="0"/>
              <a:t>دلیل:</a:t>
            </a:r>
          </a:p>
          <a:p>
            <a:pPr lvl="1"/>
            <a:r>
              <a:rPr lang="fa-IR" dirty="0"/>
              <a:t>افزایش بیش از حد استروژن در نزدیکی وسط دوره به صورت فیدبک مثبت عمل کرده و ترشح </a:t>
            </a:r>
            <a:r>
              <a:rPr lang="en-US" dirty="0" err="1"/>
              <a:t>GnRH</a:t>
            </a:r>
            <a:r>
              <a:rPr lang="fa-IR" dirty="0"/>
              <a:t> را تحریک می کند</a:t>
            </a:r>
          </a:p>
          <a:p>
            <a:pPr lvl="1"/>
            <a:endParaRPr lang="fa-IR" dirty="0"/>
          </a:p>
          <a:p>
            <a:pPr lvl="1"/>
            <a:r>
              <a:rPr lang="fa-IR" dirty="0"/>
              <a:t>ترشح </a:t>
            </a:r>
            <a:r>
              <a:rPr lang="en-US" dirty="0"/>
              <a:t>LH</a:t>
            </a:r>
            <a:r>
              <a:rPr lang="fa-IR" dirty="0"/>
              <a:t> زیاد می شود</a:t>
            </a:r>
          </a:p>
          <a:p>
            <a:pPr lvl="1"/>
            <a:endParaRPr lang="fa-IR" dirty="0"/>
          </a:p>
          <a:p>
            <a:pPr lvl="1"/>
            <a:r>
              <a:rPr lang="fa-IR" dirty="0"/>
              <a:t>با اثر بر فولیکولها باعث تخمک گذاری یا آزادسازی اووسیت ثانویه فولیکول غالب  در روز چهاردهم می شود.</a:t>
            </a:r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>
            <a:off x="5715000" y="3581400"/>
            <a:ext cx="8382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5791200" y="4495800"/>
            <a:ext cx="914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چرا فقط یک فولیکول رشد می کند؟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چون </a:t>
            </a:r>
            <a:r>
              <a:rPr lang="en-US" dirty="0"/>
              <a:t>FSH</a:t>
            </a:r>
            <a:r>
              <a:rPr lang="fa-IR" dirty="0"/>
              <a:t> (عامل رشد فولیکول) فقط در اول دوره قاعدگی زیاد است و بعد کم می شود</a:t>
            </a:r>
          </a:p>
          <a:p>
            <a:pPr algn="ctr">
              <a:buNone/>
            </a:pPr>
            <a:r>
              <a:rPr lang="fa-IR" dirty="0"/>
              <a:t>و</a:t>
            </a:r>
          </a:p>
          <a:p>
            <a:pPr algn="ctr">
              <a:buNone/>
            </a:pPr>
            <a:endParaRPr lang="fa-IR" dirty="0"/>
          </a:p>
          <a:p>
            <a:r>
              <a:rPr lang="fa-IR" dirty="0"/>
              <a:t>یکی از فولیکول ها که گیرنده های بیشتری برای </a:t>
            </a:r>
            <a:r>
              <a:rPr lang="en-US" dirty="0"/>
              <a:t>FSH</a:t>
            </a:r>
            <a:r>
              <a:rPr lang="fa-IR" dirty="0"/>
              <a:t> دارد و می تواند با </a:t>
            </a:r>
            <a:r>
              <a:rPr lang="en-US" dirty="0"/>
              <a:t>FSH</a:t>
            </a:r>
            <a:r>
              <a:rPr lang="fa-IR" dirty="0"/>
              <a:t> کم هم رشد کند، بالغ می شود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53518-1766-4BAD-8F55-4E2C5380B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400" dirty="0"/>
              <a:t>مراحل رشد و اندازه فولیکول غالب در آخرین دوره منجر به آزادسازی تخمک</a:t>
            </a:r>
            <a:endParaRPr lang="en-US" sz="24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34DE1E-B957-406B-8511-4F3E1030B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F24B8-DF08-4D6E-8120-1E80AED36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D6439F0-FCAF-4F75-8D8E-60F39E89E52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25133" y="1614493"/>
            <a:ext cx="7312381" cy="487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71374"/>
      </p:ext>
    </p:extLst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y Slide">
      <a:dk1>
        <a:srgbClr val="382201"/>
      </a:dk1>
      <a:lt1>
        <a:srgbClr val="FFFFFF"/>
      </a:lt1>
      <a:dk2>
        <a:srgbClr val="382201"/>
      </a:dk2>
      <a:lt2>
        <a:srgbClr val="382201"/>
      </a:lt2>
      <a:accent1>
        <a:srgbClr val="00B0F0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4131</TotalTime>
  <Words>618</Words>
  <Application>Microsoft Office PowerPoint</Application>
  <PresentationFormat>On-screen Show (4:3)</PresentationFormat>
  <Paragraphs>84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Calibri</vt:lpstr>
      <vt:lpstr>Times New Roman</vt:lpstr>
      <vt:lpstr>Tw Cen MT</vt:lpstr>
      <vt:lpstr>Wingdings</vt:lpstr>
      <vt:lpstr>Wingdings 2</vt:lpstr>
      <vt:lpstr>Median</vt:lpstr>
      <vt:lpstr>مراحل بلوغ فولیکول</vt:lpstr>
      <vt:lpstr>ارتباط سلول های گرانولوزا با اووسیت</vt:lpstr>
      <vt:lpstr>مراحل و وقایع دوره قاعدگی در تخمدانها </vt:lpstr>
      <vt:lpstr>مراحل و وقایع دوره قاعدگی در تخمدانها </vt:lpstr>
      <vt:lpstr>مراحل دوره قاعدگی 28 روزه در رحم</vt:lpstr>
      <vt:lpstr>فولیکول های آغازین در تخمدان قبل از بلوغ</vt:lpstr>
      <vt:lpstr>مراحل  و زمان لازم برای انتخاب فولیکول بالغ</vt:lpstr>
      <vt:lpstr>مراحل انتخاب فولیکول بالغ</vt:lpstr>
      <vt:lpstr>مراحل انتخاب فولیکول بالغ و اندازه آن</vt:lpstr>
      <vt:lpstr>خلاصه مراحل انتخاب فولیکول بالغ</vt:lpstr>
      <vt:lpstr>نحوه تحریک تولید استروژن در تخمدان</vt:lpstr>
      <vt:lpstr>نحوه اثر FSH و LH بر تولید استروژن</vt:lpstr>
      <vt:lpstr>اثر استروژن بر سلول های گرانولوزا</vt:lpstr>
      <vt:lpstr>جهش ترشح LH یا LH surge</vt:lpstr>
      <vt:lpstr>چرا فقط یک فولیکول رشد می کند؟</vt:lpstr>
      <vt:lpstr>مراحل رشد و اندازه فولیکول غالب در آخرین دوره منجر به آزادسازی تخمک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چهار: فيزيولوژي پزشکی گايتون</dc:title>
  <dc:creator>Dr. Ahmadi</dc:creator>
  <cp:lastModifiedBy>Dr Ahmadi</cp:lastModifiedBy>
  <cp:revision>259</cp:revision>
  <dcterms:created xsi:type="dcterms:W3CDTF">2009-10-02T18:14:40Z</dcterms:created>
  <dcterms:modified xsi:type="dcterms:W3CDTF">2021-01-02T18:38:41Z</dcterms:modified>
</cp:coreProperties>
</file>