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sldIdLst>
    <p:sldId id="256" r:id="rId2"/>
    <p:sldId id="281" r:id="rId3"/>
    <p:sldId id="283" r:id="rId4"/>
    <p:sldId id="300" r:id="rId5"/>
    <p:sldId id="301" r:id="rId6"/>
    <p:sldId id="303" r:id="rId7"/>
    <p:sldId id="304" r:id="rId8"/>
    <p:sldId id="305" r:id="rId9"/>
    <p:sldId id="306" r:id="rId10"/>
    <p:sldId id="299" r:id="rId11"/>
    <p:sldId id="284" r:id="rId12"/>
    <p:sldId id="257" r:id="rId13"/>
    <p:sldId id="302" r:id="rId14"/>
    <p:sldId id="280" r:id="rId15"/>
    <p:sldId id="282" r:id="rId16"/>
    <p:sldId id="285" r:id="rId17"/>
    <p:sldId id="270" r:id="rId18"/>
    <p:sldId id="268" r:id="rId19"/>
    <p:sldId id="275" r:id="rId20"/>
    <p:sldId id="269" r:id="rId21"/>
    <p:sldId id="258" r:id="rId22"/>
    <p:sldId id="288" r:id="rId23"/>
    <p:sldId id="289" r:id="rId24"/>
    <p:sldId id="259" r:id="rId25"/>
    <p:sldId id="260" r:id="rId26"/>
    <p:sldId id="261" r:id="rId27"/>
    <p:sldId id="262" r:id="rId28"/>
    <p:sldId id="290" r:id="rId29"/>
    <p:sldId id="291" r:id="rId30"/>
    <p:sldId id="292" r:id="rId31"/>
    <p:sldId id="297" r:id="rId32"/>
    <p:sldId id="298" r:id="rId33"/>
    <p:sldId id="263" r:id="rId34"/>
    <p:sldId id="293" r:id="rId35"/>
    <p:sldId id="265" r:id="rId36"/>
    <p:sldId id="296" r:id="rId37"/>
    <p:sldId id="266" r:id="rId38"/>
    <p:sldId id="267" r:id="rId39"/>
    <p:sldId id="295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3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9F3F3-59F8-4BCB-A2C6-4A691CD68F8A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963F-3D1A-46AD-876E-1152CEE39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660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9F3F3-59F8-4BCB-A2C6-4A691CD68F8A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963F-3D1A-46AD-876E-1152CEE39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515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9F3F3-59F8-4BCB-A2C6-4A691CD68F8A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963F-3D1A-46AD-876E-1152CEE39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95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9F3F3-59F8-4BCB-A2C6-4A691CD68F8A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963F-3D1A-46AD-876E-1152CEE39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200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9F3F3-59F8-4BCB-A2C6-4A691CD68F8A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963F-3D1A-46AD-876E-1152CEE39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733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9F3F3-59F8-4BCB-A2C6-4A691CD68F8A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963F-3D1A-46AD-876E-1152CEE39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47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9F3F3-59F8-4BCB-A2C6-4A691CD68F8A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963F-3D1A-46AD-876E-1152CEE39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865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9F3F3-59F8-4BCB-A2C6-4A691CD68F8A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963F-3D1A-46AD-876E-1152CEE39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689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9F3F3-59F8-4BCB-A2C6-4A691CD68F8A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963F-3D1A-46AD-876E-1152CEE39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649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9F3F3-59F8-4BCB-A2C6-4A691CD68F8A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963F-3D1A-46AD-876E-1152CEE39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003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9F3F3-59F8-4BCB-A2C6-4A691CD68F8A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963F-3D1A-46AD-876E-1152CEE3951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99474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9F3F3-59F8-4BCB-A2C6-4A691CD68F8A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963F-3D1A-46AD-876E-1152CEE39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79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9F3F3-59F8-4BCB-A2C6-4A691CD68F8A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963F-3D1A-46AD-876E-1152CEE3951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9514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9F3F3-59F8-4BCB-A2C6-4A691CD68F8A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963F-3D1A-46AD-876E-1152CEE39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669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9F3F3-59F8-4BCB-A2C6-4A691CD68F8A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963F-3D1A-46AD-876E-1152CEE39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7239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9F3F3-59F8-4BCB-A2C6-4A691CD68F8A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963F-3D1A-46AD-876E-1152CEE39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269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9F3F3-59F8-4BCB-A2C6-4A691CD68F8A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C7F963F-3D1A-46AD-876E-1152CEE39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5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07/relationships/hdphoto" Target="../media/hdphoto5.wdp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7.wdp"/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microsoft.com/office/2007/relationships/hdphoto" Target="../media/hdphoto8.wdp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0" y="1183342"/>
            <a:ext cx="12192000" cy="3872752"/>
          </a:xfrm>
          <a:prstGeom prst="bevel">
            <a:avLst>
              <a:gd name="adj" fmla="val 12500"/>
            </a:avLst>
          </a:prstGeom>
          <a:solidFill>
            <a:srgbClr val="99CC00">
              <a:alpha val="27058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521941" y="2235368"/>
            <a:ext cx="11521103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Immobilization of whole cells </a:t>
            </a:r>
          </a:p>
          <a:p>
            <a:pPr algn="ctr"/>
            <a:r>
              <a:rPr lang="en-US" alt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enzymes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11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002" y="2061210"/>
            <a:ext cx="8001000" cy="34671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97213" y="771100"/>
            <a:ext cx="22012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Immobilization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History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189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262" y="830988"/>
            <a:ext cx="7553325" cy="463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68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987" y="776287"/>
            <a:ext cx="6829425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785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981075"/>
            <a:ext cx="8410575" cy="4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923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775" y="0"/>
            <a:ext cx="4810125" cy="675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585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587" y="233362"/>
            <a:ext cx="4748213" cy="62245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33362"/>
            <a:ext cx="5095875" cy="622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78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62" y="561975"/>
            <a:ext cx="7648575" cy="535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64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300" y="66675"/>
            <a:ext cx="6381750" cy="630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666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175" y="333375"/>
            <a:ext cx="7219950" cy="573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006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584" y="251595"/>
            <a:ext cx="6829425" cy="576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788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52226" y="421982"/>
            <a:ext cx="9144000" cy="2362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>
              <a:lnSpc>
                <a:spcPct val="80000"/>
              </a:lnSpc>
              <a:spcBef>
                <a:spcPct val="35000"/>
              </a:spcBef>
              <a:spcAft>
                <a:spcPct val="35000"/>
              </a:spcAft>
            </a:pPr>
            <a:r>
              <a:rPr lang="en-US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different methods are:</a:t>
            </a:r>
          </a:p>
          <a:p>
            <a:pPr algn="just">
              <a:lnSpc>
                <a:spcPct val="80000"/>
              </a:lnSpc>
              <a:spcBef>
                <a:spcPct val="35000"/>
              </a:spcBef>
              <a:spcAft>
                <a:spcPct val="35000"/>
              </a:spcAft>
              <a:buClr>
                <a:schemeClr val="tx1"/>
              </a:buClr>
              <a:buFontTx/>
              <a:buBlip>
                <a:blip r:embed="rId2"/>
              </a:buBlip>
            </a:pPr>
            <a:r>
              <a:rPr lang="en-US" altLang="en-US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Carrier-Binding</a:t>
            </a:r>
            <a:r>
              <a:rPr lang="en-US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binding of enzymes to water-insoluble carriers  </a:t>
            </a:r>
          </a:p>
          <a:p>
            <a:pPr algn="just">
              <a:lnSpc>
                <a:spcPct val="80000"/>
              </a:lnSpc>
              <a:spcBef>
                <a:spcPct val="35000"/>
              </a:spcBef>
              <a:spcAft>
                <a:spcPct val="35000"/>
              </a:spcAft>
              <a:buClr>
                <a:schemeClr val="tx1"/>
              </a:buClr>
              <a:buFontTx/>
              <a:buBlip>
                <a:blip r:embed="rId2"/>
              </a:buBlip>
            </a:pPr>
            <a:r>
              <a:rPr lang="en-US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Cross-linking</a:t>
            </a:r>
            <a:r>
              <a:rPr lang="en-US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intermolecular cross-linking of enzymes by bi-functional or multi-functional reagents. </a:t>
            </a:r>
          </a:p>
          <a:p>
            <a:pPr algn="just">
              <a:lnSpc>
                <a:spcPct val="80000"/>
              </a:lnSpc>
              <a:spcBef>
                <a:spcPct val="35000"/>
              </a:spcBef>
              <a:spcAft>
                <a:spcPct val="35000"/>
              </a:spcAft>
              <a:buClr>
                <a:schemeClr val="tx1"/>
              </a:buClr>
              <a:buFontTx/>
              <a:buBlip>
                <a:blip r:embed="rId2"/>
              </a:buBlip>
            </a:pPr>
            <a:r>
              <a:rPr lang="en-US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Entrapping</a:t>
            </a:r>
            <a:r>
              <a:rPr lang="en-US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incorporating enzymes into the lattices of a semi-permeable gel or enclosing the enzymes in a semi-permeable polymer membrane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9966" y="3213462"/>
            <a:ext cx="4302034" cy="364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60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7" y="323850"/>
            <a:ext cx="8639175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533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74" y="152400"/>
            <a:ext cx="7058025" cy="572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782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341" y="1180827"/>
            <a:ext cx="9020175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198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28058" y="735601"/>
            <a:ext cx="8029302" cy="462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64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8675" y="801999"/>
            <a:ext cx="8522734" cy="485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20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150" y="912767"/>
            <a:ext cx="8229600" cy="277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07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075" y="522514"/>
            <a:ext cx="8235859" cy="13634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8675" y="2135369"/>
            <a:ext cx="8209869" cy="12287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81425" y="3718653"/>
            <a:ext cx="2339771" cy="65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731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02291" y="2446489"/>
            <a:ext cx="8208614" cy="32742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74430" y="1436839"/>
            <a:ext cx="5936330" cy="1009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68" y="93982"/>
            <a:ext cx="5904762" cy="26857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148" y="2755175"/>
            <a:ext cx="2495238" cy="6761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43" y="3492325"/>
            <a:ext cx="3019048" cy="6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867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532094" y="407894"/>
            <a:ext cx="4876800" cy="9906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chemeClr val="tx1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 </a:t>
            </a:r>
            <a:r>
              <a:rPr lang="en-US" alt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Carrier-Binding </a:t>
            </a:r>
          </a:p>
        </p:txBody>
      </p:sp>
      <p:pic>
        <p:nvPicPr>
          <p:cNvPr id="6" name="Picture 4" descr="carrier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080" y="2852851"/>
            <a:ext cx="1419225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221" y="1398494"/>
            <a:ext cx="7496175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57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138" y="700359"/>
            <a:ext cx="7810500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6656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739" y="313509"/>
            <a:ext cx="7409088" cy="623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868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016931" y="385099"/>
            <a:ext cx="6629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400" dirty="0">
                <a:latin typeface="Comic Sans MS" panose="030F0702030302020204" pitchFamily="66" charset="0"/>
              </a:rPr>
              <a:t>1-1 : Physical Adsorption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13766" y="1447800"/>
            <a:ext cx="8934737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enzyme protein on the surface of water-insoluble carriers. 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</a:t>
            </a:r>
            <a:r>
              <a:rPr lang="en-US" altLang="en-US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reagents and only a minimum of activation steps are required 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adsorbed enzyme 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 leak from the carrier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during use due to a 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weak binding for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 between the enzyme and the carrier. Moreover, the adsorption is non-specific, further adsorption of other proteins or other substances </a:t>
            </a:r>
          </a:p>
          <a:p>
            <a:pPr algn="just">
              <a:lnSpc>
                <a:spcPct val="80000"/>
              </a:lnSpc>
            </a:pPr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64183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241177" y="268941"/>
            <a:ext cx="7239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400" dirty="0">
                <a:latin typeface="Comic Sans MS" panose="030F0702030302020204" pitchFamily="66" charset="0"/>
              </a:rPr>
              <a:t>1-2 : Covalent Binding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04800" y="1465729"/>
            <a:ext cx="9175377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the binding of enzymes and water-insoluble carriers by covalent bonds</a:t>
            </a:r>
          </a:p>
          <a:p>
            <a:pPr algn="just"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functional groups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may take part in this binding are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Amino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group, Carboxyl group, Sulfhydryl group, Hydroxyl group, Imidazole group, Phenolic group, Thiol group, Threonine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group, Indole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  </a:t>
            </a:r>
          </a:p>
          <a:p>
            <a:pPr algn="just"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 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covalent binding 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 alter the conformational structure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active center of the enzyme, resulting in major loss of activity and/or changes of the substrate </a:t>
            </a:r>
          </a:p>
          <a:p>
            <a:pPr algn="just"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 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binding force between enzyme and carrier is 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strong that no leakage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enzymes occurs, even in the presence of substrate or solution of high ionic strength. </a:t>
            </a:r>
          </a:p>
        </p:txBody>
      </p:sp>
    </p:spTree>
    <p:extLst>
      <p:ext uri="{BB962C8B-B14F-4D97-AF65-F5344CB8AC3E}">
        <p14:creationId xmlns:p14="http://schemas.microsoft.com/office/powerpoint/2010/main" val="166242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601609" y="403796"/>
            <a:ext cx="7239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4400" dirty="0">
                <a:latin typeface="Comic Sans MS" panose="030F0702030302020204" pitchFamily="66" charset="0"/>
              </a:rPr>
              <a:t>1-3 : Ionic Binding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13806" y="1290918"/>
            <a:ext cx="9414606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enzyme protein to water-insoluble carriers containing ion-exchange residues </a:t>
            </a:r>
          </a:p>
          <a:p>
            <a:pPr algn="just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Polysaccharides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synthetic polymers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having ion-exchange centers are usually used as carriers </a:t>
            </a:r>
          </a:p>
          <a:p>
            <a:pPr algn="just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 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enzyme to carrier linkages is much stronger for ionic binding </a:t>
            </a:r>
          </a:p>
          <a:p>
            <a:pPr algn="just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 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binding forces between enzyme proteins and carriers are weaker than those in covalent binding </a:t>
            </a:r>
          </a:p>
        </p:txBody>
      </p:sp>
    </p:spTree>
    <p:extLst>
      <p:ext uri="{BB962C8B-B14F-4D97-AF65-F5344CB8AC3E}">
        <p14:creationId xmlns:p14="http://schemas.microsoft.com/office/powerpoint/2010/main" val="400745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/>
          <p:cNvSpPr>
            <a:spLocks noChangeArrowheads="1"/>
          </p:cNvSpPr>
          <p:nvPr/>
        </p:nvSpPr>
        <p:spPr bwMode="auto">
          <a:xfrm>
            <a:off x="2526253" y="91889"/>
            <a:ext cx="5602941" cy="1219200"/>
          </a:xfrm>
          <a:prstGeom prst="flowChartAlternateProcess">
            <a:avLst/>
          </a:prstGeom>
          <a:solidFill>
            <a:srgbClr val="C0C0C0">
              <a:alpha val="5098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269428" y="297629"/>
            <a:ext cx="4648200" cy="685800"/>
          </a:xfrm>
        </p:spPr>
        <p:txBody>
          <a:bodyPr>
            <a:normAutofit/>
          </a:bodyPr>
          <a:lstStyle/>
          <a:p>
            <a:pPr marL="838200" indent="-838200" eaLnBrk="1" hangingPunct="1"/>
            <a:r>
              <a:rPr lang="en-US" altLang="en-US" dirty="0" smtClean="0">
                <a:solidFill>
                  <a:schemeClr val="tx1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 </a:t>
            </a:r>
            <a:r>
              <a:rPr lang="en-US" alt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Cross-Linking</a:t>
            </a:r>
          </a:p>
        </p:txBody>
      </p:sp>
      <p:pic>
        <p:nvPicPr>
          <p:cNvPr id="7" name="Picture 4" descr="crossme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60" y="5160487"/>
            <a:ext cx="2352675" cy="1295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59227" y="1471570"/>
            <a:ext cx="8958943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Either to other protein molecules or to functional groups on an insoluble support matrix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used mostly as a means of stabilizing adsorbed enzymes and also for preventing leakage from polyacrylamide gels </a:t>
            </a:r>
          </a:p>
          <a:p>
            <a:pPr eaLnBrk="1" hangingPunct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common reagent used </a:t>
            </a: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cross-linking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glutaraldehyde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 </a:t>
            </a:r>
            <a:r>
              <a:rPr lang="en-US" alt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Cross-linking reactions are carried out under relatively severe conditions. These harsh conditions can change the conformation of active center of the enzyme; and so may lead to significant loss of activity.</a:t>
            </a:r>
          </a:p>
        </p:txBody>
      </p:sp>
    </p:spTree>
    <p:extLst>
      <p:ext uri="{BB962C8B-B14F-4D97-AF65-F5344CB8AC3E}">
        <p14:creationId xmlns:p14="http://schemas.microsoft.com/office/powerpoint/2010/main" val="62936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88" y="379503"/>
            <a:ext cx="9048750" cy="1762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6077" y="1570128"/>
            <a:ext cx="6086475" cy="571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8747" y="2141628"/>
            <a:ext cx="7792131" cy="396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2807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971" y="174988"/>
            <a:ext cx="8058150" cy="62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4278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700087"/>
            <a:ext cx="9010650" cy="34766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5287" y="4500860"/>
            <a:ext cx="92821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25000"/>
              </a:spcBef>
              <a:spcAft>
                <a:spcPct val="25000"/>
              </a:spcAft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method differs from the covalent binding and cross linking in that the enzyme itself does not bind to the gel matrix or membrane. This results in a wide applicability</a:t>
            </a:r>
            <a:endParaRPr lang="en-US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3950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998" y="1571625"/>
            <a:ext cx="8089527" cy="3162300"/>
          </a:xfrm>
          <a:prstGeom prst="rect">
            <a:avLst/>
          </a:prstGeom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2711823" y="268941"/>
            <a:ext cx="63246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Entrapping Enzymes/cells</a:t>
            </a:r>
            <a:r>
              <a:rPr lang="en-US" altLang="en-US" sz="4000" dirty="0" smtClean="0">
                <a:solidFill>
                  <a:schemeClr val="tx1"/>
                </a:solidFill>
              </a:rPr>
              <a:t> </a:t>
            </a:r>
            <a:endParaRPr lang="en-US" altLang="en-US" sz="4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0514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87" y="357187"/>
            <a:ext cx="7858125" cy="2600325"/>
          </a:xfrm>
          <a:prstGeom prst="rect">
            <a:avLst/>
          </a:prstGeom>
        </p:spPr>
      </p:pic>
      <p:pic>
        <p:nvPicPr>
          <p:cNvPr id="5" name="Content Placeholder 4" descr="entrpmet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1773" y="3109912"/>
            <a:ext cx="6858000" cy="2752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82206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" y="1181100"/>
            <a:ext cx="9439275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69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525" y="928687"/>
            <a:ext cx="6962775" cy="523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095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874" y="450541"/>
            <a:ext cx="8485935" cy="521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3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010400" cy="4114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650" y="2085975"/>
            <a:ext cx="5086350" cy="477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527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722" y="1210235"/>
            <a:ext cx="7421937" cy="473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48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07" y="457335"/>
            <a:ext cx="8648700" cy="49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5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3950" y="1543050"/>
            <a:ext cx="8020050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37605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305</TotalTime>
  <Words>325</Words>
  <Application>Microsoft Office PowerPoint</Application>
  <PresentationFormat>Widescreen</PresentationFormat>
  <Paragraphs>32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Arial</vt:lpstr>
      <vt:lpstr>Comic Sans MS</vt:lpstr>
      <vt:lpstr>Tahoma</vt:lpstr>
      <vt:lpstr>Times New Roman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 Carrier-Binding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 Cross-Linking</vt:lpstr>
      <vt:lpstr>PowerPoint Presentation</vt:lpstr>
      <vt:lpstr>PowerPoint Presentation</vt:lpstr>
      <vt:lpstr>PowerPoint Presentation</vt:lpstr>
      <vt:lpstr>Entrapping Enzymes/cells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SciAshangroph</dc:creator>
  <cp:lastModifiedBy>Sci-MAhangrouph</cp:lastModifiedBy>
  <cp:revision>31</cp:revision>
  <dcterms:created xsi:type="dcterms:W3CDTF">2018-12-11T11:30:05Z</dcterms:created>
  <dcterms:modified xsi:type="dcterms:W3CDTF">2020-04-27T21:08:25Z</dcterms:modified>
</cp:coreProperties>
</file>