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87" r:id="rId3"/>
    <p:sldId id="288" r:id="rId4"/>
    <p:sldId id="256" r:id="rId5"/>
    <p:sldId id="267" r:id="rId6"/>
    <p:sldId id="268" r:id="rId7"/>
    <p:sldId id="266" r:id="rId8"/>
    <p:sldId id="261" r:id="rId9"/>
    <p:sldId id="263" r:id="rId10"/>
    <p:sldId id="262" r:id="rId11"/>
    <p:sldId id="265" r:id="rId12"/>
    <p:sldId id="270" r:id="rId13"/>
    <p:sldId id="271" r:id="rId14"/>
    <p:sldId id="258" r:id="rId15"/>
    <p:sldId id="26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5" r:id="rId25"/>
    <p:sldId id="286" r:id="rId26"/>
    <p:sldId id="25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72B8-2265-4424-8E5C-C869EE3B1767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BBB8-BB4F-46BD-B735-5B895B7C0B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6229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72B8-2265-4424-8E5C-C869EE3B1767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BBB8-BB4F-46BD-B735-5B895B7C0B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953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72B8-2265-4424-8E5C-C869EE3B1767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BBB8-BB4F-46BD-B735-5B895B7C0B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0830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72B8-2265-4424-8E5C-C869EE3B1767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BBB8-BB4F-46BD-B735-5B895B7C0B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8652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72B8-2265-4424-8E5C-C869EE3B1767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BBB8-BB4F-46BD-B735-5B895B7C0B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446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72B8-2265-4424-8E5C-C869EE3B1767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BBB8-BB4F-46BD-B735-5B895B7C0B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0564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72B8-2265-4424-8E5C-C869EE3B1767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BBB8-BB4F-46BD-B735-5B895B7C0B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4496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72B8-2265-4424-8E5C-C869EE3B1767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BBB8-BB4F-46BD-B735-5B895B7C0B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6124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72B8-2265-4424-8E5C-C869EE3B1767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BBB8-BB4F-46BD-B735-5B895B7C0B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3433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72B8-2265-4424-8E5C-C869EE3B1767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BBB8-BB4F-46BD-B735-5B895B7C0B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43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72B8-2265-4424-8E5C-C869EE3B1767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BBB8-BB4F-46BD-B735-5B895B7C0B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562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472B8-2265-4424-8E5C-C869EE3B1767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FBBB8-BB4F-46BD-B735-5B895B7C0B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55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Mass_flow_sensor" TargetMode="External"/><Relationship Id="rId13" Type="http://schemas.openxmlformats.org/officeDocument/2006/relationships/hyperlink" Target="https://en.wikipedia.org/wiki/Speed_sensor" TargetMode="External"/><Relationship Id="rId3" Type="http://schemas.openxmlformats.org/officeDocument/2006/relationships/hyperlink" Target="https://en.wikipedia.org/wiki/Air%E2%80%93fuel_ratio_meter" TargetMode="External"/><Relationship Id="rId7" Type="http://schemas.openxmlformats.org/officeDocument/2006/relationships/hyperlink" Target="https://en.wikipedia.org/wiki/MAP_sensor" TargetMode="External"/><Relationship Id="rId12" Type="http://schemas.openxmlformats.org/officeDocument/2006/relationships/hyperlink" Target="https://en.wikipedia.org/wiki/Radar_gun" TargetMode="External"/><Relationship Id="rId17" Type="http://schemas.openxmlformats.org/officeDocument/2006/relationships/hyperlink" Target="https://en.wikipedia.org/wiki/Wheel_speed_sensor" TargetMode="External"/><Relationship Id="rId2" Type="http://schemas.openxmlformats.org/officeDocument/2006/relationships/hyperlink" Target="https://en.wikipedia.org/wiki/Air_flow_meter" TargetMode="External"/><Relationship Id="rId16" Type="http://schemas.openxmlformats.org/officeDocument/2006/relationships/hyperlink" Target="https://en.wikipedia.org/wiki/Water_sensor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Knock_sensor" TargetMode="External"/><Relationship Id="rId11" Type="http://schemas.openxmlformats.org/officeDocument/2006/relationships/hyperlink" Target="https://en.wikipedia.org/wiki/Parking_sensors" TargetMode="External"/><Relationship Id="rId5" Type="http://schemas.openxmlformats.org/officeDocument/2006/relationships/hyperlink" Target="https://en.wikipedia.org/wiki/Engine_coolant_temperature_sensor" TargetMode="External"/><Relationship Id="rId15" Type="http://schemas.openxmlformats.org/officeDocument/2006/relationships/hyperlink" Target="https://en.wikipedia.org/wiki/Transmission_control_unit" TargetMode="External"/><Relationship Id="rId10" Type="http://schemas.openxmlformats.org/officeDocument/2006/relationships/hyperlink" Target="https://en.wikipedia.org/wiki/Oxygen_sensor" TargetMode="External"/><Relationship Id="rId4" Type="http://schemas.openxmlformats.org/officeDocument/2006/relationships/hyperlink" Target="https://en.wikipedia.org/wiki/Blind_spot_monitor" TargetMode="External"/><Relationship Id="rId9" Type="http://schemas.openxmlformats.org/officeDocument/2006/relationships/hyperlink" Target="https://en.wikipedia.org/wiki/Engine_control_unit" TargetMode="External"/><Relationship Id="rId14" Type="http://schemas.openxmlformats.org/officeDocument/2006/relationships/hyperlink" Target="https://en.wikipedia.org/wiki/Tire-pressure_monitoring_system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Voltage_detector" TargetMode="External"/><Relationship Id="rId13" Type="http://schemas.openxmlformats.org/officeDocument/2006/relationships/hyperlink" Target="https://en.wikipedia.org/wiki/Mass_flow_sensor" TargetMode="External"/><Relationship Id="rId3" Type="http://schemas.openxmlformats.org/officeDocument/2006/relationships/hyperlink" Target="https://en.wikipedia.org/wiki/Galvanometer" TargetMode="External"/><Relationship Id="rId7" Type="http://schemas.openxmlformats.org/officeDocument/2006/relationships/hyperlink" Target="https://en.wikipedia.org/wiki/Radio_direction_finder" TargetMode="External"/><Relationship Id="rId12" Type="http://schemas.openxmlformats.org/officeDocument/2006/relationships/hyperlink" Target="https://en.wikipedia.org/wiki/Gas_meter" TargetMode="External"/><Relationship Id="rId2" Type="http://schemas.openxmlformats.org/officeDocument/2006/relationships/hyperlink" Target="https://en.wikipedia.org/wiki/Current_sensor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Metal_detector" TargetMode="External"/><Relationship Id="rId11" Type="http://schemas.openxmlformats.org/officeDocument/2006/relationships/hyperlink" Target="https://en.wikipedia.org/wiki/Flow_sensor" TargetMode="External"/><Relationship Id="rId5" Type="http://schemas.openxmlformats.org/officeDocument/2006/relationships/hyperlink" Target="https://en.wikipedia.org/wiki/MEMS_magnetic_field_sensor" TargetMode="External"/><Relationship Id="rId10" Type="http://schemas.openxmlformats.org/officeDocument/2006/relationships/hyperlink" Target="https://en.wikipedia.org/wiki/Anemometer" TargetMode="External"/><Relationship Id="rId4" Type="http://schemas.openxmlformats.org/officeDocument/2006/relationships/hyperlink" Target="https://en.wikipedia.org/wiki/Magnetometer" TargetMode="External"/><Relationship Id="rId9" Type="http://schemas.openxmlformats.org/officeDocument/2006/relationships/hyperlink" Target="https://en.wikipedia.org/wiki/Air_flow_meter" TargetMode="External"/><Relationship Id="rId14" Type="http://schemas.openxmlformats.org/officeDocument/2006/relationships/hyperlink" Target="https://en.wikipedia.org/wiki/Water_meter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048470"/>
            <a:ext cx="55724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Presentation  No. 3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xmlns="" val="2835580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7800"/>
            <a:ext cx="899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 mechanism is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 system of mechanical elements arranged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to transmit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motion from one form to another form</a:t>
            </a:r>
          </a:p>
        </p:txBody>
      </p:sp>
    </p:spTree>
    <p:extLst>
      <p:ext uri="{BB962C8B-B14F-4D97-AF65-F5344CB8AC3E}">
        <p14:creationId xmlns:p14="http://schemas.microsoft.com/office/powerpoint/2010/main" xmlns="" val="3800307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105" y="381000"/>
            <a:ext cx="9078552" cy="609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24314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9575" y="304800"/>
            <a:ext cx="4268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dirty="0" smtClean="0"/>
              <a:t>Chapter 3 (</a:t>
            </a:r>
            <a:r>
              <a:rPr lang="en-US" sz="2800" dirty="0" err="1" smtClean="0"/>
              <a:t>Sabri</a:t>
            </a:r>
            <a:r>
              <a:rPr lang="en-US" sz="2800" dirty="0" smtClean="0"/>
              <a:t> </a:t>
            </a:r>
            <a:r>
              <a:rPr lang="en-US" sz="2800" dirty="0" err="1" smtClean="0"/>
              <a:t>Cetinkunt</a:t>
            </a:r>
            <a:r>
              <a:rPr lang="en-US" sz="2800" dirty="0" smtClean="0"/>
              <a:t>)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23435" y="966319"/>
            <a:ext cx="8620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Mechatronics For Motion Transmission</a:t>
            </a:r>
          </a:p>
          <a:p>
            <a:r>
              <a:rPr lang="en-US" dirty="0" smtClean="0"/>
              <a:t>The most common motion transmission mechanism fit into one of three major categories: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90778" y="1591270"/>
            <a:ext cx="7586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Rotary-to-rotary motion </a:t>
            </a:r>
            <a:r>
              <a:rPr lang="en-US" dirty="0"/>
              <a:t>transmission </a:t>
            </a:r>
            <a:r>
              <a:rPr lang="en-US" dirty="0" smtClean="0"/>
              <a:t>mechanisms </a:t>
            </a:r>
          </a:p>
          <a:p>
            <a:pPr lvl="1"/>
            <a:r>
              <a:rPr lang="en-US" dirty="0" smtClean="0"/>
              <a:t>	(gears, belts &amp; pulleys)</a:t>
            </a:r>
          </a:p>
          <a:p>
            <a:endParaRPr 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14600"/>
            <a:ext cx="3248025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3784" y="2392511"/>
            <a:ext cx="2743416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5982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286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dirty="0"/>
              <a:t>2. Rotary-to-translational motion transmission mechanisms (Lead screw, rack &amp;  	pinions, belt 7 Pulleys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1538" y="3973975"/>
            <a:ext cx="3718262" cy="250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845441"/>
            <a:ext cx="3276600" cy="289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845441"/>
            <a:ext cx="2305050" cy="3837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93432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81000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3. Cyclic motion transmission mechanisms (Linkage &amp; arms)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2319337" cy="1721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079663"/>
            <a:ext cx="299085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67302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75730"/>
            <a:ext cx="6324600" cy="5689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52400"/>
            <a:ext cx="876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Types of Sensors</a:t>
            </a:r>
          </a:p>
          <a:p>
            <a:r>
              <a:rPr lang="en-US" dirty="0"/>
              <a:t>Sensors are classified based on the nature of quantity they measure. Following are the </a:t>
            </a:r>
            <a:r>
              <a:rPr lang="en-US" b="1" dirty="0"/>
              <a:t>types of sensors</a:t>
            </a:r>
            <a:r>
              <a:rPr lang="en-US" dirty="0"/>
              <a:t> with few examples.</a:t>
            </a:r>
          </a:p>
        </p:txBody>
      </p:sp>
    </p:spTree>
    <p:extLst>
      <p:ext uri="{BB962C8B-B14F-4D97-AF65-F5344CB8AC3E}">
        <p14:creationId xmlns:p14="http://schemas.microsoft.com/office/powerpoint/2010/main" xmlns="" val="253495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8382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Sensors</a:t>
            </a:r>
          </a:p>
          <a:p>
            <a:r>
              <a:rPr lang="en-US" dirty="0">
                <a:hlinkClick r:id="rId2" tooltip="Air flow meter"/>
              </a:rPr>
              <a:t>Air flow meter</a:t>
            </a:r>
            <a:endParaRPr lang="en-US" dirty="0"/>
          </a:p>
          <a:p>
            <a:r>
              <a:rPr lang="en-US" dirty="0">
                <a:hlinkClick r:id="rId3" tooltip="Air–fuel ratio meter"/>
              </a:rPr>
              <a:t>Air–fuel ratio meter</a:t>
            </a:r>
            <a:endParaRPr lang="en-US" dirty="0"/>
          </a:p>
          <a:p>
            <a:r>
              <a:rPr lang="en-US" dirty="0">
                <a:hlinkClick r:id="rId4" tooltip="Blind spot monitor"/>
              </a:rPr>
              <a:t>Blind spot monitor</a:t>
            </a:r>
            <a:endParaRPr lang="en-US" dirty="0"/>
          </a:p>
          <a:p>
            <a:r>
              <a:rPr lang="en-US" dirty="0" smtClean="0">
                <a:hlinkClick r:id="rId5" tooltip="Engine coolant temperature sensor"/>
              </a:rPr>
              <a:t>Engine </a:t>
            </a:r>
            <a:r>
              <a:rPr lang="en-US" dirty="0">
                <a:hlinkClick r:id="rId5" tooltip="Engine coolant temperature sensor"/>
              </a:rPr>
              <a:t>coolant temperature sensor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>
                <a:hlinkClick r:id="rId6" tooltip="Knock sensor"/>
              </a:rPr>
              <a:t>Knock </a:t>
            </a:r>
            <a:r>
              <a:rPr lang="en-US" dirty="0">
                <a:hlinkClick r:id="rId6" tooltip="Knock sensor"/>
              </a:rPr>
              <a:t>sensor</a:t>
            </a:r>
            <a:r>
              <a:rPr lang="en-US" dirty="0"/>
              <a:t>, used to detect detonation in internal combustion engines</a:t>
            </a:r>
          </a:p>
          <a:p>
            <a:r>
              <a:rPr lang="en-US" dirty="0">
                <a:hlinkClick r:id="rId7" tooltip="MAP sensor"/>
              </a:rPr>
              <a:t>MAP sensor</a:t>
            </a:r>
            <a:r>
              <a:rPr lang="en-US" dirty="0"/>
              <a:t>, Manifold Absolute Pressure, used in regulating fuel metering.</a:t>
            </a:r>
          </a:p>
          <a:p>
            <a:r>
              <a:rPr lang="en-US" dirty="0">
                <a:hlinkClick r:id="rId8" tooltip="Mass flow sensor"/>
              </a:rPr>
              <a:t>Mass flow sensor</a:t>
            </a:r>
            <a:r>
              <a:rPr lang="en-US" dirty="0" smtClean="0"/>
              <a:t>, </a:t>
            </a:r>
            <a:r>
              <a:rPr lang="en-US" dirty="0"/>
              <a:t>used to tell the </a:t>
            </a:r>
            <a:r>
              <a:rPr lang="en-US" dirty="0">
                <a:hlinkClick r:id="rId9" tooltip="Engine control unit"/>
              </a:rPr>
              <a:t>ECU</a:t>
            </a:r>
            <a:r>
              <a:rPr lang="en-US" dirty="0"/>
              <a:t> the mass of air entering the engine</a:t>
            </a:r>
          </a:p>
          <a:p>
            <a:r>
              <a:rPr lang="en-US" dirty="0">
                <a:hlinkClick r:id="rId10" tooltip="Oxygen sensor"/>
              </a:rPr>
              <a:t>Oxygen sensor</a:t>
            </a:r>
            <a:r>
              <a:rPr lang="en-US" dirty="0"/>
              <a:t>, used to monitor the amount of oxygen in the exhaust</a:t>
            </a:r>
          </a:p>
          <a:p>
            <a:r>
              <a:rPr lang="en-US" dirty="0">
                <a:hlinkClick r:id="rId11" tooltip="Parking sensors"/>
              </a:rPr>
              <a:t>Parking sensors</a:t>
            </a:r>
            <a:r>
              <a:rPr lang="en-US" dirty="0"/>
              <a:t>, used to alert the driver of unseen obstacles during parking maneuvers</a:t>
            </a:r>
          </a:p>
          <a:p>
            <a:r>
              <a:rPr lang="en-US" dirty="0">
                <a:hlinkClick r:id="rId12" tooltip="Radar gun"/>
              </a:rPr>
              <a:t>Radar gun</a:t>
            </a:r>
            <a:r>
              <a:rPr lang="en-US" dirty="0"/>
              <a:t>, used to detect the speed of other objects</a:t>
            </a:r>
          </a:p>
          <a:p>
            <a:r>
              <a:rPr lang="en-US" dirty="0" smtClean="0">
                <a:hlinkClick r:id="rId13" tooltip="Speed sensor"/>
              </a:rPr>
              <a:t>Speed </a:t>
            </a:r>
            <a:r>
              <a:rPr lang="en-US" dirty="0">
                <a:hlinkClick r:id="rId13" tooltip="Speed sensor"/>
              </a:rPr>
              <a:t>sensor</a:t>
            </a:r>
            <a:r>
              <a:rPr lang="en-US" dirty="0"/>
              <a:t>, used to detect the speed of an object</a:t>
            </a:r>
          </a:p>
          <a:p>
            <a:r>
              <a:rPr lang="en-US" dirty="0" smtClean="0">
                <a:hlinkClick r:id="rId14" tooltip="Tire-pressure monitoring system"/>
              </a:rPr>
              <a:t>Tire-pressure </a:t>
            </a:r>
            <a:r>
              <a:rPr lang="en-US" dirty="0">
                <a:hlinkClick r:id="rId14" tooltip="Tire-pressure monitoring system"/>
              </a:rPr>
              <a:t>monitoring sensor</a:t>
            </a:r>
            <a:r>
              <a:rPr lang="en-US" dirty="0"/>
              <a:t>, used to monitor the air pressure inside the tires</a:t>
            </a:r>
          </a:p>
          <a:p>
            <a:r>
              <a:rPr lang="en-US" dirty="0" smtClean="0">
                <a:hlinkClick r:id="rId15" tooltip="Transmission control unit"/>
              </a:rPr>
              <a:t>Transmission </a:t>
            </a:r>
            <a:r>
              <a:rPr lang="en-US" dirty="0">
                <a:hlinkClick r:id="rId15" tooltip="Transmission control unit"/>
              </a:rPr>
              <a:t>fluid temperature sensor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>
                <a:hlinkClick r:id="rId15" tooltip="Transmission control unit"/>
              </a:rPr>
              <a:t>Vehicle </a:t>
            </a:r>
            <a:r>
              <a:rPr lang="en-US" dirty="0">
                <a:hlinkClick r:id="rId15" tooltip="Transmission control unit"/>
              </a:rPr>
              <a:t>speed sensor</a:t>
            </a:r>
            <a:r>
              <a:rPr lang="en-US" dirty="0"/>
              <a:t> (VSS), used to measure the speed of the vehicle</a:t>
            </a:r>
          </a:p>
          <a:p>
            <a:r>
              <a:rPr lang="en-US" dirty="0">
                <a:hlinkClick r:id="rId16" tooltip="Water sensor"/>
              </a:rPr>
              <a:t>Water sensor</a:t>
            </a:r>
            <a:r>
              <a:rPr lang="en-US" dirty="0"/>
              <a:t> or water-in-fuel sensor, used to indicate the presence of water in fuel</a:t>
            </a:r>
          </a:p>
          <a:p>
            <a:r>
              <a:rPr lang="en-US" dirty="0">
                <a:hlinkClick r:id="rId17" tooltip="Wheel speed sensor"/>
              </a:rPr>
              <a:t>Wheel speed sensor</a:t>
            </a:r>
            <a:r>
              <a:rPr lang="en-US" dirty="0"/>
              <a:t>, used for reading the speed of a vehicle's wheel </a:t>
            </a:r>
            <a:r>
              <a:rPr lang="en-US" dirty="0" smtClean="0"/>
              <a:t>rotation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Etc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096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685800"/>
            <a:ext cx="2961067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i="1" dirty="0" smtClean="0"/>
              <a:t>Sensors</a:t>
            </a:r>
            <a:endParaRPr lang="en-US" i="1" dirty="0"/>
          </a:p>
          <a:p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tooltip="Current sensor"/>
              </a:rPr>
              <a:t>Current sensor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 tooltip="Galvanometer"/>
              </a:rPr>
              <a:t>Galvanometer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4" tooltip="Magnetometer"/>
              </a:rPr>
              <a:t>Magnetometer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5" tooltip="MEMS magnetic field sensor"/>
              </a:rPr>
              <a:t>MEMS magnetic field sensor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6" tooltip="Metal detector"/>
              </a:rPr>
              <a:t>Metal detector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7" tooltip="Radio direction finder"/>
              </a:rPr>
              <a:t>Radio 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7" tooltip="Radio direction finder"/>
              </a:rPr>
              <a:t>direction finder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8" tooltip="Voltage detector"/>
              </a:rPr>
              <a:t>Voltage 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8" tooltip="Voltage detector"/>
              </a:rPr>
              <a:t>detector</a:t>
            </a:r>
            <a:endParaRPr lang="en-US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9" tooltip="Air flow meter"/>
              </a:rPr>
              <a:t>Air 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9" tooltip="Air flow meter"/>
              </a:rPr>
              <a:t>flow meter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10" tooltip="Anemometer"/>
              </a:rPr>
              <a:t>Anemometer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11" tooltip="Flow sensor"/>
              </a:rPr>
              <a:t>Flow sensor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12" tooltip="Gas meter"/>
              </a:rPr>
              <a:t>Gas meter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13" tooltip="Mass flow sensor"/>
              </a:rPr>
              <a:t>Mass flow sensor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14" tooltip="Water meter"/>
              </a:rPr>
              <a:t>Water meter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34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730" y="685800"/>
            <a:ext cx="8116869" cy="5459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8096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8382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9606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685800"/>
            <a:ext cx="4960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2. Physics &amp; Mathematics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0" y="1524000"/>
            <a:ext cx="28239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2.1. Mechanical Component</a:t>
            </a:r>
          </a:p>
          <a:p>
            <a:r>
              <a:rPr lang="en-US" dirty="0" smtClean="0"/>
              <a:t>2.1.1. Gears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4678" y="2362200"/>
            <a:ext cx="7086600" cy="20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35840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7918028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4062" y="3248025"/>
            <a:ext cx="7673904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57710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25325"/>
            <a:ext cx="3840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2.1.2. Chain Drive or Chain &amp; Sprockets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57400" y="1143000"/>
            <a:ext cx="429130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power transmission</a:t>
            </a:r>
          </a:p>
          <a:p>
            <a:r>
              <a:rPr lang="en-US" dirty="0" smtClean="0"/>
              <a:t>No slip</a:t>
            </a:r>
          </a:p>
          <a:p>
            <a:r>
              <a:rPr lang="en-US" dirty="0" smtClean="0"/>
              <a:t>Use in timing systems</a:t>
            </a:r>
          </a:p>
          <a:p>
            <a:r>
              <a:rPr lang="en-US" dirty="0" smtClean="0"/>
              <a:t>No adjustment in cold and hot environment</a:t>
            </a:r>
          </a:p>
          <a:p>
            <a:endParaRPr lang="en-US" dirty="0"/>
          </a:p>
          <a:p>
            <a:r>
              <a:rPr lang="en-US" dirty="0" smtClean="0"/>
              <a:t>Need of lubrication</a:t>
            </a:r>
          </a:p>
          <a:p>
            <a:r>
              <a:rPr lang="en-US" dirty="0" smtClean="0"/>
              <a:t>Noisy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V=</a:t>
            </a:r>
            <a:r>
              <a:rPr lang="en-US" dirty="0" err="1" smtClean="0"/>
              <a:t>NPn</a:t>
            </a:r>
            <a:r>
              <a:rPr lang="en-US" dirty="0" smtClean="0"/>
              <a:t>/(60)</a:t>
            </a:r>
          </a:p>
          <a:p>
            <a:r>
              <a:rPr lang="en-US" dirty="0" smtClean="0"/>
              <a:t>V: chin speed</a:t>
            </a:r>
          </a:p>
          <a:p>
            <a:r>
              <a:rPr lang="en-US" dirty="0" smtClean="0"/>
              <a:t>N: No. of sprocket teeth</a:t>
            </a:r>
          </a:p>
          <a:p>
            <a:r>
              <a:rPr lang="en-US" dirty="0" smtClean="0"/>
              <a:t>N: Speed of sprocket (rev/min)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096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33400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Bead Chain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725805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6524" y="3047999"/>
            <a:ext cx="3800475" cy="3122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8096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666750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1066800"/>
            <a:ext cx="1331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Roller chain</a:t>
            </a:r>
          </a:p>
          <a:p>
            <a:r>
              <a:rPr lang="en-US" dirty="0" err="1" smtClean="0"/>
              <a:t>Pintle</a:t>
            </a:r>
            <a:r>
              <a:rPr lang="en-US" dirty="0" smtClean="0"/>
              <a:t> chain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962400"/>
            <a:ext cx="2724150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95400" y="4343400"/>
            <a:ext cx="1804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Detachable chain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6216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0497" y="2362200"/>
            <a:ext cx="4752975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599" y="1066800"/>
            <a:ext cx="1482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Silent chain</a:t>
            </a:r>
          </a:p>
          <a:p>
            <a:r>
              <a:rPr lang="en-US" dirty="0" smtClean="0"/>
              <a:t>Hosting Chain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6805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33400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2.1.3. Couplings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60302" y="2209800"/>
            <a:ext cx="21616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Ajax flexible coupling</a:t>
            </a:r>
          </a:p>
          <a:p>
            <a:r>
              <a:rPr lang="en-US" dirty="0" smtClean="0"/>
              <a:t>Oldham coupling</a:t>
            </a:r>
          </a:p>
          <a:p>
            <a:endParaRPr lang="en-US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276600"/>
            <a:ext cx="5410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1701" y="544286"/>
            <a:ext cx="4579997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6805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52400"/>
            <a:ext cx="3162300" cy="2902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327165"/>
            <a:ext cx="4407210" cy="3107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0600" y="2133600"/>
            <a:ext cx="2153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Falk coupling</a:t>
            </a:r>
          </a:p>
          <a:p>
            <a:r>
              <a:rPr lang="en-US" dirty="0" smtClean="0"/>
              <a:t>Leather-link coupling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6805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97304"/>
            <a:ext cx="4669494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505200"/>
            <a:ext cx="6331368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8303" y="906150"/>
            <a:ext cx="26396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Hydraulic coupling</a:t>
            </a:r>
          </a:p>
          <a:p>
            <a:r>
              <a:rPr lang="en-US" dirty="0" smtClean="0"/>
              <a:t>Solid jaw coupling</a:t>
            </a:r>
          </a:p>
          <a:p>
            <a:r>
              <a:rPr lang="en-US" dirty="0" smtClean="0"/>
              <a:t>Overload-release coupling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6805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38200"/>
            <a:ext cx="1959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2.1.4. Belt &amp; Pulley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95600"/>
            <a:ext cx="7162800" cy="3648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685800"/>
            <a:ext cx="2383654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3059" y="1524000"/>
            <a:ext cx="1219200" cy="944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6805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43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2.1.5. Clutch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71800"/>
            <a:ext cx="3166946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436" y="3142655"/>
            <a:ext cx="3733800" cy="2858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7861" y="609600"/>
            <a:ext cx="4905375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265327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1713" y="708932"/>
            <a:ext cx="2981131" cy="241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2893" y="3407228"/>
            <a:ext cx="342155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69446"/>
            <a:ext cx="3986069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167742"/>
            <a:ext cx="1828800" cy="1980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61917" y="5301734"/>
            <a:ext cx="201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Overrunning clutch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726532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609600"/>
            <a:ext cx="3282763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41714"/>
            <a:ext cx="45910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03741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066800"/>
            <a:ext cx="4371975" cy="380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3124200"/>
            <a:ext cx="2413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Serrated face slip clutch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1020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5506" y="609600"/>
            <a:ext cx="66792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similarity of all is that having an input shaft and an output shaft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3832670" y="1524000"/>
                <a:ext cx="1609158" cy="879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smtClean="0"/>
                  <a:t>Ƞ=</a:t>
                </a:r>
                <a:r>
                  <a:rPr lang="en-US" sz="360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𝑃𝑜𝑢𝑡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𝑃𝑖𝑛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670" y="1524000"/>
                <a:ext cx="1609158" cy="879087"/>
              </a:xfrm>
              <a:prstGeom prst="rect">
                <a:avLst/>
              </a:prstGeom>
              <a:blipFill rotWithShape="1">
                <a:blip r:embed="rId2"/>
                <a:stretch>
                  <a:fillRect l="-11742" r="-16667" b="-13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8096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417</Words>
  <Application>Microsoft Office PowerPoint</Application>
  <PresentationFormat>On-screen Show (4:3)</PresentationFormat>
  <Paragraphs>81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tgk</dc:creator>
  <cp:lastModifiedBy>2009</cp:lastModifiedBy>
  <cp:revision>59</cp:revision>
  <dcterms:created xsi:type="dcterms:W3CDTF">2016-10-17T05:37:56Z</dcterms:created>
  <dcterms:modified xsi:type="dcterms:W3CDTF">2019-12-11T19:15:45Z</dcterms:modified>
</cp:coreProperties>
</file>