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333" r:id="rId2"/>
    <p:sldId id="387" r:id="rId3"/>
    <p:sldId id="379" r:id="rId4"/>
    <p:sldId id="388" r:id="rId5"/>
    <p:sldId id="380" r:id="rId6"/>
    <p:sldId id="389" r:id="rId7"/>
    <p:sldId id="334" r:id="rId8"/>
    <p:sldId id="381" r:id="rId9"/>
    <p:sldId id="385" r:id="rId10"/>
    <p:sldId id="376" r:id="rId11"/>
    <p:sldId id="377" r:id="rId12"/>
    <p:sldId id="335" r:id="rId13"/>
    <p:sldId id="382" r:id="rId14"/>
    <p:sldId id="337" r:id="rId15"/>
    <p:sldId id="386" r:id="rId16"/>
    <p:sldId id="38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 Ahmadi" initials="DA" lastIdx="1" clrIdx="0">
    <p:extLst>
      <p:ext uri="{19B8F6BF-5375-455C-9EA6-DF929625EA0E}">
        <p15:presenceInfo xmlns:p15="http://schemas.microsoft.com/office/powerpoint/2012/main" userId="Dr Ahmad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821" autoAdjust="0"/>
  </p:normalViewPr>
  <p:slideViewPr>
    <p:cSldViewPr>
      <p:cViewPr varScale="1">
        <p:scale>
          <a:sx n="84" d="100"/>
          <a:sy n="84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2AE27-165A-454E-8EF4-0156B63C832A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1552C-B0FE-426E-9DE7-D2AF7D760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 algn="ctr" rtl="1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492875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492875"/>
            <a:ext cx="54210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77000" y="6492875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rtl="1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hf hdr="0" ft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دستگاه تولید مثلی نر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419600" y="1600200"/>
            <a:ext cx="4346448" cy="4876800"/>
          </a:xfrm>
        </p:spPr>
        <p:txBody>
          <a:bodyPr>
            <a:normAutofit lnSpcReduction="10000"/>
          </a:bodyPr>
          <a:lstStyle/>
          <a:p>
            <a:r>
              <a:rPr lang="fa-IR" dirty="0"/>
              <a:t>غدد جنسی نر یا بیضه ها</a:t>
            </a:r>
          </a:p>
          <a:p>
            <a:pPr lvl="1"/>
            <a:r>
              <a:rPr lang="fa-IR" dirty="0"/>
              <a:t>پوشش بیضه (تونیکا آلبوژینا)</a:t>
            </a:r>
          </a:p>
          <a:p>
            <a:pPr lvl="1"/>
            <a:r>
              <a:rPr lang="fa-IR" dirty="0"/>
              <a:t>لوبولهای بیضه </a:t>
            </a:r>
          </a:p>
          <a:p>
            <a:pPr lvl="2"/>
            <a:r>
              <a:rPr lang="fa-IR" dirty="0"/>
              <a:t>بافت زمینه ای یا استروما   (حاوی سلولهای لایدیگ،   اعصاب و رگهای خونی)</a:t>
            </a:r>
          </a:p>
          <a:p>
            <a:pPr lvl="2"/>
            <a:r>
              <a:rPr lang="fa-IR" dirty="0"/>
              <a:t>لوله های سمینی فر</a:t>
            </a:r>
          </a:p>
          <a:p>
            <a:r>
              <a:rPr lang="fa-IR" dirty="0"/>
              <a:t>مجاری تناسلی</a:t>
            </a:r>
          </a:p>
          <a:p>
            <a:pPr lvl="1"/>
            <a:r>
              <a:rPr lang="fa-IR" dirty="0"/>
              <a:t>شبکه بیضه-اپیدیدیم-مجرای دفران-آمپول- مجرای انزالی-پیشابراه</a:t>
            </a:r>
          </a:p>
          <a:p>
            <a:r>
              <a:rPr lang="fa-IR" dirty="0"/>
              <a:t>غدد ضمیمه</a:t>
            </a:r>
          </a:p>
          <a:p>
            <a:pPr lvl="1"/>
            <a:endParaRPr lang="fa-IR" dirty="0"/>
          </a:p>
          <a:p>
            <a:pPr lvl="1"/>
            <a:endParaRPr lang="en-US" dirty="0"/>
          </a:p>
        </p:txBody>
      </p:sp>
      <p:pic>
        <p:nvPicPr>
          <p:cNvPr id="6" name="Picture 4" descr="anphys2e-fig-16-11-2r"/>
          <p:cNvPicPr>
            <a:picLocks noChangeAspect="1" noChangeArrowheads="1"/>
          </p:cNvPicPr>
          <p:nvPr/>
        </p:nvPicPr>
        <p:blipFill>
          <a:blip r:embed="rId2" cstate="print"/>
          <a:srcRect b="8696"/>
          <a:stretch>
            <a:fillRect/>
          </a:stretch>
        </p:blipFill>
        <p:spPr bwMode="auto">
          <a:xfrm>
            <a:off x="74967" y="1524000"/>
            <a:ext cx="388743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 descr="C:\Documents and Settings\Dr. Ahmadi\My Documents\My Pictures\Picture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343400"/>
            <a:ext cx="2057400" cy="2456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0291060"/>
      </p:ext>
    </p:extLst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87406-26E6-448B-930D-63465D14E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ارتباطات اجزای دستگاه تناسلی نر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7A0A1B-6BC1-4A1C-9D90-E41250F0B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449C1B-1F1D-4D72-81AB-12F355A2120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63821" y="1516698"/>
            <a:ext cx="7251054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72574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FC1A7-4DF3-4969-823A-6FE4DAF6A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ساختار بیضه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9643BA-8A18-4A72-9E76-83B325CCB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D72E2-1A83-48AA-AB6C-E5EDBDBC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51B0406-FA37-494B-9CC9-611E4B5AE61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12775" y="1695049"/>
            <a:ext cx="8153400" cy="430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90934"/>
      </p:ext>
    </p:ext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A7D01-619A-47E0-A4F0-0D4ADD62B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ساختار و عملکردهای بیضه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7C95C8-14A3-4321-85C3-D0DD87674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56D05-428A-4E92-9658-BEAA9DEB8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6CD1E8-A468-40AE-80D8-D8FA1631876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85800" y="1516698"/>
            <a:ext cx="7385377" cy="531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91610"/>
      </p:ext>
    </p:extLst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8FB78-7466-4775-88D0-452718B3F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اپیدیدیم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8EF84C-54E9-4B66-AEE5-CABA42BC4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7DFB2-93FB-4D65-AD24-0088D30D3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7CDC5A9-F2DE-4300-AFA6-34DBC89CD21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1490028"/>
            <a:ext cx="7001085" cy="525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16195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892DE-3B58-4304-9ECD-0EBBD4A7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عملکردهای اپیدیدم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E74FE7-BA37-4B28-96C1-FB971B9F0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A8D91-3585-4299-B0D9-E35E60FB6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0B1B9DD-45E0-4A1F-892F-CA528158A24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1558290"/>
            <a:ext cx="6947457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59310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غدد ضمیمه سیستم تولید مثلی نر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5029200"/>
          </a:xfrm>
        </p:spPr>
        <p:txBody>
          <a:bodyPr>
            <a:normAutofit fontScale="85000" lnSpcReduction="20000"/>
          </a:bodyPr>
          <a:lstStyle/>
          <a:p>
            <a:r>
              <a:rPr lang="fa-IR" dirty="0"/>
              <a:t>سمینال وزیکول یا کیسه های منوی </a:t>
            </a:r>
            <a:r>
              <a:rPr lang="en-US" dirty="0"/>
              <a:t>Seminal Vesicles</a:t>
            </a:r>
            <a:endParaRPr lang="fa-IR" dirty="0"/>
          </a:p>
          <a:p>
            <a:pPr lvl="1"/>
            <a:r>
              <a:rPr lang="fa-IR" dirty="0"/>
              <a:t>در نزدیکی مثانه قرار دارند</a:t>
            </a:r>
          </a:p>
          <a:p>
            <a:pPr lvl="1"/>
            <a:r>
              <a:rPr lang="fa-IR" dirty="0"/>
              <a:t>ترشحات خود را به داخل آمپول می ریزند</a:t>
            </a:r>
          </a:p>
          <a:p>
            <a:pPr lvl="1"/>
            <a:r>
              <a:rPr lang="fa-IR" dirty="0"/>
              <a:t>دارای قند فروکتوز</a:t>
            </a:r>
          </a:p>
          <a:p>
            <a:pPr lvl="1"/>
            <a:r>
              <a:rPr lang="fa-IR" dirty="0"/>
              <a:t>فیبیرینوژن</a:t>
            </a:r>
          </a:p>
          <a:p>
            <a:pPr lvl="1"/>
            <a:r>
              <a:rPr lang="fa-IR" dirty="0"/>
              <a:t>پروستاگلندین ها</a:t>
            </a:r>
          </a:p>
          <a:p>
            <a:r>
              <a:rPr lang="fa-IR" dirty="0"/>
              <a:t>غده پروستات </a:t>
            </a:r>
            <a:r>
              <a:rPr lang="en-US" dirty="0"/>
              <a:t>Prostate gland</a:t>
            </a:r>
            <a:endParaRPr lang="fa-IR" dirty="0"/>
          </a:p>
          <a:p>
            <a:pPr lvl="1"/>
            <a:r>
              <a:rPr lang="fa-IR" dirty="0"/>
              <a:t>در زیر مثانه</a:t>
            </a:r>
          </a:p>
          <a:p>
            <a:pPr lvl="1"/>
            <a:r>
              <a:rPr lang="fa-IR" dirty="0"/>
              <a:t>ترشحات از طریق مجاری ترشحی زیادی به ابتدای پیشابراه می ریزد</a:t>
            </a:r>
          </a:p>
          <a:p>
            <a:pPr lvl="1"/>
            <a:r>
              <a:rPr lang="fa-IR" dirty="0"/>
              <a:t>حاوی مایع با </a:t>
            </a:r>
            <a:r>
              <a:rPr lang="en-US" dirty="0"/>
              <a:t>pH</a:t>
            </a:r>
            <a:r>
              <a:rPr lang="fa-IR" dirty="0"/>
              <a:t> قلیایی، کلسیم، آنزیم شکننده فیبرینوژن، آنزیم فیبیرینولیزین </a:t>
            </a:r>
          </a:p>
          <a:p>
            <a:r>
              <a:rPr lang="fa-IR" dirty="0"/>
              <a:t>غدد کوپر </a:t>
            </a:r>
            <a:r>
              <a:rPr lang="en-US" dirty="0"/>
              <a:t>Cowper glands</a:t>
            </a:r>
            <a:r>
              <a:rPr lang="fa-IR" dirty="0"/>
              <a:t> یا غدد بولبواورترال </a:t>
            </a:r>
            <a:r>
              <a:rPr lang="en-US" dirty="0"/>
              <a:t>Bulbourethral glands</a:t>
            </a:r>
            <a:endParaRPr lang="fa-IR" dirty="0"/>
          </a:p>
          <a:p>
            <a:pPr lvl="1"/>
            <a:r>
              <a:rPr lang="fa-IR" dirty="0"/>
              <a:t>در جدار مجاری پیشابراه و به داخل همین مجاری ترشح می کنند</a:t>
            </a:r>
          </a:p>
          <a:p>
            <a:pPr lvl="1"/>
            <a:r>
              <a:rPr lang="en-US" dirty="0"/>
              <a:t>pH</a:t>
            </a:r>
            <a:r>
              <a:rPr lang="fa-IR" dirty="0"/>
              <a:t> قلیایی</a:t>
            </a:r>
          </a:p>
          <a:p>
            <a:pPr lv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462090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47129-5C82-4669-9273-CEDF6DF14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سمینال وزیکول ها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6BFAE1-34CC-42C1-9F0F-81FC62675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6E271-8975-4004-A518-9E5B69240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2428DC9-5A86-4E5E-8DA3-3368C8B5DC7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68965" y="1600200"/>
            <a:ext cx="7003081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576104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9DA08-6F2B-49E3-B7F7-B7BD442DE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غده پروستات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73F217-517A-4D3D-8E4B-917E0B7DE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D5940D-DCA6-47BB-BBB2-8C7F31243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13458A6-DB5C-4C17-8F95-E09EE0B947E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b="32203"/>
          <a:stretch/>
        </p:blipFill>
        <p:spPr>
          <a:xfrm>
            <a:off x="364706" y="1695450"/>
            <a:ext cx="8414587" cy="428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32476"/>
      </p:ext>
    </p:extLst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9309E-2534-468E-91CF-1396620B2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موقعیت قرارگیری سمینال وزیکول وپروستات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7F3CEE-F426-49E5-ABF6-5C96AC3EE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89F52-AB2A-4D66-B454-75C06990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99DCC12-751F-4289-A486-55851162B7E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t="10949" b="4850"/>
          <a:stretch/>
        </p:blipFill>
        <p:spPr>
          <a:xfrm>
            <a:off x="-7620" y="1594035"/>
            <a:ext cx="4495800" cy="48988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5776CF-8C0C-4FB7-8C73-9C8A33196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516698"/>
            <a:ext cx="3823443" cy="534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22482"/>
      </p:ext>
    </p:extLst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BC646-D15B-4FB7-BE87-10255293A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برش مثانه و پیشابراه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73EB14-5095-4627-A316-8BC8493E1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B7517A-5472-4311-9C8D-094A04980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F1B99A6-7FA4-49E1-917C-3ABA22077DA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6217" y="1600200"/>
            <a:ext cx="590068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653708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اسپرماتوژنز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098" name="Picture 2" descr="C:\Documents and Settings\Dr. Ahmadi\My Documents\My Pictures\Picture2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399" r="4108"/>
          <a:stretch>
            <a:fillRect/>
          </a:stretch>
        </p:blipFill>
        <p:spPr bwMode="auto">
          <a:xfrm>
            <a:off x="152400" y="1905000"/>
            <a:ext cx="876300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32316114"/>
      </p:ext>
    </p:extLst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B1E7E-E3AC-4840-B828-FB4F0C65C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اسپرماتوژنز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0114E2-31AA-4ED6-961E-04E986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C629F-5B11-45BF-9346-57219ED1A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075B25A-0369-4A9A-B8AE-41C8EB54F76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-750" t="7117" r="750" b="27369"/>
          <a:stretch/>
        </p:blipFill>
        <p:spPr>
          <a:xfrm>
            <a:off x="170955" y="1752600"/>
            <a:ext cx="8961615" cy="440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860286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اسپرماتوژنز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a-IR" dirty="0"/>
              <a:t>تقسیمات میتوزی و میوزی و اسپرم سازی </a:t>
            </a:r>
          </a:p>
          <a:p>
            <a:pPr lvl="1"/>
            <a:r>
              <a:rPr lang="fa-IR" dirty="0"/>
              <a:t>(به کمک </a:t>
            </a:r>
            <a:r>
              <a:rPr lang="en-US" dirty="0"/>
              <a:t>FSH</a:t>
            </a:r>
            <a:r>
              <a:rPr lang="fa-IR" dirty="0"/>
              <a:t> و تستوسترون و استروژن)</a:t>
            </a:r>
          </a:p>
          <a:p>
            <a:pPr lvl="1"/>
            <a:endParaRPr lang="fa-IR" dirty="0"/>
          </a:p>
          <a:p>
            <a:r>
              <a:rPr lang="fa-IR" dirty="0"/>
              <a:t>اسپرم های نابالغ به داخل مجاری سمینی فر ریخته می شوند</a:t>
            </a:r>
          </a:p>
          <a:p>
            <a:endParaRPr lang="fa-IR" dirty="0"/>
          </a:p>
          <a:p>
            <a:r>
              <a:rPr lang="fa-IR" dirty="0"/>
              <a:t>در اپیدیدیم بالغ می شوند</a:t>
            </a:r>
          </a:p>
          <a:p>
            <a:endParaRPr lang="fa-IR" dirty="0"/>
          </a:p>
          <a:p>
            <a:r>
              <a:rPr lang="fa-IR" dirty="0"/>
              <a:t>در واز دفران </a:t>
            </a:r>
            <a:r>
              <a:rPr lang="en-US" dirty="0"/>
              <a:t>pH</a:t>
            </a:r>
            <a:r>
              <a:rPr lang="fa-IR" dirty="0"/>
              <a:t> اسیدی بوده و پروتئین های مهارکننده تحرک وجود دارد که اسپرم را بی تحرک نگه می دارند</a:t>
            </a:r>
          </a:p>
          <a:p>
            <a:endParaRPr lang="fa-IR" dirty="0"/>
          </a:p>
          <a:p>
            <a:r>
              <a:rPr lang="fa-IR" dirty="0"/>
              <a:t>در مایعات واز دفران کلسترول زیاد وجود دارد </a:t>
            </a:r>
          </a:p>
          <a:p>
            <a:pPr lvl="1"/>
            <a:r>
              <a:rPr lang="fa-IR" dirty="0"/>
              <a:t>(کمک به تثبیت غشای آکروزوم)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56912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D4EC7-DD07-491B-9AED-5DD48CA43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مراحل اسپرماتوژنز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43DC20-7517-4481-B9CC-031BACAE5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C3787-E513-46B2-A088-C4B2605E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E06F49E-B4CC-4D66-BA26-70C77E8664D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t="-1585"/>
          <a:stretch/>
        </p:blipFill>
        <p:spPr>
          <a:xfrm>
            <a:off x="3505200" y="1405890"/>
            <a:ext cx="4724328" cy="53511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5E2709-BB50-4851-9358-27A28556E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18" y="1700480"/>
            <a:ext cx="2667000" cy="237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031338"/>
      </p:ext>
    </p:extLst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45036-4822-45FA-938C-3729B42FD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مسیر عبور اسپرم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E57B46-F008-4655-B5C4-52656A9AC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0FE7F-C0B1-4682-9314-44A3B606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E93774C-C789-4601-B491-C9E1F9AA450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9434" y="1661415"/>
            <a:ext cx="6921546" cy="519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31799"/>
      </p:ext>
    </p:extLst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y Slide">
      <a:dk1>
        <a:srgbClr val="382201"/>
      </a:dk1>
      <a:lt1>
        <a:srgbClr val="FFFFFF"/>
      </a:lt1>
      <a:dk2>
        <a:srgbClr val="382201"/>
      </a:dk2>
      <a:lt2>
        <a:srgbClr val="382201"/>
      </a:lt2>
      <a:accent1>
        <a:srgbClr val="00B0F0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4189</TotalTime>
  <Words>284</Words>
  <Application>Microsoft Office PowerPoint</Application>
  <PresentationFormat>On-screen Show (4:3)</PresentationFormat>
  <Paragraphs>79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Tw Cen MT</vt:lpstr>
      <vt:lpstr>Wingdings</vt:lpstr>
      <vt:lpstr>Wingdings 2</vt:lpstr>
      <vt:lpstr>Median</vt:lpstr>
      <vt:lpstr>دستگاه تولید مثلی نر</vt:lpstr>
      <vt:lpstr>ارتباطات اجزای دستگاه تناسلی نر</vt:lpstr>
      <vt:lpstr>ساختار بیضه</vt:lpstr>
      <vt:lpstr>ساختار و عملکردهای بیضه</vt:lpstr>
      <vt:lpstr>اپیدیدیم</vt:lpstr>
      <vt:lpstr>عملکردهای اپیدیدم</vt:lpstr>
      <vt:lpstr>غدد ضمیمه سیستم تولید مثلی نر </vt:lpstr>
      <vt:lpstr>سمینال وزیکول ها</vt:lpstr>
      <vt:lpstr>غده پروستات</vt:lpstr>
      <vt:lpstr>موقعیت قرارگیری سمینال وزیکول وپروستات</vt:lpstr>
      <vt:lpstr>برش مثانه و پیشابراه</vt:lpstr>
      <vt:lpstr>اسپرماتوژنز</vt:lpstr>
      <vt:lpstr>اسپرماتوژنز</vt:lpstr>
      <vt:lpstr>اسپرماتوژنز</vt:lpstr>
      <vt:lpstr>مراحل اسپرماتوژنز</vt:lpstr>
      <vt:lpstr>مسیر عبور اسپرم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فصل چهار: فيزيولوژي پزشکی گايتون</dc:title>
  <dc:creator>Dr. Ahmadi</dc:creator>
  <cp:lastModifiedBy>Dr Ahmadi</cp:lastModifiedBy>
  <cp:revision>248</cp:revision>
  <dcterms:created xsi:type="dcterms:W3CDTF">2009-10-02T18:14:40Z</dcterms:created>
  <dcterms:modified xsi:type="dcterms:W3CDTF">2020-12-19T16:16:09Z</dcterms:modified>
</cp:coreProperties>
</file>