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8" r:id="rId2"/>
    <p:sldId id="352" r:id="rId3"/>
    <p:sldId id="259" r:id="rId4"/>
    <p:sldId id="274" r:id="rId5"/>
    <p:sldId id="350" r:id="rId6"/>
    <p:sldId id="277" r:id="rId7"/>
    <p:sldId id="354" r:id="rId8"/>
    <p:sldId id="278" r:id="rId9"/>
    <p:sldId id="260" r:id="rId10"/>
    <p:sldId id="270" r:id="rId11"/>
    <p:sldId id="261" r:id="rId12"/>
    <p:sldId id="262" r:id="rId13"/>
    <p:sldId id="263" r:id="rId14"/>
    <p:sldId id="281" r:id="rId15"/>
    <p:sldId id="282" r:id="rId16"/>
    <p:sldId id="264" r:id="rId17"/>
    <p:sldId id="265" r:id="rId18"/>
    <p:sldId id="266" r:id="rId19"/>
    <p:sldId id="283" r:id="rId20"/>
    <p:sldId id="284" r:id="rId21"/>
    <p:sldId id="285" r:id="rId22"/>
    <p:sldId id="286" r:id="rId23"/>
    <p:sldId id="287" r:id="rId24"/>
    <p:sldId id="288" r:id="rId25"/>
    <p:sldId id="353" r:id="rId26"/>
    <p:sldId id="289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11/21/2020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تولید مثل جنسی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dirty="0"/>
              <a:t>تولید فرزند از دو والد نر و ماده</a:t>
            </a:r>
          </a:p>
          <a:p>
            <a:r>
              <a:rPr lang="fa-IR" dirty="0"/>
              <a:t>غدد جنسی نر (بیضه) و ماده (تخمدان)</a:t>
            </a:r>
          </a:p>
          <a:p>
            <a:r>
              <a:rPr lang="fa-IR" dirty="0"/>
              <a:t>تولید گامت های نر و ماده (گامتوژنز)</a:t>
            </a:r>
          </a:p>
          <a:p>
            <a:r>
              <a:rPr lang="fa-IR" dirty="0"/>
              <a:t>اشتراک مقدار تقریباً مساوی ماده ژنتیکی توسط هر والد</a:t>
            </a:r>
          </a:p>
          <a:p>
            <a:endParaRPr lang="fa-IR" dirty="0"/>
          </a:p>
          <a:p>
            <a:r>
              <a:rPr lang="fa-IR" dirty="0"/>
              <a:t>گامتهای با اندازه متفاوت (آنیزوگامت)</a:t>
            </a:r>
          </a:p>
          <a:p>
            <a:pPr lvl="1"/>
            <a:r>
              <a:rPr lang="fa-IR" dirty="0"/>
              <a:t>فرد نر، گامت نر با اندازه کوچک تولید می کند (اسپرماتوژنز)</a:t>
            </a:r>
          </a:p>
          <a:p>
            <a:pPr lvl="1"/>
            <a:r>
              <a:rPr lang="fa-IR" dirty="0"/>
              <a:t>فرد ماده، گامت ماده با اندازه بزرگ تولید می کند (اووژنز)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C4163-F1A4-4E59-ACEC-E8324BE2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مزایا و معایب تولید مثل جنسی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6554C-09CD-4165-80EE-6C70DE39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D0D56-82FA-4F27-9460-F91603CA0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11FB01-0565-402E-88CB-961A6DF413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مزایا</a:t>
            </a:r>
          </a:p>
          <a:p>
            <a:pPr lvl="1"/>
            <a:r>
              <a:rPr lang="fa-IR" dirty="0"/>
              <a:t>تولید مثل جنسی عامل تنوع ژنتیکی</a:t>
            </a:r>
          </a:p>
          <a:p>
            <a:pPr lvl="1"/>
            <a:r>
              <a:rPr lang="fa-IR" dirty="0"/>
              <a:t>عامل موفقیت جانوران در اشغال نیش‌های اکولوژیک مختلف</a:t>
            </a:r>
          </a:p>
          <a:p>
            <a:r>
              <a:rPr lang="fa-IR" dirty="0"/>
              <a:t>معایب</a:t>
            </a:r>
          </a:p>
          <a:p>
            <a:pPr lvl="1"/>
            <a:r>
              <a:rPr lang="fa-IR" dirty="0"/>
              <a:t>آهسته‌تر از تولید مثل جنسی</a:t>
            </a:r>
          </a:p>
          <a:p>
            <a:pPr lvl="1"/>
            <a:r>
              <a:rPr lang="fa-IR" dirty="0"/>
              <a:t>کمتر قابل اعتماد (جهش‌ها و مشکلات در فرزندان)</a:t>
            </a:r>
          </a:p>
          <a:p>
            <a:pPr lvl="1"/>
            <a:r>
              <a:rPr lang="fa-IR" dirty="0"/>
              <a:t>نیاز به صرف انرژی بیشتر</a:t>
            </a:r>
          </a:p>
          <a:p>
            <a:pPr lvl="1"/>
            <a:r>
              <a:rPr lang="fa-IR" dirty="0"/>
              <a:t>عدم یافتن جفت مناسب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84162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سطوح ایجاد تنوع ژنتیکی در تولید مثل جنسی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در سطح تولید گامت </a:t>
            </a:r>
          </a:p>
          <a:p>
            <a:pPr lvl="1"/>
            <a:r>
              <a:rPr lang="fa-IR" dirty="0"/>
              <a:t>در انسان که 23 جفت کروموزوم دارد= 8 میلیون گامت متنوع</a:t>
            </a:r>
          </a:p>
          <a:p>
            <a:pPr lvl="1"/>
            <a:endParaRPr lang="fa-IR" dirty="0"/>
          </a:p>
          <a:p>
            <a:r>
              <a:rPr lang="fa-IR" dirty="0"/>
              <a:t>نوترکیبی کروموزومی در تقسیم میوز</a:t>
            </a:r>
          </a:p>
          <a:p>
            <a:endParaRPr lang="fa-IR" dirty="0"/>
          </a:p>
          <a:p>
            <a:r>
              <a:rPr lang="fa-IR" dirty="0"/>
              <a:t>ترکیب گامتهای مختلف و تولید فرزند دیپلوئید با ژنوتیپ منحصر به فرد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هرمافرودیسم یا نرماده بودن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توانایی تولید اسپرم و تخمک در یک فرد</a:t>
            </a:r>
          </a:p>
          <a:p>
            <a:endParaRPr lang="fa-IR" dirty="0"/>
          </a:p>
          <a:p>
            <a:r>
              <a:rPr lang="fa-IR" dirty="0"/>
              <a:t>هرمافرودیت همزمان</a:t>
            </a:r>
          </a:p>
          <a:p>
            <a:pPr lvl="1"/>
            <a:r>
              <a:rPr lang="fa-IR" dirty="0"/>
              <a:t>در کرم خاکی، همزمان تولید اسپرم و تخمک و لقاح متقابل</a:t>
            </a:r>
          </a:p>
          <a:p>
            <a:r>
              <a:rPr lang="fa-IR" dirty="0"/>
              <a:t>هرمافرودیت ناهمزمان</a:t>
            </a:r>
          </a:p>
          <a:p>
            <a:pPr lvl="1"/>
            <a:r>
              <a:rPr lang="fa-IR" dirty="0"/>
              <a:t>پروتوژینوس</a:t>
            </a:r>
          </a:p>
          <a:p>
            <a:pPr lvl="2"/>
            <a:r>
              <a:rPr lang="fa-IR" dirty="0"/>
              <a:t>اول تولید تخمک بعد تولید اسپرم</a:t>
            </a:r>
          </a:p>
          <a:p>
            <a:pPr lvl="1"/>
            <a:r>
              <a:rPr lang="fa-IR" dirty="0"/>
              <a:t>پروتاندروس</a:t>
            </a:r>
          </a:p>
          <a:p>
            <a:pPr lvl="2"/>
            <a:r>
              <a:rPr lang="fa-IR" dirty="0"/>
              <a:t>اول تولید اسپرم بعد تولید تخمک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67E6-D448-47E9-9410-74983015D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هرمافرودیت همزمان در کرم خاکی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FCBFCE-0C26-4380-A6A3-F31B3452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5C08C-D458-4C8F-B796-41E04BE3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1198EB-A651-4CDF-A201-B1650F2EAD4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828800" y="1905000"/>
            <a:ext cx="5796107" cy="434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21766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اسپرماتوژنز و اووژنز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 descr="C:\Documents and Settings\Dr. Ahmadi\My Documents\My Pictures\Picture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8374" y="1600200"/>
            <a:ext cx="4927999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3689DA-5FD3-498E-B767-7E7A8A370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Spermatogenesis &amp; Oogenesis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FE6DC13-92ED-4154-B807-252957BCB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4617C048-1A1C-4095-A287-6DA7F20C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46188"/>
            <a:ext cx="8534400" cy="561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>
            <a:extLst>
              <a:ext uri="{FF2B5EF4-FFF2-40B4-BE49-F238E27FC236}">
                <a16:creationId xmlns:a16="http://schemas.microsoft.com/office/drawing/2014/main" id="{7AFBFFFB-8799-4612-9E5F-8580C75CC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3276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3399"/>
                </a:solidFill>
              </a:rPr>
              <a:t>n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B643C907-D6E5-44D0-B15F-1562CD328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1752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3399"/>
                </a:solidFill>
              </a:rPr>
              <a:t>2n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DEEE0F5C-3145-4C50-AAC5-28561E6CA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4267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3399"/>
                </a:solidFill>
              </a:rPr>
              <a:t>n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E27DC948-BEFA-4935-808F-67FF0CE7C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5638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3399"/>
                </a:solidFill>
              </a:rPr>
              <a:t>n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اسپرماتوژنز و اسپرمیوژنز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 descr="C:\Documents and Settings\Dr. Ahmadi\My Documents\My Pictures\Picture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6758" y="1600200"/>
            <a:ext cx="4144746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هورمونهای تولید مثلی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495800"/>
          </a:xfrm>
        </p:spPr>
        <p:txBody>
          <a:bodyPr/>
          <a:lstStyle/>
          <a:p>
            <a:r>
              <a:rPr lang="fa-IR" dirty="0"/>
              <a:t>ساختار استروئیدی</a:t>
            </a:r>
          </a:p>
          <a:p>
            <a:r>
              <a:rPr lang="fa-IR" dirty="0"/>
              <a:t>مشتق از کلسترول</a:t>
            </a:r>
          </a:p>
          <a:p>
            <a:r>
              <a:rPr lang="fa-IR" dirty="0"/>
              <a:t>به صورت متصل به پروتئین حامل در خون جابجا می شوند.</a:t>
            </a:r>
          </a:p>
          <a:p>
            <a:pPr lvl="1"/>
            <a:r>
              <a:rPr lang="fa-IR" dirty="0"/>
              <a:t>نقش ذخیره کننده هورمون</a:t>
            </a:r>
          </a:p>
          <a:p>
            <a:pPr lvl="1"/>
            <a:r>
              <a:rPr lang="fa-IR" dirty="0"/>
              <a:t>جلوگیری از تصفیه هورمون در کلیه</a:t>
            </a:r>
          </a:p>
          <a:p>
            <a:r>
              <a:rPr lang="fa-IR" dirty="0"/>
              <a:t>گیرنده داخل هسته سلول دارند.</a:t>
            </a:r>
          </a:p>
          <a:p>
            <a:r>
              <a:rPr lang="fa-IR" dirty="0"/>
              <a:t>مجموعه هورمون-گیرنده با یک پروتئین دیگر تشکیل یک هترودیمر می دهند که بعنوان فاکتور نسخه برداری عمل می کنند.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اثر هورمون استروئیدی بر گیرنده آن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122" name="Picture 2" descr="C:\Documents and Settings\Dr. Ahmadi\My Documents\My Pictures\Pictur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00200"/>
            <a:ext cx="5661025" cy="50657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سطوح کنترل عمل هورمون‌های استروئیدی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در سطح تولید</a:t>
            </a:r>
          </a:p>
          <a:p>
            <a:endParaRPr lang="fa-IR" dirty="0"/>
          </a:p>
          <a:p>
            <a:r>
              <a:rPr lang="fa-IR" dirty="0"/>
              <a:t>سطوح گیرنده در بافت‌های هدف</a:t>
            </a:r>
          </a:p>
          <a:p>
            <a:endParaRPr lang="fa-IR" dirty="0"/>
          </a:p>
          <a:p>
            <a:r>
              <a:rPr lang="fa-IR" dirty="0"/>
              <a:t>سرعت تجزیه شدن هورمون و گیرنده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انواع هورمونهای استروئیدی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3648" cy="4953000"/>
          </a:xfrm>
        </p:spPr>
        <p:txBody>
          <a:bodyPr>
            <a:normAutofit/>
          </a:bodyPr>
          <a:lstStyle/>
          <a:p>
            <a:r>
              <a:rPr lang="fa-IR" dirty="0"/>
              <a:t>اکدیزواستروئیدها</a:t>
            </a:r>
          </a:p>
          <a:p>
            <a:pPr lvl="1"/>
            <a:r>
              <a:rPr lang="fa-IR" dirty="0"/>
              <a:t>مشتق از اکدیزون</a:t>
            </a:r>
          </a:p>
          <a:p>
            <a:pPr lvl="1"/>
            <a:r>
              <a:rPr lang="fa-IR" dirty="0"/>
              <a:t>در بی مهره گان کنترل وقایع تولید مثلی و رشد و نمو</a:t>
            </a:r>
          </a:p>
          <a:p>
            <a:pPr lvl="1"/>
            <a:r>
              <a:rPr lang="fa-IR" dirty="0"/>
              <a:t>در بندپایان=  20-هیدروکسی اکدیزون </a:t>
            </a:r>
            <a:r>
              <a:rPr lang="en-US" dirty="0"/>
              <a:t>(20 HE)</a:t>
            </a:r>
            <a:r>
              <a:rPr lang="fa-IR" dirty="0"/>
              <a:t> ، قویترین اکدیستروئید</a:t>
            </a:r>
          </a:p>
          <a:p>
            <a:pPr lvl="1"/>
            <a:r>
              <a:rPr lang="fa-IR" dirty="0"/>
              <a:t>تولید در غدد پروتوتوراکس و یا غدد جنسی (بسته به گونه و مرحله زندگی)</a:t>
            </a:r>
          </a:p>
          <a:p>
            <a:endParaRPr lang="fa-IR" dirty="0"/>
          </a:p>
          <a:p>
            <a:r>
              <a:rPr lang="fa-IR" dirty="0"/>
              <a:t>آندروژن ها (هورمون جنسی نر در مهره داران)</a:t>
            </a:r>
          </a:p>
          <a:p>
            <a:pPr lvl="1"/>
            <a:r>
              <a:rPr lang="fa-IR" dirty="0"/>
              <a:t>تستوسترون</a:t>
            </a:r>
          </a:p>
          <a:p>
            <a:pPr lvl="1"/>
            <a:r>
              <a:rPr lang="fa-IR" dirty="0"/>
              <a:t>آندروستندیون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ادامه-</a:t>
            </a:r>
            <a:r>
              <a:rPr lang="fa-IR" sz="3200" dirty="0"/>
              <a:t>انواع هورمونهای استروئیدی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استروژن ها (هورمون جنسی ماده)</a:t>
            </a:r>
          </a:p>
          <a:p>
            <a:pPr lvl="1"/>
            <a:r>
              <a:rPr lang="fa-IR" dirty="0"/>
              <a:t>استرادیول</a:t>
            </a:r>
          </a:p>
          <a:p>
            <a:pPr lvl="1"/>
            <a:r>
              <a:rPr lang="fa-IR" dirty="0"/>
              <a:t>استرون</a:t>
            </a:r>
          </a:p>
          <a:p>
            <a:pPr lvl="1"/>
            <a:r>
              <a:rPr lang="fa-IR" dirty="0"/>
              <a:t>استریول</a:t>
            </a:r>
          </a:p>
          <a:p>
            <a:pPr lvl="1"/>
            <a:endParaRPr lang="fa-IR" dirty="0"/>
          </a:p>
          <a:p>
            <a:pPr lvl="1"/>
            <a:endParaRPr lang="fa-IR" dirty="0"/>
          </a:p>
          <a:p>
            <a:r>
              <a:rPr lang="fa-IR" dirty="0"/>
              <a:t>پروژسترون ها (هورمون جنسی ماده)</a:t>
            </a:r>
          </a:p>
          <a:p>
            <a:pPr lvl="1"/>
            <a:r>
              <a:rPr lang="fa-IR" dirty="0"/>
              <a:t>متفاوت از آندروژن‌ها و استروژن ها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هورمونهای استروئیدی بی مهره گان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146" name="Picture 2" descr="C:\Documents and Settings\Dr. Ahmadi\My Documents\My Pictures\Picture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334192" y="1600200"/>
            <a:ext cx="5994772" cy="5105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هورمونهای استروئیدی مهره داران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170" name="Picture 2" descr="C:\Documents and Settings\Dr. Ahmadi\My Documents\My Pictures\Picture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371600" y="1594451"/>
            <a:ext cx="6487295" cy="495874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/>
              <a:t>انواع هورمونهای تولید مثلی حشرات و عملکرد آنها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a-IR" dirty="0"/>
              <a:t>20-هیدروکسی اکدیزون </a:t>
            </a:r>
            <a:r>
              <a:rPr lang="en-US" dirty="0"/>
              <a:t>(20 HE)</a:t>
            </a:r>
            <a:endParaRPr lang="fa-IR" dirty="0"/>
          </a:p>
          <a:p>
            <a:r>
              <a:rPr lang="fa-IR" dirty="0"/>
              <a:t>جونیل هورمون </a:t>
            </a:r>
            <a:r>
              <a:rPr lang="en-US" dirty="0"/>
              <a:t>JH</a:t>
            </a:r>
            <a:r>
              <a:rPr lang="fa-IR" dirty="0"/>
              <a:t> یا هورمون جوانی</a:t>
            </a:r>
          </a:p>
          <a:p>
            <a:pPr lvl="1"/>
            <a:r>
              <a:rPr lang="fa-IR" dirty="0"/>
              <a:t>باعث حفظ ویژگیهای جوانی (لاروی) در حشرات</a:t>
            </a:r>
          </a:p>
          <a:p>
            <a:pPr lvl="1"/>
            <a:r>
              <a:rPr lang="fa-IR" dirty="0"/>
              <a:t>در حشرات با دگردیسی کامل، مقدار بالای آن باعث جلوگیری از تبدیل شدن به شفیره</a:t>
            </a:r>
          </a:p>
          <a:p>
            <a:r>
              <a:rPr lang="fa-IR" dirty="0"/>
              <a:t>اکلوزیون هورمون </a:t>
            </a:r>
          </a:p>
          <a:p>
            <a:pPr lvl="1"/>
            <a:r>
              <a:rPr lang="fa-IR" dirty="0"/>
              <a:t>در مرحله شفیره توسط سلولهای عصبی ترشحی، ترشح می شود.</a:t>
            </a:r>
          </a:p>
          <a:p>
            <a:pPr lvl="1"/>
            <a:r>
              <a:rPr lang="fa-IR" dirty="0"/>
              <a:t>باعث خروج شفیره از پیله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بعد از شفیرگی </a:t>
            </a:r>
            <a:r>
              <a:rPr lang="en-US" dirty="0"/>
              <a:t>JH</a:t>
            </a:r>
            <a:r>
              <a:rPr lang="fa-IR" dirty="0"/>
              <a:t> دوباره زیاد می شود</a:t>
            </a:r>
          </a:p>
          <a:p>
            <a:pPr lvl="2"/>
            <a:r>
              <a:rPr lang="fa-IR" dirty="0"/>
              <a:t>باعث بلوغ جنسی در دو جنس نر وماده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32648" cy="990600"/>
          </a:xfrm>
        </p:spPr>
        <p:txBody>
          <a:bodyPr>
            <a:normAutofit/>
          </a:bodyPr>
          <a:lstStyle/>
          <a:p>
            <a:r>
              <a:rPr lang="fa-IR" sz="2400" dirty="0"/>
              <a:t>تغییرات سطوح هورمون جوانی در مراحل مختلف زندگی حشره با دگردیسی کامل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194" name="Picture 2" descr="C:\Documents and Settings\Dr. Ahmadi\My Documents\My Pictures\Picture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280141" y="1524000"/>
            <a:ext cx="4208709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کنترل ترشح هورمونهای حشرات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800600"/>
          </a:xfrm>
        </p:spPr>
        <p:txBody>
          <a:bodyPr>
            <a:normAutofit fontScale="92500" lnSpcReduction="10000"/>
          </a:bodyPr>
          <a:lstStyle/>
          <a:p>
            <a:r>
              <a:rPr lang="fa-IR" dirty="0"/>
              <a:t>20-هیدروکسی اکدیزون</a:t>
            </a:r>
          </a:p>
          <a:p>
            <a:pPr lvl="1"/>
            <a:r>
              <a:rPr lang="fa-IR" dirty="0"/>
              <a:t>در مرحله لاروی در غدد پروتوتوراکس ترشح می شود.</a:t>
            </a:r>
          </a:p>
          <a:p>
            <a:pPr lvl="1"/>
            <a:r>
              <a:rPr lang="fa-IR" dirty="0"/>
              <a:t>بعد از دگردیسی در گناد ها تولید می شود.</a:t>
            </a:r>
          </a:p>
          <a:p>
            <a:pPr lvl="1"/>
            <a:r>
              <a:rPr lang="fa-IR" dirty="0"/>
              <a:t>کنترل آن در سطح تولید و تجزیه شدن</a:t>
            </a:r>
          </a:p>
          <a:p>
            <a:pPr lvl="1"/>
            <a:r>
              <a:rPr lang="fa-IR" dirty="0"/>
              <a:t> کنترل </a:t>
            </a:r>
            <a:r>
              <a:rPr lang="en-US" dirty="0"/>
              <a:t>20 HE</a:t>
            </a:r>
            <a:r>
              <a:rPr lang="fa-IR" dirty="0"/>
              <a:t> توسط هورمونهای پپتیدی مانند بومبیکسین </a:t>
            </a:r>
            <a:r>
              <a:rPr lang="en-US" dirty="0" err="1"/>
              <a:t>Bombyxin</a:t>
            </a:r>
            <a:r>
              <a:rPr lang="fa-IR" dirty="0"/>
              <a:t> </a:t>
            </a:r>
          </a:p>
          <a:p>
            <a:pPr lvl="2"/>
            <a:r>
              <a:rPr lang="fa-IR" dirty="0"/>
              <a:t>(شبیه فاکتورهای رشد شبه انسولین در مهره داران)</a:t>
            </a:r>
          </a:p>
          <a:p>
            <a:r>
              <a:rPr lang="fa-IR" dirty="0"/>
              <a:t>هورمون جوانی </a:t>
            </a:r>
            <a:r>
              <a:rPr lang="en-US" dirty="0"/>
              <a:t>JH</a:t>
            </a:r>
            <a:endParaRPr lang="fa-IR" dirty="0"/>
          </a:p>
          <a:p>
            <a:pPr lvl="1"/>
            <a:r>
              <a:rPr lang="fa-IR" dirty="0"/>
              <a:t>ترشح در </a:t>
            </a:r>
            <a:r>
              <a:rPr lang="en-US" dirty="0"/>
              <a:t>corpus </a:t>
            </a:r>
            <a:r>
              <a:rPr lang="en-US" dirty="0" err="1"/>
              <a:t>allatum</a:t>
            </a:r>
            <a:endParaRPr lang="fa-IR" dirty="0"/>
          </a:p>
          <a:p>
            <a:pPr lvl="1"/>
            <a:r>
              <a:rPr lang="fa-IR" dirty="0"/>
              <a:t>آلاتوتروپین ها، هورمونهای پپتیدی محرک هورمون جوانی</a:t>
            </a:r>
          </a:p>
          <a:p>
            <a:pPr lvl="1"/>
            <a:r>
              <a:rPr lang="fa-IR" dirty="0"/>
              <a:t>آلاتوستاتین ها، هورمونهای مهارکننده هورمون جوانی</a:t>
            </a:r>
          </a:p>
          <a:p>
            <a:pPr lvl="1"/>
            <a:r>
              <a:rPr lang="fa-IR" dirty="0"/>
              <a:t>آنزیم استراز تجزیه کننده هورمون جوانی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هورمونهای تولید مثلی حشرات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4" descr="45_15InsectDevelopment_3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0"/>
            <a:ext cx="5181600" cy="51919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تولید زرده </a:t>
            </a:r>
            <a:r>
              <a:rPr lang="en-US" dirty="0"/>
              <a:t>Yolk</a:t>
            </a:r>
            <a:r>
              <a:rPr lang="fa-IR" dirty="0"/>
              <a:t> در تخمک های حاوی زرده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/>
              <a:t>در جانوران غیر از پستانداران دارای جفت </a:t>
            </a:r>
            <a:r>
              <a:rPr lang="en-US" dirty="0"/>
              <a:t>Placenta</a:t>
            </a:r>
            <a:endParaRPr lang="fa-IR" dirty="0"/>
          </a:p>
          <a:p>
            <a:r>
              <a:rPr lang="fa-IR" dirty="0"/>
              <a:t>متشکل از چربی و پروتئین</a:t>
            </a:r>
          </a:p>
          <a:p>
            <a:r>
              <a:rPr lang="fa-IR" dirty="0"/>
              <a:t>تری گلیسیریدها از خون وارد فضای بین سلولهای فولیکول و اووسیت شده و اووسیت آنها را در وزیکول هایی ذخیره می کند</a:t>
            </a:r>
          </a:p>
          <a:p>
            <a:r>
              <a:rPr lang="fa-IR" dirty="0"/>
              <a:t>بیشترین پروتئین زرده از ویتلین تشکیل شده است</a:t>
            </a:r>
          </a:p>
          <a:p>
            <a:r>
              <a:rPr lang="fa-IR" dirty="0"/>
              <a:t>ویتلین در اووسیت از ویتلوژنین ساخته می شود</a:t>
            </a:r>
          </a:p>
          <a:p>
            <a:pPr lvl="1"/>
            <a:r>
              <a:rPr lang="fa-IR" dirty="0"/>
              <a:t>در حشرات بوسیله بافت چربی ساخته می شود</a:t>
            </a:r>
          </a:p>
          <a:p>
            <a:pPr lvl="1"/>
            <a:r>
              <a:rPr lang="fa-IR" dirty="0"/>
              <a:t>در مهره داران در کبد</a:t>
            </a:r>
          </a:p>
          <a:p>
            <a:pPr lvl="1"/>
            <a:r>
              <a:rPr lang="fa-IR" dirty="0"/>
              <a:t>در بعضی جانوران در سلول های فولیکول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کنترل تولید زرده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2" descr="C:\Documents and Settings\Dr. Ahmadi\My Documents\My Pictures\Picture1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2303798" y="1524000"/>
            <a:ext cx="4167386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دستگاه تولید مثلی حشره ماده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2" descr="C:\Documents and Settings\Dr. Ahmadi\My Documents\My Pictures\Picture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1942577" y="1600200"/>
            <a:ext cx="4798380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اووژنز در حشرات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مرحله قبل از تولید زرده </a:t>
            </a:r>
            <a:r>
              <a:rPr lang="en-US" dirty="0" err="1"/>
              <a:t>Previtellogenesis</a:t>
            </a:r>
            <a:endParaRPr lang="fa-IR" dirty="0"/>
          </a:p>
          <a:p>
            <a:r>
              <a:rPr lang="fa-IR" dirty="0"/>
              <a:t>مرحله تولید زرده </a:t>
            </a:r>
            <a:r>
              <a:rPr lang="en-US" dirty="0" err="1"/>
              <a:t>Vitellogenesis</a:t>
            </a:r>
            <a:endParaRPr lang="fa-IR" dirty="0"/>
          </a:p>
          <a:p>
            <a:r>
              <a:rPr lang="fa-IR" dirty="0"/>
              <a:t>مرحله تولید پوسته کوریونی </a:t>
            </a:r>
            <a:r>
              <a:rPr lang="en-US" dirty="0" err="1"/>
              <a:t>Choriogenesis</a:t>
            </a:r>
            <a:endParaRPr lang="fa-IR" dirty="0"/>
          </a:p>
          <a:p>
            <a:pPr lvl="1"/>
            <a:r>
              <a:rPr lang="fa-IR" dirty="0"/>
              <a:t>از جنس پروتئین و محافظت کننده تخمک از هدر دادن آب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200" dirty="0"/>
              <a:t>ساختار متفاوت تخم در مهره داران آبزی و خشکی زی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تخمک های ژلاتینی لقاح نیافته در ماهیها و دوزیستان</a:t>
            </a:r>
          </a:p>
          <a:p>
            <a:pPr lvl="1"/>
            <a:r>
              <a:rPr lang="fa-IR" dirty="0"/>
              <a:t>محدودیت به آب</a:t>
            </a:r>
          </a:p>
          <a:p>
            <a:pPr lvl="1"/>
            <a:endParaRPr lang="fa-IR" dirty="0"/>
          </a:p>
          <a:p>
            <a:r>
              <a:rPr lang="fa-IR" dirty="0"/>
              <a:t>خزندگان و پرندگان دارای تخم با پوسته سخت از کربنات کلسیم</a:t>
            </a:r>
          </a:p>
          <a:p>
            <a:pPr lvl="1"/>
            <a:r>
              <a:rPr lang="fa-IR" dirty="0"/>
              <a:t>لقاح داخلی</a:t>
            </a:r>
          </a:p>
          <a:p>
            <a:pPr lvl="1"/>
            <a:endParaRPr lang="fa-IR" dirty="0"/>
          </a:p>
          <a:p>
            <a:r>
              <a:rPr lang="fa-IR" dirty="0"/>
              <a:t>پستانداران </a:t>
            </a:r>
          </a:p>
          <a:p>
            <a:pPr lvl="1"/>
            <a:r>
              <a:rPr lang="fa-IR" dirty="0"/>
              <a:t>تخمک در داخل بدن لقاح می یابد و نیاز به لایه های محافظ ندارد</a:t>
            </a:r>
          </a:p>
          <a:p>
            <a:pPr lvl="1"/>
            <a:endParaRPr lang="fa-I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E77C-1F41-4854-92A2-570189431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انواع لقاح در تولید مثل جنسی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DC7DC-DD10-4239-8F34-C09A0D27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CCCD9-A2AD-4DA0-8437-EA12A2AD6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F64EAC-0641-4812-AEE8-055D169907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42427"/>
            <a:ext cx="8153400" cy="4495800"/>
          </a:xfrm>
        </p:spPr>
        <p:txBody>
          <a:bodyPr/>
          <a:lstStyle/>
          <a:p>
            <a:r>
              <a:rPr lang="fa-IR" dirty="0"/>
              <a:t>لقاح داخلی </a:t>
            </a:r>
            <a:r>
              <a:rPr lang="en-US" dirty="0"/>
              <a:t>Internal fertilization</a:t>
            </a:r>
            <a:endParaRPr lang="fa-IR" dirty="0"/>
          </a:p>
          <a:p>
            <a:pPr lvl="1"/>
            <a:r>
              <a:rPr lang="en-US" dirty="0"/>
              <a:t>Conjugation</a:t>
            </a:r>
          </a:p>
          <a:p>
            <a:pPr lvl="1"/>
            <a:endParaRPr lang="en-US" dirty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r>
              <a:rPr lang="en-US" dirty="0"/>
              <a:t>	</a:t>
            </a:r>
            <a:endParaRPr lang="fa-IR" dirty="0"/>
          </a:p>
          <a:p>
            <a:r>
              <a:rPr lang="fa-IR" dirty="0"/>
              <a:t>لقاح خارجی</a:t>
            </a:r>
            <a:r>
              <a:rPr lang="en-US" dirty="0"/>
              <a:t> </a:t>
            </a:r>
            <a:r>
              <a:rPr lang="fa-IR" dirty="0"/>
              <a:t> </a:t>
            </a:r>
            <a:r>
              <a:rPr lang="en-US" dirty="0"/>
              <a:t>External fertilization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C0996-58BE-44B2-8E53-FDCB2B2B9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178701"/>
            <a:ext cx="2438400" cy="1829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D136E9-30CE-4B2C-955C-8CE156EBC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722042"/>
            <a:ext cx="3048264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33625"/>
      </p:ext>
    </p:extLst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انواع تولید مثل جنسی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3648" cy="5105400"/>
          </a:xfrm>
        </p:spPr>
        <p:txBody>
          <a:bodyPr>
            <a:normAutofit fontScale="92500" lnSpcReduction="10000"/>
          </a:bodyPr>
          <a:lstStyle/>
          <a:p>
            <a:r>
              <a:rPr lang="fa-IR" dirty="0"/>
              <a:t>تخم گذاری </a:t>
            </a:r>
            <a:r>
              <a:rPr lang="en-US" dirty="0" err="1"/>
              <a:t>Ovipary</a:t>
            </a:r>
            <a:endParaRPr lang="en-US" dirty="0"/>
          </a:p>
          <a:p>
            <a:pPr lvl="1"/>
            <a:r>
              <a:rPr lang="fa-IR" dirty="0"/>
              <a:t>دارای لقاح خارجی مانند ماهیها (تخمک خارج از بدن لقاح می یابد)</a:t>
            </a:r>
          </a:p>
          <a:p>
            <a:pPr lvl="1"/>
            <a:r>
              <a:rPr lang="fa-IR" dirty="0"/>
              <a:t>دارای لقاح داخلی مانند پرندگان (تخمک در داخل اویداکت لقاح می یابد)</a:t>
            </a:r>
          </a:p>
          <a:p>
            <a:pPr lvl="1"/>
            <a:r>
              <a:rPr lang="fa-IR" dirty="0"/>
              <a:t>مراحل رشد و نمو تخم در هر دو حالت، در خارج از بدن و با مصرف ذخایر غذایی داخل تخم انجام می شود</a:t>
            </a:r>
          </a:p>
          <a:p>
            <a:r>
              <a:rPr lang="fa-IR" dirty="0"/>
              <a:t>زنده زایی </a:t>
            </a:r>
            <a:r>
              <a:rPr lang="en-US" dirty="0" err="1"/>
              <a:t>Vivipary</a:t>
            </a:r>
            <a:endParaRPr lang="fa-IR" dirty="0"/>
          </a:p>
          <a:p>
            <a:pPr lvl="1"/>
            <a:r>
              <a:rPr lang="fa-IR" dirty="0"/>
              <a:t>لقاح داخلی و رشد تخم در داخل بدن فرد ماده</a:t>
            </a:r>
          </a:p>
          <a:p>
            <a:pPr lvl="1"/>
            <a:r>
              <a:rPr lang="fa-IR" dirty="0"/>
              <a:t>در پستانداران (و دربعضی ماهیها، مارها و سوسمارها) </a:t>
            </a:r>
          </a:p>
          <a:p>
            <a:r>
              <a:rPr lang="fa-IR" dirty="0"/>
              <a:t>تخم گذاری زنده زا </a:t>
            </a:r>
            <a:r>
              <a:rPr lang="en-US" dirty="0" err="1"/>
              <a:t>Ovovivipary</a:t>
            </a:r>
            <a:r>
              <a:rPr lang="fa-IR" dirty="0"/>
              <a:t> </a:t>
            </a:r>
          </a:p>
          <a:p>
            <a:pPr lvl="1"/>
            <a:r>
              <a:rPr lang="fa-IR" dirty="0"/>
              <a:t>لقاح داخلی</a:t>
            </a:r>
          </a:p>
          <a:p>
            <a:pPr lvl="1"/>
            <a:r>
              <a:rPr lang="fa-IR" dirty="0"/>
              <a:t>رشد جنین در داخل بدن جانور ماده اما تغذیه از زرده تخم (نه از مادر)</a:t>
            </a:r>
          </a:p>
          <a:p>
            <a:pPr lvl="1"/>
            <a:r>
              <a:rPr lang="fa-IR" dirty="0"/>
              <a:t>در کوسه ها و خزندگان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تقسیم بندی پستانداران از نظر تولید مثلی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5486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مونوترم ها:</a:t>
            </a:r>
          </a:p>
          <a:p>
            <a:pPr algn="r" rtl="1"/>
            <a:r>
              <a:rPr lang="fa-IR" dirty="0"/>
              <a:t>تخم گذار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54102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متاترین ها یا مارسوپیالها:</a:t>
            </a:r>
          </a:p>
          <a:p>
            <a:pPr algn="r" rtl="1"/>
            <a:r>
              <a:rPr lang="fa-IR" dirty="0"/>
              <a:t>دارای جفت اما تولد نوزاد نارس</a:t>
            </a:r>
          </a:p>
          <a:p>
            <a:pPr algn="r" rtl="1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5562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یوترین ها یا پستانداران جفت دار حقیقی:</a:t>
            </a:r>
          </a:p>
          <a:p>
            <a:pPr algn="r" rtl="1"/>
            <a:r>
              <a:rPr lang="fa-IR" dirty="0"/>
              <a:t>دارای جفت و تولد نوزاد کامل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905000" y="6172200"/>
            <a:ext cx="5943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:\Documents and Settings\Dr. Ahmadi\My Documents\My Pictures\Picture1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" y="2246717"/>
            <a:ext cx="8153400" cy="320276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3630</TotalTime>
  <Words>986</Words>
  <Application>Microsoft Office PowerPoint</Application>
  <PresentationFormat>On-screen Show (4:3)</PresentationFormat>
  <Paragraphs>207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Tw Cen MT</vt:lpstr>
      <vt:lpstr>Wingdings</vt:lpstr>
      <vt:lpstr>Wingdings 2</vt:lpstr>
      <vt:lpstr>Median</vt:lpstr>
      <vt:lpstr>تولید مثل جنسی</vt:lpstr>
      <vt:lpstr>مزایا و معایب تولید مثل جنسی</vt:lpstr>
      <vt:lpstr>سطوح ایجاد تنوع ژنتیکی در تولید مثل جنسی</vt:lpstr>
      <vt:lpstr>هرمافرودیسم یا نرماده بودن</vt:lpstr>
      <vt:lpstr>هرمافرودیت همزمان در کرم خاکی</vt:lpstr>
      <vt:lpstr>اسپرماتوژنز و اووژنز</vt:lpstr>
      <vt:lpstr>Spermatogenesis &amp; Oogenesis</vt:lpstr>
      <vt:lpstr>اسپرماتوژنز و اسپرمیوژنز</vt:lpstr>
      <vt:lpstr>هورمونهای تولید مثلی</vt:lpstr>
      <vt:lpstr>اثر هورمون استروئیدی بر گیرنده آن</vt:lpstr>
      <vt:lpstr>سطوح کنترل عمل هورمون‌های استروئیدی</vt:lpstr>
      <vt:lpstr>انواع هورمونهای استروئیدی</vt:lpstr>
      <vt:lpstr>ادامه-انواع هورمونهای استروئیدی</vt:lpstr>
      <vt:lpstr>هورمونهای استروئیدی بی مهره گان</vt:lpstr>
      <vt:lpstr>هورمونهای استروئیدی مهره داران</vt:lpstr>
      <vt:lpstr>انواع هورمونهای تولید مثلی حشرات و عملکرد آنها</vt:lpstr>
      <vt:lpstr>تغییرات سطوح هورمون جوانی در مراحل مختلف زندگی حشره با دگردیسی کامل</vt:lpstr>
      <vt:lpstr>کنترل ترشح هورمونهای حشرات</vt:lpstr>
      <vt:lpstr>هورمونهای تولید مثلی حشرات</vt:lpstr>
      <vt:lpstr>تولید زرده Yolk در تخمک های حاوی زرده</vt:lpstr>
      <vt:lpstr>کنترل تولید زرده</vt:lpstr>
      <vt:lpstr>ساختار دستگاه تولید مثلی حشره ماده</vt:lpstr>
      <vt:lpstr>مراحل اووژنز در حشرات</vt:lpstr>
      <vt:lpstr>ساختار متفاوت تخم در مهره داران آبزی و خشکی زی</vt:lpstr>
      <vt:lpstr>انواع لقاح در تولید مثل جنسی</vt:lpstr>
      <vt:lpstr>انواع تولید مثل جنسی</vt:lpstr>
      <vt:lpstr>تقسیم بندی پستانداران از نظر تولید مثلی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  </dc:title>
  <dc:creator>Dr. Ahmadi</dc:creator>
  <cp:lastModifiedBy>Dr Ahmadi</cp:lastModifiedBy>
  <cp:revision>231</cp:revision>
  <dcterms:created xsi:type="dcterms:W3CDTF">2009-10-02T18:14:40Z</dcterms:created>
  <dcterms:modified xsi:type="dcterms:W3CDTF">2020-11-21T09:29:31Z</dcterms:modified>
</cp:coreProperties>
</file>