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3"/>
  </p:notesMasterIdLst>
  <p:handoutMasterIdLst>
    <p:handoutMasterId r:id="rId14"/>
  </p:handoutMasterIdLst>
  <p:sldIdLst>
    <p:sldId id="323" r:id="rId2"/>
    <p:sldId id="324" r:id="rId3"/>
    <p:sldId id="325" r:id="rId4"/>
    <p:sldId id="326" r:id="rId5"/>
    <p:sldId id="327" r:id="rId6"/>
    <p:sldId id="328" r:id="rId7"/>
    <p:sldId id="329" r:id="rId8"/>
    <p:sldId id="330" r:id="rId9"/>
    <p:sldId id="331" r:id="rId10"/>
    <p:sldId id="332" r:id="rId11"/>
    <p:sldId id="343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D37B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4" autoAdjust="0"/>
    <p:restoredTop sz="92821" autoAdjust="0"/>
  </p:normalViewPr>
  <p:slideViewPr>
    <p:cSldViewPr>
      <p:cViewPr varScale="1">
        <p:scale>
          <a:sx n="90" d="100"/>
          <a:sy n="90" d="100"/>
        </p:scale>
        <p:origin x="1434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60" d="100"/>
          <a:sy n="60" d="100"/>
        </p:scale>
        <p:origin x="-2490" y="-72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E72AE27-165A-454E-8EF4-0156B63C832A}" type="datetimeFigureOut">
              <a:rPr lang="en-US" smtClean="0"/>
              <a:pPr/>
              <a:t>1/14/2021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8A1552C-B0FE-426E-9DE7-D2AF7D760BD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10" name="Rectangle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11" name="Rectangle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189" indent="0" algn="ctr">
              <a:buNone/>
            </a:lvl2pPr>
            <a:lvl3pPr marL="914377" indent="0" algn="ctr">
              <a:buNone/>
            </a:lvl3pPr>
            <a:lvl4pPr marL="1371566" indent="0" algn="ctr">
              <a:buNone/>
            </a:lvl4pPr>
            <a:lvl5pPr marL="1828754" indent="0" algn="ctr">
              <a:buNone/>
            </a:lvl5pPr>
            <a:lvl6pPr marL="2285943" indent="0" algn="ctr">
              <a:buNone/>
            </a:lvl6pPr>
            <a:lvl7pPr marL="2743131" indent="0" algn="ctr">
              <a:buNone/>
            </a:lvl7pPr>
            <a:lvl8pPr marL="3200320" indent="0" algn="ctr">
              <a:buNone/>
            </a:lvl8pPr>
            <a:lvl9pPr marL="3657509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r>
              <a:rPr lang="en-US"/>
              <a:t>دکتر احمدی</a:t>
            </a:r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085393" y="236546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ADDF16D-A841-41C2-92AC-424A7B72482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wipe dir="d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>
            <a:lvl1pPr algn="ctr" rtl="1">
              <a:defRPr/>
            </a:lvl1pPr>
          </a:lstStyle>
          <a:p>
            <a:r>
              <a:rPr kumimoji="0" lang="en-US" dirty="0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477000" y="6492883"/>
            <a:ext cx="2667000" cy="365125"/>
          </a:xfrm>
        </p:spPr>
        <p:txBody>
          <a:bodyPr/>
          <a:lstStyle>
            <a:lvl1pPr algn="r" rtl="1">
              <a:defRPr/>
            </a:lvl1pPr>
          </a:lstStyle>
          <a:p>
            <a:r>
              <a:rPr lang="en-US"/>
              <a:t>دکتر احمدی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4" y="6492883"/>
            <a:ext cx="5421083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ADDF16D-A841-41C2-92AC-424A7B72482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  <p:transition>
    <p:wipe dir="d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2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7" name="Rectangle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8" name="Rectangle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9" name="Rectangle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دکتر احمدی</a:t>
            </a:r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4ADDF16D-A841-41C2-92AC-424A7B72482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wipe dir="d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r>
              <a:rPr lang="en-US"/>
              <a:t>دکتر احمدی</a:t>
            </a: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4ADDF16D-A841-41C2-92AC-424A7B72482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  <p:transition>
    <p:wipe dir="d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r>
              <a:rPr lang="en-US"/>
              <a:t>دکتر احمدی</a:t>
            </a:r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4ADDF16D-A841-41C2-92AC-424A7B72482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</p:spTree>
  </p:cSld>
  <p:clrMapOvr>
    <a:masterClrMapping/>
  </p:clrMapOvr>
  <p:transition>
    <p:wipe dir="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477000" y="6492883"/>
            <a:ext cx="2667000" cy="365125"/>
          </a:xfrm>
        </p:spPr>
        <p:txBody>
          <a:bodyPr/>
          <a:lstStyle>
            <a:lvl1pPr algn="r" rtl="1">
              <a:defRPr/>
            </a:lvl1pPr>
          </a:lstStyle>
          <a:p>
            <a:r>
              <a:rPr lang="en-US"/>
              <a:t>دکتر احمدی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ADDF16D-A841-41C2-92AC-424A7B72482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ipe dir="d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دکتر احمدی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ADDF16D-A841-41C2-92AC-424A7B72482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ipe dir="d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دکتر احمدی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ADDF16D-A841-41C2-92AC-424A7B72482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  <p:transition>
    <p:wipe dir="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8" name="Rectangle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9" name="Rectangle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10" name="Rectangle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1" name="Rectangle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6248400" y="6248408"/>
            <a:ext cx="2667000" cy="365125"/>
          </a:xfrm>
        </p:spPr>
        <p:txBody>
          <a:bodyPr rtlCol="0"/>
          <a:lstStyle/>
          <a:p>
            <a:r>
              <a:rPr lang="en-US"/>
              <a:t>دکتر احمدی</a:t>
            </a:r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4ADDF16D-A841-41C2-92AC-424A7B72482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1600200" y="6248214"/>
            <a:ext cx="4572000" cy="365125"/>
          </a:xfrm>
        </p:spPr>
        <p:txBody>
          <a:bodyPr rtlCol="0"/>
          <a:lstStyle/>
          <a:p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wipe dir="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دکتر احمدی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DDF16D-A841-41C2-92AC-424A7B72482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ipe dir="d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609608"/>
            <a:ext cx="2057400" cy="5516563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0" y="6248410"/>
            <a:ext cx="2209800" cy="365125"/>
          </a:xfrm>
        </p:spPr>
        <p:txBody>
          <a:bodyPr/>
          <a:lstStyle/>
          <a:p>
            <a:r>
              <a:rPr lang="en-US"/>
              <a:t>دکتر احمدی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5" y="6248215"/>
            <a:ext cx="5573483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8" name="Rectangle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9" name="Rectangle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4ADDF16D-A841-41C2-92AC-424A7B72482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wipe dir="d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477000" y="6492883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r" rtl="1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r>
              <a:rPr lang="en-US"/>
              <a:t>دکتر احمدی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09604" y="6248214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8" name="Rectangle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9" name="Rectangle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4ADDF16D-A841-41C2-92AC-424A7B72482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>
    <p:wipe dir="d"/>
  </p:transition>
  <p:hf hdr="0" ftr="0"/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32" indent="-320032" algn="r" rtl="1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64" indent="-274313" algn="r" rtl="1" eaLnBrk="1" latinLnBrk="0" hangingPunct="1">
        <a:spcBef>
          <a:spcPts val="551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indent="-228594" algn="r" rtl="1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indent="-228594" algn="r" rtl="1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indent="-228594" algn="r" rtl="1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067" indent="-228594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381" indent="-228594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694" indent="-228594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07" indent="-228594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/>
              <a:t>تغییرات دوره حاملگی در بدن مادر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دکتر احمدی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4ADDF16D-A841-41C2-92AC-424A7B724820}" type="slidenum">
              <a:rPr lang="en-US" smtClean="0"/>
              <a:pPr/>
              <a:t>1</a:t>
            </a:fld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fa-IR" dirty="0"/>
              <a:t>گردش خون</a:t>
            </a:r>
          </a:p>
          <a:p>
            <a:pPr lvl="1"/>
            <a:r>
              <a:rPr lang="fa-IR" dirty="0"/>
              <a:t>افزایش 1 تا 2 لیتر حجم خون</a:t>
            </a:r>
          </a:p>
          <a:p>
            <a:pPr lvl="1"/>
            <a:r>
              <a:rPr lang="fa-IR" dirty="0"/>
              <a:t>افزایش پلاسما بیشتر از سلول های خونی= کاهش هماتوکریت= 	آنمی فیزیولوژیک</a:t>
            </a:r>
          </a:p>
          <a:p>
            <a:pPr lvl="1"/>
            <a:r>
              <a:rPr lang="fa-IR" dirty="0"/>
              <a:t>افزایش پلاسما=کاهش ویسکوزیته=افزایش برون ده قلبی</a:t>
            </a:r>
          </a:p>
          <a:p>
            <a:pPr lvl="1" algn="ctr">
              <a:buNone/>
            </a:pPr>
            <a:r>
              <a:rPr lang="en-US" dirty="0"/>
              <a:t>Q=</a:t>
            </a:r>
            <a:r>
              <a:rPr lang="el-GR" dirty="0"/>
              <a:t>Δ</a:t>
            </a:r>
            <a:r>
              <a:rPr lang="en-US" dirty="0">
                <a:latin typeface="Calibri"/>
              </a:rPr>
              <a:t>P/R</a:t>
            </a:r>
          </a:p>
          <a:p>
            <a:pPr lvl="1" algn="ctr">
              <a:buNone/>
            </a:pPr>
            <a:r>
              <a:rPr lang="en-US" dirty="0">
                <a:latin typeface="Calibri"/>
              </a:rPr>
              <a:t>    R= 8L</a:t>
            </a:r>
            <a:r>
              <a:rPr lang="el-GR" dirty="0"/>
              <a:t>η</a:t>
            </a:r>
            <a:r>
              <a:rPr lang="en-US" dirty="0">
                <a:latin typeface="Calibri"/>
              </a:rPr>
              <a:t>/</a:t>
            </a:r>
            <a:r>
              <a:rPr lang="el-GR" dirty="0"/>
              <a:t>π</a:t>
            </a:r>
            <a:r>
              <a:rPr lang="en-US" dirty="0">
                <a:latin typeface="Calibri"/>
              </a:rPr>
              <a:t>r</a:t>
            </a:r>
            <a:r>
              <a:rPr lang="en-US" baseline="30000" dirty="0">
                <a:latin typeface="Calibri"/>
              </a:rPr>
              <a:t>4</a:t>
            </a:r>
            <a:r>
              <a:rPr lang="fa-IR" baseline="30000" dirty="0">
                <a:latin typeface="Calibri"/>
              </a:rPr>
              <a:t>   </a:t>
            </a:r>
            <a:r>
              <a:rPr lang="fa-IR" dirty="0">
                <a:latin typeface="Calibri"/>
              </a:rPr>
              <a:t>    </a:t>
            </a:r>
          </a:p>
          <a:p>
            <a:pPr lvl="1" algn="ctr">
              <a:buNone/>
            </a:pPr>
            <a:endParaRPr lang="fa-IR" dirty="0">
              <a:latin typeface="Calibri"/>
            </a:endParaRPr>
          </a:p>
          <a:p>
            <a:pPr lvl="1"/>
            <a:endParaRPr lang="en-US" dirty="0"/>
          </a:p>
        </p:txBody>
      </p:sp>
      <p:pic>
        <p:nvPicPr>
          <p:cNvPr id="6" name="Picture 1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657606" y="5029200"/>
            <a:ext cx="1726660" cy="1143000"/>
          </a:xfrm>
          <a:prstGeom prst="rect">
            <a:avLst/>
          </a:prstGeom>
          <a:noFill/>
        </p:spPr>
      </p:pic>
      <p:sp>
        <p:nvSpPr>
          <p:cNvPr id="7" name="Left Brace 6"/>
          <p:cNvSpPr/>
          <p:nvPr/>
        </p:nvSpPr>
        <p:spPr>
          <a:xfrm>
            <a:off x="3733800" y="4038600"/>
            <a:ext cx="76200" cy="762000"/>
          </a:xfrm>
          <a:prstGeom prst="leftBrac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Curved Right Arrow 7"/>
          <p:cNvSpPr/>
          <p:nvPr/>
        </p:nvSpPr>
        <p:spPr>
          <a:xfrm>
            <a:off x="2133600" y="4419600"/>
            <a:ext cx="1447800" cy="1447800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/>
              <a:t>ادامه-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دکتر احمدی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4ADDF16D-A841-41C2-92AC-424A7B724820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>
          <a:xfrm>
            <a:off x="304800" y="1600200"/>
            <a:ext cx="8461248" cy="4495800"/>
          </a:xfrm>
        </p:spPr>
        <p:txBody>
          <a:bodyPr/>
          <a:lstStyle/>
          <a:p>
            <a:r>
              <a:rPr lang="fa-IR" dirty="0"/>
              <a:t>سیستم تنفسی</a:t>
            </a:r>
          </a:p>
          <a:p>
            <a:pPr lvl="1"/>
            <a:r>
              <a:rPr lang="fa-IR" dirty="0"/>
              <a:t>افزایش تهویه (در اثر تحریک پروژسترون)</a:t>
            </a:r>
          </a:p>
          <a:p>
            <a:pPr lvl="1"/>
            <a:endParaRPr lang="fa-IR" dirty="0"/>
          </a:p>
          <a:p>
            <a:pPr lvl="1"/>
            <a:r>
              <a:rPr lang="fa-IR" dirty="0"/>
              <a:t>افزایش تمام حجم های ریوی به جز حجم باقیمانده (کاهش حجم باقیمانده)</a:t>
            </a:r>
          </a:p>
          <a:p>
            <a:pPr lvl="1"/>
            <a:endParaRPr lang="fa-IR" dirty="0"/>
          </a:p>
          <a:p>
            <a:pPr lvl="1"/>
            <a:r>
              <a:rPr lang="fa-IR" dirty="0"/>
              <a:t>کاهش فشار شریانی </a:t>
            </a:r>
            <a:r>
              <a:rPr lang="en-US" dirty="0"/>
              <a:t>Co2</a:t>
            </a:r>
            <a:r>
              <a:rPr lang="fa-IR" dirty="0"/>
              <a:t> از 40 به 30 تا 31 (آلکالوز تنفسی)</a:t>
            </a:r>
          </a:p>
          <a:p>
            <a:pPr lvl="1"/>
            <a:endParaRPr lang="fa-IR" dirty="0"/>
          </a:p>
          <a:p>
            <a:pPr lvl="1"/>
            <a:r>
              <a:rPr lang="fa-IR" dirty="0"/>
              <a:t>افزایش تشکیل اسیدهای کتونی در کبد (اسیدوز متابولیک)</a:t>
            </a:r>
            <a:endParaRPr lang="en-US" dirty="0"/>
          </a:p>
        </p:txBody>
      </p:sp>
    </p:spTree>
  </p:cSld>
  <p:clrMapOvr>
    <a:masterClrMapping/>
  </p:clrMapOvr>
  <p:transition>
    <p:wipe dir="d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/>
              <a:t>ادامه-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دکتر احمدی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4ADDF16D-A841-41C2-92AC-424A7B724820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fa-IR" dirty="0"/>
              <a:t>سیستم کلیوی:</a:t>
            </a:r>
          </a:p>
          <a:p>
            <a:endParaRPr lang="fa-IR" dirty="0"/>
          </a:p>
          <a:p>
            <a:pPr lvl="1"/>
            <a:r>
              <a:rPr lang="fa-IR" dirty="0"/>
              <a:t>فعال شدن کلیه ها</a:t>
            </a:r>
          </a:p>
          <a:p>
            <a:pPr lvl="1"/>
            <a:r>
              <a:rPr lang="fa-IR" dirty="0"/>
              <a:t>افزایش جریان خون کلیه</a:t>
            </a:r>
          </a:p>
          <a:p>
            <a:pPr lvl="1"/>
            <a:r>
              <a:rPr lang="fa-IR" dirty="0"/>
              <a:t>افزایش </a:t>
            </a:r>
            <a:r>
              <a:rPr lang="en-US" dirty="0"/>
              <a:t>GFR</a:t>
            </a:r>
            <a:endParaRPr lang="fa-IR" dirty="0"/>
          </a:p>
          <a:p>
            <a:pPr lvl="1"/>
            <a:r>
              <a:rPr lang="fa-IR" dirty="0"/>
              <a:t>افزایش بازجذب</a:t>
            </a:r>
            <a:endParaRPr lang="en-US" dirty="0"/>
          </a:p>
        </p:txBody>
      </p:sp>
    </p:spTree>
  </p:cSld>
  <p:clrMapOvr>
    <a:masterClrMapping/>
  </p:clrMapOvr>
  <p:transition>
    <p:wipe dir="d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anphys2e-fig-16-15-0r"/>
          <p:cNvPicPr>
            <a:picLocks noChangeAspect="1" noChangeArrowheads="1"/>
          </p:cNvPicPr>
          <p:nvPr/>
        </p:nvPicPr>
        <p:blipFill>
          <a:blip r:embed="rId2" cstate="print"/>
          <a:srcRect l="22564" r="25218" b="3390"/>
          <a:stretch>
            <a:fillRect/>
          </a:stretch>
        </p:blipFill>
        <p:spPr bwMode="auto">
          <a:xfrm>
            <a:off x="914400" y="2133600"/>
            <a:ext cx="3124200" cy="434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" name="Picture 3" descr="C:\Documents and Settings\Dr. Ahmadi\My Documents\My Pictures\Picture18.jpg"/>
          <p:cNvPicPr>
            <a:picLocks noChangeAspect="1" noChangeArrowheads="1"/>
          </p:cNvPicPr>
          <p:nvPr/>
        </p:nvPicPr>
        <p:blipFill>
          <a:blip r:embed="rId3" cstate="print"/>
          <a:srcRect l="4255" t="3156" r="4255" b="3731"/>
          <a:stretch>
            <a:fillRect/>
          </a:stretch>
        </p:blipFill>
        <p:spPr bwMode="auto">
          <a:xfrm>
            <a:off x="0" y="2057400"/>
            <a:ext cx="6553200" cy="44958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/>
              <a:t>تئوریهای زایمان 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دکتر احمدی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4ADDF16D-A841-41C2-92AC-424A7B724820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fa-IR" dirty="0"/>
              <a:t>تئوری مکانیکی</a:t>
            </a:r>
          </a:p>
          <a:p>
            <a:r>
              <a:rPr lang="fa-IR" dirty="0"/>
              <a:t>تئوری هورمونی</a:t>
            </a:r>
          </a:p>
          <a:p>
            <a:pPr lvl="1"/>
            <a:r>
              <a:rPr lang="fa-IR" dirty="0"/>
              <a:t>استروژن و پروژسترون</a:t>
            </a:r>
          </a:p>
          <a:p>
            <a:pPr lvl="1"/>
            <a:r>
              <a:rPr lang="fa-IR" dirty="0"/>
              <a:t>اکسی توسین</a:t>
            </a:r>
          </a:p>
          <a:p>
            <a:pPr lvl="1"/>
            <a:r>
              <a:rPr lang="fa-IR" dirty="0"/>
              <a:t>پروستاگلندین ها</a:t>
            </a:r>
            <a:endParaRPr lang="en-US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/>
              <a:t>شیردهی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دکتر احمدی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4ADDF16D-A841-41C2-92AC-424A7B724820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648200"/>
          </a:xfrm>
        </p:spPr>
        <p:txBody>
          <a:bodyPr/>
          <a:lstStyle/>
          <a:p>
            <a:r>
              <a:rPr lang="fa-IR" dirty="0"/>
              <a:t>هورمون پرولاکتین از هیپوفیز پیشین ترشح می شود</a:t>
            </a:r>
          </a:p>
          <a:p>
            <a:r>
              <a:rPr lang="fa-IR" dirty="0"/>
              <a:t>در حاملگی در اثر استروژن ترشح آن زیاد می شود</a:t>
            </a:r>
          </a:p>
          <a:p>
            <a:r>
              <a:rPr lang="fa-IR" dirty="0"/>
              <a:t>در حاملگی باعث رشد لوبولها و آسینی های غدد شیری می شود</a:t>
            </a:r>
          </a:p>
          <a:p>
            <a:r>
              <a:rPr lang="fa-IR" dirty="0"/>
              <a:t>بعد از زایمان پرولاکتین به حداقل ترشح خود می رسد</a:t>
            </a:r>
          </a:p>
          <a:p>
            <a:r>
              <a:rPr lang="fa-IR" dirty="0"/>
              <a:t>در هنگام شیردادن ها ترشح پرولاکتین زیاد می شود</a:t>
            </a:r>
          </a:p>
          <a:p>
            <a:r>
              <a:rPr lang="fa-IR" dirty="0"/>
              <a:t>گیرنده های حسی نوک پستان در شیر خوردن نوزاد پیامهایی به هیپوتالاموس می فرستند که در نتیجه در هیپوفیز پرولاکتین ترشح می شود</a:t>
            </a:r>
            <a:endParaRPr lang="en-US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a-IR" sz="2000" b="1" dirty="0"/>
              <a:t>تغییرات هورمون پرولاکتین مادر در 8 هفته قبل از زایمان و 36 هفته بعد از زایمان</a:t>
            </a:r>
            <a:endParaRPr lang="en-US" sz="2000" b="1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دکتر احمدی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4ADDF16D-A841-41C2-92AC-424A7B724820}" type="slidenum">
              <a:rPr lang="en-US" smtClean="0"/>
              <a:pPr/>
              <a:t>6</a:t>
            </a:fld>
            <a:endParaRPr lang="en-US"/>
          </a:p>
        </p:txBody>
      </p:sp>
      <p:pic>
        <p:nvPicPr>
          <p:cNvPr id="1026" name="Picture 2" descr="C:\Documents and Settings\Dr. Ahmadi\My Documents\My Pictures\Picture23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2" y="1752601"/>
            <a:ext cx="8576179" cy="4195763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d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/>
              <a:t>هورمون های موثر در شیردهی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دکتر احمدی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4ADDF16D-A841-41C2-92AC-424A7B724820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fa-IR" dirty="0"/>
              <a:t>اثرات پرولاکتین در شیردهی</a:t>
            </a:r>
          </a:p>
          <a:p>
            <a:pPr lvl="1"/>
            <a:r>
              <a:rPr lang="fa-IR" dirty="0"/>
              <a:t>فعال نگه داشتن غدد شیری (حفظ آسینی ها)</a:t>
            </a:r>
          </a:p>
          <a:p>
            <a:pPr lvl="1"/>
            <a:r>
              <a:rPr lang="fa-IR" dirty="0"/>
              <a:t>تحریک تولید شیر</a:t>
            </a:r>
          </a:p>
          <a:p>
            <a:pPr lvl="1"/>
            <a:r>
              <a:rPr lang="fa-IR" dirty="0"/>
              <a:t>مهارترشح </a:t>
            </a:r>
            <a:r>
              <a:rPr lang="en-US" dirty="0" err="1"/>
              <a:t>GnRH</a:t>
            </a:r>
            <a:r>
              <a:rPr lang="fa-IR" dirty="0"/>
              <a:t> و قطع دوره قاعدگی تا 6 ماه پس از زایمان</a:t>
            </a:r>
          </a:p>
          <a:p>
            <a:pPr lvl="1"/>
            <a:endParaRPr lang="fa-IR" dirty="0"/>
          </a:p>
          <a:p>
            <a:r>
              <a:rPr lang="fa-IR" dirty="0"/>
              <a:t>اثرات اکسی توسین در شیردهی</a:t>
            </a:r>
          </a:p>
          <a:p>
            <a:pPr lvl="1"/>
            <a:r>
              <a:rPr lang="fa-IR" dirty="0"/>
              <a:t>انقباض مجاری غدد شیری</a:t>
            </a:r>
          </a:p>
          <a:p>
            <a:pPr lvl="1"/>
            <a:r>
              <a:rPr lang="fa-IR" dirty="0"/>
              <a:t>خروج شیر</a:t>
            </a:r>
          </a:p>
          <a:p>
            <a:pPr lvl="1"/>
            <a:r>
              <a:rPr lang="fa-IR" dirty="0"/>
              <a:t>تحریک ترشح اکسی توسین با واسطه پیامهای حسی ارسالی از نوک پستان</a:t>
            </a:r>
            <a:endParaRPr lang="en-US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6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1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4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0" dur="5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anphys2e-fig-16-16-0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 l="28042" t="56940" r="30973" b="4306"/>
          <a:stretch>
            <a:fillRect/>
          </a:stretch>
        </p:blipFill>
        <p:spPr bwMode="auto">
          <a:xfrm>
            <a:off x="3" y="1600200"/>
            <a:ext cx="5898445" cy="419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/>
              <a:t>تحریک تولید و ترشح شیر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دکتر احمدی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4ADDF16D-A841-41C2-92AC-424A7B724820}" type="slidenum">
              <a:rPr lang="en-US" smtClean="0"/>
              <a:pPr/>
              <a:t>8</a:t>
            </a:fld>
            <a:endParaRPr lang="en-US"/>
          </a:p>
        </p:txBody>
      </p:sp>
      <p:pic>
        <p:nvPicPr>
          <p:cNvPr id="7" name="Picture 2" descr="C:\Documents and Settings\Dr. Ahmadi\My Documents\My Pictures\Picture22.jpg"/>
          <p:cNvPicPr>
            <a:picLocks noChangeAspect="1" noChangeArrowheads="1"/>
          </p:cNvPicPr>
          <p:nvPr/>
        </p:nvPicPr>
        <p:blipFill>
          <a:blip r:embed="rId3" cstate="print"/>
          <a:srcRect t="1695" r="7895" b="1695"/>
          <a:stretch>
            <a:fillRect/>
          </a:stretch>
        </p:blipFill>
        <p:spPr bwMode="auto">
          <a:xfrm>
            <a:off x="5562600" y="1550202"/>
            <a:ext cx="3505200" cy="5231604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d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a-IR" dirty="0"/>
              <a:t>یائسگی: توقف دوره قاعدگی و تخمک گذاری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دکتر احمدی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4ADDF16D-A841-41C2-92AC-424A7B724820}" type="slidenum">
              <a:rPr lang="en-US" smtClean="0"/>
              <a:pPr/>
              <a:t>9</a:t>
            </a:fld>
            <a:endParaRPr lang="en-US"/>
          </a:p>
        </p:txBody>
      </p:sp>
      <p:pic>
        <p:nvPicPr>
          <p:cNvPr id="1026" name="Picture 2" descr="C:\Documents and Settings\Dr. Ahmadi\My Documents\My Pictures\Picture13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5002" y="1594010"/>
            <a:ext cx="5192835" cy="4882999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d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a-IR" dirty="0"/>
              <a:t>افزایش ترشح گنادوتروپین ها بعد از یائسگی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دکتر احمدی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4ADDF16D-A841-41C2-92AC-424A7B724820}" type="slidenum">
              <a:rPr lang="en-US" smtClean="0"/>
              <a:pPr/>
              <a:t>10</a:t>
            </a:fld>
            <a:endParaRPr lang="en-US"/>
          </a:p>
        </p:txBody>
      </p:sp>
      <p:pic>
        <p:nvPicPr>
          <p:cNvPr id="2050" name="Picture 2" descr="C:\Documents and Settings\Dr. Ahmadi\My Documents\My Pictures\Picture14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81208" y="1512365"/>
            <a:ext cx="4876799" cy="5252843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d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/>
              <a:t>پایان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دکتر احمدی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4ADDF16D-A841-41C2-92AC-424A7B724820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fa-IR" dirty="0"/>
          </a:p>
          <a:p>
            <a:pPr marL="514338" indent="-514338" algn="ctr">
              <a:buNone/>
            </a:pPr>
            <a:endParaRPr lang="fa-IR" dirty="0"/>
          </a:p>
          <a:p>
            <a:pPr marL="514338" indent="-514338" algn="ctr">
              <a:buNone/>
            </a:pPr>
            <a:endParaRPr lang="fa-IR" dirty="0"/>
          </a:p>
          <a:p>
            <a:pPr marL="514338" indent="-514338" algn="ctr">
              <a:buNone/>
            </a:pPr>
            <a:r>
              <a:rPr lang="fa-IR" sz="4000" dirty="0">
                <a:cs typeface="B Titr" pitchFamily="2" charset="-78"/>
              </a:rPr>
              <a:t>با آرزوی موفقیت برای شما</a:t>
            </a:r>
            <a:endParaRPr lang="en-US" sz="4000" dirty="0">
              <a:cs typeface="B Titr" pitchFamily="2" charset="-78"/>
            </a:endParaRPr>
          </a:p>
        </p:txBody>
      </p:sp>
    </p:spTree>
  </p:cSld>
  <p:clrMapOvr>
    <a:masterClrMapping/>
  </p:clrMapOvr>
  <p:transition>
    <p:wipe dir="d"/>
  </p:transition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dian">
  <a:themeElements>
    <a:clrScheme name="My Slide">
      <a:dk1>
        <a:srgbClr val="382201"/>
      </a:dk1>
      <a:lt1>
        <a:srgbClr val="FFFFFF"/>
      </a:lt1>
      <a:dk2>
        <a:srgbClr val="382201"/>
      </a:dk2>
      <a:lt2>
        <a:srgbClr val="382201"/>
      </a:lt2>
      <a:accent1>
        <a:srgbClr val="00B0F0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</Template>
  <TotalTime>4131</TotalTime>
  <Words>336</Words>
  <Application>Microsoft Office PowerPoint</Application>
  <PresentationFormat>On-screen Show (4:3)</PresentationFormat>
  <Paragraphs>77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Calibri</vt:lpstr>
      <vt:lpstr>Tw Cen MT</vt:lpstr>
      <vt:lpstr>Wingdings</vt:lpstr>
      <vt:lpstr>Wingdings 2</vt:lpstr>
      <vt:lpstr>Median</vt:lpstr>
      <vt:lpstr>تغییرات دوره حاملگی در بدن مادر</vt:lpstr>
      <vt:lpstr>ادامه-</vt:lpstr>
      <vt:lpstr>ادامه-</vt:lpstr>
      <vt:lpstr>تئوریهای زایمان </vt:lpstr>
      <vt:lpstr>شیردهی</vt:lpstr>
      <vt:lpstr>تغییرات هورمون پرولاکتین مادر در 8 هفته قبل از زایمان و 36 هفته بعد از زایمان</vt:lpstr>
      <vt:lpstr>هورمون های موثر در شیردهی</vt:lpstr>
      <vt:lpstr>تحریک تولید و ترشح شیر</vt:lpstr>
      <vt:lpstr>یائسگی: توقف دوره قاعدگی و تخمک گذاری</vt:lpstr>
      <vt:lpstr>افزایش ترشح گنادوتروپین ها بعد از یائسگی</vt:lpstr>
      <vt:lpstr>پایان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فصل چهار: فيزيولوژي پزشکی گايتون</dc:title>
  <dc:creator>Dr. Ahmadi</dc:creator>
  <cp:lastModifiedBy>Dr Ahmadi</cp:lastModifiedBy>
  <cp:revision>260</cp:revision>
  <dcterms:created xsi:type="dcterms:W3CDTF">2009-10-02T18:14:40Z</dcterms:created>
  <dcterms:modified xsi:type="dcterms:W3CDTF">2021-01-14T07:06:07Z</dcterms:modified>
</cp:coreProperties>
</file>