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44" r:id="rId2"/>
    <p:sldId id="257" r:id="rId3"/>
    <p:sldId id="345" r:id="rId4"/>
    <p:sldId id="276" r:id="rId5"/>
    <p:sldId id="275" r:id="rId6"/>
    <p:sldId id="272" r:id="rId7"/>
    <p:sldId id="349" r:id="rId8"/>
    <p:sldId id="346" r:id="rId9"/>
    <p:sldId id="347" r:id="rId10"/>
    <p:sldId id="348" r:id="rId11"/>
    <p:sldId id="351" r:id="rId12"/>
    <p:sldId id="273" r:id="rId13"/>
    <p:sldId id="355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21" autoAdjust="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92875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75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fa-IR" dirty="0"/>
              <a:t>منابع فیزیولوژی تولید مثل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fa-IR" dirty="0"/>
              <a:t>	</a:t>
            </a:r>
          </a:p>
          <a:p>
            <a:pPr algn="l" rtl="0">
              <a:buNone/>
            </a:pPr>
            <a:endParaRPr lang="fa-IR" dirty="0"/>
          </a:p>
          <a:p>
            <a:pPr algn="l" rtl="0">
              <a:buNone/>
            </a:pPr>
            <a:endParaRPr lang="fa-IR" dirty="0"/>
          </a:p>
          <a:p>
            <a:pPr algn="l" rtl="0">
              <a:buNone/>
            </a:pPr>
            <a:r>
              <a:rPr lang="en-US" dirty="0"/>
              <a:t> Principles of Animal Physiology</a:t>
            </a:r>
          </a:p>
          <a:p>
            <a:pPr algn="l" rtl="0"/>
            <a:endParaRPr lang="fa-IR" dirty="0"/>
          </a:p>
          <a:p>
            <a:pPr algn="l" rtl="0"/>
            <a:endParaRPr lang="fa-IR" dirty="0"/>
          </a:p>
          <a:p>
            <a:pPr algn="l" rtl="0"/>
            <a:endParaRPr lang="fa-IR" dirty="0"/>
          </a:p>
          <a:p>
            <a:pPr algn="l" rtl="0"/>
            <a:endParaRPr lang="en-US" dirty="0"/>
          </a:p>
          <a:p>
            <a:pPr algn="l" rtl="0">
              <a:buNone/>
            </a:pPr>
            <a:r>
              <a:rPr lang="en-US" dirty="0"/>
              <a:t>Textbook of Medical Physiology</a:t>
            </a:r>
          </a:p>
          <a:p>
            <a:pPr algn="l" rtl="0">
              <a:buNone/>
            </a:pPr>
            <a:r>
              <a:rPr lang="fa-IR" dirty="0"/>
              <a:t>	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524000"/>
            <a:ext cx="1905000" cy="236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b="22370"/>
          <a:stretch>
            <a:fillRect/>
          </a:stretch>
        </p:blipFill>
        <p:spPr bwMode="auto">
          <a:xfrm>
            <a:off x="6012076" y="4191000"/>
            <a:ext cx="198577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ED124-5CF5-421C-A74B-2CF6413CFD97}" type="slidenum">
              <a:rPr lang="fa-IR" smtClean="0"/>
              <a:pPr/>
              <a:t>2</a:t>
            </a:fld>
            <a:endParaRPr lang="fa-IR"/>
          </a:p>
        </p:txBody>
      </p:sp>
      <p:sp>
        <p:nvSpPr>
          <p:cNvPr id="7" name="TextBox 6"/>
          <p:cNvSpPr txBox="1"/>
          <p:nvPr/>
        </p:nvSpPr>
        <p:spPr>
          <a:xfrm>
            <a:off x="762000" y="453926"/>
            <a:ext cx="464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800" dirty="0"/>
              <a:t>فصل 14:</a:t>
            </a:r>
            <a:r>
              <a:rPr lang="en-US" sz="4800" dirty="0"/>
              <a:t> </a:t>
            </a:r>
            <a:r>
              <a:rPr lang="fa-IR" sz="4800" dirty="0"/>
              <a:t>تولید مثل</a:t>
            </a:r>
            <a:r>
              <a:rPr lang="en-US" sz="4800" dirty="0"/>
              <a:t> Reproduction </a:t>
            </a:r>
            <a:endParaRPr lang="fa-IR" sz="4800" dirty="0"/>
          </a:p>
          <a:p>
            <a:pPr algn="ctr" rtl="1"/>
            <a:endParaRPr lang="fa-IR" sz="4800" dirty="0"/>
          </a:p>
        </p:txBody>
      </p:sp>
      <p:pic>
        <p:nvPicPr>
          <p:cNvPr id="5" name="Picture 4" descr="1344l"/>
          <p:cNvPicPr>
            <a:picLocks noChangeAspect="1" noChangeArrowheads="1"/>
          </p:cNvPicPr>
          <p:nvPr/>
        </p:nvPicPr>
        <p:blipFill>
          <a:blip r:embed="rId2" cstate="print"/>
          <a:srcRect t="30000" b="17778"/>
          <a:stretch>
            <a:fillRect/>
          </a:stretch>
        </p:blipFill>
        <p:spPr bwMode="auto">
          <a:xfrm>
            <a:off x="0" y="2667000"/>
            <a:ext cx="9144000" cy="35814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6E175C-473A-447D-AFC4-D3AC0000C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323850"/>
            <a:ext cx="1738313" cy="24384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تولید مثل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a-IR" dirty="0"/>
              <a:t>تولید مثل </a:t>
            </a:r>
            <a:r>
              <a:rPr lang="en-US" dirty="0"/>
              <a:t>Reproduction</a:t>
            </a:r>
          </a:p>
          <a:p>
            <a:pPr lvl="1"/>
            <a:r>
              <a:rPr lang="fa-IR" dirty="0"/>
              <a:t>فرآیندی است که طی آن موجودات زنده، موجوداتی شبیه خود را تولید می‌کنند.</a:t>
            </a:r>
          </a:p>
          <a:p>
            <a:pPr lvl="1"/>
            <a:endParaRPr lang="en-US" dirty="0"/>
          </a:p>
          <a:p>
            <a:r>
              <a:rPr lang="fa-IR" dirty="0"/>
              <a:t>انواع تولید مثل</a:t>
            </a:r>
          </a:p>
          <a:p>
            <a:pPr lvl="1"/>
            <a:r>
              <a:rPr lang="fa-IR" dirty="0"/>
              <a:t>تولید مثل غیر جنسی </a:t>
            </a:r>
            <a:r>
              <a:rPr lang="en-US" dirty="0"/>
              <a:t>Asexual Reproduction</a:t>
            </a:r>
            <a:endParaRPr lang="fa-IR" dirty="0"/>
          </a:p>
          <a:p>
            <a:pPr lvl="2"/>
            <a:r>
              <a:rPr lang="fa-IR" dirty="0"/>
              <a:t>نیاز به یک والد </a:t>
            </a:r>
            <a:r>
              <a:rPr lang="en-US" dirty="0"/>
              <a:t>One parent</a:t>
            </a:r>
            <a:endParaRPr lang="fa-IR" dirty="0"/>
          </a:p>
          <a:p>
            <a:pPr lvl="1"/>
            <a:endParaRPr lang="fa-IR" dirty="0"/>
          </a:p>
          <a:p>
            <a:pPr lvl="1"/>
            <a:r>
              <a:rPr lang="fa-IR" dirty="0"/>
              <a:t>تولید مثل جنسی </a:t>
            </a:r>
            <a:r>
              <a:rPr lang="en-US" dirty="0"/>
              <a:t>Sexual reproduction</a:t>
            </a:r>
            <a:endParaRPr lang="fa-IR" dirty="0"/>
          </a:p>
          <a:p>
            <a:pPr lvl="2"/>
            <a:r>
              <a:rPr lang="fa-IR" dirty="0"/>
              <a:t>نیاز به دو والد </a:t>
            </a:r>
            <a:r>
              <a:rPr lang="en-US" dirty="0"/>
              <a:t>Two Parents</a:t>
            </a:r>
            <a:endParaRPr lang="fa-IR" dirty="0"/>
          </a:p>
          <a:p>
            <a:pPr lvl="2"/>
            <a:r>
              <a:rPr lang="fa-IR" dirty="0"/>
              <a:t>نیاز به غدد جنسی یا گنادها برای تولید گامت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741412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گامت‌زایی: اسپرماتوژنز و اووژنز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221AD63-408E-417D-9B85-C5B4F93B929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914" y="1516698"/>
            <a:ext cx="5680171" cy="5257800"/>
          </a:xfrm>
        </p:spPr>
      </p:pic>
    </p:spTree>
    <p:extLst>
      <p:ext uri="{BB962C8B-B14F-4D97-AF65-F5344CB8AC3E}">
        <p14:creationId xmlns:p14="http://schemas.microsoft.com/office/powerpoint/2010/main" val="2763088043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تعیین جنسیت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در پستانداران</a:t>
            </a:r>
          </a:p>
          <a:p>
            <a:pPr lvl="1"/>
            <a:r>
              <a:rPr lang="fa-IR" dirty="0"/>
              <a:t>دارا بودن کروموزوم </a:t>
            </a:r>
            <a:r>
              <a:rPr lang="en-US" dirty="0"/>
              <a:t>Y</a:t>
            </a:r>
            <a:r>
              <a:rPr lang="fa-IR" dirty="0"/>
              <a:t> تعیین کننده جنس نر (هتروزیگوت</a:t>
            </a:r>
            <a:r>
              <a:rPr lang="en-US" dirty="0"/>
              <a:t>XY</a:t>
            </a:r>
            <a:r>
              <a:rPr lang="fa-IR" dirty="0"/>
              <a:t> )</a:t>
            </a:r>
          </a:p>
          <a:p>
            <a:r>
              <a:rPr lang="fa-IR" dirty="0"/>
              <a:t>در پرندگان و پروانه ها</a:t>
            </a:r>
          </a:p>
          <a:p>
            <a:pPr lvl="1"/>
            <a:r>
              <a:rPr lang="fa-IR" dirty="0"/>
              <a:t>جنس ماده هتروزیگوت </a:t>
            </a:r>
            <a:r>
              <a:rPr lang="en-US" dirty="0"/>
              <a:t>ZW</a:t>
            </a:r>
          </a:p>
          <a:p>
            <a:pPr lvl="1"/>
            <a:r>
              <a:rPr lang="fa-IR" dirty="0"/>
              <a:t>جنس نرهوموزیگوت </a:t>
            </a:r>
            <a:r>
              <a:rPr lang="en-US" dirty="0"/>
              <a:t>ZZ</a:t>
            </a:r>
            <a:endParaRPr lang="fa-IR" dirty="0"/>
          </a:p>
          <a:p>
            <a:r>
              <a:rPr lang="fa-IR" dirty="0"/>
              <a:t>زنبور عسل</a:t>
            </a:r>
          </a:p>
          <a:p>
            <a:pPr lvl="1"/>
            <a:r>
              <a:rPr lang="fa-IR" dirty="0"/>
              <a:t>نر هاپلوئید</a:t>
            </a:r>
          </a:p>
          <a:p>
            <a:pPr lvl="1"/>
            <a:r>
              <a:rPr lang="fa-IR" dirty="0"/>
              <a:t>دیپلوئید بارور=ملکه</a:t>
            </a:r>
          </a:p>
          <a:p>
            <a:pPr lvl="1"/>
            <a:r>
              <a:rPr lang="fa-IR" dirty="0"/>
              <a:t>دیپلوئید عقیم= کارگر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25878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انواع تولید مثل غیر جنسی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دکتر</a:t>
            </a:r>
            <a:r>
              <a:rPr lang="en-US" dirty="0"/>
              <a:t> </a:t>
            </a:r>
            <a:r>
              <a:rPr lang="en-US" dirty="0" err="1"/>
              <a:t>احمدی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a-IR" dirty="0"/>
              <a:t>تقسیم دوتایی: </a:t>
            </a:r>
            <a:r>
              <a:rPr lang="en-US" dirty="0"/>
              <a:t>Binary Fission</a:t>
            </a:r>
            <a:endParaRPr lang="fa-IR" dirty="0"/>
          </a:p>
          <a:p>
            <a:pPr lvl="1"/>
            <a:r>
              <a:rPr lang="fa-IR" dirty="0"/>
              <a:t>در باکتری‌ها و پروتوزوآ</a:t>
            </a:r>
          </a:p>
          <a:p>
            <a:r>
              <a:rPr lang="fa-IR" dirty="0"/>
              <a:t>جوانه زدن: </a:t>
            </a:r>
            <a:r>
              <a:rPr lang="en-US" dirty="0"/>
              <a:t>Budding</a:t>
            </a:r>
          </a:p>
          <a:p>
            <a:pPr lvl="1"/>
            <a:r>
              <a:rPr lang="fa-IR" dirty="0"/>
              <a:t>در مرجانها</a:t>
            </a:r>
          </a:p>
          <a:p>
            <a:r>
              <a:rPr lang="fa-IR" dirty="0"/>
              <a:t>ترمیم </a:t>
            </a:r>
            <a:r>
              <a:rPr lang="en-US" dirty="0"/>
              <a:t>Regeneration</a:t>
            </a:r>
          </a:p>
          <a:p>
            <a:pPr lvl="1"/>
            <a:r>
              <a:rPr lang="fa-IR" dirty="0"/>
              <a:t>در مارمولک</a:t>
            </a:r>
          </a:p>
          <a:p>
            <a:r>
              <a:rPr lang="fa-IR" dirty="0"/>
              <a:t>هاگ یا اسپور </a:t>
            </a:r>
            <a:r>
              <a:rPr lang="en-US" dirty="0"/>
              <a:t>Spore</a:t>
            </a:r>
          </a:p>
          <a:p>
            <a:pPr lvl="1"/>
            <a:r>
              <a:rPr lang="fa-IR" dirty="0"/>
              <a:t>در باکتری‌ها و قارچ‌ها</a:t>
            </a:r>
          </a:p>
          <a:p>
            <a:r>
              <a:rPr lang="fa-IR" dirty="0"/>
              <a:t>پارتنوژنز یا بکرزایی</a:t>
            </a:r>
          </a:p>
          <a:p>
            <a:pPr lvl="1"/>
            <a:r>
              <a:rPr lang="fa-IR" dirty="0"/>
              <a:t> تبدیل تخمک به فرد کامل (بدون دخالت فرد نر)</a:t>
            </a:r>
          </a:p>
          <a:p>
            <a:pPr lvl="1"/>
            <a:r>
              <a:rPr lang="fa-IR" dirty="0"/>
              <a:t>در بی مهره گان</a:t>
            </a:r>
          </a:p>
          <a:p>
            <a:pPr lvl="1"/>
            <a:r>
              <a:rPr lang="fa-IR" dirty="0"/>
              <a:t>در مهره داران- در سوسمار دم شلاقی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26EA2-A2AC-40DB-B2D8-89869799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مزایا و معایب تولید مثل غیر جنسی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CBBC9-97BA-40F5-930B-378BA171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دکتر</a:t>
            </a:r>
            <a:r>
              <a:rPr lang="en-US" dirty="0"/>
              <a:t> </a:t>
            </a:r>
            <a:r>
              <a:rPr lang="en-US" dirty="0" err="1"/>
              <a:t>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3BEAD-7AA0-417D-8971-AD3D7E699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6E50B5-9B78-4B5A-A5E1-B1257497030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مزایا</a:t>
            </a:r>
          </a:p>
          <a:p>
            <a:pPr lvl="1"/>
            <a:r>
              <a:rPr lang="fa-IR" dirty="0"/>
              <a:t>عدم نیاز به پیدا کردن جفت</a:t>
            </a:r>
          </a:p>
          <a:p>
            <a:pPr lvl="1"/>
            <a:r>
              <a:rPr lang="fa-IR" dirty="0"/>
              <a:t>یک موجود در یک محیط جدید می‌تواند تکثیر شود</a:t>
            </a:r>
          </a:p>
          <a:p>
            <a:pPr lvl="1"/>
            <a:r>
              <a:rPr lang="fa-IR" dirty="0"/>
              <a:t>تولید تعداد زیادی زاده جدید بدون نیاز به صرف انرژی و زمان زیاد</a:t>
            </a:r>
          </a:p>
          <a:p>
            <a:pPr lvl="1"/>
            <a:r>
              <a:rPr lang="fa-IR" dirty="0"/>
              <a:t>روشی قابل اعتماد</a:t>
            </a:r>
          </a:p>
          <a:p>
            <a:r>
              <a:rPr lang="fa-IR" dirty="0"/>
              <a:t>معایب</a:t>
            </a:r>
          </a:p>
          <a:p>
            <a:pPr lvl="1"/>
            <a:r>
              <a:rPr lang="fa-IR" dirty="0"/>
              <a:t>عدم تنوع در زاده‌های جدید</a:t>
            </a:r>
          </a:p>
          <a:p>
            <a:pPr lvl="1"/>
            <a:r>
              <a:rPr lang="fa-IR" dirty="0"/>
              <a:t>عدم سازگاری با تغییرات محیطی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40544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DF485-D04F-45EB-979D-B737025A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تقسیم دوتایی: </a:t>
            </a:r>
            <a:r>
              <a:rPr lang="en-US" dirty="0"/>
              <a:t>Binary Fission</a:t>
            </a:r>
            <a:br>
              <a:rPr lang="fa-IR" dirty="0"/>
            </a:b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27F099-9FA0-4E08-8730-27289F911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2940E-11D6-445C-9C4C-B34D6AE80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33609C-83AD-430B-A102-71A800A5421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باکتری</a:t>
            </a:r>
          </a:p>
          <a:p>
            <a:r>
              <a:rPr lang="fa-IR" dirty="0"/>
              <a:t>پارامسی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ED5089-025F-4EFB-9BAD-229118646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671" y="3276600"/>
            <a:ext cx="4791687" cy="297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E755CA-5C85-420C-BDAD-2317B6719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600200"/>
            <a:ext cx="3253023" cy="25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40754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4EAAD-10C3-4A93-9E48-AAE9192DD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جوانه زدن: </a:t>
            </a:r>
            <a:r>
              <a:rPr lang="en-US" dirty="0"/>
              <a:t>Budding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29881-E5D8-4A36-9F57-7AD90B4EC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FB68A-C2ED-4D90-A445-1286B20E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FA1450-E484-4051-9904-3FBFBD5956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هیدر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F3E37A-E128-4737-93F4-25A63DA44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" y="2160992"/>
            <a:ext cx="7925487" cy="41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34997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1F89D-3900-451B-B527-CD196777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ترمیم </a:t>
            </a:r>
            <a:r>
              <a:rPr lang="en-US" dirty="0"/>
              <a:t>Regeneration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7112A8-EBD6-4314-9CFD-630AC4742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40EC1-B7C8-4BE4-BD73-9F6DBEAA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CA97917-B0BC-4CE4-8EA4-857E00AE83D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3464092"/>
            <a:ext cx="2456269" cy="32661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F8A7DD-8883-4D3B-ACEF-175C037B9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10674"/>
            <a:ext cx="3657918" cy="1783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7A8F57-E1FD-4172-8F5D-F9570C67A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441" y="1520508"/>
            <a:ext cx="3485396" cy="18734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5BF5F4-BF63-41B4-B083-1F3331D49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551045"/>
            <a:ext cx="3339867" cy="312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05667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390BA-DE47-4904-89BF-E6B1E6430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هاگ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E88388-EF0D-41D8-B6EC-E9D0160DF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563E8-212D-4EDC-B40D-802337434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1D7D9-34BA-4697-BF38-1BEC86FEF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019141"/>
            <a:ext cx="4871126" cy="3657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F85BC0-718F-4CEF-82B3-3148EFBCE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774" y="2133600"/>
            <a:ext cx="3505504" cy="2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44841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 بکرزایی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اتومیکتیک پارتنوژنز</a:t>
            </a:r>
          </a:p>
          <a:p>
            <a:pPr lvl="1"/>
            <a:r>
              <a:rPr lang="fa-IR" dirty="0"/>
              <a:t>مخلوط شدن تخمک با جسم قطبی دوم</a:t>
            </a:r>
          </a:p>
          <a:p>
            <a:pPr lvl="1"/>
            <a:endParaRPr lang="fa-IR" dirty="0"/>
          </a:p>
          <a:p>
            <a:r>
              <a:rPr lang="fa-IR" dirty="0"/>
              <a:t>انواع:</a:t>
            </a:r>
          </a:p>
          <a:p>
            <a:pPr lvl="1"/>
            <a:r>
              <a:rPr lang="en-US" dirty="0" err="1"/>
              <a:t>Thelytoky</a:t>
            </a:r>
            <a:endParaRPr lang="fa-IR" dirty="0"/>
          </a:p>
          <a:p>
            <a:pPr lvl="2"/>
            <a:r>
              <a:rPr lang="fa-IR" dirty="0"/>
              <a:t>فرد ماده هوموگامتی </a:t>
            </a:r>
            <a:r>
              <a:rPr lang="en-US" dirty="0"/>
              <a:t>XX</a:t>
            </a:r>
            <a:r>
              <a:rPr lang="fa-IR" dirty="0"/>
              <a:t>، تولید ماده می کند.</a:t>
            </a:r>
          </a:p>
          <a:p>
            <a:pPr lvl="1"/>
            <a:r>
              <a:rPr lang="en-US" dirty="0" err="1"/>
              <a:t>Arrhenotoky</a:t>
            </a:r>
            <a:endParaRPr lang="fa-IR" dirty="0"/>
          </a:p>
          <a:p>
            <a:pPr lvl="2"/>
            <a:r>
              <a:rPr lang="fa-IR" dirty="0"/>
              <a:t>فرد ماده هتروگامتی </a:t>
            </a:r>
            <a:r>
              <a:rPr lang="en-US" dirty="0"/>
              <a:t>WZ</a:t>
            </a:r>
            <a:r>
              <a:rPr lang="fa-IR" dirty="0"/>
              <a:t>، فقط تولید نر </a:t>
            </a:r>
            <a:r>
              <a:rPr lang="en-US" dirty="0"/>
              <a:t>ZZ</a:t>
            </a:r>
            <a:r>
              <a:rPr lang="fa-IR" dirty="0"/>
              <a:t> می کند.</a:t>
            </a:r>
          </a:p>
          <a:p>
            <a:endParaRPr lang="fa-IR" dirty="0"/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F499-1A8A-46D7-9CEA-40F99F795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Cnemidophorus uniparens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B419B-0FF8-47C8-850E-F2DE55F5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B23E7-7646-45E8-BD19-E42D3450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1652A-14D1-4B6D-9E86-6518D2E8F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44" y="2108473"/>
            <a:ext cx="3124200" cy="2343150"/>
          </a:xfrm>
          <a:prstGeom prst="rect">
            <a:avLst/>
          </a:prstGeom>
        </p:spPr>
      </p:pic>
      <p:pic>
        <p:nvPicPr>
          <p:cNvPr id="1026" name="Picture 2" descr="birfday boy !!! 🍬 on Twitter: &quot;for my lesbian friends who don't know this,  may i introduce you to the new mexico whiptail, also known as the lesbian  lizard. they're a species">
            <a:extLst>
              <a:ext uri="{FF2B5EF4-FFF2-40B4-BE49-F238E27FC236}">
                <a16:creationId xmlns:a16="http://schemas.microsoft.com/office/drawing/2014/main" id="{678B611B-E283-4730-834C-ED84BF7E4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344" y="2097383"/>
            <a:ext cx="4029312" cy="236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C5DFC6-3F50-4555-A862-1DDC3B717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348" y="4837112"/>
            <a:ext cx="2628900" cy="17335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754021-FC5B-42C3-8945-8C2F3B349DB4}"/>
              </a:ext>
            </a:extLst>
          </p:cNvPr>
          <p:cNvSpPr/>
          <p:nvPr/>
        </p:nvSpPr>
        <p:spPr>
          <a:xfrm>
            <a:off x="203825" y="5293390"/>
            <a:ext cx="44855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Cnemidophorus inornatus</a:t>
            </a:r>
          </a:p>
        </p:txBody>
      </p:sp>
    </p:spTree>
    <p:extLst>
      <p:ext uri="{BB962C8B-B14F-4D97-AF65-F5344CB8AC3E}">
        <p14:creationId xmlns:p14="http://schemas.microsoft.com/office/powerpoint/2010/main" val="2261106138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انواع اتومیکتیک پارتنوژنز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F6DA050-50BE-4498-88E0-C0CF34BF99A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516698"/>
            <a:ext cx="5299075" cy="5210757"/>
          </a:xfrm>
        </p:spPr>
      </p:pic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3614</TotalTime>
  <Words>329</Words>
  <Application>Microsoft Office PowerPoint</Application>
  <PresentationFormat>On-screen Show (4:3)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Times New Roman</vt:lpstr>
      <vt:lpstr>Tw Cen MT</vt:lpstr>
      <vt:lpstr>Wingdings</vt:lpstr>
      <vt:lpstr>Wingdings 2</vt:lpstr>
      <vt:lpstr>Median</vt:lpstr>
      <vt:lpstr>منابع فیزیولوژی تولید مثل</vt:lpstr>
      <vt:lpstr>PowerPoint Presentation</vt:lpstr>
      <vt:lpstr>تولید مثل</vt:lpstr>
      <vt:lpstr>گامت‌زایی: اسپرماتوژنز و اووژنز</vt:lpstr>
      <vt:lpstr>تعیین جنسیت</vt:lpstr>
      <vt:lpstr>انواع تولید مثل غیر جنسی</vt:lpstr>
      <vt:lpstr>مزایا و معایب تولید مثل غیر جنسی</vt:lpstr>
      <vt:lpstr>تقسیم دوتایی: Binary Fission </vt:lpstr>
      <vt:lpstr>جوانه زدن: Budding</vt:lpstr>
      <vt:lpstr>ترمیم Regeneration</vt:lpstr>
      <vt:lpstr>هاگ</vt:lpstr>
      <vt:lpstr> بکرزایی</vt:lpstr>
      <vt:lpstr>Cnemidophorus uniparens</vt:lpstr>
      <vt:lpstr>انواع اتومیکتیک پارتنوژنز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  </dc:title>
  <dc:creator>Dr. Ahmadi</dc:creator>
  <cp:lastModifiedBy>Dr Ahmadi</cp:lastModifiedBy>
  <cp:revision>230</cp:revision>
  <dcterms:created xsi:type="dcterms:W3CDTF">2009-10-02T18:14:40Z</dcterms:created>
  <dcterms:modified xsi:type="dcterms:W3CDTF">2020-11-14T09:47:00Z</dcterms:modified>
</cp:coreProperties>
</file>