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36" r:id="rId2"/>
    <p:sldId id="387" r:id="rId3"/>
    <p:sldId id="384" r:id="rId4"/>
    <p:sldId id="386" r:id="rId5"/>
    <p:sldId id="385" r:id="rId6"/>
    <p:sldId id="388" r:id="rId7"/>
    <p:sldId id="338" r:id="rId8"/>
    <p:sldId id="391" r:id="rId9"/>
    <p:sldId id="389" r:id="rId10"/>
    <p:sldId id="339" r:id="rId11"/>
    <p:sldId id="390" r:id="rId12"/>
    <p:sldId id="340" r:id="rId13"/>
    <p:sldId id="392" r:id="rId14"/>
    <p:sldId id="394" r:id="rId15"/>
    <p:sldId id="341" r:id="rId16"/>
    <p:sldId id="342" r:id="rId17"/>
    <p:sldId id="393" r:id="rId18"/>
    <p:sldId id="3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12/27/2020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92875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ساختار اسپرم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4" descr="anphys2e-fig-16-11-4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22034" b="38983"/>
          <a:stretch>
            <a:fillRect/>
          </a:stretch>
        </p:blipFill>
        <p:spPr bwMode="auto">
          <a:xfrm>
            <a:off x="762000" y="2438400"/>
            <a:ext cx="780391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685800" y="4114800"/>
            <a:ext cx="11430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743200" y="2514600"/>
            <a:ext cx="19812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14800" y="4191000"/>
            <a:ext cx="10668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33814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68E272-8534-4C6C-9F3D-09DB2327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788A3-9742-414D-815E-97B5161FB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8B809C0-E5C0-4D6C-9373-4959121C487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156844"/>
            <a:ext cx="9071178" cy="63246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096DE5-0F6E-427C-8737-CC66AF6B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0" y="228600"/>
            <a:ext cx="1679448" cy="964978"/>
          </a:xfrm>
        </p:spPr>
        <p:txBody>
          <a:bodyPr>
            <a:normAutofit/>
          </a:bodyPr>
          <a:lstStyle/>
          <a:p>
            <a:r>
              <a:rPr lang="fa-IR" sz="2400" dirty="0"/>
              <a:t>ساختار سلول اسپرم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0794239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1DD3C-8AF5-412F-A2D8-E1BC125D9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مایع منی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4AF10-AF6F-4F28-B515-8FA3AE47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3FC78-5206-423C-BC68-66AC8771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9C8EB5E-33A7-4136-B687-702292955FA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b="20339"/>
          <a:stretch/>
        </p:blipFill>
        <p:spPr>
          <a:xfrm>
            <a:off x="612648" y="1554797"/>
            <a:ext cx="7771844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85687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B77E-2551-40D6-978C-AC5A9D95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پلاسمای مایع منی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713D7A-D45C-4430-9FCD-E9AFA5BF6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5E126-89F2-4DD4-8637-9DB39E15E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BC9ADF0-2531-41CB-82C5-F11A8C83BA1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32414" y="1223010"/>
            <a:ext cx="7279171" cy="541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19461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8748-13E9-462C-BB3E-9C46D8EE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ترکیبات داخل پلاسمای مایع منی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785B84-6B0C-4DBA-9196-9DE1AD87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03505-48EE-467F-A43E-42A16B99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8117690-0A78-46D5-81FC-A47C9183102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90600" y="1272222"/>
            <a:ext cx="7188738" cy="558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44434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D568-F838-47DE-ACD2-89FB301A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مراحل بلوغ و فعال شدن اسپرم 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1CB28-4F5D-4126-83E3-E55BC367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F344D-2C44-41EF-95C3-926AE8182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F6138E1-E6A8-4472-AA04-3514E2EFCB5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44830" y="1416050"/>
            <a:ext cx="807280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6653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ظرفیت یابی اسپرم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قند موجود در ترشحات سمینال وزیکول</a:t>
            </a:r>
          </a:p>
          <a:p>
            <a:endParaRPr lang="fa-IR" dirty="0"/>
          </a:p>
          <a:p>
            <a:r>
              <a:rPr lang="en-US" dirty="0"/>
              <a:t>pH</a:t>
            </a:r>
            <a:r>
              <a:rPr lang="fa-IR" dirty="0"/>
              <a:t> قلیایی پروستات باعث تامین تحرک اسپرم</a:t>
            </a:r>
          </a:p>
          <a:p>
            <a:endParaRPr lang="fa-IR" dirty="0"/>
          </a:p>
          <a:p>
            <a:r>
              <a:rPr lang="fa-IR" dirty="0"/>
              <a:t>کلسیم موجود در ترشح پروستات</a:t>
            </a:r>
          </a:p>
          <a:p>
            <a:endParaRPr lang="fa-IR" dirty="0"/>
          </a:p>
          <a:p>
            <a:r>
              <a:rPr lang="fa-IR" dirty="0"/>
              <a:t>ترشحات مجاری تناسلی ماده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805155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007F-601B-44E7-B75E-549B5DC80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سیستم جریان مخالف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ECBD9-B3DD-408F-95C7-70C6E018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499EA-3ECD-478B-867E-CA0EC27F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CDBC15-83B2-40CF-A1ED-DC0E984BEA1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6800" y="1576057"/>
            <a:ext cx="6477000" cy="515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63352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A639F-17DC-4A10-B978-14F572479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سیستم جریان مخالف در بیضه ها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610967-AB16-4773-A343-9E7D7B5FD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91F79-D02B-4211-B356-7588BF59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C690AED-2FF7-4519-9DDC-3A48ED254DA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600200"/>
            <a:ext cx="6772275" cy="507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91245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سیستم جریان مخالف در بیضه ها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اسپرم سازی نیازمند دمای پایین تر از دمای بدن:</a:t>
            </a:r>
          </a:p>
          <a:p>
            <a:endParaRPr lang="fa-IR" dirty="0"/>
          </a:p>
          <a:p>
            <a:r>
              <a:rPr lang="fa-IR" dirty="0"/>
              <a:t>این امر توسط نبود بیضه ها در حفره شکمی و سیستم جریان مخالف رگهای خونی فراهم می شود</a:t>
            </a:r>
          </a:p>
          <a:p>
            <a:endParaRPr lang="fa-IR" dirty="0"/>
          </a:p>
          <a:p>
            <a:r>
              <a:rPr lang="fa-IR" dirty="0"/>
              <a:t>سیستم جریان مخالف رگهای خونی همچنین باعث حفظ غلظت بالای تستوسترون در بیضه ها می شود</a:t>
            </a:r>
          </a:p>
          <a:p>
            <a:pPr lvl="1"/>
            <a:r>
              <a:rPr lang="fa-IR" dirty="0"/>
              <a:t>برای اسپرم سازی لازم است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48879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78AA-CA89-4D8F-93B6-DC1E7FB74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شبکه پیچک مانند خون رسانی بیضه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A91768-BA48-4D60-B540-C4437B4C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90671-849A-46FB-A52B-C241FB71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6E0410D-A856-41B0-A7F7-ADE869B0B90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84946" y="1600200"/>
            <a:ext cx="6698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18597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وظایف سلول های سرتولی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ایجاد سد خونی-بیضه ای</a:t>
            </a:r>
          </a:p>
          <a:p>
            <a:r>
              <a:rPr lang="fa-IR" dirty="0"/>
              <a:t>فاگوسیتوز</a:t>
            </a:r>
          </a:p>
          <a:p>
            <a:r>
              <a:rPr lang="fa-IR" dirty="0"/>
              <a:t>تغذیه سلول های اسپرم ساز</a:t>
            </a:r>
          </a:p>
          <a:p>
            <a:r>
              <a:rPr lang="fa-IR" dirty="0"/>
              <a:t>انتقال مواد لازم برای اسپرم سازی به سلول های اسپرم ساز</a:t>
            </a:r>
          </a:p>
          <a:p>
            <a:pPr lvl="1"/>
            <a:r>
              <a:rPr lang="fa-IR" dirty="0"/>
              <a:t>مانند آهن و مس</a:t>
            </a:r>
          </a:p>
          <a:p>
            <a:r>
              <a:rPr lang="fa-IR" dirty="0"/>
              <a:t>ذخیره تستوسترون بصورت متصل به </a:t>
            </a:r>
            <a:r>
              <a:rPr lang="en-US" dirty="0"/>
              <a:t>ABP</a:t>
            </a:r>
            <a:endParaRPr lang="fa-IR" dirty="0"/>
          </a:p>
          <a:p>
            <a:r>
              <a:rPr lang="fa-IR" dirty="0"/>
              <a:t>تبدیل تستوسترون به استروژن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148897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1AE3-A633-4F70-9DE9-2E4F2B57A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200" dirty="0"/>
              <a:t>ایجاد سد خونی بیضه ای توسط سلول های سرتولی</a:t>
            </a:r>
            <a:endParaRPr lang="en-US" sz="3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0D903-A4C8-464C-96AA-93EC0212C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86576-7B50-4FEC-AA3C-2436F4020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479313-477C-44AA-80DE-73722B3B5C1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52600" y="1752600"/>
            <a:ext cx="601945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25260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4AE5C-192A-469A-8FFF-ADC65462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dirty="0"/>
              <a:t>ایجاد سد خونی بیضه ای توسط سلول های سرتولی</a:t>
            </a:r>
            <a:endParaRPr lang="en-US" sz="3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81DBDA-EE0C-4B97-87E7-2DF54C3D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40921-4229-4039-A485-3B4E9D4F3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7FFC8A-5EA8-4AF0-AB7F-F309E9D3092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33600" y="1600200"/>
            <a:ext cx="4509571" cy="518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48040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وظایف تستوسترون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a-IR" dirty="0"/>
              <a:t>از هفته هفتم در جنین مذکر ترشح می شود</a:t>
            </a:r>
          </a:p>
          <a:p>
            <a:endParaRPr lang="fa-IR" dirty="0"/>
          </a:p>
          <a:p>
            <a:r>
              <a:rPr lang="fa-IR" dirty="0"/>
              <a:t>در جنین باعث ایجاد صفات اولیه جنس مذکر می شود</a:t>
            </a:r>
          </a:p>
          <a:p>
            <a:pPr lvl="1"/>
            <a:r>
              <a:rPr lang="fa-IR" dirty="0"/>
              <a:t>تولید اعضای تناسلی نر</a:t>
            </a:r>
          </a:p>
          <a:p>
            <a:pPr lvl="1"/>
            <a:endParaRPr lang="fa-IR" dirty="0"/>
          </a:p>
          <a:p>
            <a:r>
              <a:rPr lang="fa-IR" dirty="0"/>
              <a:t>در دوران بلوغ باعث ایجاد صفات ثانویه جنس نر</a:t>
            </a:r>
          </a:p>
          <a:p>
            <a:pPr lvl="1"/>
            <a:r>
              <a:rPr lang="fa-IR" dirty="0"/>
              <a:t>رشد اعضای تناسلی</a:t>
            </a:r>
          </a:p>
          <a:p>
            <a:pPr lvl="1"/>
            <a:r>
              <a:rPr lang="fa-IR" dirty="0"/>
              <a:t>رشد بدن</a:t>
            </a:r>
          </a:p>
          <a:p>
            <a:pPr lvl="1"/>
            <a:r>
              <a:rPr lang="fa-IR" dirty="0"/>
              <a:t>رشد موها در زیر بغل و صورت</a:t>
            </a:r>
          </a:p>
          <a:p>
            <a:endParaRPr lang="fa-IR" dirty="0"/>
          </a:p>
          <a:p>
            <a:r>
              <a:rPr lang="fa-IR" dirty="0"/>
              <a:t>تحریک  اسپرم سازی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73081"/>
      </p:ext>
    </p:extLst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28600"/>
            <a:ext cx="4194048" cy="990600"/>
          </a:xfrm>
        </p:spPr>
        <p:txBody>
          <a:bodyPr>
            <a:normAutofit/>
          </a:bodyPr>
          <a:lstStyle/>
          <a:p>
            <a:r>
              <a:rPr lang="fa-IR" sz="3600" dirty="0"/>
              <a:t>کنترل ترشح تستوسترون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146" name="Picture 2" descr="C:\Documents and Settings\Dr. Ahmadi\My Documents\My Pictures\Picture3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"/>
            <a:ext cx="3733800" cy="6846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5501634"/>
      </p:ext>
    </p:extLst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FFC65-80AD-4932-A23E-E2B7C3A54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ادامه-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7CF31-5C59-42FA-A7DF-FDFC4FDD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5A519-AAC8-4FEC-9D53-725FEE019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BF9670-585B-4320-B290-04D7E93CA90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240030"/>
            <a:ext cx="6407943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74194"/>
      </p:ext>
    </p:extLst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B Titr" pitchFamily="2" charset="-78"/>
              </a:rPr>
              <a:t>اثرات و تنظیم فیدبکی ترشح هورموهای محور هیپوتالاموس-هیپوفیز-گنادها در جنس نر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B Titr" pitchFamily="2" charset="-78"/>
              </a:rPr>
              <a:t> 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" y="1279524"/>
            <a:ext cx="533400" cy="244476"/>
          </a:xfrm>
        </p:spPr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8596C7-989A-48EE-AB22-F07691D8797B}"/>
              </a:ext>
            </a:extLst>
          </p:cNvPr>
          <p:cNvGrpSpPr/>
          <p:nvPr/>
        </p:nvGrpSpPr>
        <p:grpSpPr>
          <a:xfrm>
            <a:off x="1295399" y="1752600"/>
            <a:ext cx="6858001" cy="4495800"/>
            <a:chOff x="1295399" y="1752600"/>
            <a:chExt cx="6858001" cy="4495800"/>
          </a:xfrm>
        </p:grpSpPr>
        <p:sp>
          <p:nvSpPr>
            <p:cNvPr id="7" name="AutoShape 42"/>
            <p:cNvSpPr>
              <a:spLocks noChangeArrowheads="1"/>
            </p:cNvSpPr>
            <p:nvPr/>
          </p:nvSpPr>
          <p:spPr bwMode="auto">
            <a:xfrm>
              <a:off x="3522309" y="2558299"/>
              <a:ext cx="1080532" cy="455220"/>
            </a:xfrm>
            <a:prstGeom prst="downArrowCallout">
              <a:avLst>
                <a:gd name="adj1" fmla="val 47198"/>
                <a:gd name="adj2" fmla="val 47198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هیپوتالاموس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AutoShape 41"/>
            <p:cNvSpPr>
              <a:spLocks noChangeArrowheads="1"/>
            </p:cNvSpPr>
            <p:nvPr/>
          </p:nvSpPr>
          <p:spPr bwMode="auto">
            <a:xfrm>
              <a:off x="3522309" y="3071261"/>
              <a:ext cx="1080532" cy="271252"/>
            </a:xfrm>
            <a:prstGeom prst="leftRightArrowCallout">
              <a:avLst>
                <a:gd name="adj1" fmla="val 25000"/>
                <a:gd name="adj2" fmla="val 25000"/>
                <a:gd name="adj3" fmla="val 39604"/>
                <a:gd name="adj4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GnRH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40"/>
            <p:cNvSpPr>
              <a:spLocks noChangeArrowheads="1"/>
            </p:cNvSpPr>
            <p:nvPr/>
          </p:nvSpPr>
          <p:spPr bwMode="auto">
            <a:xfrm>
              <a:off x="2426582" y="3071261"/>
              <a:ext cx="1095727" cy="640531"/>
            </a:xfrm>
            <a:prstGeom prst="downArrowCallout">
              <a:avLst>
                <a:gd name="adj1" fmla="val 34015"/>
                <a:gd name="adj2" fmla="val 34015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های ترشح کننده </a:t>
              </a:r>
              <a:r>
                <a:rPr kumimoji="0" 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FSH</a:t>
              </a:r>
              <a:endParaRPr kumimoji="0" lang="fa-I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39"/>
            <p:cNvSpPr>
              <a:spLocks noChangeArrowheads="1"/>
            </p:cNvSpPr>
            <p:nvPr/>
          </p:nvSpPr>
          <p:spPr bwMode="auto">
            <a:xfrm>
              <a:off x="4639984" y="3071261"/>
              <a:ext cx="1095726" cy="640531"/>
            </a:xfrm>
            <a:prstGeom prst="downArrowCallout">
              <a:avLst>
                <a:gd name="adj1" fmla="val 34015"/>
                <a:gd name="adj2" fmla="val 34015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های ترشح کننده </a:t>
              </a:r>
              <a:r>
                <a:rPr kumimoji="0" 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LH</a:t>
              </a:r>
              <a:endParaRPr kumimoji="0" lang="fa-I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38"/>
            <p:cNvSpPr>
              <a:spLocks noChangeArrowheads="1"/>
            </p:cNvSpPr>
            <p:nvPr/>
          </p:nvSpPr>
          <p:spPr bwMode="auto">
            <a:xfrm>
              <a:off x="2695027" y="3761476"/>
              <a:ext cx="565590" cy="392107"/>
            </a:xfrm>
            <a:prstGeom prst="downArrowCallout">
              <a:avLst>
                <a:gd name="adj1" fmla="val 28681"/>
                <a:gd name="adj2" fmla="val 28612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FSH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AutoShape 37"/>
            <p:cNvSpPr>
              <a:spLocks noChangeArrowheads="1"/>
            </p:cNvSpPr>
            <p:nvPr/>
          </p:nvSpPr>
          <p:spPr bwMode="auto">
            <a:xfrm>
              <a:off x="4915181" y="3725220"/>
              <a:ext cx="565591" cy="420306"/>
            </a:xfrm>
            <a:prstGeom prst="downArrowCallout">
              <a:avLst>
                <a:gd name="adj1" fmla="val 26757"/>
                <a:gd name="adj2" fmla="val 26757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LH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36"/>
            <p:cNvSpPr>
              <a:spLocks noChangeArrowheads="1"/>
            </p:cNvSpPr>
            <p:nvPr/>
          </p:nvSpPr>
          <p:spPr bwMode="auto">
            <a:xfrm>
              <a:off x="2316841" y="4158954"/>
              <a:ext cx="3555625" cy="756015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utoShape 35"/>
            <p:cNvSpPr>
              <a:spLocks noChangeArrowheads="1"/>
            </p:cNvSpPr>
            <p:nvPr/>
          </p:nvSpPr>
          <p:spPr bwMode="auto">
            <a:xfrm>
              <a:off x="2499180" y="4188496"/>
              <a:ext cx="1095726" cy="1009809"/>
            </a:xfrm>
            <a:prstGeom prst="downArrowCallout">
              <a:avLst>
                <a:gd name="adj1" fmla="val 5111"/>
                <a:gd name="adj2" fmla="val 5144"/>
                <a:gd name="adj3" fmla="val 19280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های سرتولی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34"/>
            <p:cNvSpPr>
              <a:spLocks noChangeArrowheads="1"/>
            </p:cNvSpPr>
            <p:nvPr/>
          </p:nvSpPr>
          <p:spPr bwMode="auto">
            <a:xfrm>
              <a:off x="4536995" y="4361722"/>
              <a:ext cx="1335470" cy="357193"/>
            </a:xfrm>
            <a:prstGeom prst="flowChartPreparat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لایدیگ</a:t>
              </a:r>
              <a:endParaRPr kumimoji="0" 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33"/>
            <p:cNvSpPr>
              <a:spLocks noChangeArrowheads="1"/>
            </p:cNvSpPr>
            <p:nvPr/>
          </p:nvSpPr>
          <p:spPr bwMode="auto">
            <a:xfrm>
              <a:off x="5082327" y="4772629"/>
              <a:ext cx="96234" cy="439105"/>
            </a:xfrm>
            <a:prstGeom prst="downArrow">
              <a:avLst>
                <a:gd name="adj1" fmla="val 50000"/>
                <a:gd name="adj2" fmla="val 14342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utoShape 32"/>
            <p:cNvSpPr>
              <a:spLocks noChangeArrowheads="1"/>
            </p:cNvSpPr>
            <p:nvPr/>
          </p:nvSpPr>
          <p:spPr bwMode="auto">
            <a:xfrm>
              <a:off x="2272944" y="5217105"/>
              <a:ext cx="1023129" cy="306166"/>
            </a:xfrm>
            <a:prstGeom prst="leftArrowCallout">
              <a:avLst>
                <a:gd name="adj1" fmla="val 25000"/>
                <a:gd name="adj2" fmla="val 25000"/>
                <a:gd name="adj3" fmla="val 44298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اکتیوین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AutoShape 31"/>
            <p:cNvSpPr>
              <a:spLocks noChangeArrowheads="1"/>
            </p:cNvSpPr>
            <p:nvPr/>
          </p:nvSpPr>
          <p:spPr bwMode="auto">
            <a:xfrm>
              <a:off x="2272944" y="5582356"/>
              <a:ext cx="1023129" cy="306166"/>
            </a:xfrm>
            <a:prstGeom prst="leftArrowCallout">
              <a:avLst>
                <a:gd name="adj1" fmla="val 25000"/>
                <a:gd name="adj2" fmla="val 25000"/>
                <a:gd name="adj3" fmla="val 44298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فولیستاتین</a:t>
              </a:r>
              <a:endParaRPr kumimoji="0" 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30"/>
            <p:cNvSpPr>
              <a:spLocks noChangeArrowheads="1"/>
            </p:cNvSpPr>
            <p:nvPr/>
          </p:nvSpPr>
          <p:spPr bwMode="auto">
            <a:xfrm>
              <a:off x="2272944" y="5942234"/>
              <a:ext cx="1023129" cy="306166"/>
            </a:xfrm>
            <a:prstGeom prst="leftArrowCallout">
              <a:avLst>
                <a:gd name="adj1" fmla="val 25000"/>
                <a:gd name="adj2" fmla="val 25000"/>
                <a:gd name="adj3" fmla="val 44298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اینهیبین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29"/>
            <p:cNvSpPr>
              <a:spLocks noChangeArrowheads="1"/>
            </p:cNvSpPr>
            <p:nvPr/>
          </p:nvSpPr>
          <p:spPr bwMode="auto">
            <a:xfrm>
              <a:off x="3733350" y="4309351"/>
              <a:ext cx="725982" cy="559961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تولید</a:t>
              </a:r>
              <a:endPara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اسپرم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AutoShape 28"/>
            <p:cNvSpPr>
              <a:spLocks noChangeArrowheads="1"/>
            </p:cNvSpPr>
            <p:nvPr/>
          </p:nvSpPr>
          <p:spPr bwMode="auto">
            <a:xfrm>
              <a:off x="4536995" y="5217105"/>
              <a:ext cx="1635205" cy="409564"/>
            </a:xfrm>
            <a:prstGeom prst="leftRightArrowCallout">
              <a:avLst>
                <a:gd name="adj1" fmla="val 25000"/>
                <a:gd name="adj2" fmla="val 25000"/>
                <a:gd name="adj3" fmla="val 32787"/>
                <a:gd name="adj4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تستوسترون</a:t>
              </a:r>
              <a:endPara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AutoShape 27"/>
            <p:cNvSpPr>
              <a:spLocks noChangeArrowheads="1"/>
            </p:cNvSpPr>
            <p:nvPr/>
          </p:nvSpPr>
          <p:spPr bwMode="auto">
            <a:xfrm rot="16200000">
              <a:off x="3954211" y="4942450"/>
              <a:ext cx="588160" cy="479486"/>
            </a:xfrm>
            <a:custGeom>
              <a:avLst/>
              <a:gdLst>
                <a:gd name="G0" fmla="+- 17505 0 0"/>
                <a:gd name="G1" fmla="+- 3894 0 0"/>
                <a:gd name="G2" fmla="+- 12158 0 3894"/>
                <a:gd name="G3" fmla="+- G2 0 3894"/>
                <a:gd name="G4" fmla="*/ G3 32768 32059"/>
                <a:gd name="G5" fmla="*/ G4 1 2"/>
                <a:gd name="G6" fmla="+- 21600 0 17505"/>
                <a:gd name="G7" fmla="*/ G6 3894 6079"/>
                <a:gd name="G8" fmla="+- G7 17505 0"/>
                <a:gd name="T0" fmla="*/ 17505 w 21600"/>
                <a:gd name="T1" fmla="*/ 0 h 21600"/>
                <a:gd name="T2" fmla="*/ 17505 w 21600"/>
                <a:gd name="T3" fmla="*/ 12158 h 21600"/>
                <a:gd name="T4" fmla="*/ 2234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7505" y="0"/>
                  </a:lnTo>
                  <a:lnTo>
                    <a:pt x="17505" y="3894"/>
                  </a:lnTo>
                  <a:lnTo>
                    <a:pt x="12427" y="3894"/>
                  </a:lnTo>
                  <a:cubicBezTo>
                    <a:pt x="5564" y="3894"/>
                    <a:pt x="0" y="7594"/>
                    <a:pt x="0" y="12158"/>
                  </a:cubicBezTo>
                  <a:lnTo>
                    <a:pt x="0" y="21600"/>
                  </a:lnTo>
                  <a:lnTo>
                    <a:pt x="4467" y="21600"/>
                  </a:lnTo>
                  <a:lnTo>
                    <a:pt x="4467" y="12158"/>
                  </a:lnTo>
                  <a:cubicBezTo>
                    <a:pt x="4467" y="10007"/>
                    <a:pt x="8031" y="8264"/>
                    <a:pt x="12427" y="8264"/>
                  </a:cubicBezTo>
                  <a:lnTo>
                    <a:pt x="17505" y="8264"/>
                  </a:lnTo>
                  <a:lnTo>
                    <a:pt x="17505" y="12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utoShape 26"/>
            <p:cNvSpPr>
              <a:spLocks noChangeArrowheads="1"/>
            </p:cNvSpPr>
            <p:nvPr/>
          </p:nvSpPr>
          <p:spPr bwMode="auto">
            <a:xfrm>
              <a:off x="5082327" y="5633383"/>
              <a:ext cx="290393" cy="218882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utoShape 25"/>
            <p:cNvSpPr>
              <a:spLocks noChangeArrowheads="1"/>
            </p:cNvSpPr>
            <p:nvPr/>
          </p:nvSpPr>
          <p:spPr bwMode="auto">
            <a:xfrm>
              <a:off x="4871285" y="5858979"/>
              <a:ext cx="732736" cy="253796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استروژن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AutoShape 24"/>
            <p:cNvSpPr>
              <a:spLocks noChangeArrowheads="1"/>
            </p:cNvSpPr>
            <p:nvPr/>
          </p:nvSpPr>
          <p:spPr bwMode="auto">
            <a:xfrm>
              <a:off x="5604020" y="5942234"/>
              <a:ext cx="283640" cy="131597"/>
            </a:xfrm>
            <a:prstGeom prst="rightArrow">
              <a:avLst>
                <a:gd name="adj1" fmla="val 50000"/>
                <a:gd name="adj2" fmla="val 4285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utoShape 23"/>
            <p:cNvSpPr>
              <a:spLocks noChangeArrowheads="1"/>
            </p:cNvSpPr>
            <p:nvPr/>
          </p:nvSpPr>
          <p:spPr bwMode="auto">
            <a:xfrm>
              <a:off x="3733350" y="3905159"/>
              <a:ext cx="871179" cy="276623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بیضه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AutoShape 22"/>
            <p:cNvSpPr>
              <a:spLocks noChangeShapeType="1"/>
            </p:cNvSpPr>
            <p:nvPr/>
          </p:nvSpPr>
          <p:spPr bwMode="auto">
            <a:xfrm flipH="1">
              <a:off x="4498164" y="2159478"/>
              <a:ext cx="568967" cy="35987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2"/>
            <p:cNvGrpSpPr/>
            <p:nvPr/>
          </p:nvGrpSpPr>
          <p:grpSpPr>
            <a:xfrm>
              <a:off x="4830765" y="1752600"/>
              <a:ext cx="3322635" cy="644559"/>
              <a:chOff x="3581400" y="1219200"/>
              <a:chExt cx="3124200" cy="762000"/>
            </a:xfrm>
          </p:grpSpPr>
          <p:sp>
            <p:nvSpPr>
              <p:cNvPr id="49" name="TextBox 11"/>
              <p:cNvSpPr txBox="1"/>
              <p:nvPr/>
            </p:nvSpPr>
            <p:spPr>
              <a:xfrm>
                <a:off x="3581400" y="1371600"/>
                <a:ext cx="9144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a-IR" dirty="0"/>
                  <a:t>ملاتونین</a:t>
                </a:r>
                <a:endParaRPr lang="en-US" dirty="0"/>
              </a:p>
            </p:txBody>
          </p:sp>
          <p:sp>
            <p:nvSpPr>
              <p:cNvPr id="50" name="Explosion 1 49"/>
              <p:cNvSpPr/>
              <p:nvPr/>
            </p:nvSpPr>
            <p:spPr>
              <a:xfrm>
                <a:off x="5638800" y="1219200"/>
                <a:ext cx="1066800" cy="762000"/>
              </a:xfrm>
              <a:prstGeom prst="irregularSeal1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a-IR" dirty="0">
                    <a:solidFill>
                      <a:schemeClr val="tx1"/>
                    </a:solidFill>
                  </a:rPr>
                  <a:t>نور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1" name="Straight Arrow Connector 50"/>
              <p:cNvCxnSpPr/>
              <p:nvPr/>
            </p:nvCxnSpPr>
            <p:spPr>
              <a:xfrm rot="10800000" flipV="1">
                <a:off x="4495800" y="1599318"/>
                <a:ext cx="1295400" cy="88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0"/>
            <p:cNvSpPr txBox="1"/>
            <p:nvPr/>
          </p:nvSpPr>
          <p:spPr>
            <a:xfrm>
              <a:off x="2156449" y="1881512"/>
              <a:ext cx="810399" cy="312410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a-IR" dirty="0"/>
                <a:t>استرس</a:t>
              </a:r>
              <a:endParaRPr lang="en-US" dirty="0"/>
            </a:p>
          </p:txBody>
        </p:sp>
        <p:sp>
          <p:nvSpPr>
            <p:cNvPr id="30" name="AutoShape 19"/>
            <p:cNvSpPr>
              <a:spLocks noChangeShapeType="1"/>
            </p:cNvSpPr>
            <p:nvPr/>
          </p:nvSpPr>
          <p:spPr bwMode="auto">
            <a:xfrm>
              <a:off x="2781131" y="2233334"/>
              <a:ext cx="741178" cy="286024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utoShape 18"/>
            <p:cNvSpPr>
              <a:spLocks noChangeShapeType="1"/>
            </p:cNvSpPr>
            <p:nvPr/>
          </p:nvSpPr>
          <p:spPr bwMode="auto">
            <a:xfrm flipH="1">
              <a:off x="2038266" y="5375559"/>
              <a:ext cx="236366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AutoShape 17"/>
            <p:cNvSpPr>
              <a:spLocks noChangeShapeType="1"/>
            </p:cNvSpPr>
            <p:nvPr/>
          </p:nvSpPr>
          <p:spPr bwMode="auto">
            <a:xfrm flipV="1">
              <a:off x="2028136" y="3468739"/>
              <a:ext cx="0" cy="187459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AutoShape 16"/>
            <p:cNvSpPr>
              <a:spLocks noChangeShapeType="1"/>
            </p:cNvSpPr>
            <p:nvPr/>
          </p:nvSpPr>
          <p:spPr bwMode="auto">
            <a:xfrm>
              <a:off x="2038266" y="3468739"/>
              <a:ext cx="388316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AutoShape 15"/>
            <p:cNvSpPr>
              <a:spLocks noChangeShapeType="1"/>
            </p:cNvSpPr>
            <p:nvPr/>
          </p:nvSpPr>
          <p:spPr bwMode="auto">
            <a:xfrm flipH="1">
              <a:off x="1727613" y="5742153"/>
              <a:ext cx="545331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AutoShape 14"/>
            <p:cNvSpPr>
              <a:spLocks noChangeShapeType="1"/>
            </p:cNvSpPr>
            <p:nvPr/>
          </p:nvSpPr>
          <p:spPr bwMode="auto">
            <a:xfrm flipV="1">
              <a:off x="1717483" y="3349227"/>
              <a:ext cx="0" cy="2341898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AutoShape 13"/>
            <p:cNvSpPr>
              <a:spLocks noChangeShapeType="1"/>
            </p:cNvSpPr>
            <p:nvPr/>
          </p:nvSpPr>
          <p:spPr bwMode="auto">
            <a:xfrm>
              <a:off x="1727613" y="3349227"/>
              <a:ext cx="697281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AutoShape 12"/>
            <p:cNvSpPr>
              <a:spLocks noChangeShapeType="1"/>
            </p:cNvSpPr>
            <p:nvPr/>
          </p:nvSpPr>
          <p:spPr bwMode="auto">
            <a:xfrm flipH="1">
              <a:off x="1305530" y="6119488"/>
              <a:ext cx="969102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AutoShape 11"/>
            <p:cNvSpPr>
              <a:spLocks noChangeShapeType="1"/>
            </p:cNvSpPr>
            <p:nvPr/>
          </p:nvSpPr>
          <p:spPr bwMode="auto">
            <a:xfrm flipV="1">
              <a:off x="1295399" y="3170629"/>
              <a:ext cx="45719" cy="287903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AutoShape 9"/>
            <p:cNvSpPr>
              <a:spLocks noChangeShapeType="1"/>
            </p:cNvSpPr>
            <p:nvPr/>
          </p:nvSpPr>
          <p:spPr bwMode="auto">
            <a:xfrm>
              <a:off x="1346050" y="3170630"/>
              <a:ext cx="1121052" cy="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AutoShape 8"/>
            <p:cNvSpPr>
              <a:spLocks noChangeShapeType="1"/>
            </p:cNvSpPr>
            <p:nvPr/>
          </p:nvSpPr>
          <p:spPr bwMode="auto">
            <a:xfrm>
              <a:off x="6096001" y="5380868"/>
              <a:ext cx="345433" cy="4571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utoShape 7"/>
            <p:cNvSpPr>
              <a:spLocks noChangeShapeType="1"/>
            </p:cNvSpPr>
            <p:nvPr/>
          </p:nvSpPr>
          <p:spPr bwMode="auto">
            <a:xfrm flipV="1">
              <a:off x="6431303" y="2782552"/>
              <a:ext cx="0" cy="259300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AutoShape 6"/>
            <p:cNvSpPr>
              <a:spLocks noChangeShapeType="1"/>
            </p:cNvSpPr>
            <p:nvPr/>
          </p:nvSpPr>
          <p:spPr bwMode="auto">
            <a:xfrm flipH="1">
              <a:off x="4602841" y="2782552"/>
              <a:ext cx="1838592" cy="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AutoShape 5"/>
            <p:cNvSpPr>
              <a:spLocks noChangeShapeType="1"/>
            </p:cNvSpPr>
            <p:nvPr/>
          </p:nvSpPr>
          <p:spPr bwMode="auto">
            <a:xfrm flipH="1">
              <a:off x="5735710" y="3349227"/>
              <a:ext cx="705722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AutoShape 4"/>
            <p:cNvSpPr>
              <a:spLocks noChangeShapeType="1"/>
            </p:cNvSpPr>
            <p:nvPr/>
          </p:nvSpPr>
          <p:spPr bwMode="auto">
            <a:xfrm>
              <a:off x="5887660" y="6006690"/>
              <a:ext cx="1183520" cy="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utoShape 3"/>
            <p:cNvSpPr>
              <a:spLocks noChangeShapeType="1"/>
            </p:cNvSpPr>
            <p:nvPr/>
          </p:nvSpPr>
          <p:spPr bwMode="auto">
            <a:xfrm flipV="1">
              <a:off x="7061050" y="2621412"/>
              <a:ext cx="0" cy="3320822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AutoShape 2"/>
            <p:cNvSpPr>
              <a:spLocks noChangeShapeType="1"/>
            </p:cNvSpPr>
            <p:nvPr/>
          </p:nvSpPr>
          <p:spPr bwMode="auto">
            <a:xfrm flipH="1">
              <a:off x="4628165" y="2621412"/>
              <a:ext cx="2431196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AutoShape 1"/>
            <p:cNvSpPr>
              <a:spLocks noChangeShapeType="1"/>
            </p:cNvSpPr>
            <p:nvPr/>
          </p:nvSpPr>
          <p:spPr bwMode="auto">
            <a:xfrm flipH="1" flipV="1">
              <a:off x="5735710" y="2159478"/>
              <a:ext cx="1335470" cy="45656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4100</TotalTime>
  <Words>321</Words>
  <Application>Microsoft Office PowerPoint</Application>
  <PresentationFormat>On-screen Show (4:3)</PresentationFormat>
  <Paragraphs>104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Times New Roman</vt:lpstr>
      <vt:lpstr>Tw Cen MT</vt:lpstr>
      <vt:lpstr>Wingdings</vt:lpstr>
      <vt:lpstr>Wingdings 2</vt:lpstr>
      <vt:lpstr>Median</vt:lpstr>
      <vt:lpstr>ساختار اسپرم</vt:lpstr>
      <vt:lpstr>ساختار سلول اسپرم</vt:lpstr>
      <vt:lpstr>مایع منی</vt:lpstr>
      <vt:lpstr>پلاسمای مایع منی</vt:lpstr>
      <vt:lpstr>ترکیبات داخل پلاسمای مایع منی</vt:lpstr>
      <vt:lpstr>مراحل بلوغ و فعال شدن اسپرم </vt:lpstr>
      <vt:lpstr>ظرفیت یابی اسپرم</vt:lpstr>
      <vt:lpstr>سیستم جریان مخالف</vt:lpstr>
      <vt:lpstr>سیستم جریان مخالف در بیضه ها</vt:lpstr>
      <vt:lpstr>سیستم جریان مخالف در بیضه ها</vt:lpstr>
      <vt:lpstr>شبکه پیچک مانند خون رسانی بیضه</vt:lpstr>
      <vt:lpstr>وظایف سلول های سرتولی</vt:lpstr>
      <vt:lpstr>ایجاد سد خونی بیضه ای توسط سلول های سرتولی</vt:lpstr>
      <vt:lpstr>ایجاد سد خونی بیضه ای توسط سلول های سرتولی</vt:lpstr>
      <vt:lpstr>وظایف تستوسترون</vt:lpstr>
      <vt:lpstr>کنترل ترشح تستوسترون</vt:lpstr>
      <vt:lpstr>ادامه-</vt:lpstr>
      <vt:lpstr>اثرات و تنظیم فیدبکی ترشح هورموهای محور هیپوتالاموس-هیپوفیز-گنادها در جنس نر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</dc:title>
  <dc:creator>Dr. Ahmadi</dc:creator>
  <cp:lastModifiedBy>Dr Ahmadi</cp:lastModifiedBy>
  <cp:revision>251</cp:revision>
  <dcterms:created xsi:type="dcterms:W3CDTF">2009-10-02T18:14:40Z</dcterms:created>
  <dcterms:modified xsi:type="dcterms:W3CDTF">2020-12-27T06:46:15Z</dcterms:modified>
</cp:coreProperties>
</file>