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93" r:id="rId2"/>
    <p:sldId id="376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77" r:id="rId12"/>
    <p:sldId id="378" r:id="rId13"/>
    <p:sldId id="379" r:id="rId14"/>
    <p:sldId id="3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21" autoAdjust="0"/>
  </p:normalViewPr>
  <p:slideViewPr>
    <p:cSldViewPr>
      <p:cViewPr varScale="1">
        <p:scale>
          <a:sx n="84" d="100"/>
          <a:sy n="84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AE27-165A-454E-8EF4-0156B63C832A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552C-B0FE-426E-9DE7-D2AF7D760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 rtl="1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492875"/>
            <a:ext cx="54210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nphys2e-fig-16-08-2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752600"/>
            <a:ext cx="4664919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تولید مثل در جنس ماده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114800" y="1600200"/>
            <a:ext cx="4800600" cy="4495800"/>
          </a:xfrm>
        </p:spPr>
        <p:txBody>
          <a:bodyPr/>
          <a:lstStyle/>
          <a:p>
            <a:r>
              <a:rPr lang="fa-IR" dirty="0"/>
              <a:t>دستگاه تولید مثل ماده شامل:</a:t>
            </a:r>
          </a:p>
          <a:p>
            <a:endParaRPr lang="fa-IR" dirty="0"/>
          </a:p>
          <a:p>
            <a:pPr lvl="1"/>
            <a:r>
              <a:rPr lang="fa-IR" dirty="0"/>
              <a:t>تخمدانها </a:t>
            </a:r>
            <a:r>
              <a:rPr lang="en-US" dirty="0"/>
              <a:t>Ovary</a:t>
            </a:r>
            <a:r>
              <a:rPr lang="fa-IR" dirty="0"/>
              <a:t> : در حفره لگنی</a:t>
            </a:r>
          </a:p>
          <a:p>
            <a:pPr lvl="1"/>
            <a:r>
              <a:rPr lang="fa-IR" dirty="0"/>
              <a:t>رحم، ساده یا دو شاخه</a:t>
            </a:r>
          </a:p>
          <a:p>
            <a:pPr lvl="1"/>
            <a:r>
              <a:rPr lang="fa-IR" dirty="0"/>
              <a:t>لوله های رحمی یا اویداکت 		 (در نزدیک تخمدان دهانه شیپوری دارند)</a:t>
            </a:r>
          </a:p>
          <a:p>
            <a:pPr lvl="1"/>
            <a:r>
              <a:rPr lang="fa-IR" dirty="0"/>
              <a:t>واژن</a:t>
            </a:r>
          </a:p>
          <a:p>
            <a:pPr lvl="1"/>
            <a:r>
              <a:rPr lang="fa-IR" dirty="0"/>
              <a:t>منفذ جنسی ماده 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7B92B-545E-4726-9827-547AEDA5F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دستگاه تولید مثلی ماده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0447B-106F-4DBF-BDF2-12CCA592E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3BA33-0713-48F8-8BD5-F67033B84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BA85CD-EE80-45EE-9C15-11CD9C242CE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82599" y="1461277"/>
            <a:ext cx="6208851" cy="539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241249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200" dirty="0"/>
              <a:t>مراحل رشد فولیکول ها وتخمک گذاری در تخمدان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4" descr="anphys2e-fig-16-08-3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b="13057"/>
          <a:stretch>
            <a:fillRect/>
          </a:stretch>
        </p:blipFill>
        <p:spPr bwMode="auto">
          <a:xfrm>
            <a:off x="762000" y="1600199"/>
            <a:ext cx="7620000" cy="49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اووژنز یا تولید تخمک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/>
          </a:bodyPr>
          <a:lstStyle/>
          <a:p>
            <a:r>
              <a:rPr lang="fa-IR" dirty="0"/>
              <a:t>اووگونیوم ها در تخمدان در دوره جنینی فرد ماده تقسیم میتوزی را کامل می کنند و اووسیت اولیه تشکیل می شود</a:t>
            </a:r>
          </a:p>
          <a:p>
            <a:endParaRPr lang="fa-IR" dirty="0"/>
          </a:p>
          <a:p>
            <a:r>
              <a:rPr lang="fa-IR" dirty="0"/>
              <a:t>اووسیت اولیه نیز تقسیم میوزی را شروع می کند اما در مرحله پروفاز</a:t>
            </a:r>
            <a:r>
              <a:rPr lang="en-US" dirty="0"/>
              <a:t>I</a:t>
            </a:r>
            <a:r>
              <a:rPr lang="fa-IR" dirty="0"/>
              <a:t> متوقف می شود </a:t>
            </a:r>
          </a:p>
          <a:p>
            <a:endParaRPr lang="fa-IR" dirty="0"/>
          </a:p>
          <a:p>
            <a:r>
              <a:rPr lang="fa-IR" dirty="0"/>
              <a:t>سپس سلولهای گرانولوزای سنگفرشی اطراف اووسیت قرار گرفته و غشای پایه در بیرون اطراف آنها را می گیرد که مجموعه این ساختار فولیکول آغازین </a:t>
            </a:r>
            <a:r>
              <a:rPr lang="en-US" dirty="0"/>
              <a:t>Primordial Follicle</a:t>
            </a:r>
            <a:r>
              <a:rPr lang="fa-IR" dirty="0"/>
              <a:t> نام دارد.</a:t>
            </a:r>
          </a:p>
          <a:p>
            <a:endParaRPr lang="fa-IR" dirty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ادامه-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5029200"/>
          </a:xfrm>
        </p:spPr>
        <p:txBody>
          <a:bodyPr>
            <a:normAutofit fontScale="92500"/>
          </a:bodyPr>
          <a:lstStyle/>
          <a:p>
            <a:r>
              <a:rPr lang="fa-IR" dirty="0"/>
              <a:t>بسیاری از فولیکولهای آغازین کم کم آترزیه شده  یا از بین می روند</a:t>
            </a:r>
          </a:p>
          <a:p>
            <a:endParaRPr lang="fa-IR" dirty="0"/>
          </a:p>
          <a:p>
            <a:r>
              <a:rPr lang="fa-IR" dirty="0"/>
              <a:t>تا رسیدن به زمان بلوغ در انسان 300 تا 400 هزار فولیکول آغازین باقی می ماند</a:t>
            </a:r>
          </a:p>
          <a:p>
            <a:r>
              <a:rPr lang="fa-IR" dirty="0"/>
              <a:t>از این تعداد نیز در دوره های قاعدگی تا رسیدن به دوره یائسگی حدود 400 عدد به فولیکول بالغ تبدیل می شوند و تخمک آزاد می کنند </a:t>
            </a:r>
          </a:p>
          <a:p>
            <a:pPr lvl="1"/>
            <a:r>
              <a:rPr lang="fa-IR" dirty="0"/>
              <a:t>اولین دوره قاعدگی را منارچ </a:t>
            </a:r>
            <a:r>
              <a:rPr lang="en-US" dirty="0"/>
              <a:t>Menarche</a:t>
            </a:r>
            <a:r>
              <a:rPr lang="fa-IR" dirty="0"/>
              <a:t> می نامند</a:t>
            </a:r>
          </a:p>
          <a:p>
            <a:endParaRPr lang="fa-IR" dirty="0"/>
          </a:p>
          <a:p>
            <a:r>
              <a:rPr lang="fa-IR" dirty="0"/>
              <a:t>در هر دوره قاعدگی چند فولیکول در اثر تحریک هورمونهای هیپوفیزی رشد کرده ولی فقط یکی از آنها اووسیت خود را آزاد می کند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فولیکول ابتدایی </a:t>
            </a:r>
            <a:r>
              <a:rPr lang="en-US" dirty="0"/>
              <a:t>  Primary F.</a:t>
            </a:r>
            <a:r>
              <a:rPr lang="fa-IR" dirty="0"/>
              <a:t>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/>
          </a:bodyPr>
          <a:lstStyle/>
          <a:p>
            <a:r>
              <a:rPr lang="fa-IR" dirty="0"/>
              <a:t>اووسیت آغازین پس از رشد به فولیکول ابتدایی </a:t>
            </a:r>
            <a:r>
              <a:rPr lang="en-US" dirty="0"/>
              <a:t>primary F.</a:t>
            </a:r>
            <a:r>
              <a:rPr lang="fa-IR" dirty="0"/>
              <a:t> تبدیل می شود</a:t>
            </a:r>
          </a:p>
          <a:p>
            <a:endParaRPr lang="fa-IR" dirty="0"/>
          </a:p>
          <a:p>
            <a:r>
              <a:rPr lang="fa-IR" dirty="0"/>
              <a:t>ویژگیهای فولیکول ابتدایی:</a:t>
            </a:r>
          </a:p>
          <a:p>
            <a:pPr lvl="1"/>
            <a:r>
              <a:rPr lang="fa-IR" dirty="0"/>
              <a:t>اووسیت اولیه رشد می کند</a:t>
            </a:r>
          </a:p>
          <a:p>
            <a:pPr lvl="1"/>
            <a:r>
              <a:rPr lang="fa-IR" dirty="0"/>
              <a:t>سلول های گرانولوزا از حالت سنگفرسی به مکعبی تبدیل می شوند</a:t>
            </a:r>
          </a:p>
          <a:p>
            <a:pPr lvl="1"/>
            <a:r>
              <a:rPr lang="fa-IR" dirty="0"/>
              <a:t>بین اووسیت و سلول های گرانولوزا لایه شفافی به اسم زونا پلوسیدا </a:t>
            </a:r>
            <a:r>
              <a:rPr lang="en-US" dirty="0" err="1"/>
              <a:t>Zona</a:t>
            </a:r>
            <a:r>
              <a:rPr lang="en-US" dirty="0"/>
              <a:t> </a:t>
            </a:r>
            <a:r>
              <a:rPr lang="en-US" dirty="0" err="1"/>
              <a:t>pellucida</a:t>
            </a:r>
            <a:r>
              <a:rPr lang="fa-IR" dirty="0"/>
              <a:t> تشکیل می شود</a:t>
            </a:r>
          </a:p>
          <a:p>
            <a:pPr lvl="1"/>
            <a:r>
              <a:rPr lang="fa-IR" dirty="0"/>
              <a:t>جنس زونا پلوسیدا گلیکوپروتئنی بوده و بیشتر توسط اووسیت ترشح می شود اما احتمال دارد که سلول های گرانولوزا هم دخیل باشند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فولیکول ثانویه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اووسیت کاملا رشد کره</a:t>
            </a:r>
          </a:p>
          <a:p>
            <a:r>
              <a:rPr lang="fa-IR" dirty="0"/>
              <a:t>سلول های گرانولوزا تکثیر شده و چند لایه را تشکیل می دهند</a:t>
            </a:r>
          </a:p>
          <a:p>
            <a:r>
              <a:rPr lang="fa-IR" dirty="0"/>
              <a:t>سلولهایی از استرومای تخمدان اطراف فولیکول را گرفته و لایه سلولهای تکا </a:t>
            </a:r>
            <a:r>
              <a:rPr lang="en-US" dirty="0"/>
              <a:t>Theca</a:t>
            </a:r>
            <a:r>
              <a:rPr lang="fa-IR" dirty="0"/>
              <a:t> را تشکیل می دهند</a:t>
            </a:r>
          </a:p>
          <a:p>
            <a:pPr lvl="1"/>
            <a:r>
              <a:rPr lang="fa-IR" dirty="0"/>
              <a:t>تکای داخلی بیشتر از سلول تشکیل شده</a:t>
            </a:r>
          </a:p>
          <a:p>
            <a:pPr lvl="1"/>
            <a:r>
              <a:rPr lang="fa-IR" dirty="0"/>
              <a:t>تکای خارجی متشکل از بافت همبند دارای تعدادی سلول و رشته ها</a:t>
            </a:r>
          </a:p>
          <a:p>
            <a:pPr lvl="1"/>
            <a:r>
              <a:rPr lang="fa-IR" dirty="0"/>
              <a:t>رگهای خونی لایه های تکا را تغذیه می کنند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فولیکول حفره دار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فولیکول ثانویه کم کم رشد کرده و حفره ای در سلول های گرانولوزا ایجاد می شود که حاوی مایع است، این فولیکول را فولیکول حفره دار یا </a:t>
            </a:r>
            <a:r>
              <a:rPr lang="en-US" dirty="0" err="1"/>
              <a:t>Antral</a:t>
            </a:r>
            <a:r>
              <a:rPr lang="en-US" dirty="0"/>
              <a:t> F.</a:t>
            </a:r>
            <a:r>
              <a:rPr lang="fa-IR" dirty="0"/>
              <a:t>می نامند</a:t>
            </a:r>
          </a:p>
          <a:p>
            <a:endParaRPr lang="fa-IR" dirty="0"/>
          </a:p>
          <a:p>
            <a:r>
              <a:rPr lang="fa-IR" dirty="0"/>
              <a:t>فولیکول حفره دار با بزرگ شدن حفره به فولیکول رسیده یا بالغ تبدیل شده که در نهایت در طی تخمک گذاری اووسیت خود را آزاد می کند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ساختار فولیکول حفره دار و بالغ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 descr="C:\Documents and Settings\Dr. Ahmadi\My Documents\My Pictures\Picture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91053"/>
            <a:ext cx="6324600" cy="514338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زمان تکمیل شدن تقسیم میوزی اووسیت اولیه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در هنگام پاره شدن فولیکول و آزاد سازی اووسیت اولیه، تقسیم اول میوزی که در پروفاز متوقف شده بود، کامل شده و </a:t>
            </a:r>
            <a:r>
              <a:rPr lang="fa-IR" b="1" dirty="0"/>
              <a:t>اووسیت ثانویه </a:t>
            </a:r>
            <a:r>
              <a:rPr lang="fa-IR" dirty="0"/>
              <a:t>و جسم قطبی اول آزاد می شود</a:t>
            </a:r>
          </a:p>
          <a:p>
            <a:endParaRPr lang="fa-IR" dirty="0"/>
          </a:p>
          <a:p>
            <a:r>
              <a:rPr lang="fa-IR" dirty="0"/>
              <a:t>در صورت لقاح اسپرم با اووسیت ثانویه، تقسیم میوزی دوم نیز کامل شده و </a:t>
            </a:r>
            <a:r>
              <a:rPr lang="fa-IR" b="1" dirty="0"/>
              <a:t>اوول یا تخمک </a:t>
            </a:r>
            <a:r>
              <a:rPr lang="fa-IR" dirty="0"/>
              <a:t>و جسم قطبی دوم ایجاد می شود.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2B0A6-3B53-4C09-BC44-E7141ACB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فولیکول گراف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9FC373-2A98-4ECB-BABA-4D6857EC4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85029-DF11-4C18-A6D7-C70A99083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A19FE7-4F99-4E8A-981E-743C9DE1CF3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90600" y="1463458"/>
            <a:ext cx="6629399" cy="539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30892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ED637-6AD1-4917-8026-4FB8E4BE6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sz="3200" dirty="0"/>
              <a:t>تکمیل تقسیم میوزی اول = تشکیل اووسیت ثانویه و جسم قطبی اول</a:t>
            </a:r>
            <a:endParaRPr lang="en-US" sz="3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D4C9CE-B498-48C7-B6EC-3F64D9B25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7308B-9814-4E99-A585-65B9DFFB6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2096E1-1059-449D-BB38-0ED964D0C47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1" y="1600200"/>
            <a:ext cx="6636038" cy="521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90184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FA4D-BA57-49CF-BEBA-68F5A9E24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اووسیت ثانویه آزاد شده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6D6F90-3E0F-459E-B1A0-9482BFD1A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9EEBD-7CA1-4D6C-8244-1E568AF88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BB5CD5-8482-4F87-A4A7-9D1BBA2215D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62000" y="1539558"/>
            <a:ext cx="8237696" cy="505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45040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A9856-3E93-4810-8A19-4CECEA12F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200" dirty="0"/>
              <a:t>مراحل رشد فولیکول تا آزاد سازی اووسیت ثانویه</a:t>
            </a:r>
            <a:endParaRPr lang="en-US" sz="3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D144B-BA3C-46C8-BCA9-77EBC48F5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B2347-B98A-4428-8389-353EAB8BC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D5B3B86-85E4-47AF-871F-F73DEF1B1B1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31022" y="1600200"/>
            <a:ext cx="611690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30886"/>
      </p:ext>
    </p:extLst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y Slide">
      <a:dk1>
        <a:srgbClr val="382201"/>
      </a:dk1>
      <a:lt1>
        <a:srgbClr val="FFFFFF"/>
      </a:lt1>
      <a:dk2>
        <a:srgbClr val="382201"/>
      </a:dk2>
      <a:lt2>
        <a:srgbClr val="382201"/>
      </a:lt2>
      <a:accent1>
        <a:srgbClr val="00B0F0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4007</TotalTime>
  <Words>559</Words>
  <Application>Microsoft Office PowerPoint</Application>
  <PresentationFormat>On-screen Show (4:3)</PresentationFormat>
  <Paragraphs>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Tw Cen MT</vt:lpstr>
      <vt:lpstr>Wingdings</vt:lpstr>
      <vt:lpstr>Wingdings 2</vt:lpstr>
      <vt:lpstr>Median</vt:lpstr>
      <vt:lpstr>تولید مثل در جنس ماده</vt:lpstr>
      <vt:lpstr>دستگاه تولید مثلی ماده</vt:lpstr>
      <vt:lpstr>مراحل رشد فولیکول ها وتخمک گذاری در تخمدان</vt:lpstr>
      <vt:lpstr>اووژنز یا تولید تخمک </vt:lpstr>
      <vt:lpstr>ادامه-</vt:lpstr>
      <vt:lpstr>فولیکول ابتدایی   Primary F. </vt:lpstr>
      <vt:lpstr>فولیکول ثانویه</vt:lpstr>
      <vt:lpstr>فولیکول حفره دار</vt:lpstr>
      <vt:lpstr>ساختار فولیکول حفره دار و بالغ</vt:lpstr>
      <vt:lpstr>زمان تکمیل شدن تقسیم میوزی اووسیت اولیه</vt:lpstr>
      <vt:lpstr>فولیکول گراف</vt:lpstr>
      <vt:lpstr>تکمیل تقسیم میوزی اول = تشکیل اووسیت ثانویه و جسم قطبی اول</vt:lpstr>
      <vt:lpstr>اووسیت ثانویه آزاد شده</vt:lpstr>
      <vt:lpstr>مراحل رشد فولیکول تا آزاد سازی اووسیت ثانویه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چهار: فيزيولوژي پزشکی گايتون</dc:title>
  <dc:creator>Dr. Ahmadi</dc:creator>
  <cp:lastModifiedBy>Dr Ahmadi</cp:lastModifiedBy>
  <cp:revision>250</cp:revision>
  <dcterms:created xsi:type="dcterms:W3CDTF">2009-10-02T18:14:40Z</dcterms:created>
  <dcterms:modified xsi:type="dcterms:W3CDTF">2020-12-27T07:06:30Z</dcterms:modified>
</cp:coreProperties>
</file>