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6" r:id="rId13"/>
    <p:sldId id="337" r:id="rId14"/>
    <p:sldId id="339" r:id="rId15"/>
    <p:sldId id="267" r:id="rId16"/>
    <p:sldId id="268" r:id="rId17"/>
    <p:sldId id="269" r:id="rId18"/>
    <p:sldId id="338" r:id="rId19"/>
    <p:sldId id="272" r:id="rId20"/>
    <p:sldId id="273" r:id="rId21"/>
    <p:sldId id="319" r:id="rId22"/>
    <p:sldId id="274" r:id="rId23"/>
    <p:sldId id="320" r:id="rId24"/>
    <p:sldId id="321" r:id="rId25"/>
    <p:sldId id="322" r:id="rId26"/>
    <p:sldId id="275" r:id="rId27"/>
    <p:sldId id="276" r:id="rId28"/>
    <p:sldId id="323" r:id="rId29"/>
    <p:sldId id="324" r:id="rId30"/>
    <p:sldId id="277" r:id="rId31"/>
    <p:sldId id="278" r:id="rId32"/>
    <p:sldId id="279" r:id="rId33"/>
    <p:sldId id="280" r:id="rId34"/>
    <p:sldId id="316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5" r:id="rId49"/>
    <p:sldId id="296" r:id="rId50"/>
    <p:sldId id="297" r:id="rId51"/>
    <p:sldId id="298" r:id="rId52"/>
    <p:sldId id="318" r:id="rId53"/>
    <p:sldId id="301" r:id="rId54"/>
    <p:sldId id="302" r:id="rId55"/>
    <p:sldId id="299" r:id="rId56"/>
    <p:sldId id="300" r:id="rId57"/>
    <p:sldId id="325" r:id="rId58"/>
    <p:sldId id="303" r:id="rId59"/>
    <p:sldId id="304" r:id="rId60"/>
    <p:sldId id="326" r:id="rId61"/>
    <p:sldId id="307" r:id="rId62"/>
    <p:sldId id="305" r:id="rId63"/>
    <p:sldId id="308" r:id="rId64"/>
    <p:sldId id="309" r:id="rId65"/>
    <p:sldId id="313" r:id="rId66"/>
    <p:sldId id="312" r:id="rId67"/>
    <p:sldId id="310" r:id="rId68"/>
    <p:sldId id="311" r:id="rId69"/>
    <p:sldId id="314" r:id="rId70"/>
    <p:sldId id="315" r:id="rId71"/>
    <p:sldId id="334" r:id="rId72"/>
    <p:sldId id="336" r:id="rId73"/>
    <p:sldId id="335" r:id="rId74"/>
    <p:sldId id="317" r:id="rId75"/>
    <p:sldId id="327" r:id="rId76"/>
    <p:sldId id="328" r:id="rId77"/>
    <p:sldId id="329" r:id="rId78"/>
    <p:sldId id="330" r:id="rId79"/>
    <p:sldId id="331" r:id="rId80"/>
    <p:sldId id="332" r:id="rId81"/>
    <p:sldId id="333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4569" autoAdjust="0"/>
    <p:restoredTop sz="94660"/>
  </p:normalViewPr>
  <p:slideViewPr>
    <p:cSldViewPr>
      <p:cViewPr varScale="1">
        <p:scale>
          <a:sx n="68" d="100"/>
          <a:sy n="68" d="100"/>
        </p:scale>
        <p:origin x="-18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D770A-DD1F-4C87-83F0-FE919550CF4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E12BB-C1E0-4ABB-8F42-8B6597D9D8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7085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E12BB-C1E0-4ABB-8F42-8B6597D9D86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317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D5CC5-5373-435B-98DF-91178E28A703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C7439-477E-460A-BDCB-EB0AF7A71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Autofit/>
          </a:bodyPr>
          <a:lstStyle/>
          <a:p>
            <a:r>
              <a:rPr lang="fa-IR" sz="7200" dirty="0" smtClean="0"/>
              <a:t>فصل دوم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fa-IR" sz="8800" dirty="0" smtClean="0"/>
              <a:t>سیستم نیروها</a:t>
            </a:r>
            <a:endParaRPr lang="en-US" sz="8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فهرست مطالب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352800"/>
            <a:ext cx="3810000" cy="2849563"/>
          </a:xfrm>
        </p:spPr>
        <p:txBody>
          <a:bodyPr>
            <a:normAutofit lnSpcReduction="10000"/>
          </a:bodyPr>
          <a:lstStyle/>
          <a:p>
            <a:pPr marL="514350" indent="-514350" algn="r" rtl="1">
              <a:buNone/>
            </a:pPr>
            <a:r>
              <a:rPr lang="fa-IR" dirty="0" smtClean="0">
                <a:solidFill>
                  <a:srgbClr val="FF0000"/>
                </a:solidFill>
              </a:rPr>
              <a:t>بخش 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fa-IR" dirty="0" smtClean="0">
                <a:solidFill>
                  <a:srgbClr val="FF0000"/>
                </a:solidFill>
              </a:rPr>
              <a:t>: فضای سه بعدی</a:t>
            </a:r>
          </a:p>
          <a:p>
            <a:pPr marL="514350" indent="-514350" algn="r" rtl="1">
              <a:buFont typeface="Wingdings" pitchFamily="2" charset="2"/>
              <a:buChar char="ü"/>
            </a:pPr>
            <a:r>
              <a:rPr lang="fa-IR" dirty="0" smtClean="0"/>
              <a:t>مولفه های یک نیرو</a:t>
            </a:r>
          </a:p>
          <a:p>
            <a:pPr marL="514350" indent="-514350" algn="r" rtl="1">
              <a:buFont typeface="Wingdings" pitchFamily="2" charset="2"/>
              <a:buChar char="ü"/>
            </a:pPr>
            <a:r>
              <a:rPr lang="fa-IR" dirty="0" smtClean="0"/>
              <a:t>گشتاور</a:t>
            </a:r>
          </a:p>
          <a:p>
            <a:pPr marL="514350" indent="-514350" algn="r" rtl="1">
              <a:buFont typeface="Wingdings" pitchFamily="2" charset="2"/>
              <a:buChar char="ü"/>
            </a:pPr>
            <a:r>
              <a:rPr lang="fa-IR" dirty="0" smtClean="0"/>
              <a:t>زوج نیرو</a:t>
            </a:r>
          </a:p>
          <a:p>
            <a:pPr marL="514350" indent="-514350" algn="r" rtl="1">
              <a:buFont typeface="Wingdings" pitchFamily="2" charset="2"/>
              <a:buChar char="ü"/>
            </a:pPr>
            <a:r>
              <a:rPr lang="fa-IR" dirty="0" smtClean="0"/>
              <a:t>برایند نیروها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29200" y="1752600"/>
            <a:ext cx="3810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a-IR" sz="3200" dirty="0" smtClean="0"/>
              <a:t>بردار یکه در صفحه</a:t>
            </a: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نیرو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بخش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فضای دوبعدی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مولفه های یک نیرو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گشتاور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زوج نیرو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برایند نیروها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نیرو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نیرو یک کمیت برداری از نوع بردار لغزان می باشد</a:t>
            </a:r>
          </a:p>
          <a:p>
            <a:pPr marL="514350" indent="-514350" algn="r" rtl="1">
              <a:buNone/>
            </a:pPr>
            <a:endParaRPr lang="fa-IR" dirty="0"/>
          </a:p>
          <a:p>
            <a:pPr marL="514350" indent="-514350" algn="r" rtl="1">
              <a:buFont typeface="Wingdings" pitchFamily="2" charset="2"/>
              <a:buChar char="ü"/>
            </a:pPr>
            <a:r>
              <a:rPr lang="fa-IR" dirty="0" smtClean="0"/>
              <a:t>هم مقدار نیرو (</a:t>
            </a:r>
            <a:r>
              <a:rPr lang="en-US" dirty="0" smtClean="0"/>
              <a:t>P</a:t>
            </a:r>
            <a:r>
              <a:rPr lang="fa-IR" dirty="0" smtClean="0"/>
              <a:t>)</a:t>
            </a:r>
          </a:p>
          <a:p>
            <a:pPr marL="514350" indent="-514350" algn="r" rtl="1">
              <a:buFont typeface="Wingdings" pitchFamily="2" charset="2"/>
              <a:buChar char="ü"/>
            </a:pPr>
            <a:r>
              <a:rPr lang="fa-IR" dirty="0" smtClean="0"/>
              <a:t>هم جهت نیرو</a:t>
            </a:r>
            <a:r>
              <a:rPr lang="en-US" dirty="0" smtClean="0"/>
              <a:t> (</a:t>
            </a:r>
            <a:r>
              <a:rPr lang="el-GR" dirty="0" smtClean="0"/>
              <a:t>θ</a:t>
            </a:r>
            <a:r>
              <a:rPr lang="en-US" dirty="0" smtClean="0"/>
              <a:t>) </a:t>
            </a:r>
            <a:endParaRPr lang="fa-I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891601"/>
            <a:ext cx="3962400" cy="289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pPr algn="r" rtl="1"/>
            <a:r>
              <a:rPr lang="fa-IR" dirty="0" smtClean="0"/>
              <a:t>نیرو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rot="10800000">
            <a:off x="5638800" y="762000"/>
            <a:ext cx="1219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6858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000" dirty="0" smtClean="0"/>
              <a:t>بردار لغزان</a:t>
            </a:r>
            <a:endParaRPr lang="en-US" sz="4000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3124200"/>
            <a:ext cx="5562869" cy="327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Bent Arrow 11"/>
          <p:cNvSpPr/>
          <p:nvPr/>
        </p:nvSpPr>
        <p:spPr>
          <a:xfrm rot="10800000">
            <a:off x="6477000" y="1219200"/>
            <a:ext cx="838200" cy="14478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800" y="20574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000" dirty="0" smtClean="0"/>
              <a:t>اصل انتقال نیرو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برایند نیروها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5028" y="1200444"/>
            <a:ext cx="3200400" cy="254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t="6310" r="6070"/>
          <a:stretch>
            <a:fillRect/>
          </a:stretch>
        </p:blipFill>
        <p:spPr bwMode="auto">
          <a:xfrm>
            <a:off x="4191000" y="1201606"/>
            <a:ext cx="3658772" cy="283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4128911"/>
            <a:ext cx="2948763" cy="234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بردار یکه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 smtClean="0"/>
              <a:t>برداری که مقدار بزرگی آن برابر واحد باشد را بردار یکه می گویند و بیشتر خط اثر یا راستا را نشان می دهد</a:t>
            </a:r>
          </a:p>
          <a:p>
            <a:pPr algn="r" rtl="1">
              <a:buNone/>
            </a:pP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971799"/>
            <a:ext cx="3505200" cy="301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تجزیه بردارها به مولفه های آن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1447800"/>
            <a:ext cx="5410200" cy="377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1" y="1820574"/>
            <a:ext cx="3429000" cy="122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048000"/>
            <a:ext cx="3733800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4571999"/>
            <a:ext cx="5025537" cy="172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419862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00200"/>
            <a:ext cx="4129087" cy="438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4267200" cy="4383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1" y="1484418"/>
            <a:ext cx="3810000" cy="434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r="9465"/>
          <a:stretch>
            <a:fillRect/>
          </a:stretch>
        </p:blipFill>
        <p:spPr bwMode="auto">
          <a:xfrm>
            <a:off x="457200" y="3200400"/>
            <a:ext cx="6705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09600"/>
            <a:ext cx="3200400" cy="254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999" y="4267200"/>
            <a:ext cx="65424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04800"/>
            <a:ext cx="6248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81000"/>
            <a:ext cx="4090989" cy="618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7471703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 flipV="1">
            <a:off x="4343400" y="1447800"/>
            <a:ext cx="2590800" cy="152400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4800600" y="2514600"/>
            <a:ext cx="609600" cy="838200"/>
          </a:xfrm>
          <a:prstGeom prst="arc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62600" y="23622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30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715000" y="2971800"/>
            <a:ext cx="1828800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3657600" y="2286000"/>
            <a:ext cx="1371600" cy="158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43800" y="2667000"/>
            <a:ext cx="36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6200" y="1371600"/>
            <a:ext cx="36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5715000" cy="1143000"/>
          </a:xfrm>
        </p:spPr>
        <p:txBody>
          <a:bodyPr>
            <a:normAutofit/>
          </a:bodyPr>
          <a:lstStyle/>
          <a:p>
            <a:r>
              <a:rPr lang="fa-IR" sz="2800" dirty="0" smtClean="0"/>
              <a:t>مثال 1: نیروها را به مولفه های سازنده آنها تجزیه کنید</a:t>
            </a:r>
            <a:endParaRPr lang="en-US" sz="28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4636168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l="5882"/>
          <a:stretch>
            <a:fillRect/>
          </a:stretch>
        </p:blipFill>
        <p:spPr bwMode="auto">
          <a:xfrm>
            <a:off x="6019800" y="0"/>
            <a:ext cx="2438400" cy="191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981200"/>
            <a:ext cx="3962400" cy="121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3183731"/>
            <a:ext cx="2819401" cy="237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8800" y="5543550"/>
            <a:ext cx="3505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9666"/>
            <a:ext cx="3505200" cy="503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600200"/>
            <a:ext cx="5665106" cy="221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/>
          <a:srcRect t="36698" r="56234" b="48100"/>
          <a:stretch>
            <a:fillRect/>
          </a:stretch>
        </p:blipFill>
        <p:spPr bwMode="auto">
          <a:xfrm>
            <a:off x="3048000" y="4495801"/>
            <a:ext cx="220682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4495799"/>
            <a:ext cx="3886200" cy="198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Autofit/>
          </a:bodyPr>
          <a:lstStyle/>
          <a:p>
            <a:pPr algn="r" rtl="1"/>
            <a:r>
              <a:rPr lang="fa-IR" sz="2400" dirty="0" smtClean="0"/>
              <a:t>مثال 2: نیروها را به مولفه های سازنده آن در راستای </a:t>
            </a:r>
            <a:r>
              <a:rPr lang="en-US" sz="2400" dirty="0" smtClean="0"/>
              <a:t>x-y</a:t>
            </a:r>
            <a:r>
              <a:rPr lang="fa-IR" sz="2400" dirty="0" smtClean="0"/>
              <a:t> و </a:t>
            </a:r>
            <a:r>
              <a:rPr lang="en-US" sz="2400" dirty="0" smtClean="0"/>
              <a:t>x’-y’</a:t>
            </a:r>
            <a:r>
              <a:rPr lang="fa-IR" sz="2400" dirty="0" smtClean="0"/>
              <a:t> تجزیه کنید؟</a:t>
            </a:r>
            <a:endParaRPr lang="en-US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31289" r="8809"/>
          <a:stretch>
            <a:fillRect/>
          </a:stretch>
        </p:blipFill>
        <p:spPr bwMode="auto">
          <a:xfrm>
            <a:off x="0" y="1447800"/>
            <a:ext cx="2891721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 r="51417"/>
          <a:stretch>
            <a:fillRect/>
          </a:stretch>
        </p:blipFill>
        <p:spPr bwMode="auto">
          <a:xfrm>
            <a:off x="2895600" y="1524000"/>
            <a:ext cx="2286000" cy="333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4876800"/>
            <a:ext cx="3914137" cy="145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6183208"/>
            <a:ext cx="3829051" cy="67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 l="50202"/>
          <a:stretch>
            <a:fillRect/>
          </a:stretch>
        </p:blipFill>
        <p:spPr bwMode="auto">
          <a:xfrm>
            <a:off x="6800850" y="1524000"/>
            <a:ext cx="2343150" cy="333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C00000"/>
                </a:solidFill>
              </a:rPr>
              <a:t>تفاوت تصویر نیرو با مولفه های نیرو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371600"/>
            <a:ext cx="5791200" cy="4710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گشتاور (</a:t>
            </a:r>
            <a:r>
              <a:rPr lang="en-US" dirty="0" smtClean="0"/>
              <a:t>moment</a:t>
            </a:r>
            <a:r>
              <a:rPr lang="fa-IR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600200"/>
            <a:ext cx="3962400" cy="4525963"/>
          </a:xfrm>
        </p:spPr>
        <p:txBody>
          <a:bodyPr/>
          <a:lstStyle/>
          <a:p>
            <a:pPr marL="514350" indent="-514350" algn="r" rtl="1">
              <a:buAutoNum type="arabicPeriod"/>
            </a:pPr>
            <a:r>
              <a:rPr lang="fa-IR" dirty="0" smtClean="0"/>
              <a:t>گشتاور یک کمیت برداری است</a:t>
            </a:r>
          </a:p>
          <a:p>
            <a:pPr marL="514350" indent="-514350" algn="r" rtl="1">
              <a:buAutoNum type="arabicPeriod"/>
            </a:pPr>
            <a:endParaRPr lang="fa-IR" dirty="0" smtClean="0"/>
          </a:p>
          <a:p>
            <a:pPr marL="514350" indent="-514350" algn="r" rtl="1">
              <a:buAutoNum type="arabicPeriod"/>
            </a:pPr>
            <a:r>
              <a:rPr lang="fa-IR" dirty="0" smtClean="0"/>
              <a:t> پس هم مقدار و هم جهت آن مهم است</a:t>
            </a:r>
          </a:p>
          <a:p>
            <a:pPr algn="r" rtl="1">
              <a:buNone/>
            </a:pP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4704184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گشتاور حول یک نقطه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472965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276600"/>
            <a:ext cx="2209800" cy="921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523379" y="1676400"/>
            <a:ext cx="30573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3200" dirty="0" smtClean="0"/>
              <a:t>محاسبه گشتاور:</a:t>
            </a:r>
          </a:p>
          <a:p>
            <a:pPr algn="r" rtl="1"/>
            <a:endParaRPr lang="fa-IR" sz="3200" dirty="0" smtClean="0"/>
          </a:p>
          <a:p>
            <a:pPr algn="r" rtl="1"/>
            <a:r>
              <a:rPr lang="fa-IR" sz="3200" dirty="0" smtClean="0"/>
              <a:t>الف) بصورت اسکالر</a:t>
            </a:r>
            <a:endParaRPr lang="en-US" sz="32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4191000"/>
            <a:ext cx="24955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208307" y="4495800"/>
            <a:ext cx="3935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3600" b="1" dirty="0" smtClean="0"/>
              <a:t>نحوه تعیین جهت گشتاور</a:t>
            </a:r>
            <a:endParaRPr lang="en-US" sz="36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57200"/>
            <a:ext cx="4038600" cy="6233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algn="r" rtl="1"/>
            <a:r>
              <a:rPr lang="fa-IR" dirty="0" smtClean="0"/>
              <a:t>قرار داد:</a:t>
            </a:r>
          </a:p>
          <a:p>
            <a:pPr algn="r" rtl="1"/>
            <a:endParaRPr lang="fa-IR" dirty="0" smtClean="0"/>
          </a:p>
          <a:p>
            <a:pPr algn="just" rtl="1">
              <a:buNone/>
            </a:pPr>
            <a:r>
              <a:rPr lang="fa-IR" dirty="0" smtClean="0"/>
              <a:t>گشتاور پادساعتگرد مثبت و گشتاور ساعتگرد را </a:t>
            </a:r>
          </a:p>
          <a:p>
            <a:pPr algn="just" rtl="1">
              <a:buNone/>
            </a:pPr>
            <a:r>
              <a:rPr lang="fa-IR" dirty="0" smtClean="0"/>
              <a:t>منفی در نظر می گیریم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29200" cy="4820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81400"/>
            <a:ext cx="330413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ضرب خارجی دو بردار (</a:t>
            </a:r>
            <a:r>
              <a:rPr lang="en-US" dirty="0" smtClean="0"/>
              <a:t>cross product</a:t>
            </a:r>
            <a:r>
              <a:rPr lang="fa-IR" dirty="0" smtClean="0"/>
              <a:t>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3895725" cy="371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676401"/>
            <a:ext cx="2667000" cy="6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715000" y="2819400"/>
            <a:ext cx="3100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800" dirty="0" smtClean="0">
                <a:cs typeface="B Zar" pitchFamily="2" charset="-78"/>
              </a:rPr>
              <a:t>مقدار عددی ضرب خارجی</a:t>
            </a:r>
            <a:endParaRPr lang="en-US" sz="2800" dirty="0">
              <a:cs typeface="B Zar" pitchFamily="2" charset="-78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3657600"/>
            <a:ext cx="4978400" cy="45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ضرب خارجی بردارهای یکه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5775" y="1676400"/>
            <a:ext cx="57230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/>
          <a:srcRect l="16245"/>
          <a:stretch>
            <a:fillRect/>
          </a:stretch>
        </p:blipFill>
        <p:spPr bwMode="auto">
          <a:xfrm>
            <a:off x="-47625" y="1600200"/>
            <a:ext cx="37814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3505199"/>
            <a:ext cx="3200400" cy="249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8010375" cy="203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733800"/>
            <a:ext cx="884451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648200"/>
            <a:ext cx="4343400" cy="186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9600" y="152400"/>
            <a:ext cx="4552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800" b="1" dirty="0" smtClean="0">
                <a:cs typeface="B Zar" pitchFamily="2" charset="-78"/>
              </a:rPr>
              <a:t>ب) محاسبه گشتاور بصورت برداری</a:t>
            </a:r>
            <a:endParaRPr lang="en-US" sz="2800" b="1" dirty="0">
              <a:cs typeface="B Zar" pitchFamily="2" charset="-78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267200" cy="309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914400"/>
            <a:ext cx="3874083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486400" y="2362200"/>
            <a:ext cx="33586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3200" dirty="0" smtClean="0">
                <a:cs typeface="B Zar" pitchFamily="2" charset="-78"/>
              </a:rPr>
              <a:t>R</a:t>
            </a:r>
            <a:r>
              <a:rPr lang="fa-IR" sz="3200" dirty="0" smtClean="0">
                <a:cs typeface="B Zar" pitchFamily="2" charset="-78"/>
              </a:rPr>
              <a:t> و </a:t>
            </a:r>
            <a:r>
              <a:rPr lang="en-US" sz="3200" dirty="0" smtClean="0">
                <a:cs typeface="B Zar" pitchFamily="2" charset="-78"/>
              </a:rPr>
              <a:t>F</a:t>
            </a:r>
            <a:r>
              <a:rPr lang="fa-IR" sz="3200" dirty="0" smtClean="0">
                <a:cs typeface="B Zar" pitchFamily="2" charset="-78"/>
              </a:rPr>
              <a:t> هر دو باید بصورت </a:t>
            </a:r>
          </a:p>
          <a:p>
            <a:pPr algn="r" rtl="1"/>
            <a:r>
              <a:rPr lang="fa-IR" sz="3200" dirty="0" smtClean="0">
                <a:cs typeface="B Zar" pitchFamily="2" charset="-78"/>
              </a:rPr>
              <a:t>برداری نوشته می شوند</a:t>
            </a:r>
            <a:endParaRPr lang="en-US" sz="3200" dirty="0">
              <a:cs typeface="B Zar" pitchFamily="2" charset="-78"/>
            </a:endParaRPr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657601"/>
            <a:ext cx="486421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37354" y="4648200"/>
            <a:ext cx="530664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7093" y="246503"/>
            <a:ext cx="2743200" cy="1143000"/>
          </a:xfrm>
        </p:spPr>
        <p:txBody>
          <a:bodyPr/>
          <a:lstStyle/>
          <a:p>
            <a:pPr algn="r"/>
            <a:r>
              <a:rPr lang="fa-IR" dirty="0" smtClean="0">
                <a:cs typeface="B Zar" pitchFamily="2" charset="-78"/>
              </a:rPr>
              <a:t>قضیه وارنیون</a:t>
            </a:r>
            <a:endParaRPr lang="en-US" dirty="0">
              <a:cs typeface="B Zar" pitchFamily="2" charset="-78"/>
            </a:endParaRPr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2962275" cy="345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505200"/>
            <a:ext cx="7391400" cy="84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74638"/>
            <a:ext cx="4191000" cy="1143000"/>
          </a:xfrm>
        </p:spPr>
        <p:txBody>
          <a:bodyPr>
            <a:noAutofit/>
          </a:bodyPr>
          <a:lstStyle/>
          <a:p>
            <a:pPr algn="r" rtl="1"/>
            <a:r>
              <a:rPr lang="fa-IR" sz="36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گشتاور نیروی 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F</a:t>
            </a:r>
            <a:r>
              <a:rPr lang="fa-IR" sz="36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حول نقطه 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O</a:t>
            </a:r>
            <a:r>
              <a:rPr lang="fa-IR" sz="36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را محاسبه کنید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b="1" dirty="0" smtClean="0">
                <a:cs typeface="B Zar" pitchFamily="2" charset="-78"/>
              </a:rPr>
              <a:t>روش  اول</a:t>
            </a:r>
            <a:endParaRPr lang="en-US" b="1" dirty="0">
              <a:cs typeface="B Zar" pitchFamily="2" charset="-78"/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3162"/>
            <a:ext cx="4876800" cy="353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84" y="4143375"/>
            <a:ext cx="4678816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917960"/>
            <a:ext cx="6372226" cy="72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74638"/>
            <a:ext cx="2362200" cy="1143000"/>
          </a:xfrm>
        </p:spPr>
        <p:txBody>
          <a:bodyPr/>
          <a:lstStyle/>
          <a:p>
            <a:r>
              <a:rPr lang="fa-IR" dirty="0" smtClean="0">
                <a:cs typeface="B Zar" pitchFamily="2" charset="-78"/>
              </a:rPr>
              <a:t>روش دوم</a:t>
            </a:r>
            <a:endParaRPr lang="en-US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626687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86200"/>
            <a:ext cx="67636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2629" r="6864"/>
          <a:stretch>
            <a:fillRect/>
          </a:stretch>
        </p:blipFill>
        <p:spPr bwMode="auto">
          <a:xfrm>
            <a:off x="0" y="304800"/>
            <a:ext cx="3886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04800"/>
            <a:ext cx="4876800" cy="3320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35382" y="3581400"/>
            <a:ext cx="660861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9" y="5257800"/>
            <a:ext cx="808490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4572000"/>
            <a:ext cx="6426200" cy="457200"/>
          </a:xfrm>
          <a:prstGeom prst="rect">
            <a:avLst/>
          </a:prstGeom>
          <a:noFill/>
        </p:spPr>
      </p:pic>
      <p:sp>
        <p:nvSpPr>
          <p:cNvPr id="46083" name="AutoShape 3"/>
          <p:cNvSpPr>
            <a:spLocks noChangeArrowheads="1"/>
          </p:cNvSpPr>
          <p:nvPr/>
        </p:nvSpPr>
        <p:spPr bwMode="auto">
          <a:xfrm>
            <a:off x="76200" y="4572000"/>
            <a:ext cx="301625" cy="396875"/>
          </a:xfrm>
          <a:prstGeom prst="curvedRightArrow">
            <a:avLst>
              <a:gd name="adj1" fmla="val 26316"/>
              <a:gd name="adj2" fmla="val 52632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7" name="AutoShape 17"/>
          <p:cNvSpPr>
            <a:spLocks noChangeArrowheads="1"/>
          </p:cNvSpPr>
          <p:nvPr/>
        </p:nvSpPr>
        <p:spPr bwMode="auto">
          <a:xfrm>
            <a:off x="6781800" y="4495800"/>
            <a:ext cx="276225" cy="500062"/>
          </a:xfrm>
          <a:prstGeom prst="curvedLeftArrow">
            <a:avLst>
              <a:gd name="adj1" fmla="val 36207"/>
              <a:gd name="adj2" fmla="val 72414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3200" dirty="0" smtClean="0"/>
              <a:t>در شکل زیر گشتاور نیروی </a:t>
            </a:r>
            <a:r>
              <a:rPr lang="en-US" sz="3200" dirty="0" smtClean="0"/>
              <a:t>F</a:t>
            </a:r>
            <a:r>
              <a:rPr lang="fa-IR" sz="3200" dirty="0" smtClean="0"/>
              <a:t> حول نقطه </a:t>
            </a:r>
            <a:r>
              <a:rPr lang="en-US" sz="3200" dirty="0" smtClean="0"/>
              <a:t>O </a:t>
            </a:r>
            <a:r>
              <a:rPr lang="fa-IR" sz="3200" dirty="0" smtClean="0"/>
              <a:t> را از روش برداری محاسبه کنید</a:t>
            </a:r>
            <a:endParaRPr lang="en-US" sz="32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76400"/>
            <a:ext cx="6389203" cy="385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C00000"/>
                </a:solidFill>
              </a:rPr>
              <a:t>زوج نیرو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 smtClean="0"/>
              <a:t>به دو نیروی مساوی، موازی و خلاف جهت هم زوج نیرو گویند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395538"/>
            <a:ext cx="4900613" cy="407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به دو صورت گشتاور زوج نیرو محاسبه می شود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 smtClean="0"/>
              <a:t>الف) اسکالر</a:t>
            </a:r>
            <a:endParaRPr lang="en-US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3200400" cy="266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2286000"/>
            <a:ext cx="3986212" cy="167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26993"/>
            <a:ext cx="3352800" cy="273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710614" y="5105400"/>
            <a:ext cx="42306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800" b="1" dirty="0" smtClean="0"/>
              <a:t>گشتاورزوج نیرو همیشه عمود بر</a:t>
            </a:r>
          </a:p>
          <a:p>
            <a:pPr algn="r"/>
            <a:r>
              <a:rPr lang="fa-IR" sz="2800" b="1" dirty="0" smtClean="0"/>
              <a:t> صفحه زوج نیروها می باشد</a:t>
            </a:r>
            <a:endParaRPr lang="en-US" sz="28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200" dirty="0" smtClean="0"/>
              <a:t>گشتاور زوج نیروی را محاسبه کنید</a:t>
            </a:r>
            <a:endParaRPr lang="en-US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615" r="12886" b="8778"/>
          <a:stretch>
            <a:fillRect/>
          </a:stretch>
        </p:blipFill>
        <p:spPr bwMode="auto">
          <a:xfrm>
            <a:off x="228600" y="1828800"/>
            <a:ext cx="3962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 smtClean="0"/>
              <a:t>ب) روش برداری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4824413" cy="401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724400"/>
            <a:ext cx="6885214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5715000"/>
            <a:ext cx="229393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r="3322"/>
          <a:stretch>
            <a:fillRect/>
          </a:stretch>
        </p:blipFill>
        <p:spPr bwMode="auto">
          <a:xfrm>
            <a:off x="-1" y="2362200"/>
            <a:ext cx="931025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سیستم نیرو- گشتاور</a:t>
            </a:r>
            <a:endParaRPr lang="en-US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080" r="3706"/>
          <a:stretch>
            <a:fillRect/>
          </a:stretch>
        </p:blipFill>
        <p:spPr bwMode="auto">
          <a:xfrm>
            <a:off x="0" y="2057400"/>
            <a:ext cx="904066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2800" dirty="0" smtClean="0"/>
              <a:t>در شکل زیر دستگاه نیرو را با دستگاه نیرو- کوپل در نقطه </a:t>
            </a:r>
            <a:r>
              <a:rPr lang="en-US" sz="2800" dirty="0" smtClean="0"/>
              <a:t>O</a:t>
            </a:r>
            <a:r>
              <a:rPr lang="fa-IR" sz="2800" dirty="0" smtClean="0"/>
              <a:t> جایگزین کنید</a:t>
            </a:r>
            <a:endParaRPr lang="en-US" sz="2800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4406"/>
            <a:ext cx="3581400" cy="313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 b="3686"/>
          <a:stretch>
            <a:fillRect/>
          </a:stretch>
        </p:blipFill>
        <p:spPr bwMode="auto">
          <a:xfrm>
            <a:off x="3886200" y="1752599"/>
            <a:ext cx="5105400" cy="31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5257800"/>
            <a:ext cx="700302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کاربردی کوپل زوج نیرو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1600"/>
            <a:ext cx="7315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fa-IR" sz="2400" dirty="0" smtClean="0">
                <a:solidFill>
                  <a:srgbClr val="C00000"/>
                </a:solidFill>
              </a:rPr>
              <a:t>محاسبه برایند نیروها و تبدیل دستگاه نیروها به دستگاه نیرو و کوپل منفرد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257" y="914400"/>
            <a:ext cx="9060743" cy="610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74638"/>
            <a:ext cx="3581400" cy="13255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800" dirty="0" smtClean="0"/>
              <a:t>در شکل زیر دستگاه نیرو-کوپل را به دستگاه نیروی منفرد-کوپل در </a:t>
            </a:r>
            <a:r>
              <a:rPr lang="en-US" sz="2800" dirty="0" smtClean="0"/>
              <a:t>O</a:t>
            </a:r>
            <a:r>
              <a:rPr lang="fa-IR" sz="2800" dirty="0" smtClean="0"/>
              <a:t> تبدیل کنید</a:t>
            </a:r>
            <a:endParaRPr lang="en-US" sz="2800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29200" cy="346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" y="3581401"/>
            <a:ext cx="795158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13505" b="63686"/>
          <a:stretch>
            <a:fillRect/>
          </a:stretch>
        </p:blipFill>
        <p:spPr bwMode="auto">
          <a:xfrm>
            <a:off x="1" y="0"/>
            <a:ext cx="416109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l="12669"/>
          <a:stretch>
            <a:fillRect/>
          </a:stretch>
        </p:blipFill>
        <p:spPr bwMode="auto">
          <a:xfrm>
            <a:off x="0" y="3048000"/>
            <a:ext cx="3810000" cy="26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2590800" cy="88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3200400"/>
            <a:ext cx="6629400" cy="145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638800"/>
            <a:ext cx="864108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solidFill>
                  <a:srgbClr val="C00000"/>
                </a:solidFill>
              </a:rPr>
              <a:t>فضای سه بعدی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600201"/>
            <a:ext cx="4267200" cy="1066800"/>
          </a:xfrm>
        </p:spPr>
        <p:txBody>
          <a:bodyPr>
            <a:normAutofit fontScale="85000" lnSpcReduction="10000"/>
          </a:bodyPr>
          <a:lstStyle/>
          <a:p>
            <a:pPr algn="r" rtl="1">
              <a:buNone/>
            </a:pPr>
            <a:r>
              <a:rPr lang="fa-IR" dirty="0" smtClean="0"/>
              <a:t>نوشتن نیرو به صورت برداری  به کمک زوایا (کسینوس های هادی)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57074"/>
            <a:ext cx="4419600" cy="397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012809"/>
            <a:ext cx="6826349" cy="180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C00000"/>
                </a:solidFill>
              </a:rPr>
              <a:t>به کمک مختصات دونقطه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4775242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377582"/>
            <a:ext cx="8686800" cy="132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به کمک دو زاویه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00"/>
            <a:ext cx="4495800" cy="456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676400"/>
            <a:ext cx="2676525" cy="124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3124200"/>
            <a:ext cx="5673299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rtl="1"/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ضرب داخلی (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dot product</a:t>
            </a:r>
            <a:r>
              <a:rPr lang="fa-IR" dirty="0" smtClean="0">
                <a:solidFill>
                  <a:srgbClr val="C00000"/>
                </a:solidFill>
                <a:cs typeface="B Zar" pitchFamily="2" charset="-78"/>
              </a:rPr>
              <a:t>)</a:t>
            </a:r>
            <a:endParaRPr lang="en-US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458200" cy="542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14400"/>
          </a:xfrm>
        </p:spPr>
        <p:txBody>
          <a:bodyPr>
            <a:normAutofit/>
          </a:bodyPr>
          <a:lstStyle/>
          <a:p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کاربرد های ضرب داخلی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58632"/>
            <a:ext cx="9144000" cy="580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600200"/>
            <a:ext cx="1905000" cy="65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/>
            <a:r>
              <a:rPr lang="fa-IR" sz="2800" dirty="0" smtClean="0"/>
              <a:t>الف) نیروی </a:t>
            </a:r>
            <a:r>
              <a:rPr lang="en-US" sz="2800" dirty="0" smtClean="0"/>
              <a:t>F</a:t>
            </a:r>
            <a:r>
              <a:rPr lang="fa-IR" sz="2800" dirty="0" smtClean="0"/>
              <a:t> را بر حسب مولفه های سازنده آن</a:t>
            </a:r>
            <a:br>
              <a:rPr lang="fa-IR" sz="2800" dirty="0" smtClean="0"/>
            </a:br>
            <a:r>
              <a:rPr lang="fa-IR" sz="2800" dirty="0" smtClean="0"/>
              <a:t>ب) تصویر </a:t>
            </a:r>
            <a:r>
              <a:rPr lang="en-US" sz="2800" dirty="0" smtClean="0"/>
              <a:t>F </a:t>
            </a:r>
            <a:r>
              <a:rPr lang="fa-IR" sz="2800" dirty="0" smtClean="0"/>
              <a:t> بر روی صفحه </a:t>
            </a:r>
            <a:r>
              <a:rPr lang="en-US" sz="2800" dirty="0" err="1" smtClean="0"/>
              <a:t>xy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fa-IR" sz="2800" dirty="0" smtClean="0"/>
              <a:t>ج) تصویر </a:t>
            </a:r>
            <a:r>
              <a:rPr lang="en-US" sz="2800" dirty="0" smtClean="0"/>
              <a:t>F</a:t>
            </a:r>
            <a:r>
              <a:rPr lang="fa-IR" sz="2800" dirty="0" smtClean="0"/>
              <a:t> در راستای </a:t>
            </a:r>
            <a:r>
              <a:rPr lang="en-US" sz="2800" dirty="0" smtClean="0"/>
              <a:t>OB</a:t>
            </a:r>
            <a:endParaRPr lang="en-US" sz="2800" dirty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99" r="5797"/>
          <a:stretch>
            <a:fillRect/>
          </a:stretch>
        </p:blipFill>
        <p:spPr bwMode="auto">
          <a:xfrm>
            <a:off x="0" y="685800"/>
            <a:ext cx="4800600" cy="467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1" y="4648200"/>
            <a:ext cx="51816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990601"/>
            <a:ext cx="490001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1175" y="1600200"/>
            <a:ext cx="48228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 l="17638"/>
          <a:stretch>
            <a:fillRect/>
          </a:stretch>
        </p:blipFill>
        <p:spPr bwMode="auto">
          <a:xfrm>
            <a:off x="3886200" y="4800600"/>
            <a:ext cx="498135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0"/>
            <a:ext cx="3581400" cy="2938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327949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/>
          <a:srcRect l="4205"/>
          <a:stretch>
            <a:fillRect/>
          </a:stretch>
        </p:blipFill>
        <p:spPr bwMode="auto">
          <a:xfrm>
            <a:off x="0" y="2971800"/>
            <a:ext cx="5638800" cy="906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962400"/>
            <a:ext cx="633227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536276"/>
            <a:ext cx="4038600" cy="132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838200"/>
            <a:ext cx="408042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447800"/>
            <a:ext cx="3352800" cy="10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5203" y="2548596"/>
            <a:ext cx="3962400" cy="19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8870" y="5486400"/>
            <a:ext cx="809513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گشتاور و کوپل در فضای سه بعدی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ضرب خارجی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7174" y="1371600"/>
            <a:ext cx="8367349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 smtClean="0"/>
              <a:t>گشتاور نیرو حول نقطه </a:t>
            </a:r>
            <a:r>
              <a:rPr lang="en-US" sz="2400" dirty="0" smtClean="0"/>
              <a:t>o</a:t>
            </a:r>
            <a:r>
              <a:rPr lang="fa-IR" sz="2400" dirty="0" smtClean="0"/>
              <a:t> را محاسبه کنید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6800" y="1127515"/>
            <a:ext cx="3352800" cy="29846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3470358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26" y="4724400"/>
            <a:ext cx="5672488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38917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152400"/>
            <a:ext cx="4572000" cy="7159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400" dirty="0" smtClean="0"/>
              <a:t>نیروی کشش طناب</a:t>
            </a:r>
            <a:r>
              <a:rPr lang="en-US" sz="2400" dirty="0" smtClean="0"/>
              <a:t>AB</a:t>
            </a:r>
            <a:r>
              <a:rPr lang="fa-IR" sz="2400" dirty="0" smtClean="0"/>
              <a:t> برابر </a:t>
            </a:r>
            <a:r>
              <a:rPr lang="en-US" sz="2400" dirty="0" smtClean="0"/>
              <a:t>2.4kN</a:t>
            </a:r>
            <a:r>
              <a:rPr lang="fa-IR" sz="2400" dirty="0" smtClean="0"/>
              <a:t> می باشد. </a:t>
            </a:r>
            <a:br>
              <a:rPr lang="fa-IR" sz="2400" dirty="0" smtClean="0"/>
            </a:br>
            <a:r>
              <a:rPr lang="fa-IR" sz="2400" dirty="0" smtClean="0"/>
              <a:t>گشتاور آن حول نقطه </a:t>
            </a:r>
            <a:r>
              <a:rPr lang="en-US" sz="2400" dirty="0" smtClean="0"/>
              <a:t>O</a:t>
            </a:r>
            <a:r>
              <a:rPr lang="fa-IR" sz="2400" dirty="0" smtClean="0"/>
              <a:t> را محاسبه کنید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8511" y="152400"/>
            <a:ext cx="3124200" cy="3305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371600"/>
            <a:ext cx="4648200" cy="17138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6" y="3457575"/>
            <a:ext cx="3028950" cy="3362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424" y="3621357"/>
            <a:ext cx="6408576" cy="11544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8949" y="5245420"/>
            <a:ext cx="5634275" cy="77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4758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محاسبه گشتاور نیرو حول یک محور یکه دلخواه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4676775" cy="431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3976688"/>
            <a:ext cx="5217158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0595"/>
            <a:ext cx="8229600" cy="715962"/>
          </a:xfrm>
        </p:spPr>
        <p:txBody>
          <a:bodyPr>
            <a:noAutofit/>
          </a:bodyPr>
          <a:lstStyle/>
          <a:p>
            <a:pPr algn="r" rtl="1"/>
            <a:r>
              <a:rPr lang="fa-IR" sz="2400" dirty="0" smtClean="0">
                <a:cs typeface="B Zar" pitchFamily="2" charset="-78"/>
              </a:rPr>
              <a:t>گشتاور نیروی </a:t>
            </a:r>
            <a:r>
              <a:rPr lang="en-US" sz="2400" dirty="0" smtClean="0">
                <a:cs typeface="B Zar" pitchFamily="2" charset="-78"/>
              </a:rPr>
              <a:t>T</a:t>
            </a:r>
            <a:r>
              <a:rPr lang="fa-IR" sz="2400" dirty="0" smtClean="0">
                <a:cs typeface="B Zar" pitchFamily="2" charset="-78"/>
              </a:rPr>
              <a:t> حول نقطه </a:t>
            </a:r>
            <a:r>
              <a:rPr lang="en-US" sz="2400" dirty="0" smtClean="0">
                <a:cs typeface="B Zar" pitchFamily="2" charset="-78"/>
              </a:rPr>
              <a:t>O</a:t>
            </a:r>
            <a:r>
              <a:rPr lang="fa-IR" sz="2400" dirty="0" smtClean="0">
                <a:cs typeface="B Zar" pitchFamily="2" charset="-78"/>
              </a:rPr>
              <a:t> را محاسبه کنید و </a:t>
            </a:r>
            <a:br>
              <a:rPr lang="fa-IR" sz="2400" dirty="0" smtClean="0">
                <a:cs typeface="B Zar" pitchFamily="2" charset="-78"/>
              </a:rPr>
            </a:br>
            <a:r>
              <a:rPr lang="fa-IR" sz="2400" dirty="0" smtClean="0">
                <a:cs typeface="B Zar" pitchFamily="2" charset="-78"/>
              </a:rPr>
              <a:t>تصویر مولفه گشتاور حول محور </a:t>
            </a:r>
            <a:r>
              <a:rPr lang="en-US" sz="2400" dirty="0" smtClean="0">
                <a:cs typeface="B Zar" pitchFamily="2" charset="-78"/>
              </a:rPr>
              <a:t>Z</a:t>
            </a:r>
            <a:r>
              <a:rPr lang="fa-IR" sz="2400" dirty="0" smtClean="0">
                <a:cs typeface="B Zar" pitchFamily="2" charset="-78"/>
              </a:rPr>
              <a:t> محاسبه کنید</a:t>
            </a:r>
            <a:endParaRPr lang="en-US" sz="2400" dirty="0">
              <a:cs typeface="B Zar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9174"/>
            <a:ext cx="3086100" cy="3476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056814"/>
            <a:ext cx="4181475" cy="1123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409250"/>
            <a:ext cx="1649720" cy="5306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3168415"/>
            <a:ext cx="4327558" cy="8326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99" y="3758456"/>
            <a:ext cx="2972591" cy="27947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9500" y="4495800"/>
            <a:ext cx="1950564" cy="638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8376" y="5323558"/>
            <a:ext cx="5353270" cy="46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17695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400" dirty="0" smtClean="0">
                <a:solidFill>
                  <a:srgbClr val="C00000"/>
                </a:solidFill>
                <a:cs typeface="B Zar" pitchFamily="2" charset="-78"/>
              </a:rPr>
              <a:t>گشتاور نیروی </a:t>
            </a:r>
            <a:r>
              <a:rPr lang="en-US" sz="2400" dirty="0" smtClean="0">
                <a:solidFill>
                  <a:srgbClr val="C00000"/>
                </a:solidFill>
                <a:cs typeface="B Zar" pitchFamily="2" charset="-78"/>
              </a:rPr>
              <a:t>T</a:t>
            </a:r>
            <a:r>
              <a:rPr lang="fa-IR" sz="2400" dirty="0" smtClean="0">
                <a:solidFill>
                  <a:srgbClr val="C00000"/>
                </a:solidFill>
                <a:cs typeface="B Zar" pitchFamily="2" charset="-78"/>
              </a:rPr>
              <a:t> حول نقطه </a:t>
            </a:r>
            <a:r>
              <a:rPr lang="en-US" sz="2400" dirty="0" smtClean="0">
                <a:solidFill>
                  <a:srgbClr val="C00000"/>
                </a:solidFill>
                <a:cs typeface="B Zar" pitchFamily="2" charset="-78"/>
              </a:rPr>
              <a:t>O</a:t>
            </a:r>
            <a:r>
              <a:rPr lang="fa-IR" sz="2400" dirty="0" smtClean="0">
                <a:solidFill>
                  <a:srgbClr val="C00000"/>
                </a:solidFill>
                <a:cs typeface="B Zar" pitchFamily="2" charset="-78"/>
              </a:rPr>
              <a:t> را محاسبه کنید و </a:t>
            </a:r>
            <a:br>
              <a:rPr lang="fa-IR" sz="2400" dirty="0" smtClean="0">
                <a:solidFill>
                  <a:srgbClr val="C00000"/>
                </a:solidFill>
                <a:cs typeface="B Zar" pitchFamily="2" charset="-78"/>
              </a:rPr>
            </a:br>
            <a:r>
              <a:rPr lang="fa-IR" sz="2400" dirty="0" smtClean="0">
                <a:solidFill>
                  <a:srgbClr val="C00000"/>
                </a:solidFill>
                <a:cs typeface="B Zar" pitchFamily="2" charset="-78"/>
              </a:rPr>
              <a:t>تصویر مولفه گشتاور حول محور </a:t>
            </a:r>
            <a:r>
              <a:rPr lang="en-US" sz="2400" dirty="0" smtClean="0">
                <a:solidFill>
                  <a:srgbClr val="C00000"/>
                </a:solidFill>
                <a:cs typeface="B Zar" pitchFamily="2" charset="-78"/>
              </a:rPr>
              <a:t>Z</a:t>
            </a:r>
            <a:r>
              <a:rPr lang="fa-IR" sz="2400" dirty="0" smtClean="0">
                <a:solidFill>
                  <a:srgbClr val="C00000"/>
                </a:solidFill>
                <a:cs typeface="B Zar" pitchFamily="2" charset="-78"/>
              </a:rPr>
              <a:t> محاسبه کنید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محاسبه کوپل زوج نیرو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4861606" cy="39582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057400"/>
            <a:ext cx="3130869" cy="8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24817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pPr algn="r" rtl="1">
              <a:buNone/>
            </a:pPr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کوپل زوج نیرو همیشه عمود بر صفحه زوج نیروها می باشد.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066800"/>
            <a:ext cx="7476740" cy="359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79792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000" dirty="0" smtClean="0"/>
              <a:t>در شکل زیر کوپل برایند زوج نیروها را محاسبه کنید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266248"/>
            <a:ext cx="3962400" cy="32696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" y="3538230"/>
            <a:ext cx="4082143" cy="340916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478037" y="1456055"/>
                <a:ext cx="20574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06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037" y="1456055"/>
                <a:ext cx="20574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4445380" y="1949710"/>
                <a:ext cx="43296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30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380" y="1949710"/>
                <a:ext cx="432964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4135137" y="2476022"/>
                <a:ext cx="5029200" cy="15009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06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26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 smtClean="0"/>
              </a:p>
              <a:p>
                <a:r>
                  <a:rPr lang="en-US" sz="2000" dirty="0" smtClean="0"/>
                  <a:t/>
                </a:r>
                <a:endParaRPr lang="en-US" sz="20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137" y="2476022"/>
                <a:ext cx="5029200" cy="150098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4343400" y="4149959"/>
                <a:ext cx="363214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m:rPr>
                          <m:nor/>
                        </m:rPr>
                        <a:rPr lang="en-US" dirty="0"/>
                        <m:t>)=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US" b="0" i="0" dirty="0" smtClean="0"/>
                        <m:t>2</m:t>
                      </m:r>
                      <m:r>
                        <m:rPr>
                          <m:nor/>
                        </m:rPr>
                        <a:rPr lang="en-US" b="0" i="0" dirty="0" smtClean="0"/>
                        <m:t>.</m:t>
                      </m:r>
                      <m:r>
                        <m:rPr>
                          <m:nor/>
                        </m:rPr>
                        <a:rPr lang="en-US" b="0" i="0" dirty="0" smtClean="0"/>
                        <m:t>5 </m:t>
                      </m:r>
                      <m:r>
                        <m:rPr>
                          <m:nor/>
                        </m:rPr>
                        <a:rPr lang="en-US" b="0" i="0" dirty="0" smtClean="0"/>
                        <m:t>k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149959"/>
                <a:ext cx="3632148" cy="553998"/>
              </a:xfrm>
              <a:prstGeom prst="rect">
                <a:avLst/>
              </a:prstGeom>
              <a:blipFill rotWithShape="0">
                <a:blip r:embed="rId7"/>
                <a:stretch>
                  <a:fillRect l="-1176" t="-1099" r="-1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4203027" y="5058146"/>
                <a:ext cx="4572000" cy="63998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j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027" y="5058146"/>
                <a:ext cx="4572000" cy="639983"/>
              </a:xfrm>
              <a:prstGeom prst="rect">
                <a:avLst/>
              </a:prstGeom>
              <a:blipFill rotWithShape="0"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95637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/>
          <a:lstStyle/>
          <a:p>
            <a:pPr algn="r" rtl="1"/>
            <a:r>
              <a:rPr lang="en-US" b="1" dirty="0">
                <a:solidFill>
                  <a:srgbClr val="C00000"/>
                </a:solidFill>
                <a:cs typeface="B Zar" pitchFamily="2" charset="-78"/>
              </a:rPr>
              <a:t> </a:t>
            </a:r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برآیند نیروها</a:t>
            </a:r>
            <a:endParaRPr lang="en-US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1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72086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400" b="1" dirty="0" smtClean="0">
                <a:cs typeface="B Zar" pitchFamily="2" charset="-78"/>
              </a:rPr>
              <a:t>به هنگام جابجایی خط اثر نیرو بایستی آثار نیرو نیز همراه با آن انتقال یابد</a:t>
            </a:r>
            <a:endParaRPr lang="en-US" sz="2400" b="1" dirty="0">
              <a:cs typeface="B Zar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485" y="1447800"/>
            <a:ext cx="8214201" cy="328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303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4" y="274638"/>
            <a:ext cx="8429625" cy="331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3852295"/>
            <a:ext cx="8207829" cy="232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53469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fa-IR" sz="3600" b="1" dirty="0" smtClean="0">
                <a:cs typeface="B Zar" pitchFamily="2" charset="-78"/>
              </a:rPr>
              <a:t>سه وضعیت دستگاه نیرو – کوپل منفرد</a:t>
            </a:r>
            <a:endParaRPr lang="en-US" sz="3600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2800" dirty="0" smtClean="0">
                <a:solidFill>
                  <a:srgbClr val="FF0000"/>
                </a:solidFill>
                <a:cs typeface="B Zar" pitchFamily="2" charset="-78"/>
              </a:rPr>
              <a:t>الف) </a:t>
            </a:r>
            <a:r>
              <a:rPr lang="fa-IR" sz="2800" dirty="0" smtClean="0">
                <a:cs typeface="B Zar" pitchFamily="2" charset="-78"/>
              </a:rPr>
              <a:t>نیرو در یک نقطه همگرا هستند. </a:t>
            </a:r>
          </a:p>
          <a:p>
            <a:pPr marL="0" indent="0" algn="just" rtl="1">
              <a:buNone/>
            </a:pPr>
            <a:r>
              <a:rPr lang="fa-IR" sz="2800" dirty="0" smtClean="0">
                <a:cs typeface="B Zar" pitchFamily="2" charset="-78"/>
              </a:rPr>
              <a:t>در این صورت فقط نیرو برآیند داریم و کوپل صفر است.</a:t>
            </a:r>
          </a:p>
          <a:p>
            <a:pPr algn="r" rtl="1"/>
            <a:endParaRPr lang="fa-IR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9307" b="9260"/>
          <a:stretch>
            <a:fillRect/>
          </a:stretch>
        </p:blipFill>
        <p:spPr>
          <a:xfrm>
            <a:off x="685800" y="1981200"/>
            <a:ext cx="6974171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4228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2286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cs typeface="B Zar" pitchFamily="2" charset="-78"/>
              </a:rPr>
              <a:t>ب</a:t>
            </a:r>
            <a:r>
              <a:rPr lang="fa-IR" sz="2400" b="1" dirty="0" smtClean="0">
                <a:cs typeface="B Zar" pitchFamily="2" charset="-78"/>
              </a:rPr>
              <a:t>) </a:t>
            </a:r>
            <a:r>
              <a:rPr lang="fa-IR" sz="2400" b="1" dirty="0">
                <a:solidFill>
                  <a:srgbClr val="FF0000"/>
                </a:solidFill>
                <a:cs typeface="B Zar" pitchFamily="2" charset="-78"/>
              </a:rPr>
              <a:t>دستگاه نیرو- کوپل بر هم عمود است</a:t>
            </a:r>
          </a:p>
          <a:p>
            <a:pPr algn="r" rtl="1"/>
            <a:r>
              <a:rPr lang="fa-IR" sz="2400" b="1" dirty="0" smtClean="0">
                <a:cs typeface="B Zar" pitchFamily="2" charset="-78"/>
              </a:rPr>
              <a:t>1. نیروها </a:t>
            </a:r>
            <a:r>
              <a:rPr lang="fa-IR" sz="2400" b="1" dirty="0">
                <a:cs typeface="B Zar" pitchFamily="2" charset="-78"/>
              </a:rPr>
              <a:t>در صفحه عمل می کنند</a:t>
            </a:r>
          </a:p>
          <a:p>
            <a:pPr algn="r" rtl="1"/>
            <a:r>
              <a:rPr lang="fa-IR" sz="2400" b="1" dirty="0" smtClean="0">
                <a:solidFill>
                  <a:srgbClr val="00B050"/>
                </a:solidFill>
                <a:cs typeface="B Zar" pitchFamily="2" charset="-78"/>
              </a:rPr>
              <a:t>در </a:t>
            </a:r>
            <a:r>
              <a:rPr lang="fa-IR" sz="2400" b="1" dirty="0">
                <a:solidFill>
                  <a:srgbClr val="00B050"/>
                </a:solidFill>
                <a:cs typeface="B Zar" pitchFamily="2" charset="-78"/>
              </a:rPr>
              <a:t>این دستگاه نیرو- کوپل را می توان به نیروی منفرد تبدیل کرد. </a:t>
            </a:r>
            <a:endParaRPr lang="en-US" sz="2400" b="1" dirty="0">
              <a:solidFill>
                <a:srgbClr val="00B050"/>
              </a:solidFill>
              <a:cs typeface="B Zar" pitchFamily="2" charset="-78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5200650" cy="489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511783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9578"/>
          <a:stretch>
            <a:fillRect/>
          </a:stretch>
        </p:blipFill>
        <p:spPr>
          <a:xfrm>
            <a:off x="0" y="0"/>
            <a:ext cx="3886200" cy="334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1400"/>
            <a:ext cx="6121922" cy="1126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18872"/>
            <a:ext cx="4742052" cy="1277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228600"/>
            <a:ext cx="3768213" cy="29203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109" y="6213883"/>
            <a:ext cx="4897359" cy="442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0" y="6213883"/>
            <a:ext cx="3568689" cy="320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507"/>
            <a:ext cx="8229600" cy="503492"/>
          </a:xfrm>
        </p:spPr>
        <p:txBody>
          <a:bodyPr>
            <a:no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2. نیروها موازی هم هستند 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6974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"/>
            <a:ext cx="8229600" cy="1143000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fa-IR" dirty="0" smtClean="0">
                <a:cs typeface="B Zar" pitchFamily="2" charset="-78"/>
              </a:rPr>
              <a:t>ج) دستگاه نیرو- کوپل بر هم عمود نیست</a:t>
            </a:r>
          </a:p>
          <a:p>
            <a:pPr marL="0" indent="0" algn="r" rtl="1">
              <a:buNone/>
            </a:pPr>
            <a:r>
              <a:rPr lang="fa-IR" dirty="0" smtClean="0">
                <a:solidFill>
                  <a:srgbClr val="00B050"/>
                </a:solidFill>
                <a:cs typeface="B Zar" pitchFamily="2" charset="-78"/>
              </a:rPr>
              <a:t>در این حالت یک رنچ خواهیم داشت</a:t>
            </a:r>
            <a:endParaRPr lang="en-US" dirty="0">
              <a:solidFill>
                <a:srgbClr val="00B050"/>
              </a:solidFill>
              <a:cs typeface="B Zar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6" y="1905000"/>
            <a:ext cx="6324600" cy="48377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59311" y="3630671"/>
                <a:ext cx="16071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311" y="3630671"/>
                <a:ext cx="1607107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323" t="-28889" r="-1901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781800" y="2525037"/>
            <a:ext cx="866263" cy="555730"/>
          </a:xfrm>
          <a:prstGeom prst="rect">
            <a:avLst/>
          </a:prstGeom>
          <a:blipFill rotWithShape="0">
            <a:blip r:embed="rId4"/>
            <a:stretch>
              <a:fillRect b="-1099"/>
            </a:stretch>
          </a:blipFill>
        </p:spPr>
        <p:txBody>
          <a:bodyPr/>
          <a:lstStyle/>
          <a:p>
            <a:r>
              <a:rPr lang="en-US" sz="4000">
                <a:noFill/>
              </a:rPr>
              <a:t> 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6313714" y="4256533"/>
                <a:ext cx="189054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714" y="4256533"/>
                <a:ext cx="1890544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6313714" y="5551933"/>
                <a:ext cx="11812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714" y="5551933"/>
                <a:ext cx="1181221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663" r="-3627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468573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9067800" cy="868362"/>
          </a:xfrm>
        </p:spPr>
        <p:txBody>
          <a:bodyPr>
            <a:noAutofit/>
          </a:bodyPr>
          <a:lstStyle/>
          <a:p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در شکل دستگاه کوپل- نیروی منفرد به دستگاه رنچ تبدیل کنید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600" y="867909"/>
            <a:ext cx="3733800" cy="3309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14286"/>
          <a:stretch>
            <a:fillRect/>
          </a:stretch>
        </p:blipFill>
        <p:spPr>
          <a:xfrm>
            <a:off x="304800" y="1219200"/>
            <a:ext cx="4114800" cy="12819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667000"/>
            <a:ext cx="4227647" cy="5199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99" y="3581400"/>
            <a:ext cx="3603413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4857565"/>
            <a:ext cx="2590800" cy="6758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2787" y="4634613"/>
            <a:ext cx="5126249" cy="10463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2787" y="5898716"/>
            <a:ext cx="4247347" cy="80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5737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8479"/>
            <a:ext cx="5029200" cy="1439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1" y="1828800"/>
            <a:ext cx="8559936" cy="1287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76600"/>
            <a:ext cx="7239000" cy="262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25977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85800"/>
            <a:ext cx="8382000" cy="6526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332" y="1981200"/>
            <a:ext cx="5186423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12792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a-IR" sz="6600" dirty="0" smtClean="0">
                <a:solidFill>
                  <a:srgbClr val="C00000"/>
                </a:solidFill>
              </a:rPr>
              <a:t>مسائل تکمیلی</a:t>
            </a:r>
            <a:endParaRPr lang="en-US" sz="6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در شکل نیروی کشش طناب را بصورت برداری بنویسید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931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62450" y="3520281"/>
            <a:ext cx="419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2450" y="3086100"/>
            <a:ext cx="4191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6800"/>
            <a:ext cx="6172200" cy="511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در شکل زیر نقطه اثر نیروی برآیند را تعیین کنید؟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49021"/>
            <a:ext cx="7086600" cy="435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28600"/>
            <a:ext cx="5029200" cy="9144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800" dirty="0" smtClean="0">
                <a:solidFill>
                  <a:srgbClr val="C00000"/>
                </a:solidFill>
                <a:cs typeface="B Zar" pitchFamily="2" charset="-78"/>
              </a:rPr>
              <a:t>برایند نیروها و گشتاورها  حول نقطه </a:t>
            </a:r>
            <a:r>
              <a:rPr lang="en-US" sz="2800" dirty="0" smtClean="0">
                <a:solidFill>
                  <a:srgbClr val="C00000"/>
                </a:solidFill>
                <a:cs typeface="B Zar" pitchFamily="2" charset="-78"/>
              </a:rPr>
              <a:t>O</a:t>
            </a:r>
            <a:r>
              <a:rPr lang="fa-IR" sz="2800" dirty="0" smtClean="0">
                <a:solidFill>
                  <a:srgbClr val="C00000"/>
                </a:solidFill>
                <a:cs typeface="B Zar" pitchFamily="2" charset="-78"/>
              </a:rPr>
              <a:t> را محاسبه کنید</a:t>
            </a:r>
            <a:endParaRPr lang="en-US" sz="28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1471"/>
          <a:stretch>
            <a:fillRect/>
          </a:stretch>
        </p:blipFill>
        <p:spPr bwMode="auto">
          <a:xfrm>
            <a:off x="0" y="0"/>
            <a:ext cx="427396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600200"/>
            <a:ext cx="5181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95800"/>
            <a:ext cx="6756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در شکل زیر دستگاه نیروها را به دستگاه نیرو- کوپل منفرد در نقطه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A</a:t>
            </a:r>
            <a:r>
              <a:rPr lang="fa-IR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تبدیل کنید 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0"/>
            <a:ext cx="6690811" cy="364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8302" y="76200"/>
            <a:ext cx="5845298" cy="553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274638"/>
            <a:ext cx="33528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در شکل زیر برایند گشتاور</a:t>
            </a:r>
            <a:br>
              <a:rPr lang="fa-IR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</a:br>
            <a:r>
              <a:rPr lang="fa-IR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حول نقطه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O</a:t>
            </a:r>
            <a:r>
              <a:rPr lang="fa-IR" sz="2800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را محاسبه کنید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در شکل زیر مقدار و نقطه تقاطع رنچ با صفحه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x-y</a:t>
            </a:r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را مشخص کنید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B Zar" pitchFamily="2" charset="-78"/>
            </a:endParaRPr>
          </a:p>
        </p:txBody>
      </p:sp>
      <p:pic>
        <p:nvPicPr>
          <p:cNvPr id="870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5410200" cy="424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در شکل زیر مقدار گشتاور حول نقطه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O</a:t>
            </a:r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را تعیین کنید</a:t>
            </a:r>
            <a:endParaRPr lang="en-US" sz="2800" dirty="0"/>
          </a:p>
        </p:txBody>
      </p:sp>
      <p:pic>
        <p:nvPicPr>
          <p:cNvPr id="880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756"/>
          <a:stretch>
            <a:fillRect/>
          </a:stretch>
        </p:blipFill>
        <p:spPr bwMode="auto">
          <a:xfrm>
            <a:off x="609600" y="1143000"/>
            <a:ext cx="5638800" cy="464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76200"/>
            <a:ext cx="8229600" cy="1143000"/>
          </a:xfrm>
        </p:spPr>
        <p:txBody>
          <a:bodyPr>
            <a:normAutofit/>
          </a:bodyPr>
          <a:lstStyle/>
          <a:p>
            <a:pPr rtl="1"/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در شکل زیر مقدار گشتاور برآیند حول نقطه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O</a:t>
            </a:r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را تعیین کنید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5567363" cy="52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در شکل زیر مقدار و نقطه تقاطع رنچ با صفحه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x-y</a:t>
            </a:r>
            <a:r>
              <a:rPr lang="fa-IR" sz="2800" b="1" dirty="0" smtClean="0">
                <a:solidFill>
                  <a:srgbClr val="C00000"/>
                </a:solidFill>
                <a:latin typeface="Times New Roman" pitchFamily="18" charset="0"/>
                <a:cs typeface="B Zar" pitchFamily="2" charset="-78"/>
              </a:rPr>
              <a:t> را مشخص کنید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1447800"/>
            <a:ext cx="7265879" cy="477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کوپل برآیند زوج نیروها را محاسبه کنید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6629654" cy="454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3292</TotalTime>
  <Words>702</Words>
  <Application>Microsoft Office PowerPoint</Application>
  <PresentationFormat>On-screen Show (4:3)</PresentationFormat>
  <Paragraphs>121</Paragraphs>
  <Slides>81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Office Theme</vt:lpstr>
      <vt:lpstr>Slide 1</vt:lpstr>
      <vt:lpstr>فصل دوم</vt:lpstr>
      <vt:lpstr>فهرست مطالب</vt:lpstr>
      <vt:lpstr>نیرو</vt:lpstr>
      <vt:lpstr>نیرو</vt:lpstr>
      <vt:lpstr>برایند نیروها</vt:lpstr>
      <vt:lpstr>بردار یکه</vt:lpstr>
      <vt:lpstr>تجزیه بردارها به مولفه های آن</vt:lpstr>
      <vt:lpstr>Slide 9</vt:lpstr>
      <vt:lpstr>Slide 10</vt:lpstr>
      <vt:lpstr>Slide 11</vt:lpstr>
      <vt:lpstr>Slide 12</vt:lpstr>
      <vt:lpstr>Slide 13</vt:lpstr>
      <vt:lpstr>Slide 14</vt:lpstr>
      <vt:lpstr>مثال 1: نیروها را به مولفه های سازنده آنها تجزیه کنید</vt:lpstr>
      <vt:lpstr>Slide 16</vt:lpstr>
      <vt:lpstr>مثال 2: نیروها را به مولفه های سازنده آن در راستای x-y و x’-y’ تجزیه کنید؟</vt:lpstr>
      <vt:lpstr>تفاوت تصویر نیرو با مولفه های نیرو</vt:lpstr>
      <vt:lpstr>گشتاور (moment)</vt:lpstr>
      <vt:lpstr>گشتاور حول یک نقطه</vt:lpstr>
      <vt:lpstr>Slide 21</vt:lpstr>
      <vt:lpstr>Slide 22</vt:lpstr>
      <vt:lpstr>ضرب خارجی دو بردار (cross product)</vt:lpstr>
      <vt:lpstr>ضرب خارجی بردارهای یکه</vt:lpstr>
      <vt:lpstr>Slide 25</vt:lpstr>
      <vt:lpstr>Slide 26</vt:lpstr>
      <vt:lpstr>قضیه وارنیون</vt:lpstr>
      <vt:lpstr>گشتاور نیروی F حول نقطه O را محاسبه کنید</vt:lpstr>
      <vt:lpstr>روش دوم</vt:lpstr>
      <vt:lpstr>Slide 30</vt:lpstr>
      <vt:lpstr>در شکل زیر گشتاور نیروی F حول نقطه O  را از روش برداری محاسبه کنید</vt:lpstr>
      <vt:lpstr>زوج نیرو</vt:lpstr>
      <vt:lpstr>به دو صورت گشتاور زوج نیرو محاسبه می شود</vt:lpstr>
      <vt:lpstr>گشتاور زوج نیروی را محاسبه کنید</vt:lpstr>
      <vt:lpstr>Slide 35</vt:lpstr>
      <vt:lpstr>Slide 36</vt:lpstr>
      <vt:lpstr>سیستم نیرو- گشتاور</vt:lpstr>
      <vt:lpstr>در شکل زیر دستگاه نیرو را با دستگاه نیرو- کوپل در نقطه O جایگزین کنید</vt:lpstr>
      <vt:lpstr>نمونه کاربردی کوپل زوج نیرو</vt:lpstr>
      <vt:lpstr>محاسبه برایند نیروها و تبدیل دستگاه نیروها به دستگاه نیرو و کوپل منفرد</vt:lpstr>
      <vt:lpstr>در شکل زیر دستگاه نیرو-کوپل را به دستگاه نیروی منفرد-کوپل در O تبدیل کنید</vt:lpstr>
      <vt:lpstr>Slide 42</vt:lpstr>
      <vt:lpstr>فضای سه بعدی</vt:lpstr>
      <vt:lpstr>به کمک مختصات دونقطه</vt:lpstr>
      <vt:lpstr>به کمک دو زاویه</vt:lpstr>
      <vt:lpstr>ضرب داخلی (dot product)</vt:lpstr>
      <vt:lpstr>کاربرد های ضرب داخلی</vt:lpstr>
      <vt:lpstr>الف) نیروی F را بر حسب مولفه های سازنده آن ب) تصویر F  بر روی صفحه xy ج) تصویر F در راستای OB</vt:lpstr>
      <vt:lpstr>Slide 49</vt:lpstr>
      <vt:lpstr>Slide 50</vt:lpstr>
      <vt:lpstr>گشتاور و کوپل در فضای سه بعدی</vt:lpstr>
      <vt:lpstr>ضرب خارجی</vt:lpstr>
      <vt:lpstr>گشتاور نیرو حول نقطه o را محاسبه کنید</vt:lpstr>
      <vt:lpstr>نیروی کشش طنابAB برابر 2.4kN می باشد.  گشتاور آن حول نقطه O را محاسبه کنید</vt:lpstr>
      <vt:lpstr>محاسبه گشتاور نیرو حول یک محور یکه دلخواه</vt:lpstr>
      <vt:lpstr>گشتاور نیروی T حول نقطه O را محاسبه کنید و  تصویر مولفه گشتاور حول محور Z محاسبه کنید</vt:lpstr>
      <vt:lpstr>گشتاور نیروی T حول نقطه O را محاسبه کنید و  تصویر مولفه گشتاور حول محور Z محاسبه کنید</vt:lpstr>
      <vt:lpstr>محاسبه کوپل زوج نیرو</vt:lpstr>
      <vt:lpstr>Slide 59</vt:lpstr>
      <vt:lpstr>در شکل زیر کوپل برایند زوج نیروها را محاسبه کنید</vt:lpstr>
      <vt:lpstr> برآیند نیروها</vt:lpstr>
      <vt:lpstr>به هنگام جابجایی خط اثر نیرو بایستی آثار نیرو نیز همراه با آن انتقال یابد</vt:lpstr>
      <vt:lpstr>Slide 63</vt:lpstr>
      <vt:lpstr>سه وضعیت دستگاه نیرو – کوپل منفرد</vt:lpstr>
      <vt:lpstr>Slide 65</vt:lpstr>
      <vt:lpstr>2. نیروها موازی هم هستند </vt:lpstr>
      <vt:lpstr>Slide 67</vt:lpstr>
      <vt:lpstr>در شکل دستگاه کوپل- نیروی منفرد به دستگاه رنچ تبدیل کنید</vt:lpstr>
      <vt:lpstr>Slide 69</vt:lpstr>
      <vt:lpstr>Slide 70</vt:lpstr>
      <vt:lpstr>Slide 71</vt:lpstr>
      <vt:lpstr>در شکل نیروی کشش طناب را بصورت برداری بنویسید</vt:lpstr>
      <vt:lpstr>در شکل زیر نقطه اثر نیروی برآیند را تعیین کنید؟</vt:lpstr>
      <vt:lpstr>برایند نیروها و گشتاورها  حول نقطه O را محاسبه کنید</vt:lpstr>
      <vt:lpstr>در شکل زیر دستگاه نیروها را به دستگاه نیرو- کوپل منفرد در نقطه A تبدیل کنید </vt:lpstr>
      <vt:lpstr>در شکل زیر برایند گشتاور  حول نقطه Oرا محاسبه کنید</vt:lpstr>
      <vt:lpstr>در شکل زیر مقدار و نقطه تقاطع رنچ با صفحه x-y را مشخص کنید</vt:lpstr>
      <vt:lpstr>در شکل زیر مقدار گشتاور حول نقطه O را تعیین کنید</vt:lpstr>
      <vt:lpstr>در شکل زیر مقدار گشتاور برآیند حول نقطه O را تعیین کنید</vt:lpstr>
      <vt:lpstr>در شکل زیر مقدار و نقطه تقاطع رنچ با صفحه x-y را مشخص کنید</vt:lpstr>
      <vt:lpstr>کوپل برآیند زوج نیروها را محاسبه کنید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142</cp:revision>
  <dcterms:created xsi:type="dcterms:W3CDTF">2018-07-17T01:51:41Z</dcterms:created>
  <dcterms:modified xsi:type="dcterms:W3CDTF">2018-10-10T14:14:05Z</dcterms:modified>
</cp:coreProperties>
</file>