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0" r:id="rId2"/>
    <p:sldId id="257" r:id="rId3"/>
    <p:sldId id="291" r:id="rId4"/>
    <p:sldId id="258" r:id="rId5"/>
    <p:sldId id="259" r:id="rId6"/>
    <p:sldId id="260" r:id="rId7"/>
    <p:sldId id="261" r:id="rId8"/>
    <p:sldId id="287" r:id="rId9"/>
    <p:sldId id="262" r:id="rId10"/>
    <p:sldId id="263" r:id="rId11"/>
    <p:sldId id="264" r:id="rId12"/>
    <p:sldId id="268" r:id="rId13"/>
    <p:sldId id="269" r:id="rId14"/>
    <p:sldId id="270" r:id="rId15"/>
    <p:sldId id="280" r:id="rId16"/>
    <p:sldId id="271" r:id="rId17"/>
    <p:sldId id="288" r:id="rId18"/>
    <p:sldId id="272" r:id="rId19"/>
    <p:sldId id="281" r:id="rId20"/>
    <p:sldId id="292" r:id="rId21"/>
    <p:sldId id="293" r:id="rId22"/>
    <p:sldId id="277" r:id="rId23"/>
    <p:sldId id="276" r:id="rId24"/>
    <p:sldId id="282" r:id="rId25"/>
    <p:sldId id="296" r:id="rId26"/>
    <p:sldId id="283" r:id="rId27"/>
    <p:sldId id="289" r:id="rId28"/>
    <p:sldId id="284" r:id="rId29"/>
    <p:sldId id="294" r:id="rId30"/>
    <p:sldId id="295" r:id="rId31"/>
    <p:sldId id="297" r:id="rId32"/>
    <p:sldId id="285" r:id="rId33"/>
    <p:sldId id="265" r:id="rId34"/>
    <p:sldId id="266" r:id="rId35"/>
    <p:sldId id="267" r:id="rId36"/>
    <p:sldId id="275" r:id="rId37"/>
    <p:sldId id="278" r:id="rId38"/>
    <p:sldId id="279" r:id="rId39"/>
    <p:sldId id="286"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4102CA7-B36A-44D9-BB8E-DF2301E50F10}" type="datetimeFigureOut">
              <a:rPr lang="en-US" smtClean="0"/>
              <a:pPr/>
              <a:t>7/24/2018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84F042-E414-42F8-984D-C5DD98C3FB5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102CA7-B36A-44D9-BB8E-DF2301E50F10}" type="datetimeFigureOut">
              <a:rPr lang="en-US" smtClean="0"/>
              <a:pPr/>
              <a:t>7/24/2018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84F042-E414-42F8-984D-C5DD98C3FB5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4102CA7-B36A-44D9-BB8E-DF2301E50F10}" type="datetimeFigureOut">
              <a:rPr lang="en-US" smtClean="0"/>
              <a:pPr/>
              <a:t>7/24/2018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84F042-E414-42F8-984D-C5DD98C3FB5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4102CA7-B36A-44D9-BB8E-DF2301E50F10}" type="datetimeFigureOut">
              <a:rPr lang="en-US" smtClean="0"/>
              <a:pPr/>
              <a:t>7/24/2018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84F042-E414-42F8-984D-C5DD98C3FB5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4102CA7-B36A-44D9-BB8E-DF2301E50F10}" type="datetimeFigureOut">
              <a:rPr lang="en-US" smtClean="0"/>
              <a:pPr/>
              <a:t>7/24/2018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84F042-E414-42F8-984D-C5DD98C3FB5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4102CA7-B36A-44D9-BB8E-DF2301E50F10}" type="datetimeFigureOut">
              <a:rPr lang="en-US" smtClean="0"/>
              <a:pPr/>
              <a:t>7/24/2018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84F042-E414-42F8-984D-C5DD98C3FB5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102CA7-B36A-44D9-BB8E-DF2301E50F10}" type="datetimeFigureOut">
              <a:rPr lang="en-US" smtClean="0"/>
              <a:pPr/>
              <a:t>7/24/2018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84F042-E414-42F8-984D-C5DD98C3FB5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102CA7-B36A-44D9-BB8E-DF2301E50F10}" type="datetimeFigureOut">
              <a:rPr lang="en-US" smtClean="0"/>
              <a:pPr/>
              <a:t>7/24/2018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84F042-E414-42F8-984D-C5DD98C3FB5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102CA7-B36A-44D9-BB8E-DF2301E50F10}" type="datetimeFigureOut">
              <a:rPr lang="en-US" smtClean="0"/>
              <a:pPr/>
              <a:t>7/24/2018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84F042-E414-42F8-984D-C5DD98C3FB5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102CA7-B36A-44D9-BB8E-DF2301E50F10}" type="datetimeFigureOut">
              <a:rPr lang="en-US" smtClean="0"/>
              <a:pPr/>
              <a:t>7/24/2018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84F042-E414-42F8-984D-C5DD98C3FB5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102CA7-B36A-44D9-BB8E-DF2301E50F10}" type="datetimeFigureOut">
              <a:rPr lang="en-US" smtClean="0"/>
              <a:pPr/>
              <a:t>7/24/2018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84F042-E414-42F8-984D-C5DD98C3FB5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102CA7-B36A-44D9-BB8E-DF2301E50F10}" type="datetimeFigureOut">
              <a:rPr lang="en-US" smtClean="0"/>
              <a:pPr/>
              <a:t>7/24/2018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84F042-E414-42F8-984D-C5DD98C3FB5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3074" name="Picture 2"/>
          <p:cNvPicPr>
            <a:picLocks noChangeAspect="1" noChangeArrowheads="1"/>
          </p:cNvPicPr>
          <p:nvPr/>
        </p:nvPicPr>
        <p:blipFill>
          <a:blip r:embed="rId2"/>
          <a:srcRect l="4065" r="4065" b="9870"/>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fa-IR" sz="7200" dirty="0" smtClean="0">
                <a:cs typeface="B Zar" pitchFamily="2" charset="-78"/>
              </a:rPr>
              <a:t>فصل سوم</a:t>
            </a:r>
            <a:endParaRPr lang="en-US" sz="7200" dirty="0">
              <a:cs typeface="B Zar" pitchFamily="2" charset="-78"/>
            </a:endParaRPr>
          </a:p>
        </p:txBody>
      </p:sp>
      <p:sp>
        <p:nvSpPr>
          <p:cNvPr id="3" name="Content Placeholder 2"/>
          <p:cNvSpPr>
            <a:spLocks noGrp="1"/>
          </p:cNvSpPr>
          <p:nvPr>
            <p:ph idx="1"/>
          </p:nvPr>
        </p:nvSpPr>
        <p:spPr/>
        <p:txBody>
          <a:bodyPr>
            <a:normAutofit/>
          </a:bodyPr>
          <a:lstStyle/>
          <a:p>
            <a:pPr algn="r" rtl="1">
              <a:buNone/>
            </a:pPr>
            <a:r>
              <a:rPr lang="fa-IR" sz="7200" dirty="0" smtClean="0">
                <a:solidFill>
                  <a:srgbClr val="FF0000"/>
                </a:solidFill>
                <a:cs typeface="B Zar" pitchFamily="2" charset="-78"/>
              </a:rPr>
              <a:t>تعادل</a:t>
            </a:r>
            <a:endParaRPr lang="en-US" sz="7200" dirty="0" smtClean="0">
              <a:solidFill>
                <a:srgbClr val="FF0000"/>
              </a:solidFill>
              <a:cs typeface="B Zar" pitchFamily="2" charset="-78"/>
            </a:endParaRPr>
          </a:p>
          <a:p>
            <a:pPr algn="r" rtl="1">
              <a:buNone/>
            </a:pPr>
            <a:r>
              <a:rPr lang="en-US" sz="6600" dirty="0" smtClean="0">
                <a:solidFill>
                  <a:srgbClr val="FF0000"/>
                </a:solidFill>
                <a:latin typeface="Times New Roman" pitchFamily="18" charset="0"/>
                <a:cs typeface="Times New Roman" pitchFamily="18" charset="0"/>
              </a:rPr>
              <a:t>Equilibrium</a:t>
            </a:r>
            <a:endParaRPr lang="en-US" sz="6600" dirty="0">
              <a:solidFill>
                <a:srgbClr val="FF0000"/>
              </a:solidFill>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مقدمه</a:t>
            </a:r>
            <a:endParaRPr lang="en-US" dirty="0"/>
          </a:p>
        </p:txBody>
      </p:sp>
      <p:sp>
        <p:nvSpPr>
          <p:cNvPr id="3" name="Content Placeholder 2"/>
          <p:cNvSpPr>
            <a:spLocks noGrp="1"/>
          </p:cNvSpPr>
          <p:nvPr>
            <p:ph idx="1"/>
          </p:nvPr>
        </p:nvSpPr>
        <p:spPr/>
        <p:txBody>
          <a:bodyPr/>
          <a:lstStyle/>
          <a:p>
            <a:endParaRPr lang="en-US"/>
          </a:p>
        </p:txBody>
      </p:sp>
      <p:pic>
        <p:nvPicPr>
          <p:cNvPr id="4098" name="Picture 2"/>
          <p:cNvPicPr>
            <a:picLocks noChangeAspect="1" noChangeArrowheads="1"/>
          </p:cNvPicPr>
          <p:nvPr/>
        </p:nvPicPr>
        <p:blipFill>
          <a:blip r:embed="rId2"/>
          <a:srcRect/>
          <a:stretch>
            <a:fillRect/>
          </a:stretch>
        </p:blipFill>
        <p:spPr bwMode="auto">
          <a:xfrm>
            <a:off x="-76200" y="2133600"/>
            <a:ext cx="4488146" cy="3657600"/>
          </a:xfrm>
          <a:prstGeom prst="rect">
            <a:avLst/>
          </a:prstGeom>
          <a:noFill/>
          <a:ln w="9525">
            <a:noFill/>
            <a:miter lim="800000"/>
            <a:headEnd/>
            <a:tailEnd/>
          </a:ln>
          <a:effectLst/>
        </p:spPr>
      </p:pic>
      <p:pic>
        <p:nvPicPr>
          <p:cNvPr id="4099" name="Picture 3"/>
          <p:cNvPicPr>
            <a:picLocks noChangeAspect="1" noChangeArrowheads="1"/>
          </p:cNvPicPr>
          <p:nvPr/>
        </p:nvPicPr>
        <p:blipFill>
          <a:blip r:embed="rId3"/>
          <a:srcRect/>
          <a:stretch>
            <a:fillRect/>
          </a:stretch>
        </p:blipFill>
        <p:spPr bwMode="auto">
          <a:xfrm>
            <a:off x="4191000" y="2667000"/>
            <a:ext cx="4591050" cy="3262062"/>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endParaRPr lang="en-US" dirty="0">
              <a:cs typeface="B Zar" pitchFamily="2" charset="-78"/>
            </a:endParaRPr>
          </a:p>
        </p:txBody>
      </p:sp>
      <p:sp>
        <p:nvSpPr>
          <p:cNvPr id="3" name="Content Placeholder 2"/>
          <p:cNvSpPr>
            <a:spLocks noGrp="1"/>
          </p:cNvSpPr>
          <p:nvPr>
            <p:ph idx="1"/>
          </p:nvPr>
        </p:nvSpPr>
        <p:spPr/>
        <p:txBody>
          <a:bodyPr/>
          <a:lstStyle/>
          <a:p>
            <a:pPr marL="514350" indent="-514350" algn="just" rtl="1">
              <a:buFont typeface="+mj-lt"/>
              <a:buAutoNum type="arabicPeriod"/>
            </a:pPr>
            <a:r>
              <a:rPr lang="fa-IR" dirty="0" smtClean="0">
                <a:cs typeface="B Zar" pitchFamily="2" charset="-78"/>
              </a:rPr>
              <a:t>زمانی یک جسم دارای تعادل است که برایند نیروها و گشتاورهای وارده بر آن صفر باشد</a:t>
            </a:r>
          </a:p>
          <a:p>
            <a:pPr marL="514350" indent="-514350" algn="just" rtl="1">
              <a:buFont typeface="+mj-lt"/>
              <a:buAutoNum type="arabicPeriod"/>
            </a:pPr>
            <a:endParaRPr lang="fa-IR" dirty="0">
              <a:cs typeface="B Zar" pitchFamily="2" charset="-78"/>
            </a:endParaRPr>
          </a:p>
          <a:p>
            <a:pPr marL="514350" indent="-514350" algn="just" rtl="1">
              <a:buFont typeface="+mj-lt"/>
              <a:buAutoNum type="arabicPeriod"/>
            </a:pPr>
            <a:endParaRPr lang="fa-IR" dirty="0" smtClean="0">
              <a:cs typeface="B Zar" pitchFamily="2" charset="-78"/>
            </a:endParaRPr>
          </a:p>
          <a:p>
            <a:pPr marL="514350" indent="-514350" algn="just" rtl="1">
              <a:buFont typeface="+mj-lt"/>
              <a:buAutoNum type="arabicPeriod"/>
            </a:pPr>
            <a:endParaRPr lang="fa-IR" dirty="0" smtClean="0">
              <a:cs typeface="B Zar" pitchFamily="2" charset="-78"/>
            </a:endParaRPr>
          </a:p>
          <a:p>
            <a:pPr marL="514350" indent="-514350" algn="just" rtl="1">
              <a:buFont typeface="+mj-lt"/>
              <a:buAutoNum type="arabicPeriod"/>
            </a:pPr>
            <a:r>
              <a:rPr lang="fa-IR" dirty="0" smtClean="0">
                <a:cs typeface="B Zar" pitchFamily="2" charset="-78"/>
              </a:rPr>
              <a:t>جسم دارای تعادل یا ساکن است یا با سرعت ثابت حرکت خطی یا دورانی دارد</a:t>
            </a:r>
          </a:p>
          <a:p>
            <a:pPr marL="514350" indent="-514350" algn="just" rtl="1">
              <a:buNone/>
            </a:pPr>
            <a:endParaRPr lang="en-US" dirty="0">
              <a:cs typeface="B Zar" pitchFamily="2" charset="-78"/>
            </a:endParaRPr>
          </a:p>
        </p:txBody>
      </p:sp>
      <p:pic>
        <p:nvPicPr>
          <p:cNvPr id="1027" name="Picture 3"/>
          <p:cNvPicPr>
            <a:picLocks noChangeAspect="1" noChangeArrowheads="1"/>
          </p:cNvPicPr>
          <p:nvPr/>
        </p:nvPicPr>
        <p:blipFill>
          <a:blip r:embed="rId2"/>
          <a:srcRect/>
          <a:stretch>
            <a:fillRect/>
          </a:stretch>
        </p:blipFill>
        <p:spPr bwMode="auto">
          <a:xfrm>
            <a:off x="228600" y="2895600"/>
            <a:ext cx="4495800" cy="752475"/>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143000"/>
          </a:xfrm>
        </p:spPr>
        <p:txBody>
          <a:bodyPr/>
          <a:lstStyle/>
          <a:p>
            <a:pPr rtl="1"/>
            <a:r>
              <a:rPr lang="fa-IR" dirty="0" smtClean="0">
                <a:solidFill>
                  <a:srgbClr val="C00000"/>
                </a:solidFill>
                <a:latin typeface="Times New Roman" pitchFamily="18" charset="0"/>
                <a:cs typeface="B Zar" pitchFamily="2" charset="-78"/>
              </a:rPr>
              <a:t>دیاگرام آزاد (</a:t>
            </a:r>
            <a:r>
              <a:rPr lang="en-US" dirty="0" smtClean="0">
                <a:solidFill>
                  <a:srgbClr val="C00000"/>
                </a:solidFill>
                <a:latin typeface="Times New Roman" pitchFamily="18" charset="0"/>
                <a:cs typeface="B Zar" pitchFamily="2" charset="-78"/>
              </a:rPr>
              <a:t>Free body diagram</a:t>
            </a:r>
            <a:r>
              <a:rPr lang="fa-IR" dirty="0" smtClean="0">
                <a:solidFill>
                  <a:srgbClr val="C00000"/>
                </a:solidFill>
                <a:latin typeface="Times New Roman" pitchFamily="18" charset="0"/>
                <a:cs typeface="B Zar" pitchFamily="2" charset="-78"/>
              </a:rPr>
              <a:t>)</a:t>
            </a:r>
            <a:endParaRPr lang="en-US" dirty="0">
              <a:solidFill>
                <a:srgbClr val="C00000"/>
              </a:solidFill>
              <a:latin typeface="Times New Roman" pitchFamily="18" charset="0"/>
              <a:cs typeface="B Zar" pitchFamily="2" charset="-78"/>
            </a:endParaRPr>
          </a:p>
        </p:txBody>
      </p:sp>
      <p:sp>
        <p:nvSpPr>
          <p:cNvPr id="3" name="Content Placeholder 2"/>
          <p:cNvSpPr>
            <a:spLocks noGrp="1"/>
          </p:cNvSpPr>
          <p:nvPr>
            <p:ph idx="1"/>
          </p:nvPr>
        </p:nvSpPr>
        <p:spPr>
          <a:xfrm>
            <a:off x="304800" y="1600200"/>
            <a:ext cx="8229600" cy="4525963"/>
          </a:xfrm>
        </p:spPr>
        <p:txBody>
          <a:bodyPr>
            <a:normAutofit fontScale="92500" lnSpcReduction="20000"/>
          </a:bodyPr>
          <a:lstStyle/>
          <a:p>
            <a:pPr algn="just" rtl="1">
              <a:buNone/>
            </a:pPr>
            <a:r>
              <a:rPr lang="fa-IR" dirty="0" smtClean="0">
                <a:cs typeface="B Zar" pitchFamily="2" charset="-78"/>
              </a:rPr>
              <a:t>رسم دیاگرام آزاد مهمترین قدم در حل مسائل مربوط به مکانیک الخصوص مسائل تعادل اجسام می باشد</a:t>
            </a:r>
          </a:p>
          <a:p>
            <a:pPr algn="just" rtl="1">
              <a:buNone/>
            </a:pPr>
            <a:endParaRPr lang="fa-IR" dirty="0" smtClean="0">
              <a:cs typeface="B Zar" pitchFamily="2" charset="-78"/>
            </a:endParaRPr>
          </a:p>
          <a:p>
            <a:pPr algn="just" rtl="1">
              <a:buNone/>
            </a:pPr>
            <a:r>
              <a:rPr lang="fa-IR" dirty="0" smtClean="0">
                <a:cs typeface="B Zar" pitchFamily="2" charset="-78"/>
              </a:rPr>
              <a:t>برای رسم دیاگرام آزاد مراحل زیر را طی می کنیم:</a:t>
            </a:r>
          </a:p>
          <a:p>
            <a:pPr algn="just" rtl="1">
              <a:buNone/>
            </a:pPr>
            <a:endParaRPr lang="fa-IR" dirty="0" smtClean="0">
              <a:cs typeface="B Zar" pitchFamily="2" charset="-78"/>
            </a:endParaRPr>
          </a:p>
          <a:p>
            <a:pPr marL="514350" indent="-514350" algn="just" rtl="1">
              <a:buFont typeface="+mj-lt"/>
              <a:buAutoNum type="arabicPeriod"/>
            </a:pPr>
            <a:r>
              <a:rPr lang="fa-IR" dirty="0" smtClean="0">
                <a:solidFill>
                  <a:srgbClr val="C00000"/>
                </a:solidFill>
                <a:cs typeface="B Zar" pitchFamily="2" charset="-78"/>
              </a:rPr>
              <a:t>مشخص کردن جسم مورد مطالعه</a:t>
            </a:r>
          </a:p>
          <a:p>
            <a:pPr marL="514350" indent="-514350" algn="just" rtl="1">
              <a:buFont typeface="+mj-lt"/>
              <a:buAutoNum type="arabicPeriod"/>
            </a:pPr>
            <a:r>
              <a:rPr lang="fa-IR" dirty="0">
                <a:solidFill>
                  <a:srgbClr val="C00000"/>
                </a:solidFill>
                <a:cs typeface="B Zar" pitchFamily="2" charset="-78"/>
              </a:rPr>
              <a:t>ر</a:t>
            </a:r>
            <a:r>
              <a:rPr lang="fa-IR" dirty="0" smtClean="0">
                <a:solidFill>
                  <a:srgbClr val="C00000"/>
                </a:solidFill>
                <a:cs typeface="B Zar" pitchFamily="2" charset="-78"/>
              </a:rPr>
              <a:t>سم طرحواره ساده از جسم به همراه ابعاد</a:t>
            </a:r>
          </a:p>
          <a:p>
            <a:pPr marL="514350" indent="-514350" algn="just" rtl="1">
              <a:buFont typeface="+mj-lt"/>
              <a:buAutoNum type="arabicPeriod"/>
            </a:pPr>
            <a:r>
              <a:rPr lang="fa-IR" dirty="0" smtClean="0">
                <a:solidFill>
                  <a:srgbClr val="C00000"/>
                </a:solidFill>
                <a:cs typeface="B Zar" pitchFamily="2" charset="-78"/>
              </a:rPr>
              <a:t>نشان دادن جهت محور مختصات</a:t>
            </a:r>
          </a:p>
          <a:p>
            <a:pPr marL="514350" indent="-514350" algn="just" rtl="1">
              <a:buFont typeface="+mj-lt"/>
              <a:buAutoNum type="arabicPeriod"/>
            </a:pPr>
            <a:r>
              <a:rPr lang="fa-IR" dirty="0" smtClean="0">
                <a:solidFill>
                  <a:srgbClr val="C00000"/>
                </a:solidFill>
                <a:cs typeface="B Zar" pitchFamily="2" charset="-78"/>
              </a:rPr>
              <a:t>رسم نیروی های وارده بر جسم ( نیروهای خارجی، نیروی وزن)</a:t>
            </a:r>
          </a:p>
          <a:p>
            <a:pPr marL="514350" indent="-514350" algn="just" rtl="1">
              <a:buFont typeface="+mj-lt"/>
              <a:buAutoNum type="arabicPeriod"/>
            </a:pPr>
            <a:r>
              <a:rPr lang="fa-IR" dirty="0" smtClean="0">
                <a:solidFill>
                  <a:srgbClr val="C00000"/>
                </a:solidFill>
                <a:cs typeface="B Zar" pitchFamily="2" charset="-78"/>
              </a:rPr>
              <a:t>رسم عکس العمل های تکیه گاهی </a:t>
            </a:r>
            <a:endParaRPr lang="fa-IR" dirty="0">
              <a:solidFill>
                <a:srgbClr val="C00000"/>
              </a:solidFill>
              <a:cs typeface="B Zar" pitchFamily="2" charset="-7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43600" y="304800"/>
            <a:ext cx="3048000" cy="1630362"/>
          </a:xfrm>
        </p:spPr>
        <p:txBody>
          <a:bodyPr>
            <a:noAutofit/>
          </a:bodyPr>
          <a:lstStyle/>
          <a:p>
            <a:pPr algn="r" rtl="1"/>
            <a:r>
              <a:rPr lang="fa-IR" sz="2800" b="1" dirty="0" smtClean="0">
                <a:solidFill>
                  <a:srgbClr val="C00000"/>
                </a:solidFill>
                <a:cs typeface="B Zar" pitchFamily="2" charset="-78"/>
              </a:rPr>
              <a:t>انواع تکیه گاه</a:t>
            </a:r>
            <a:br>
              <a:rPr lang="fa-IR" sz="2800" b="1" dirty="0" smtClean="0">
                <a:solidFill>
                  <a:srgbClr val="C00000"/>
                </a:solidFill>
                <a:cs typeface="B Zar" pitchFamily="2" charset="-78"/>
              </a:rPr>
            </a:br>
            <a:r>
              <a:rPr lang="fa-IR" sz="2800" b="1" dirty="0" smtClean="0">
                <a:solidFill>
                  <a:srgbClr val="C00000"/>
                </a:solidFill>
                <a:cs typeface="B Zar" pitchFamily="2" charset="-78"/>
              </a:rPr>
              <a:t>تعداد عکس العمل </a:t>
            </a:r>
            <a:br>
              <a:rPr lang="fa-IR" sz="2800" b="1" dirty="0" smtClean="0">
                <a:solidFill>
                  <a:srgbClr val="C00000"/>
                </a:solidFill>
                <a:cs typeface="B Zar" pitchFamily="2" charset="-78"/>
              </a:rPr>
            </a:br>
            <a:r>
              <a:rPr lang="fa-IR" sz="2800" b="1" dirty="0" smtClean="0">
                <a:solidFill>
                  <a:srgbClr val="C00000"/>
                </a:solidFill>
                <a:cs typeface="B Zar" pitchFamily="2" charset="-78"/>
              </a:rPr>
              <a:t> نحوه نمایش</a:t>
            </a:r>
            <a:br>
              <a:rPr lang="fa-IR" sz="2800" b="1" dirty="0" smtClean="0">
                <a:solidFill>
                  <a:srgbClr val="C00000"/>
                </a:solidFill>
                <a:cs typeface="B Zar" pitchFamily="2" charset="-78"/>
              </a:rPr>
            </a:br>
            <a:r>
              <a:rPr lang="fa-IR" sz="2800" b="1" dirty="0" smtClean="0">
                <a:solidFill>
                  <a:srgbClr val="C00000"/>
                </a:solidFill>
                <a:cs typeface="B Zar" pitchFamily="2" charset="-78"/>
              </a:rPr>
              <a:t>در فضای دوبعدی</a:t>
            </a:r>
            <a:endParaRPr lang="en-US" sz="2800" b="1" dirty="0">
              <a:solidFill>
                <a:srgbClr val="C00000"/>
              </a:solidFill>
              <a:cs typeface="B Zar" pitchFamily="2" charset="-78"/>
            </a:endParaRPr>
          </a:p>
        </p:txBody>
      </p:sp>
      <p:sp>
        <p:nvSpPr>
          <p:cNvPr id="3" name="Content Placeholder 2"/>
          <p:cNvSpPr>
            <a:spLocks noGrp="1"/>
          </p:cNvSpPr>
          <p:nvPr>
            <p:ph idx="1"/>
          </p:nvPr>
        </p:nvSpPr>
        <p:spPr>
          <a:xfrm>
            <a:off x="5943600" y="2438400"/>
            <a:ext cx="2971800" cy="4114800"/>
          </a:xfrm>
        </p:spPr>
        <p:txBody>
          <a:bodyPr>
            <a:normAutofit/>
          </a:bodyPr>
          <a:lstStyle/>
          <a:p>
            <a:pPr marL="514350" indent="-514350" algn="r" rtl="1">
              <a:buAutoNum type="arabicPeriod"/>
            </a:pPr>
            <a:r>
              <a:rPr lang="fa-IR" dirty="0" smtClean="0">
                <a:cs typeface="B Zar" pitchFamily="2" charset="-78"/>
              </a:rPr>
              <a:t>طناب، زنجیر، کابل</a:t>
            </a:r>
          </a:p>
          <a:p>
            <a:pPr marL="514350" indent="-514350" algn="r" rtl="1">
              <a:buAutoNum type="arabicPeriod"/>
            </a:pPr>
            <a:r>
              <a:rPr lang="fa-IR" dirty="0" smtClean="0">
                <a:cs typeface="B Zar" pitchFamily="2" charset="-78"/>
              </a:rPr>
              <a:t>سطح صاف</a:t>
            </a:r>
          </a:p>
          <a:p>
            <a:pPr marL="514350" indent="-514350" algn="r" rtl="1">
              <a:buAutoNum type="arabicPeriod"/>
            </a:pPr>
            <a:r>
              <a:rPr lang="fa-IR" dirty="0" smtClean="0">
                <a:cs typeface="B Zar" pitchFamily="2" charset="-78"/>
              </a:rPr>
              <a:t>سطح ناصاف</a:t>
            </a:r>
          </a:p>
          <a:p>
            <a:pPr marL="514350" indent="-514350" algn="r" rtl="1">
              <a:buAutoNum type="arabicPeriod"/>
            </a:pPr>
            <a:r>
              <a:rPr lang="fa-IR" dirty="0" smtClean="0">
                <a:cs typeface="B Zar" pitchFamily="2" charset="-78"/>
              </a:rPr>
              <a:t>تکیه گاه غلتکی</a:t>
            </a:r>
          </a:p>
          <a:p>
            <a:pPr marL="514350" indent="-514350" algn="r" rtl="1">
              <a:buAutoNum type="arabicPeriod"/>
            </a:pPr>
            <a:r>
              <a:rPr lang="fa-IR" dirty="0" smtClean="0">
                <a:cs typeface="B Zar" pitchFamily="2" charset="-78"/>
              </a:rPr>
              <a:t>سطح هدایت شونده</a:t>
            </a:r>
            <a:endParaRPr lang="en-US" dirty="0">
              <a:cs typeface="B Zar" pitchFamily="2" charset="-78"/>
            </a:endParaRPr>
          </a:p>
        </p:txBody>
      </p:sp>
      <p:pic>
        <p:nvPicPr>
          <p:cNvPr id="2050" name="Picture 2"/>
          <p:cNvPicPr>
            <a:picLocks noChangeAspect="1" noChangeArrowheads="1"/>
          </p:cNvPicPr>
          <p:nvPr/>
        </p:nvPicPr>
        <p:blipFill>
          <a:blip r:embed="rId2"/>
          <a:srcRect t="3584" b="3287"/>
          <a:stretch>
            <a:fillRect/>
          </a:stretch>
        </p:blipFill>
        <p:spPr bwMode="auto">
          <a:xfrm>
            <a:off x="-1" y="0"/>
            <a:ext cx="6088975"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72200" y="1676400"/>
            <a:ext cx="2438400" cy="4525963"/>
          </a:xfrm>
        </p:spPr>
        <p:txBody>
          <a:bodyPr/>
          <a:lstStyle/>
          <a:p>
            <a:pPr marL="514350" indent="-514350" algn="r" rtl="1">
              <a:buNone/>
            </a:pPr>
            <a:r>
              <a:rPr lang="fa-IR" dirty="0" smtClean="0">
                <a:cs typeface="B Zar" pitchFamily="2" charset="-78"/>
              </a:rPr>
              <a:t>6. تکیه مفصلی</a:t>
            </a:r>
          </a:p>
          <a:p>
            <a:pPr marL="514350" indent="-514350" algn="r" rtl="1">
              <a:buNone/>
            </a:pPr>
            <a:r>
              <a:rPr lang="fa-IR" dirty="0" smtClean="0">
                <a:cs typeface="B Zar" pitchFamily="2" charset="-78"/>
              </a:rPr>
              <a:t>7. تکیه گیردار</a:t>
            </a:r>
          </a:p>
          <a:p>
            <a:pPr marL="514350" indent="-514350" algn="r" rtl="1">
              <a:buNone/>
            </a:pPr>
            <a:r>
              <a:rPr lang="fa-IR" dirty="0" smtClean="0">
                <a:cs typeface="B Zar" pitchFamily="2" charset="-78"/>
              </a:rPr>
              <a:t>9. نیروی وزن</a:t>
            </a:r>
          </a:p>
          <a:p>
            <a:pPr marL="514350" indent="-514350" algn="r" rtl="1">
              <a:buNone/>
            </a:pPr>
            <a:r>
              <a:rPr lang="fa-IR" dirty="0" smtClean="0">
                <a:cs typeface="B Zar" pitchFamily="2" charset="-78"/>
              </a:rPr>
              <a:t>10. نیروی فنر</a:t>
            </a:r>
            <a:endParaRPr lang="en-US" dirty="0">
              <a:cs typeface="B Zar" pitchFamily="2" charset="-78"/>
            </a:endParaRPr>
          </a:p>
        </p:txBody>
      </p:sp>
      <p:pic>
        <p:nvPicPr>
          <p:cNvPr id="3074" name="Picture 2"/>
          <p:cNvPicPr>
            <a:picLocks noChangeAspect="1" noChangeArrowheads="1"/>
          </p:cNvPicPr>
          <p:nvPr/>
        </p:nvPicPr>
        <p:blipFill>
          <a:blip r:embed="rId2"/>
          <a:srcRect/>
          <a:stretch>
            <a:fillRect/>
          </a:stretch>
        </p:blipFill>
        <p:spPr bwMode="auto">
          <a:xfrm>
            <a:off x="0" y="-76200"/>
            <a:ext cx="5835090" cy="703938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a-IR" sz="3600" b="1" dirty="0" smtClean="0">
                <a:solidFill>
                  <a:srgbClr val="C00000"/>
                </a:solidFill>
                <a:cs typeface="B Zar" pitchFamily="2" charset="-78"/>
              </a:rPr>
              <a:t>نکته در مورد سطح هدایت شونده</a:t>
            </a:r>
            <a:endParaRPr lang="en-US" sz="3600" b="1" dirty="0">
              <a:solidFill>
                <a:srgbClr val="C00000"/>
              </a:solidFill>
              <a:cs typeface="B Zar" pitchFamily="2" charset="-78"/>
            </a:endParaRPr>
          </a:p>
        </p:txBody>
      </p:sp>
      <p:pic>
        <p:nvPicPr>
          <p:cNvPr id="1027" name="Picture 3"/>
          <p:cNvPicPr>
            <a:picLocks noGrp="1" noChangeAspect="1" noChangeArrowheads="1"/>
          </p:cNvPicPr>
          <p:nvPr>
            <p:ph idx="1"/>
          </p:nvPr>
        </p:nvPicPr>
        <p:blipFill>
          <a:blip r:embed="rId2"/>
          <a:srcRect/>
          <a:stretch>
            <a:fillRect/>
          </a:stretch>
        </p:blipFill>
        <p:spPr bwMode="auto">
          <a:xfrm>
            <a:off x="609600" y="2362200"/>
            <a:ext cx="8072071" cy="2572544"/>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8229600" cy="1143000"/>
          </a:xfrm>
        </p:spPr>
        <p:txBody>
          <a:bodyPr/>
          <a:lstStyle/>
          <a:p>
            <a:pPr algn="r" rtl="1"/>
            <a:r>
              <a:rPr lang="fa-IR" dirty="0" smtClean="0">
                <a:cs typeface="B Zar" pitchFamily="2" charset="-78"/>
              </a:rPr>
              <a:t>مثال: رسم دیاگرام آزاد</a:t>
            </a:r>
            <a:endParaRPr lang="en-US" dirty="0">
              <a:cs typeface="B Zar" pitchFamily="2" charset="-78"/>
            </a:endParaRPr>
          </a:p>
        </p:txBody>
      </p:sp>
      <p:pic>
        <p:nvPicPr>
          <p:cNvPr id="4098" name="Picture 2"/>
          <p:cNvPicPr>
            <a:picLocks noGrp="1" noChangeAspect="1" noChangeArrowheads="1"/>
          </p:cNvPicPr>
          <p:nvPr>
            <p:ph idx="1"/>
          </p:nvPr>
        </p:nvPicPr>
        <p:blipFill>
          <a:blip r:embed="rId2"/>
          <a:srcRect/>
          <a:stretch>
            <a:fillRect/>
          </a:stretch>
        </p:blipFill>
        <p:spPr bwMode="auto">
          <a:xfrm>
            <a:off x="0" y="914400"/>
            <a:ext cx="8606653" cy="521804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5122" name="Picture 2"/>
          <p:cNvPicPr>
            <a:picLocks noChangeAspect="1" noChangeArrowheads="1"/>
          </p:cNvPicPr>
          <p:nvPr/>
        </p:nvPicPr>
        <p:blipFill>
          <a:blip r:embed="rId2"/>
          <a:srcRect/>
          <a:stretch>
            <a:fillRect/>
          </a:stretch>
        </p:blipFill>
        <p:spPr bwMode="auto">
          <a:xfrm>
            <a:off x="304800" y="762000"/>
            <a:ext cx="8535469" cy="509133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pPr algn="r" rtl="1"/>
            <a:r>
              <a:rPr lang="fa-IR" sz="3600" dirty="0" smtClean="0">
                <a:solidFill>
                  <a:srgbClr val="C00000"/>
                </a:solidFill>
                <a:cs typeface="B Zar" pitchFamily="2" charset="-78"/>
              </a:rPr>
              <a:t>در شکل های زیر دیاگرام آزاد را تکمیل کنید</a:t>
            </a:r>
            <a:endParaRPr lang="en-US" sz="3600" dirty="0">
              <a:solidFill>
                <a:srgbClr val="C00000"/>
              </a:solidFill>
              <a:cs typeface="B Zar" pitchFamily="2" charset="-78"/>
            </a:endParaRPr>
          </a:p>
        </p:txBody>
      </p:sp>
      <p:sp>
        <p:nvSpPr>
          <p:cNvPr id="3" name="Content Placeholder 2"/>
          <p:cNvSpPr>
            <a:spLocks noGrp="1"/>
          </p:cNvSpPr>
          <p:nvPr>
            <p:ph idx="1"/>
          </p:nvPr>
        </p:nvSpPr>
        <p:spPr/>
        <p:txBody>
          <a:bodyPr/>
          <a:lstStyle/>
          <a:p>
            <a:endParaRPr lang="en-US"/>
          </a:p>
        </p:txBody>
      </p:sp>
      <p:pic>
        <p:nvPicPr>
          <p:cNvPr id="6146" name="Picture 2"/>
          <p:cNvPicPr>
            <a:picLocks noChangeAspect="1" noChangeArrowheads="1"/>
          </p:cNvPicPr>
          <p:nvPr/>
        </p:nvPicPr>
        <p:blipFill>
          <a:blip r:embed="rId2"/>
          <a:srcRect/>
          <a:stretch>
            <a:fillRect/>
          </a:stretch>
        </p:blipFill>
        <p:spPr bwMode="auto">
          <a:xfrm>
            <a:off x="457200" y="1066800"/>
            <a:ext cx="7808800" cy="5791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fa-IR" sz="4000" b="1" dirty="0" smtClean="0">
                <a:cs typeface="B Zar" pitchFamily="2" charset="-78"/>
              </a:rPr>
              <a:t>معادلات تعادل در فضای دو بعدی</a:t>
            </a:r>
            <a:endParaRPr lang="en-US" sz="4000" b="1" dirty="0">
              <a:cs typeface="B Zar" pitchFamily="2" charset="-78"/>
            </a:endParaRPr>
          </a:p>
        </p:txBody>
      </p:sp>
      <p:pic>
        <p:nvPicPr>
          <p:cNvPr id="8194" name="Picture 2"/>
          <p:cNvPicPr>
            <a:picLocks noGrp="1" noChangeAspect="1" noChangeArrowheads="1"/>
          </p:cNvPicPr>
          <p:nvPr>
            <p:ph idx="1"/>
          </p:nvPr>
        </p:nvPicPr>
        <p:blipFill>
          <a:blip r:embed="rId2"/>
          <a:srcRect l="23045"/>
          <a:stretch>
            <a:fillRect/>
          </a:stretch>
        </p:blipFill>
        <p:spPr bwMode="auto">
          <a:xfrm>
            <a:off x="0" y="2590800"/>
            <a:ext cx="8991600" cy="2964664"/>
          </a:xfrm>
          <a:prstGeom prst="rect">
            <a:avLst/>
          </a:prstGeom>
          <a:noFill/>
          <a:ln w="9525">
            <a:noFill/>
            <a:miter lim="800000"/>
            <a:headEnd/>
            <a:tailEnd/>
          </a:ln>
          <a:effectLst/>
        </p:spPr>
      </p:pic>
      <p:sp>
        <p:nvSpPr>
          <p:cNvPr id="5" name="TextBox 4"/>
          <p:cNvSpPr txBox="1"/>
          <p:nvPr/>
        </p:nvSpPr>
        <p:spPr>
          <a:xfrm>
            <a:off x="5562600" y="1447800"/>
            <a:ext cx="3459601" cy="707886"/>
          </a:xfrm>
          <a:prstGeom prst="rect">
            <a:avLst/>
          </a:prstGeom>
          <a:noFill/>
        </p:spPr>
        <p:txBody>
          <a:bodyPr wrap="none" rtlCol="0">
            <a:spAutoFit/>
          </a:bodyPr>
          <a:lstStyle/>
          <a:p>
            <a:r>
              <a:rPr lang="fa-IR" sz="4000" b="1" dirty="0" smtClean="0">
                <a:solidFill>
                  <a:srgbClr val="C00000"/>
                </a:solidFill>
                <a:cs typeface="B Zar" pitchFamily="2" charset="-78"/>
              </a:rPr>
              <a:t>دسته اول معادلات</a:t>
            </a:r>
            <a:endParaRPr lang="en-US" sz="4000" b="1" dirty="0">
              <a:solidFill>
                <a:srgbClr val="C00000"/>
              </a:solidFill>
              <a:cs typeface="B Zar" pitchFamily="2" charset="-7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sp>
        <p:nvSpPr>
          <p:cNvPr id="6" name="TextBox 5"/>
          <p:cNvSpPr txBox="1"/>
          <p:nvPr/>
        </p:nvSpPr>
        <p:spPr>
          <a:xfrm>
            <a:off x="5562600" y="76200"/>
            <a:ext cx="3469219" cy="707886"/>
          </a:xfrm>
          <a:prstGeom prst="rect">
            <a:avLst/>
          </a:prstGeom>
          <a:noFill/>
        </p:spPr>
        <p:txBody>
          <a:bodyPr wrap="none" rtlCol="0">
            <a:spAutoFit/>
          </a:bodyPr>
          <a:lstStyle/>
          <a:p>
            <a:r>
              <a:rPr lang="fa-IR" sz="4000" b="1" dirty="0" smtClean="0">
                <a:solidFill>
                  <a:srgbClr val="C00000"/>
                </a:solidFill>
                <a:cs typeface="B Zar" pitchFamily="2" charset="-78"/>
              </a:rPr>
              <a:t>دسته دوم معادلات</a:t>
            </a:r>
            <a:endParaRPr lang="en-US" sz="4000" b="1" dirty="0">
              <a:solidFill>
                <a:srgbClr val="C00000"/>
              </a:solidFill>
              <a:cs typeface="B Zar" pitchFamily="2" charset="-78"/>
            </a:endParaRPr>
          </a:p>
        </p:txBody>
      </p:sp>
      <p:pic>
        <p:nvPicPr>
          <p:cNvPr id="9218" name="Picture 2"/>
          <p:cNvPicPr>
            <a:picLocks noChangeAspect="1" noChangeArrowheads="1"/>
          </p:cNvPicPr>
          <p:nvPr/>
        </p:nvPicPr>
        <p:blipFill>
          <a:blip r:embed="rId2"/>
          <a:srcRect/>
          <a:stretch>
            <a:fillRect/>
          </a:stretch>
        </p:blipFill>
        <p:spPr bwMode="auto">
          <a:xfrm>
            <a:off x="1066800" y="4267200"/>
            <a:ext cx="6768465" cy="723900"/>
          </a:xfrm>
          <a:prstGeom prst="rect">
            <a:avLst/>
          </a:prstGeom>
          <a:noFill/>
          <a:ln w="9525">
            <a:noFill/>
            <a:miter lim="800000"/>
            <a:headEnd/>
            <a:tailEnd/>
          </a:ln>
          <a:effectLst/>
        </p:spPr>
      </p:pic>
      <p:pic>
        <p:nvPicPr>
          <p:cNvPr id="9219" name="Picture 3"/>
          <p:cNvPicPr>
            <a:picLocks noChangeAspect="1" noChangeArrowheads="1"/>
          </p:cNvPicPr>
          <p:nvPr/>
        </p:nvPicPr>
        <p:blipFill>
          <a:blip r:embed="rId3"/>
          <a:srcRect t="16432" b="2097"/>
          <a:stretch>
            <a:fillRect/>
          </a:stretch>
        </p:blipFill>
        <p:spPr bwMode="auto">
          <a:xfrm>
            <a:off x="0" y="1066800"/>
            <a:ext cx="8763001" cy="305972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Grp="1" noChangeAspect="1" noChangeArrowheads="1"/>
          </p:cNvPicPr>
          <p:nvPr>
            <p:ph idx="1"/>
          </p:nvPr>
        </p:nvPicPr>
        <p:blipFill>
          <a:blip r:embed="rId2"/>
          <a:srcRect l="6139" r="8571"/>
          <a:stretch>
            <a:fillRect/>
          </a:stretch>
        </p:blipFill>
        <p:spPr bwMode="auto">
          <a:xfrm>
            <a:off x="304800" y="982392"/>
            <a:ext cx="8382000" cy="3480651"/>
          </a:xfrm>
          <a:prstGeom prst="rect">
            <a:avLst/>
          </a:prstGeom>
          <a:noFill/>
          <a:ln w="9525">
            <a:noFill/>
            <a:miter lim="800000"/>
            <a:headEnd/>
            <a:tailEnd/>
          </a:ln>
          <a:effectLst/>
        </p:spPr>
      </p:pic>
      <p:sp>
        <p:nvSpPr>
          <p:cNvPr id="5" name="TextBox 4"/>
          <p:cNvSpPr txBox="1"/>
          <p:nvPr/>
        </p:nvSpPr>
        <p:spPr>
          <a:xfrm>
            <a:off x="5562600" y="76200"/>
            <a:ext cx="3469219" cy="707886"/>
          </a:xfrm>
          <a:prstGeom prst="rect">
            <a:avLst/>
          </a:prstGeom>
          <a:noFill/>
        </p:spPr>
        <p:txBody>
          <a:bodyPr wrap="none" rtlCol="0">
            <a:spAutoFit/>
          </a:bodyPr>
          <a:lstStyle/>
          <a:p>
            <a:r>
              <a:rPr lang="fa-IR" sz="4000" b="1" dirty="0" smtClean="0">
                <a:solidFill>
                  <a:srgbClr val="C00000"/>
                </a:solidFill>
                <a:cs typeface="B Zar" pitchFamily="2" charset="-78"/>
              </a:rPr>
              <a:t>دسته دوم معادلات</a:t>
            </a:r>
            <a:endParaRPr lang="en-US" sz="4000" b="1" dirty="0">
              <a:solidFill>
                <a:srgbClr val="C00000"/>
              </a:solidFill>
              <a:cs typeface="B Zar" pitchFamily="2" charset="-78"/>
            </a:endParaRPr>
          </a:p>
        </p:txBody>
      </p:sp>
      <p:pic>
        <p:nvPicPr>
          <p:cNvPr id="10243" name="Picture 3"/>
          <p:cNvPicPr>
            <a:picLocks noChangeAspect="1" noChangeArrowheads="1"/>
          </p:cNvPicPr>
          <p:nvPr/>
        </p:nvPicPr>
        <p:blipFill>
          <a:blip r:embed="rId3"/>
          <a:srcRect/>
          <a:stretch>
            <a:fillRect/>
          </a:stretch>
        </p:blipFill>
        <p:spPr bwMode="auto">
          <a:xfrm>
            <a:off x="990600" y="4495800"/>
            <a:ext cx="6134096" cy="76676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114800" y="152400"/>
            <a:ext cx="4876800" cy="715962"/>
          </a:xfrm>
        </p:spPr>
        <p:txBody>
          <a:bodyPr>
            <a:noAutofit/>
          </a:bodyPr>
          <a:lstStyle/>
          <a:p>
            <a:pPr algn="r" rtl="1"/>
            <a:r>
              <a:rPr lang="fa-IR" sz="2000" b="1" dirty="0" smtClean="0">
                <a:solidFill>
                  <a:srgbClr val="C00000"/>
                </a:solidFill>
                <a:cs typeface="B Zar" pitchFamily="2" charset="-78"/>
              </a:rPr>
              <a:t>مثال</a:t>
            </a:r>
            <a:r>
              <a:rPr lang="en-US" sz="2000" b="1" dirty="0" smtClean="0">
                <a:solidFill>
                  <a:srgbClr val="C00000"/>
                </a:solidFill>
                <a:cs typeface="B Zar" pitchFamily="2" charset="-78"/>
              </a:rPr>
              <a:t> </a:t>
            </a:r>
            <a:r>
              <a:rPr lang="fa-IR" sz="2000" b="1" dirty="0" smtClean="0">
                <a:solidFill>
                  <a:srgbClr val="C00000"/>
                </a:solidFill>
                <a:cs typeface="B Zar" pitchFamily="2" charset="-78"/>
              </a:rPr>
              <a:t> 1: در شکل مقدار کشش طناب و نیروی</a:t>
            </a:r>
            <a:br>
              <a:rPr lang="fa-IR" sz="2000" b="1" dirty="0" smtClean="0">
                <a:solidFill>
                  <a:srgbClr val="C00000"/>
                </a:solidFill>
                <a:cs typeface="B Zar" pitchFamily="2" charset="-78"/>
              </a:rPr>
            </a:br>
            <a:r>
              <a:rPr lang="fa-IR" sz="2000" b="1" dirty="0" smtClean="0">
                <a:solidFill>
                  <a:srgbClr val="C00000"/>
                </a:solidFill>
                <a:cs typeface="B Zar" pitchFamily="2" charset="-78"/>
              </a:rPr>
              <a:t> تکیه گاهی را محاسبه کنید؟ جرم تیر 95 </a:t>
            </a:r>
            <a:r>
              <a:rPr lang="en-US" sz="2000" b="1" dirty="0" smtClean="0">
                <a:solidFill>
                  <a:srgbClr val="C00000"/>
                </a:solidFill>
                <a:cs typeface="B Zar" pitchFamily="2" charset="-78"/>
              </a:rPr>
              <a:t>kg</a:t>
            </a:r>
            <a:r>
              <a:rPr lang="fa-IR" sz="2000" b="1" dirty="0" smtClean="0">
                <a:solidFill>
                  <a:srgbClr val="C00000"/>
                </a:solidFill>
                <a:cs typeface="B Zar" pitchFamily="2" charset="-78"/>
              </a:rPr>
              <a:t> می باشد.</a:t>
            </a:r>
            <a:endParaRPr lang="en-US" sz="2000" b="1" dirty="0">
              <a:solidFill>
                <a:srgbClr val="C00000"/>
              </a:solidFill>
              <a:cs typeface="B Zar" pitchFamily="2" charset="-78"/>
            </a:endParaRPr>
          </a:p>
        </p:txBody>
      </p:sp>
      <p:pic>
        <p:nvPicPr>
          <p:cNvPr id="2050" name="Picture 2"/>
          <p:cNvPicPr>
            <a:picLocks noChangeAspect="1" noChangeArrowheads="1"/>
          </p:cNvPicPr>
          <p:nvPr/>
        </p:nvPicPr>
        <p:blipFill>
          <a:blip r:embed="rId2"/>
          <a:srcRect l="7556"/>
          <a:stretch>
            <a:fillRect/>
          </a:stretch>
        </p:blipFill>
        <p:spPr bwMode="auto">
          <a:xfrm>
            <a:off x="152400" y="76200"/>
            <a:ext cx="3729038" cy="3737071"/>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srcRect/>
          <a:stretch>
            <a:fillRect/>
          </a:stretch>
        </p:blipFill>
        <p:spPr bwMode="auto">
          <a:xfrm>
            <a:off x="4267200" y="914400"/>
            <a:ext cx="4191000" cy="2358934"/>
          </a:xfrm>
          <a:prstGeom prst="rect">
            <a:avLst/>
          </a:prstGeom>
          <a:noFill/>
          <a:ln w="9525">
            <a:noFill/>
            <a:miter lim="800000"/>
            <a:headEnd/>
            <a:tailEnd/>
          </a:ln>
          <a:effectLst/>
        </p:spPr>
      </p:pic>
      <p:pic>
        <p:nvPicPr>
          <p:cNvPr id="2052" name="Picture 4"/>
          <p:cNvPicPr>
            <a:picLocks noChangeAspect="1" noChangeArrowheads="1"/>
          </p:cNvPicPr>
          <p:nvPr/>
        </p:nvPicPr>
        <p:blipFill>
          <a:blip r:embed="rId4"/>
          <a:srcRect/>
          <a:stretch>
            <a:fillRect/>
          </a:stretch>
        </p:blipFill>
        <p:spPr bwMode="auto">
          <a:xfrm>
            <a:off x="0" y="3809999"/>
            <a:ext cx="8534400" cy="1275947"/>
          </a:xfrm>
          <a:prstGeom prst="rect">
            <a:avLst/>
          </a:prstGeom>
          <a:noFill/>
          <a:ln w="9525">
            <a:noFill/>
            <a:miter lim="800000"/>
            <a:headEnd/>
            <a:tailEnd/>
          </a:ln>
          <a:effectLst/>
        </p:spPr>
      </p:pic>
      <p:pic>
        <p:nvPicPr>
          <p:cNvPr id="2054" name="Picture 6"/>
          <p:cNvPicPr>
            <a:picLocks noChangeAspect="1" noChangeArrowheads="1"/>
          </p:cNvPicPr>
          <p:nvPr/>
        </p:nvPicPr>
        <p:blipFill>
          <a:blip r:embed="rId5"/>
          <a:srcRect/>
          <a:stretch>
            <a:fillRect/>
          </a:stretch>
        </p:blipFill>
        <p:spPr bwMode="auto">
          <a:xfrm>
            <a:off x="0" y="5334000"/>
            <a:ext cx="7693742" cy="1524000"/>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مثال</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2050" name="Picture 2"/>
          <p:cNvPicPr>
            <a:picLocks noChangeAspect="1" noChangeArrowheads="1"/>
          </p:cNvPicPr>
          <p:nvPr/>
        </p:nvPicPr>
        <p:blipFill>
          <a:blip r:embed="rId2"/>
          <a:srcRect/>
          <a:stretch>
            <a:fillRect/>
          </a:stretch>
        </p:blipFill>
        <p:spPr bwMode="auto">
          <a:xfrm>
            <a:off x="304800" y="1371600"/>
            <a:ext cx="8475215" cy="2455548"/>
          </a:xfrm>
          <a:prstGeom prst="rect">
            <a:avLst/>
          </a:prstGeom>
          <a:noFill/>
          <a:ln w="9525">
            <a:noFill/>
            <a:miter lim="800000"/>
            <a:headEnd/>
            <a:tailEnd/>
          </a:ln>
          <a:effectLst/>
        </p:spPr>
      </p:pic>
      <p:sp>
        <p:nvSpPr>
          <p:cNvPr id="2055" name="Rectangle 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2054" name="Picture 6"/>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3276600" y="3962400"/>
            <a:ext cx="1753772" cy="838200"/>
          </a:xfrm>
          <a:prstGeom prst="rect">
            <a:avLst/>
          </a:prstGeom>
          <a:noFill/>
        </p:spPr>
      </p:pic>
      <p:sp>
        <p:nvSpPr>
          <p:cNvPr id="2056" name="Rectangle 8"/>
          <p:cNvSpPr>
            <a:spLocks noChangeArrowheads="1"/>
          </p:cNvSpPr>
          <p:nvPr/>
        </p:nvSpPr>
        <p:spPr bwMode="auto">
          <a:xfrm>
            <a:off x="0" y="10763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58" name="Rectangle 10"/>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2057" name="Picture 9"/>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6019800" y="3886200"/>
            <a:ext cx="1828800" cy="831273"/>
          </a:xfrm>
          <a:prstGeom prst="rect">
            <a:avLst/>
          </a:prstGeom>
          <a:noFill/>
        </p:spPr>
      </p:pic>
      <p:sp>
        <p:nvSpPr>
          <p:cNvPr id="2059" name="Rectangle 11"/>
          <p:cNvSpPr>
            <a:spLocks noChangeArrowheads="1"/>
          </p:cNvSpPr>
          <p:nvPr/>
        </p:nvSpPr>
        <p:spPr bwMode="auto">
          <a:xfrm>
            <a:off x="0" y="10763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61" name="Rectangle 1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2060" name="Picture 12"/>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533400" y="5257800"/>
            <a:ext cx="1905000" cy="831040"/>
          </a:xfrm>
          <a:prstGeom prst="rect">
            <a:avLst/>
          </a:prstGeom>
          <a:noFill/>
        </p:spPr>
      </p:pic>
      <p:sp>
        <p:nvSpPr>
          <p:cNvPr id="2062" name="Rectangle 14"/>
          <p:cNvSpPr>
            <a:spLocks noChangeArrowheads="1"/>
          </p:cNvSpPr>
          <p:nvPr/>
        </p:nvSpPr>
        <p:spPr bwMode="auto">
          <a:xfrm>
            <a:off x="0" y="10763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64" name="Rectangle 1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2063" name="Picture 15"/>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2819400" y="5410200"/>
            <a:ext cx="1600200" cy="610763"/>
          </a:xfrm>
          <a:prstGeom prst="rect">
            <a:avLst/>
          </a:prstGeom>
          <a:noFill/>
        </p:spPr>
      </p:pic>
      <p:sp>
        <p:nvSpPr>
          <p:cNvPr id="2065" name="Rectangle 17"/>
          <p:cNvSpPr>
            <a:spLocks noChangeArrowheads="1"/>
          </p:cNvSpPr>
          <p:nvPr/>
        </p:nvSpPr>
        <p:spPr bwMode="auto">
          <a:xfrm>
            <a:off x="0" y="93345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2" name="Title 1"/>
          <p:cNvSpPr txBox="1">
            <a:spLocks/>
          </p:cNvSpPr>
          <p:nvPr/>
        </p:nvSpPr>
        <p:spPr>
          <a:xfrm>
            <a:off x="914400" y="0"/>
            <a:ext cx="8229600" cy="715962"/>
          </a:xfrm>
          <a:prstGeom prst="rect">
            <a:avLst/>
          </a:prstGeom>
        </p:spPr>
        <p:txBody>
          <a:bodyPr vert="horz" lIns="91440" tIns="45720" rIns="91440" bIns="45720" rtlCol="0" anchor="ctr">
            <a:norm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fa-IR" sz="4000" b="1" i="0" u="none" strike="noStrike" kern="1200" cap="none" spc="0" normalizeH="0" baseline="0" noProof="0" smtClean="0">
                <a:ln>
                  <a:noFill/>
                </a:ln>
                <a:solidFill>
                  <a:srgbClr val="C00000"/>
                </a:solidFill>
                <a:effectLst/>
                <a:uLnTx/>
                <a:uFillTx/>
                <a:latin typeface="+mj-lt"/>
                <a:ea typeface="+mj-ea"/>
                <a:cs typeface="B Zar" pitchFamily="2" charset="-78"/>
              </a:rPr>
              <a:t>  عضو دو نیروی </a:t>
            </a:r>
            <a:endParaRPr kumimoji="0" lang="en-US" sz="4000" b="1" i="0" u="none" strike="noStrike" kern="1200" cap="none" spc="0" normalizeH="0" baseline="0" noProof="0" dirty="0">
              <a:ln>
                <a:noFill/>
              </a:ln>
              <a:solidFill>
                <a:srgbClr val="C00000"/>
              </a:solidFill>
              <a:effectLst/>
              <a:uLnTx/>
              <a:uFillTx/>
              <a:latin typeface="+mj-lt"/>
              <a:ea typeface="+mj-ea"/>
              <a:cs typeface="B Zar" pitchFamily="2" charset="-7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a:blip r:embed="rId2"/>
          <a:srcRect/>
          <a:stretch>
            <a:fillRect/>
          </a:stretch>
        </p:blipFill>
        <p:spPr bwMode="auto">
          <a:xfrm>
            <a:off x="0" y="2667000"/>
            <a:ext cx="4705350" cy="3558793"/>
          </a:xfrm>
          <a:prstGeom prst="rect">
            <a:avLst/>
          </a:prstGeom>
          <a:noFill/>
          <a:ln w="9525">
            <a:noFill/>
            <a:miter lim="800000"/>
            <a:headEnd/>
            <a:tailEnd/>
          </a:ln>
          <a:effectLst/>
        </p:spPr>
      </p:pic>
      <p:sp>
        <p:nvSpPr>
          <p:cNvPr id="5" name="TextBox 4"/>
          <p:cNvSpPr txBox="1"/>
          <p:nvPr/>
        </p:nvSpPr>
        <p:spPr>
          <a:xfrm>
            <a:off x="609600" y="304800"/>
            <a:ext cx="8179595" cy="2554545"/>
          </a:xfrm>
          <a:prstGeom prst="rect">
            <a:avLst/>
          </a:prstGeom>
          <a:noFill/>
        </p:spPr>
        <p:txBody>
          <a:bodyPr wrap="square" rtlCol="0">
            <a:spAutoFit/>
          </a:bodyPr>
          <a:lstStyle/>
          <a:p>
            <a:pPr algn="r" rtl="1"/>
            <a:r>
              <a:rPr lang="fa-IR" sz="3200" b="1" dirty="0" smtClean="0">
                <a:solidFill>
                  <a:srgbClr val="C00000"/>
                </a:solidFill>
                <a:cs typeface="B Zar" pitchFamily="2" charset="-78"/>
              </a:rPr>
              <a:t>برای اینکه اعضای دو نیروی دارای تعادل باشند </a:t>
            </a:r>
            <a:endParaRPr lang="en-US" sz="3200" b="1" dirty="0" smtClean="0">
              <a:solidFill>
                <a:srgbClr val="C00000"/>
              </a:solidFill>
              <a:cs typeface="B Zar" pitchFamily="2" charset="-78"/>
            </a:endParaRPr>
          </a:p>
          <a:p>
            <a:pPr algn="r" rtl="1"/>
            <a:endParaRPr lang="fa-IR" sz="3200" b="1" dirty="0" smtClean="0">
              <a:solidFill>
                <a:srgbClr val="C00000"/>
              </a:solidFill>
              <a:cs typeface="B Zar" pitchFamily="2" charset="-78"/>
            </a:endParaRPr>
          </a:p>
          <a:p>
            <a:pPr algn="r" rtl="1"/>
            <a:endParaRPr lang="fa-IR" sz="2400" b="1" dirty="0" smtClean="0">
              <a:cs typeface="B Zar" pitchFamily="2" charset="-78"/>
            </a:endParaRPr>
          </a:p>
          <a:p>
            <a:pPr marL="457200" indent="-457200" algn="r" rtl="1">
              <a:buFont typeface="+mj-lt"/>
              <a:buAutoNum type="arabicPeriod"/>
            </a:pPr>
            <a:r>
              <a:rPr lang="fa-IR" sz="2400" b="1" dirty="0" smtClean="0">
                <a:cs typeface="B Zar" pitchFamily="2" charset="-78"/>
              </a:rPr>
              <a:t>باید راستای نیروهای وارده بر نقاط </a:t>
            </a:r>
            <a:r>
              <a:rPr lang="en-US" sz="2400" b="1" dirty="0" smtClean="0">
                <a:cs typeface="B Zar" pitchFamily="2" charset="-78"/>
              </a:rPr>
              <a:t>A</a:t>
            </a:r>
            <a:r>
              <a:rPr lang="fa-IR" sz="2400" b="1" dirty="0" smtClean="0">
                <a:cs typeface="B Zar" pitchFamily="2" charset="-78"/>
              </a:rPr>
              <a:t> و </a:t>
            </a:r>
            <a:r>
              <a:rPr lang="en-US" sz="2400" b="1" dirty="0" smtClean="0">
                <a:cs typeface="B Zar" pitchFamily="2" charset="-78"/>
              </a:rPr>
              <a:t>B</a:t>
            </a:r>
            <a:r>
              <a:rPr lang="fa-IR" sz="2400" b="1" dirty="0" smtClean="0">
                <a:cs typeface="B Zar" pitchFamily="2" charset="-78"/>
              </a:rPr>
              <a:t> از راستای </a:t>
            </a:r>
            <a:r>
              <a:rPr lang="en-US" sz="2400" b="1" dirty="0" smtClean="0">
                <a:cs typeface="B Zar" pitchFamily="2" charset="-78"/>
              </a:rPr>
              <a:t>AB</a:t>
            </a:r>
            <a:r>
              <a:rPr lang="fa-IR" sz="2400" b="1" dirty="0" smtClean="0">
                <a:cs typeface="B Zar" pitchFamily="2" charset="-78"/>
              </a:rPr>
              <a:t> عبور کند</a:t>
            </a:r>
          </a:p>
          <a:p>
            <a:pPr marL="457200" indent="-457200" algn="r" rtl="1">
              <a:buFont typeface="+mj-lt"/>
              <a:buAutoNum type="arabicPeriod"/>
            </a:pPr>
            <a:r>
              <a:rPr lang="fa-IR" sz="2400" b="1" dirty="0" smtClean="0">
                <a:cs typeface="B Zar" pitchFamily="2" charset="-78"/>
              </a:rPr>
              <a:t> مقدار نیروهای وارده شده بر نقاط </a:t>
            </a:r>
            <a:r>
              <a:rPr lang="en-US" sz="2400" b="1" dirty="0" smtClean="0">
                <a:cs typeface="B Zar" pitchFamily="2" charset="-78"/>
              </a:rPr>
              <a:t>A</a:t>
            </a:r>
            <a:r>
              <a:rPr lang="fa-IR" sz="2400" b="1" dirty="0" smtClean="0">
                <a:cs typeface="B Zar" pitchFamily="2" charset="-78"/>
              </a:rPr>
              <a:t> و </a:t>
            </a:r>
            <a:r>
              <a:rPr lang="en-US" sz="2400" b="1" dirty="0" smtClean="0">
                <a:cs typeface="B Zar" pitchFamily="2" charset="-78"/>
              </a:rPr>
              <a:t>B</a:t>
            </a:r>
            <a:r>
              <a:rPr lang="fa-IR" sz="2400" b="1" dirty="0" smtClean="0">
                <a:cs typeface="B Zar" pitchFamily="2" charset="-78"/>
              </a:rPr>
              <a:t> با هم برابر باشد</a:t>
            </a:r>
          </a:p>
          <a:p>
            <a:pPr marL="457200" indent="-457200" algn="r" rtl="1">
              <a:buFont typeface="+mj-lt"/>
              <a:buAutoNum type="arabicPeriod"/>
            </a:pPr>
            <a:r>
              <a:rPr lang="fa-IR" sz="2400" b="1" dirty="0" smtClean="0">
                <a:cs typeface="B Zar" pitchFamily="2" charset="-78"/>
              </a:rPr>
              <a:t>نیروها خلاف جهت هم باشند</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0"/>
            <a:ext cx="8229600" cy="639762"/>
          </a:xfrm>
        </p:spPr>
        <p:txBody>
          <a:bodyPr>
            <a:normAutofit fontScale="90000"/>
          </a:bodyPr>
          <a:lstStyle/>
          <a:p>
            <a:pPr algn="r"/>
            <a:r>
              <a:rPr lang="fa-IR" sz="4000" b="1" dirty="0" smtClean="0">
                <a:solidFill>
                  <a:srgbClr val="C00000"/>
                </a:solidFill>
                <a:cs typeface="B Zar" pitchFamily="2" charset="-78"/>
              </a:rPr>
              <a:t>  عضو سه نیرویی</a:t>
            </a:r>
            <a:endParaRPr lang="en-US" sz="4000" b="1" dirty="0">
              <a:solidFill>
                <a:srgbClr val="C00000"/>
              </a:solidFill>
              <a:cs typeface="B Zar" pitchFamily="2" charset="-78"/>
            </a:endParaRPr>
          </a:p>
        </p:txBody>
      </p:sp>
      <p:sp>
        <p:nvSpPr>
          <p:cNvPr id="6" name="TextBox 5"/>
          <p:cNvSpPr txBox="1"/>
          <p:nvPr/>
        </p:nvSpPr>
        <p:spPr>
          <a:xfrm>
            <a:off x="685800" y="609600"/>
            <a:ext cx="8179595" cy="1200329"/>
          </a:xfrm>
          <a:prstGeom prst="rect">
            <a:avLst/>
          </a:prstGeom>
          <a:noFill/>
        </p:spPr>
        <p:txBody>
          <a:bodyPr wrap="square" rtlCol="0">
            <a:spAutoFit/>
          </a:bodyPr>
          <a:lstStyle/>
          <a:p>
            <a:pPr algn="r" rtl="1"/>
            <a:r>
              <a:rPr lang="fa-IR" sz="2400" b="1" dirty="0" smtClean="0">
                <a:cs typeface="B Zar" pitchFamily="2" charset="-78"/>
              </a:rPr>
              <a:t>برای اینکه اعضای سه نیروی دارای تعادل باشند </a:t>
            </a:r>
          </a:p>
          <a:p>
            <a:pPr algn="r" rtl="1"/>
            <a:endParaRPr lang="fa-IR" sz="2400" b="1" dirty="0" smtClean="0">
              <a:cs typeface="B Zar" pitchFamily="2" charset="-78"/>
            </a:endParaRPr>
          </a:p>
          <a:p>
            <a:pPr marL="457200" indent="-457200" algn="r" rtl="1">
              <a:buFont typeface="+mj-lt"/>
              <a:buAutoNum type="arabicPeriod"/>
            </a:pPr>
            <a:r>
              <a:rPr lang="fa-IR" sz="2400" b="1" dirty="0" smtClean="0">
                <a:cs typeface="B Zar" pitchFamily="2" charset="-78"/>
              </a:rPr>
              <a:t>باید نیروها در یک نقطه بر روی جسم یا خارج از جسم همگرا باشند</a:t>
            </a:r>
          </a:p>
        </p:txBody>
      </p:sp>
      <p:pic>
        <p:nvPicPr>
          <p:cNvPr id="16385" name="Picture 1"/>
          <p:cNvPicPr>
            <a:picLocks noChangeAspect="1" noChangeArrowheads="1"/>
          </p:cNvPicPr>
          <p:nvPr/>
        </p:nvPicPr>
        <p:blipFill>
          <a:blip r:embed="rId2"/>
          <a:srcRect/>
          <a:stretch>
            <a:fillRect/>
          </a:stretch>
        </p:blipFill>
        <p:spPr bwMode="auto">
          <a:xfrm>
            <a:off x="-1868" y="1981200"/>
            <a:ext cx="9145868" cy="2809875"/>
          </a:xfrm>
          <a:prstGeom prst="rect">
            <a:avLst/>
          </a:prstGeom>
          <a:noFill/>
          <a:ln w="9525">
            <a:noFill/>
            <a:miter lim="800000"/>
            <a:headEnd/>
            <a:tailEnd/>
          </a:ln>
          <a:effectLst/>
        </p:spPr>
      </p:pic>
      <p:pic>
        <p:nvPicPr>
          <p:cNvPr id="5122" name="Picture 2"/>
          <p:cNvPicPr>
            <a:picLocks noChangeAspect="1" noChangeArrowheads="1"/>
          </p:cNvPicPr>
          <p:nvPr/>
        </p:nvPicPr>
        <p:blipFill>
          <a:blip r:embed="rId3"/>
          <a:srcRect/>
          <a:stretch>
            <a:fillRect/>
          </a:stretch>
        </p:blipFill>
        <p:spPr bwMode="auto">
          <a:xfrm>
            <a:off x="457200" y="4953000"/>
            <a:ext cx="3784768" cy="1905000"/>
          </a:xfrm>
          <a:prstGeom prst="rect">
            <a:avLst/>
          </a:prstGeom>
          <a:noFill/>
          <a:ln w="9525">
            <a:noFill/>
            <a:miter lim="800000"/>
            <a:headEnd/>
            <a:tailEnd/>
          </a:ln>
          <a:effectLst/>
        </p:spPr>
      </p:pic>
      <p:pic>
        <p:nvPicPr>
          <p:cNvPr id="5123" name="Picture 3"/>
          <p:cNvPicPr>
            <a:picLocks noChangeAspect="1" noChangeArrowheads="1"/>
          </p:cNvPicPr>
          <p:nvPr/>
        </p:nvPicPr>
        <p:blipFill>
          <a:blip r:embed="rId4"/>
          <a:srcRect/>
          <a:stretch>
            <a:fillRect/>
          </a:stretch>
        </p:blipFill>
        <p:spPr bwMode="auto">
          <a:xfrm>
            <a:off x="4876800" y="5033963"/>
            <a:ext cx="3892236" cy="1824037"/>
          </a:xfrm>
          <a:prstGeom prst="rect">
            <a:avLst/>
          </a:prstGeom>
          <a:noFill/>
          <a:ln w="9525">
            <a:noFill/>
            <a:miter lim="800000"/>
            <a:headEnd/>
            <a:tailEnd/>
          </a:ln>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6146" name="Picture 2"/>
          <p:cNvPicPr>
            <a:picLocks noChangeAspect="1" noChangeArrowheads="1"/>
          </p:cNvPicPr>
          <p:nvPr/>
        </p:nvPicPr>
        <p:blipFill>
          <a:blip r:embed="rId2"/>
          <a:srcRect/>
          <a:stretch>
            <a:fillRect/>
          </a:stretch>
        </p:blipFill>
        <p:spPr bwMode="auto">
          <a:xfrm>
            <a:off x="304800" y="1496377"/>
            <a:ext cx="4829175" cy="5361623"/>
          </a:xfrm>
          <a:prstGeom prst="rect">
            <a:avLst/>
          </a:prstGeom>
          <a:noFill/>
          <a:ln w="9525">
            <a:noFill/>
            <a:miter lim="800000"/>
            <a:headEnd/>
            <a:tailEnd/>
          </a:ln>
          <a:effectLst/>
        </p:spPr>
      </p:pic>
      <p:sp>
        <p:nvSpPr>
          <p:cNvPr id="5" name="Title 1"/>
          <p:cNvSpPr>
            <a:spLocks noGrp="1"/>
          </p:cNvSpPr>
          <p:nvPr>
            <p:ph type="title"/>
          </p:nvPr>
        </p:nvSpPr>
        <p:spPr/>
        <p:txBody>
          <a:bodyPr>
            <a:normAutofit/>
          </a:bodyPr>
          <a:lstStyle/>
          <a:p>
            <a:pPr algn="r" rtl="1"/>
            <a:r>
              <a:rPr lang="fa-IR" sz="2800" b="1" dirty="0" smtClean="0">
                <a:solidFill>
                  <a:srgbClr val="C00000"/>
                </a:solidFill>
                <a:cs typeface="B Zar" pitchFamily="2" charset="-78"/>
              </a:rPr>
              <a:t>مثال</a:t>
            </a:r>
            <a:r>
              <a:rPr lang="en-US" sz="2800" b="1" dirty="0" smtClean="0">
                <a:solidFill>
                  <a:srgbClr val="C00000"/>
                </a:solidFill>
                <a:cs typeface="B Zar" pitchFamily="2" charset="-78"/>
              </a:rPr>
              <a:t> </a:t>
            </a:r>
            <a:r>
              <a:rPr lang="fa-IR" sz="2800" b="1" dirty="0" smtClean="0">
                <a:solidFill>
                  <a:srgbClr val="C00000"/>
                </a:solidFill>
                <a:cs typeface="B Zar" pitchFamily="2" charset="-78"/>
              </a:rPr>
              <a:t> 1: در شکل زیر </a:t>
            </a:r>
            <a:r>
              <a:rPr lang="fa-IR" sz="2800" b="1" dirty="0" smtClean="0">
                <a:solidFill>
                  <a:srgbClr val="C00000"/>
                </a:solidFill>
                <a:cs typeface="B Zar" pitchFamily="2" charset="-78"/>
              </a:rPr>
              <a:t>تکیه گاه در </a:t>
            </a:r>
            <a:r>
              <a:rPr lang="en-US" sz="2800" b="1" dirty="0" smtClean="0">
                <a:solidFill>
                  <a:srgbClr val="C00000"/>
                </a:solidFill>
                <a:cs typeface="B Zar" pitchFamily="2" charset="-78"/>
              </a:rPr>
              <a:t>A</a:t>
            </a:r>
            <a:r>
              <a:rPr lang="fa-IR" sz="2800" b="1" dirty="0" smtClean="0">
                <a:solidFill>
                  <a:srgbClr val="C00000"/>
                </a:solidFill>
                <a:cs typeface="B Zar" pitchFamily="2" charset="-78"/>
              </a:rPr>
              <a:t> و </a:t>
            </a:r>
            <a:r>
              <a:rPr lang="en-US" sz="2800" b="1" dirty="0" smtClean="0">
                <a:solidFill>
                  <a:srgbClr val="C00000"/>
                </a:solidFill>
                <a:cs typeface="B Zar" pitchFamily="2" charset="-78"/>
              </a:rPr>
              <a:t>B</a:t>
            </a:r>
            <a:r>
              <a:rPr lang="fa-IR" sz="2800" b="1" dirty="0" smtClean="0">
                <a:solidFill>
                  <a:srgbClr val="C00000"/>
                </a:solidFill>
                <a:cs typeface="B Zar" pitchFamily="2" charset="-78"/>
              </a:rPr>
              <a:t> مفصلی </a:t>
            </a:r>
            <a:r>
              <a:rPr lang="fa-IR" sz="2800" b="1" dirty="0" smtClean="0">
                <a:solidFill>
                  <a:srgbClr val="C00000"/>
                </a:solidFill>
                <a:cs typeface="B Zar" pitchFamily="2" charset="-78"/>
              </a:rPr>
              <a:t>می </a:t>
            </a:r>
            <a:r>
              <a:rPr lang="fa-IR" sz="2800" b="1" dirty="0" smtClean="0">
                <a:solidFill>
                  <a:srgbClr val="C00000"/>
                </a:solidFill>
                <a:cs typeface="B Zar" pitchFamily="2" charset="-78"/>
              </a:rPr>
              <a:t>باشد</a:t>
            </a:r>
            <a:r>
              <a:rPr lang="fa-IR" sz="2800" b="1" dirty="0" smtClean="0">
                <a:solidFill>
                  <a:srgbClr val="C00000"/>
                </a:solidFill>
                <a:cs typeface="B Zar" pitchFamily="2" charset="-78"/>
              </a:rPr>
              <a:t>. </a:t>
            </a:r>
            <a:r>
              <a:rPr lang="fa-IR" sz="2800" b="1" dirty="0" smtClean="0">
                <a:solidFill>
                  <a:srgbClr val="C00000"/>
                </a:solidFill>
                <a:cs typeface="B Zar" pitchFamily="2" charset="-78"/>
              </a:rPr>
              <a:t>مقدار نیروی تکیه گاهی در </a:t>
            </a:r>
            <a:r>
              <a:rPr lang="en-US" sz="2800" b="1" dirty="0" smtClean="0">
                <a:solidFill>
                  <a:srgbClr val="C00000"/>
                </a:solidFill>
                <a:cs typeface="B Zar" pitchFamily="2" charset="-78"/>
              </a:rPr>
              <a:t>A</a:t>
            </a:r>
            <a:r>
              <a:rPr lang="fa-IR" sz="2800" b="1" dirty="0" smtClean="0">
                <a:solidFill>
                  <a:srgbClr val="C00000"/>
                </a:solidFill>
                <a:cs typeface="B Zar" pitchFamily="2" charset="-78"/>
              </a:rPr>
              <a:t> را </a:t>
            </a:r>
            <a:r>
              <a:rPr lang="fa-IR" sz="2800" b="1" dirty="0" smtClean="0">
                <a:solidFill>
                  <a:srgbClr val="C00000"/>
                </a:solidFill>
                <a:cs typeface="B Zar" pitchFamily="2" charset="-78"/>
              </a:rPr>
              <a:t>محاسبه کنید ؟</a:t>
            </a:r>
            <a:endParaRPr lang="en-US" sz="2800" b="1" dirty="0">
              <a:solidFill>
                <a:srgbClr val="C00000"/>
              </a:solidFill>
              <a:cs typeface="B Zar" pitchFamily="2" charset="-7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srcRect r="4497"/>
          <a:stretch>
            <a:fillRect/>
          </a:stretch>
        </p:blipFill>
        <p:spPr bwMode="auto">
          <a:xfrm>
            <a:off x="39739" y="1"/>
            <a:ext cx="3236861" cy="6781800"/>
          </a:xfrm>
          <a:prstGeom prst="rect">
            <a:avLst/>
          </a:prstGeom>
          <a:noFill/>
          <a:ln w="9525">
            <a:noFill/>
            <a:miter lim="800000"/>
            <a:headEnd/>
            <a:tailEnd/>
          </a:ln>
          <a:effectLst/>
        </p:spPr>
      </p:pic>
      <p:pic>
        <p:nvPicPr>
          <p:cNvPr id="7171" name="Picture 3"/>
          <p:cNvPicPr>
            <a:picLocks noChangeAspect="1" noChangeArrowheads="1"/>
          </p:cNvPicPr>
          <p:nvPr/>
        </p:nvPicPr>
        <p:blipFill>
          <a:blip r:embed="rId3"/>
          <a:srcRect/>
          <a:stretch>
            <a:fillRect/>
          </a:stretch>
        </p:blipFill>
        <p:spPr bwMode="auto">
          <a:xfrm>
            <a:off x="3886200" y="304800"/>
            <a:ext cx="3442921" cy="1057275"/>
          </a:xfrm>
          <a:prstGeom prst="rect">
            <a:avLst/>
          </a:prstGeom>
          <a:noFill/>
          <a:ln w="9525">
            <a:noFill/>
            <a:miter lim="800000"/>
            <a:headEnd/>
            <a:tailEnd/>
          </a:ln>
          <a:effectLst/>
        </p:spPr>
      </p:pic>
      <p:pic>
        <p:nvPicPr>
          <p:cNvPr id="7172" name="Picture 4"/>
          <p:cNvPicPr>
            <a:picLocks noChangeAspect="1" noChangeArrowheads="1"/>
          </p:cNvPicPr>
          <p:nvPr/>
        </p:nvPicPr>
        <p:blipFill>
          <a:blip r:embed="rId4"/>
          <a:srcRect r="8495" b="21151"/>
          <a:stretch>
            <a:fillRect/>
          </a:stretch>
        </p:blipFill>
        <p:spPr bwMode="auto">
          <a:xfrm>
            <a:off x="3328379" y="1800665"/>
            <a:ext cx="5815621" cy="1323535"/>
          </a:xfrm>
          <a:prstGeom prst="rect">
            <a:avLst/>
          </a:prstGeom>
          <a:noFill/>
          <a:ln w="9525">
            <a:noFill/>
            <a:miter lim="800000"/>
            <a:headEnd/>
            <a:tailEnd/>
          </a:ln>
          <a:effectLst/>
        </p:spPr>
      </p:pic>
      <p:pic>
        <p:nvPicPr>
          <p:cNvPr id="7173" name="Picture 5"/>
          <p:cNvPicPr>
            <a:picLocks noChangeAspect="1" noChangeArrowheads="1"/>
          </p:cNvPicPr>
          <p:nvPr/>
        </p:nvPicPr>
        <p:blipFill>
          <a:blip r:embed="rId5"/>
          <a:srcRect/>
          <a:stretch>
            <a:fillRect/>
          </a:stretch>
        </p:blipFill>
        <p:spPr bwMode="auto">
          <a:xfrm>
            <a:off x="4953000" y="3657600"/>
            <a:ext cx="2438400" cy="1067796"/>
          </a:xfrm>
          <a:prstGeom prst="rect">
            <a:avLst/>
          </a:prstGeom>
          <a:noFill/>
          <a:ln w="9525">
            <a:noFill/>
            <a:miter lim="800000"/>
            <a:headEnd/>
            <a:tailEnd/>
          </a:ln>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5122" name="Picture 2"/>
          <p:cNvPicPr>
            <a:picLocks noChangeAspect="1" noChangeArrowheads="1"/>
          </p:cNvPicPr>
          <p:nvPr/>
        </p:nvPicPr>
        <p:blipFill>
          <a:blip r:embed="rId2"/>
          <a:srcRect/>
          <a:stretch>
            <a:fillRect/>
          </a:stretch>
        </p:blipFill>
        <p:spPr bwMode="auto">
          <a:xfrm>
            <a:off x="0" y="1600200"/>
            <a:ext cx="3352800" cy="4823545"/>
          </a:xfrm>
          <a:prstGeom prst="rect">
            <a:avLst/>
          </a:prstGeom>
          <a:noFill/>
          <a:ln w="9525">
            <a:noFill/>
            <a:miter lim="800000"/>
            <a:headEnd/>
            <a:tailEnd/>
          </a:ln>
          <a:effectLst/>
        </p:spPr>
      </p:pic>
      <p:sp>
        <p:nvSpPr>
          <p:cNvPr id="5" name="Title 1"/>
          <p:cNvSpPr>
            <a:spLocks noGrp="1"/>
          </p:cNvSpPr>
          <p:nvPr>
            <p:ph type="title"/>
          </p:nvPr>
        </p:nvSpPr>
        <p:spPr/>
        <p:txBody>
          <a:bodyPr>
            <a:normAutofit fontScale="90000"/>
          </a:bodyPr>
          <a:lstStyle/>
          <a:p>
            <a:pPr algn="r" rtl="1"/>
            <a:r>
              <a:rPr lang="fa-IR" sz="2800" b="1" dirty="0" smtClean="0">
                <a:solidFill>
                  <a:srgbClr val="C00000"/>
                </a:solidFill>
                <a:cs typeface="B Zar" pitchFamily="2" charset="-78"/>
              </a:rPr>
              <a:t>مثال</a:t>
            </a:r>
            <a:r>
              <a:rPr lang="en-US" sz="2800" b="1" dirty="0" smtClean="0">
                <a:solidFill>
                  <a:srgbClr val="C00000"/>
                </a:solidFill>
                <a:cs typeface="B Zar" pitchFamily="2" charset="-78"/>
              </a:rPr>
              <a:t> </a:t>
            </a:r>
            <a:r>
              <a:rPr lang="fa-IR" sz="2800" b="1" dirty="0" smtClean="0">
                <a:solidFill>
                  <a:srgbClr val="C00000"/>
                </a:solidFill>
                <a:cs typeface="B Zar" pitchFamily="2" charset="-78"/>
              </a:rPr>
              <a:t> 1: در شکل زیر در اثر نیروی </a:t>
            </a:r>
            <a:r>
              <a:rPr lang="en-US" sz="2800" b="1" dirty="0" smtClean="0">
                <a:solidFill>
                  <a:srgbClr val="C00000"/>
                </a:solidFill>
                <a:cs typeface="B Zar" pitchFamily="2" charset="-78"/>
              </a:rPr>
              <a:t>P</a:t>
            </a:r>
            <a:r>
              <a:rPr lang="fa-IR" sz="2800" b="1" dirty="0" smtClean="0">
                <a:solidFill>
                  <a:srgbClr val="C00000"/>
                </a:solidFill>
                <a:cs typeface="B Zar" pitchFamily="2" charset="-78"/>
              </a:rPr>
              <a:t> در فنر تحت نیروی فشردگی 60 پوندی قرار می گیرد. مقدار نیروی تکیه گاهی در </a:t>
            </a:r>
            <a:r>
              <a:rPr lang="en-US" sz="2800" b="1" dirty="0" smtClean="0">
                <a:solidFill>
                  <a:srgbClr val="C00000"/>
                </a:solidFill>
                <a:cs typeface="B Zar" pitchFamily="2" charset="-78"/>
              </a:rPr>
              <a:t>O</a:t>
            </a:r>
            <a:r>
              <a:rPr lang="fa-IR" sz="2800" b="1" dirty="0" smtClean="0">
                <a:solidFill>
                  <a:srgbClr val="C00000"/>
                </a:solidFill>
                <a:cs typeface="B Zar" pitchFamily="2" charset="-78"/>
              </a:rPr>
              <a:t> و نیروی </a:t>
            </a:r>
            <a:r>
              <a:rPr lang="en-US" sz="2800" b="1" dirty="0" smtClean="0">
                <a:solidFill>
                  <a:srgbClr val="C00000"/>
                </a:solidFill>
                <a:cs typeface="B Zar" pitchFamily="2" charset="-78"/>
              </a:rPr>
              <a:t>P</a:t>
            </a:r>
            <a:r>
              <a:rPr lang="fa-IR" sz="2800" b="1" dirty="0" smtClean="0">
                <a:solidFill>
                  <a:srgbClr val="C00000"/>
                </a:solidFill>
                <a:cs typeface="B Zar" pitchFamily="2" charset="-78"/>
              </a:rPr>
              <a:t> را محاسبه کنید ؟</a:t>
            </a:r>
            <a:endParaRPr lang="en-US" sz="2800" b="1" dirty="0">
              <a:solidFill>
                <a:srgbClr val="C00000"/>
              </a:solidFill>
              <a:cs typeface="B Zar" pitchFamily="2" charset="-7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a-IR" sz="4000" b="1" dirty="0" smtClean="0">
                <a:cs typeface="B Zar" pitchFamily="2" charset="-78"/>
              </a:rPr>
              <a:t>تعادل در فضای سه بعدی</a:t>
            </a:r>
            <a:endParaRPr lang="en-US" sz="4000" b="1" dirty="0">
              <a:cs typeface="B Zar" pitchFamily="2" charset="-78"/>
            </a:endParaRPr>
          </a:p>
        </p:txBody>
      </p:sp>
      <p:pic>
        <p:nvPicPr>
          <p:cNvPr id="10242" name="Picture 2"/>
          <p:cNvPicPr>
            <a:picLocks noChangeAspect="1" noChangeArrowheads="1"/>
          </p:cNvPicPr>
          <p:nvPr/>
        </p:nvPicPr>
        <p:blipFill>
          <a:blip r:embed="rId2"/>
          <a:srcRect/>
          <a:stretch>
            <a:fillRect/>
          </a:stretch>
        </p:blipFill>
        <p:spPr bwMode="auto">
          <a:xfrm>
            <a:off x="533400" y="1676400"/>
            <a:ext cx="5397690" cy="3477358"/>
          </a:xfrm>
          <a:prstGeom prst="rect">
            <a:avLst/>
          </a:prstGeom>
          <a:noFill/>
          <a:ln w="9525">
            <a:noFill/>
            <a:miter lim="800000"/>
            <a:headEnd/>
            <a:tailEnd/>
          </a:ln>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600" y="0"/>
            <a:ext cx="8839200" cy="609600"/>
          </a:xfrm>
        </p:spPr>
        <p:txBody>
          <a:bodyPr>
            <a:noAutofit/>
          </a:bodyPr>
          <a:lstStyle/>
          <a:p>
            <a:pPr algn="r" rtl="1"/>
            <a:r>
              <a:rPr lang="fa-IR" sz="2800" b="1" dirty="0" smtClean="0">
                <a:solidFill>
                  <a:srgbClr val="C00000"/>
                </a:solidFill>
                <a:cs typeface="B Zar" pitchFamily="2" charset="-78"/>
              </a:rPr>
              <a:t>انواع تکیه گاه، تعداد عکس العمل و نحوه نمایش در فضای سه بعدی</a:t>
            </a:r>
            <a:endParaRPr lang="en-US" sz="2800" b="1" dirty="0">
              <a:solidFill>
                <a:srgbClr val="C00000"/>
              </a:solidFill>
              <a:cs typeface="B Zar" pitchFamily="2" charset="-78"/>
            </a:endParaRPr>
          </a:p>
        </p:txBody>
      </p:sp>
      <p:pic>
        <p:nvPicPr>
          <p:cNvPr id="11266" name="Picture 2"/>
          <p:cNvPicPr>
            <a:picLocks noChangeAspect="1" noChangeArrowheads="1"/>
          </p:cNvPicPr>
          <p:nvPr/>
        </p:nvPicPr>
        <p:blipFill>
          <a:blip r:embed="rId2"/>
          <a:srcRect r="32188"/>
          <a:stretch>
            <a:fillRect/>
          </a:stretch>
        </p:blipFill>
        <p:spPr bwMode="auto">
          <a:xfrm>
            <a:off x="0" y="838200"/>
            <a:ext cx="6918192" cy="5562600"/>
          </a:xfrm>
          <a:prstGeom prst="rect">
            <a:avLst/>
          </a:prstGeom>
          <a:noFill/>
          <a:ln w="9525">
            <a:noFill/>
            <a:miter lim="800000"/>
            <a:headEnd/>
            <a:tailEnd/>
          </a:ln>
          <a:effectLst/>
        </p:spPr>
      </p:pic>
      <p:sp>
        <p:nvSpPr>
          <p:cNvPr id="6" name="TextBox 5"/>
          <p:cNvSpPr txBox="1"/>
          <p:nvPr/>
        </p:nvSpPr>
        <p:spPr>
          <a:xfrm>
            <a:off x="6858000" y="1295400"/>
            <a:ext cx="1981200" cy="4524315"/>
          </a:xfrm>
          <a:prstGeom prst="rect">
            <a:avLst/>
          </a:prstGeom>
          <a:noFill/>
        </p:spPr>
        <p:txBody>
          <a:bodyPr wrap="square" rtlCol="0">
            <a:spAutoFit/>
          </a:bodyPr>
          <a:lstStyle/>
          <a:p>
            <a:pPr marL="342900" indent="-342900" algn="r" rtl="1">
              <a:buAutoNum type="arabicPeriod"/>
            </a:pPr>
            <a:r>
              <a:rPr lang="fa-IR" sz="2400" b="1" dirty="0" smtClean="0">
                <a:cs typeface="B Zar" pitchFamily="2" charset="-78"/>
              </a:rPr>
              <a:t>سطح صاف</a:t>
            </a:r>
          </a:p>
          <a:p>
            <a:pPr marL="342900" indent="-342900" algn="r" rtl="1">
              <a:buAutoNum type="arabicPeriod"/>
            </a:pPr>
            <a:endParaRPr lang="fa-IR" sz="2400" b="1" dirty="0" smtClean="0">
              <a:cs typeface="B Zar" pitchFamily="2" charset="-78"/>
            </a:endParaRPr>
          </a:p>
          <a:p>
            <a:pPr marL="342900" indent="-342900" algn="r" rtl="1">
              <a:buAutoNum type="arabicPeriod"/>
            </a:pPr>
            <a:endParaRPr lang="fa-IR" sz="2400" b="1" dirty="0" smtClean="0">
              <a:cs typeface="B Zar" pitchFamily="2" charset="-78"/>
            </a:endParaRPr>
          </a:p>
          <a:p>
            <a:pPr marL="342900" indent="-342900" algn="r" rtl="1">
              <a:buAutoNum type="arabicPeriod"/>
            </a:pPr>
            <a:endParaRPr lang="fa-IR" sz="2400" b="1" dirty="0" smtClean="0">
              <a:cs typeface="B Zar" pitchFamily="2" charset="-78"/>
            </a:endParaRPr>
          </a:p>
          <a:p>
            <a:pPr marL="342900" indent="-342900" algn="r" rtl="1">
              <a:buAutoNum type="arabicPeriod"/>
            </a:pPr>
            <a:endParaRPr lang="fa-IR" sz="2400" b="1" dirty="0" smtClean="0">
              <a:cs typeface="B Zar" pitchFamily="2" charset="-78"/>
            </a:endParaRPr>
          </a:p>
          <a:p>
            <a:pPr marL="342900" indent="-342900" algn="r" rtl="1">
              <a:buAutoNum type="arabicPeriod"/>
            </a:pPr>
            <a:endParaRPr lang="fa-IR" sz="2400" b="1" dirty="0" smtClean="0">
              <a:cs typeface="B Zar" pitchFamily="2" charset="-78"/>
            </a:endParaRPr>
          </a:p>
          <a:p>
            <a:pPr marL="342900" indent="-342900" algn="r" rtl="1">
              <a:buAutoNum type="arabicPeriod"/>
            </a:pPr>
            <a:r>
              <a:rPr lang="fa-IR" sz="2400" b="1" dirty="0" smtClean="0">
                <a:cs typeface="B Zar" pitchFamily="2" charset="-78"/>
              </a:rPr>
              <a:t>سطح ناصاف</a:t>
            </a:r>
          </a:p>
          <a:p>
            <a:pPr marL="342900" indent="-342900" algn="r" rtl="1">
              <a:buAutoNum type="arabicPeriod"/>
            </a:pPr>
            <a:endParaRPr lang="fa-IR" sz="2400" b="1" dirty="0" smtClean="0">
              <a:cs typeface="B Zar" pitchFamily="2" charset="-78"/>
            </a:endParaRPr>
          </a:p>
          <a:p>
            <a:pPr marL="342900" indent="-342900" algn="r" rtl="1">
              <a:buAutoNum type="arabicPeriod"/>
            </a:pPr>
            <a:endParaRPr lang="fa-IR" sz="2400" b="1" dirty="0" smtClean="0">
              <a:cs typeface="B Zar" pitchFamily="2" charset="-78"/>
            </a:endParaRPr>
          </a:p>
          <a:p>
            <a:pPr marL="342900" indent="-342900" algn="r" rtl="1">
              <a:buAutoNum type="arabicPeriod"/>
            </a:pPr>
            <a:endParaRPr lang="fa-IR" sz="2400" b="1" dirty="0" smtClean="0">
              <a:cs typeface="B Zar" pitchFamily="2" charset="-78"/>
            </a:endParaRPr>
          </a:p>
          <a:p>
            <a:pPr marL="342900" indent="-342900" algn="r" rtl="1">
              <a:buAutoNum type="arabicPeriod"/>
            </a:pPr>
            <a:r>
              <a:rPr lang="fa-IR" sz="2400" b="1" dirty="0" smtClean="0">
                <a:cs typeface="B Zar" pitchFamily="2" charset="-78"/>
              </a:rPr>
              <a:t>سطح هدایت کننده</a:t>
            </a:r>
            <a:endParaRPr lang="en-US" sz="2400" b="1" dirty="0">
              <a:cs typeface="B Zar" pitchFamily="2" charset="-7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a-IR" sz="3600" b="1" dirty="0" smtClean="0">
                <a:solidFill>
                  <a:srgbClr val="C00000"/>
                </a:solidFill>
                <a:cs typeface="B Zar" pitchFamily="2" charset="-78"/>
              </a:rPr>
              <a:t>سطح هدایت کننده </a:t>
            </a:r>
            <a:endParaRPr lang="en-US" sz="3600" b="1" dirty="0">
              <a:solidFill>
                <a:srgbClr val="C00000"/>
              </a:solidFill>
              <a:cs typeface="B Zar" pitchFamily="2" charset="-78"/>
            </a:endParaRPr>
          </a:p>
        </p:txBody>
      </p:sp>
      <p:sp>
        <p:nvSpPr>
          <p:cNvPr id="3" name="Content Placeholder 2"/>
          <p:cNvSpPr>
            <a:spLocks noGrp="1"/>
          </p:cNvSpPr>
          <p:nvPr>
            <p:ph idx="1"/>
          </p:nvPr>
        </p:nvSpPr>
        <p:spPr/>
        <p:txBody>
          <a:bodyPr/>
          <a:lstStyle/>
          <a:p>
            <a:endParaRPr lang="en-US" dirty="0"/>
          </a:p>
        </p:txBody>
      </p:sp>
      <p:pic>
        <p:nvPicPr>
          <p:cNvPr id="9219" name="Picture 3"/>
          <p:cNvPicPr>
            <a:picLocks noChangeAspect="1" noChangeArrowheads="1"/>
          </p:cNvPicPr>
          <p:nvPr/>
        </p:nvPicPr>
        <p:blipFill>
          <a:blip r:embed="rId2"/>
          <a:srcRect l="4827" r="6284"/>
          <a:stretch>
            <a:fillRect/>
          </a:stretch>
        </p:blipFill>
        <p:spPr bwMode="auto">
          <a:xfrm>
            <a:off x="0" y="1914525"/>
            <a:ext cx="9144000" cy="3028950"/>
          </a:xfrm>
          <a:prstGeom prst="rect">
            <a:avLst/>
          </a:prstGeom>
          <a:noFill/>
          <a:ln w="9525">
            <a:noFill/>
            <a:miter lim="800000"/>
            <a:headEnd/>
            <a:tailEnd/>
          </a:ln>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Grp="1" noChangeAspect="1" noChangeArrowheads="1"/>
          </p:cNvPicPr>
          <p:nvPr>
            <p:ph idx="1"/>
          </p:nvPr>
        </p:nvPicPr>
        <p:blipFill>
          <a:blip r:embed="rId2"/>
          <a:srcRect b="36667"/>
          <a:stretch>
            <a:fillRect/>
          </a:stretch>
        </p:blipFill>
        <p:spPr bwMode="auto">
          <a:xfrm>
            <a:off x="33663" y="0"/>
            <a:ext cx="6032025" cy="4114800"/>
          </a:xfrm>
          <a:prstGeom prst="rect">
            <a:avLst/>
          </a:prstGeom>
          <a:noFill/>
          <a:ln w="9525">
            <a:noFill/>
            <a:miter lim="800000"/>
            <a:headEnd/>
            <a:tailEnd/>
          </a:ln>
          <a:effectLst/>
        </p:spPr>
      </p:pic>
      <p:sp>
        <p:nvSpPr>
          <p:cNvPr id="5" name="TextBox 4"/>
          <p:cNvSpPr txBox="1"/>
          <p:nvPr/>
        </p:nvSpPr>
        <p:spPr>
          <a:xfrm>
            <a:off x="6019800" y="533400"/>
            <a:ext cx="2819400" cy="6001643"/>
          </a:xfrm>
          <a:prstGeom prst="rect">
            <a:avLst/>
          </a:prstGeom>
          <a:noFill/>
        </p:spPr>
        <p:txBody>
          <a:bodyPr wrap="square" rtlCol="0">
            <a:spAutoFit/>
          </a:bodyPr>
          <a:lstStyle/>
          <a:p>
            <a:pPr marL="457200" indent="-457200" algn="r" rtl="1">
              <a:buFont typeface="+mj-lt"/>
              <a:buAutoNum type="arabicPeriod" startAt="4"/>
            </a:pPr>
            <a:r>
              <a:rPr lang="fa-IR" sz="2400" b="1" dirty="0" smtClean="0">
                <a:cs typeface="B Zar" pitchFamily="2" charset="-78"/>
              </a:rPr>
              <a:t>اتصال گوی و کاسه</a:t>
            </a:r>
          </a:p>
          <a:p>
            <a:pPr marL="342900" indent="-342900" algn="r" rtl="1">
              <a:buAutoNum type="arabicPeriod" startAt="4"/>
            </a:pPr>
            <a:endParaRPr lang="fa-IR" sz="2400" b="1" dirty="0" smtClean="0">
              <a:cs typeface="B Zar" pitchFamily="2" charset="-78"/>
            </a:endParaRPr>
          </a:p>
          <a:p>
            <a:pPr marL="342900" indent="-342900" algn="r" rtl="1">
              <a:buAutoNum type="arabicPeriod" startAt="4"/>
            </a:pPr>
            <a:endParaRPr lang="fa-IR" sz="2400" b="1" dirty="0" smtClean="0">
              <a:cs typeface="B Zar" pitchFamily="2" charset="-78"/>
            </a:endParaRPr>
          </a:p>
          <a:p>
            <a:pPr marL="342900" indent="-342900" algn="r" rtl="1">
              <a:buAutoNum type="arabicPeriod" startAt="4"/>
            </a:pPr>
            <a:endParaRPr lang="fa-IR" sz="2400" b="1" dirty="0" smtClean="0">
              <a:cs typeface="B Zar" pitchFamily="2" charset="-78"/>
            </a:endParaRPr>
          </a:p>
          <a:p>
            <a:pPr marL="342900" indent="-342900" algn="r" rtl="1">
              <a:buAutoNum type="arabicPeriod" startAt="4"/>
            </a:pPr>
            <a:endParaRPr lang="fa-IR" sz="2400" b="1" dirty="0" smtClean="0">
              <a:cs typeface="B Zar" pitchFamily="2" charset="-78"/>
            </a:endParaRPr>
          </a:p>
          <a:p>
            <a:pPr marL="342900" indent="-342900" algn="r" rtl="1">
              <a:buAutoNum type="arabicPeriod" startAt="4"/>
            </a:pPr>
            <a:r>
              <a:rPr lang="fa-IR" sz="2400" b="1" dirty="0" smtClean="0">
                <a:cs typeface="B Zar" pitchFamily="2" charset="-78"/>
              </a:rPr>
              <a:t>تکیه ثابت</a:t>
            </a:r>
          </a:p>
          <a:p>
            <a:pPr marL="342900" indent="-342900" algn="r" rtl="1">
              <a:buAutoNum type="arabicPeriod" startAt="4"/>
            </a:pPr>
            <a:endParaRPr lang="fa-IR" sz="2400" b="1" dirty="0" smtClean="0">
              <a:cs typeface="B Zar" pitchFamily="2" charset="-78"/>
            </a:endParaRPr>
          </a:p>
          <a:p>
            <a:pPr marL="342900" indent="-342900" algn="r" rtl="1">
              <a:buAutoNum type="arabicPeriod" startAt="4"/>
            </a:pPr>
            <a:endParaRPr lang="fa-IR" sz="2400" b="1" dirty="0" smtClean="0">
              <a:cs typeface="B Zar" pitchFamily="2" charset="-78"/>
            </a:endParaRPr>
          </a:p>
          <a:p>
            <a:pPr marL="342900" indent="-342900" algn="r" rtl="1">
              <a:buAutoNum type="arabicPeriod" startAt="4"/>
            </a:pPr>
            <a:endParaRPr lang="fa-IR" sz="2400" b="1" dirty="0" smtClean="0">
              <a:cs typeface="B Zar" pitchFamily="2" charset="-78"/>
            </a:endParaRPr>
          </a:p>
          <a:p>
            <a:pPr marL="342900" indent="-342900" algn="r" rtl="1">
              <a:buAutoNum type="arabicPeriod" startAt="4"/>
            </a:pPr>
            <a:endParaRPr lang="fa-IR" sz="2400" b="1" dirty="0" smtClean="0">
              <a:cs typeface="B Zar" pitchFamily="2" charset="-78"/>
            </a:endParaRPr>
          </a:p>
          <a:p>
            <a:pPr marL="342900" indent="-342900" algn="r" rtl="1">
              <a:buAutoNum type="arabicPeriod" startAt="4"/>
            </a:pPr>
            <a:endParaRPr lang="fa-IR" sz="2400" b="1" dirty="0" smtClean="0">
              <a:cs typeface="B Zar" pitchFamily="2" charset="-78"/>
            </a:endParaRPr>
          </a:p>
          <a:p>
            <a:pPr marL="342900" indent="-342900" algn="r" rtl="1">
              <a:buAutoNum type="arabicPeriod" startAt="4"/>
            </a:pPr>
            <a:endParaRPr lang="fa-IR" sz="2400" b="1" dirty="0" smtClean="0">
              <a:cs typeface="B Zar" pitchFamily="2" charset="-78"/>
            </a:endParaRPr>
          </a:p>
          <a:p>
            <a:pPr marL="342900" indent="-342900" algn="r" rtl="1">
              <a:buAutoNum type="arabicPeriod" startAt="4"/>
            </a:pPr>
            <a:r>
              <a:rPr lang="fa-IR" sz="2400" b="1" dirty="0" smtClean="0">
                <a:cs typeface="B Zar" pitchFamily="2" charset="-78"/>
              </a:rPr>
              <a:t>اتصال یونیورسال</a:t>
            </a:r>
          </a:p>
          <a:p>
            <a:pPr marL="342900" indent="-342900" algn="r" rtl="1">
              <a:buAutoNum type="arabicPeriod" startAt="4"/>
            </a:pPr>
            <a:endParaRPr lang="fa-IR" sz="2400" b="1" dirty="0" smtClean="0">
              <a:cs typeface="B Zar" pitchFamily="2" charset="-78"/>
            </a:endParaRPr>
          </a:p>
          <a:p>
            <a:pPr marL="342900" indent="-342900" algn="r" rtl="1">
              <a:buAutoNum type="arabicPeriod" startAt="4"/>
            </a:pPr>
            <a:endParaRPr lang="fa-IR" sz="2400" b="1" dirty="0" smtClean="0">
              <a:cs typeface="B Zar" pitchFamily="2" charset="-78"/>
            </a:endParaRPr>
          </a:p>
          <a:p>
            <a:pPr marL="342900" indent="-342900" algn="r" rtl="1">
              <a:buAutoNum type="arabicPeriod" startAt="4"/>
            </a:pPr>
            <a:endParaRPr lang="fa-IR" sz="2400" b="1" dirty="0" smtClean="0">
              <a:cs typeface="B Zar" pitchFamily="2" charset="-78"/>
            </a:endParaRPr>
          </a:p>
        </p:txBody>
      </p:sp>
      <p:pic>
        <p:nvPicPr>
          <p:cNvPr id="12289" name="Picture 1"/>
          <p:cNvPicPr>
            <a:picLocks noChangeAspect="1" noChangeArrowheads="1"/>
          </p:cNvPicPr>
          <p:nvPr/>
        </p:nvPicPr>
        <p:blipFill>
          <a:blip r:embed="rId3"/>
          <a:srcRect/>
          <a:stretch>
            <a:fillRect/>
          </a:stretch>
        </p:blipFill>
        <p:spPr bwMode="auto">
          <a:xfrm>
            <a:off x="76200" y="4191000"/>
            <a:ext cx="5257800" cy="2466159"/>
          </a:xfrm>
          <a:prstGeom prst="rect">
            <a:avLst/>
          </a:prstGeom>
          <a:noFill/>
          <a:ln w="9525">
            <a:noFill/>
            <a:miter lim="800000"/>
            <a:headEnd/>
            <a:tailEnd/>
          </a:ln>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0" y="48419"/>
            <a:ext cx="9144000" cy="2861469"/>
            <a:chOff x="0" y="48419"/>
            <a:chExt cx="9144000" cy="2861469"/>
          </a:xfrm>
        </p:grpSpPr>
        <p:pic>
          <p:nvPicPr>
            <p:cNvPr id="1026" name="Picture 2" descr="F:\Statics-ppt\Picture_003\009.jpg"/>
            <p:cNvPicPr>
              <a:picLocks noChangeAspect="1" noChangeArrowheads="1"/>
            </p:cNvPicPr>
            <p:nvPr/>
          </p:nvPicPr>
          <p:blipFill>
            <a:blip r:embed="rId2"/>
            <a:srcRect l="12865" t="7858" r="9943"/>
            <a:stretch>
              <a:fillRect/>
            </a:stretch>
          </p:blipFill>
          <p:spPr bwMode="auto">
            <a:xfrm>
              <a:off x="0" y="48419"/>
              <a:ext cx="3200400" cy="2861469"/>
            </a:xfrm>
            <a:prstGeom prst="rect">
              <a:avLst/>
            </a:prstGeom>
            <a:noFill/>
          </p:spPr>
        </p:pic>
        <p:pic>
          <p:nvPicPr>
            <p:cNvPr id="1027" name="Picture 3" descr="F:\Statics-ppt\Picture_003\006.jpg"/>
            <p:cNvPicPr>
              <a:picLocks noChangeAspect="1" noChangeArrowheads="1"/>
            </p:cNvPicPr>
            <p:nvPr/>
          </p:nvPicPr>
          <p:blipFill>
            <a:blip r:embed="rId3"/>
            <a:srcRect/>
            <a:stretch>
              <a:fillRect/>
            </a:stretch>
          </p:blipFill>
          <p:spPr bwMode="auto">
            <a:xfrm>
              <a:off x="3352800" y="381000"/>
              <a:ext cx="3479242" cy="2286000"/>
            </a:xfrm>
            <a:prstGeom prst="rect">
              <a:avLst/>
            </a:prstGeom>
            <a:noFill/>
          </p:spPr>
        </p:pic>
        <p:pic>
          <p:nvPicPr>
            <p:cNvPr id="1028" name="Picture 4" descr="F:\Statics-ppt\Picture_003\007.jpg"/>
            <p:cNvPicPr>
              <a:picLocks noChangeAspect="1" noChangeArrowheads="1"/>
            </p:cNvPicPr>
            <p:nvPr/>
          </p:nvPicPr>
          <p:blipFill>
            <a:blip r:embed="rId4"/>
            <a:srcRect/>
            <a:stretch>
              <a:fillRect/>
            </a:stretch>
          </p:blipFill>
          <p:spPr bwMode="auto">
            <a:xfrm>
              <a:off x="6781800" y="76200"/>
              <a:ext cx="2362200" cy="2675667"/>
            </a:xfrm>
            <a:prstGeom prst="rect">
              <a:avLst/>
            </a:prstGeom>
            <a:noFill/>
          </p:spPr>
        </p:pic>
      </p:grpSp>
      <p:pic>
        <p:nvPicPr>
          <p:cNvPr id="1029" name="Picture 5" descr="F:\Statics-ppt\Picture_003\12.jpg"/>
          <p:cNvPicPr>
            <a:picLocks noChangeAspect="1" noChangeArrowheads="1"/>
          </p:cNvPicPr>
          <p:nvPr/>
        </p:nvPicPr>
        <p:blipFill>
          <a:blip r:embed="rId5"/>
          <a:srcRect/>
          <a:stretch>
            <a:fillRect/>
          </a:stretch>
        </p:blipFill>
        <p:spPr bwMode="auto">
          <a:xfrm>
            <a:off x="3962400" y="3581400"/>
            <a:ext cx="5181600" cy="2895600"/>
          </a:xfrm>
          <a:prstGeom prst="rect">
            <a:avLst/>
          </a:prstGeom>
          <a:noFill/>
        </p:spPr>
      </p:pic>
      <p:pic>
        <p:nvPicPr>
          <p:cNvPr id="1030" name="Picture 6" descr="F:\Statics-ppt\Picture_003\10.jpg"/>
          <p:cNvPicPr>
            <a:picLocks noChangeAspect="1" noChangeArrowheads="1"/>
          </p:cNvPicPr>
          <p:nvPr/>
        </p:nvPicPr>
        <p:blipFill>
          <a:blip r:embed="rId6"/>
          <a:srcRect t="13663" b="14244"/>
          <a:stretch>
            <a:fillRect/>
          </a:stretch>
        </p:blipFill>
        <p:spPr bwMode="auto">
          <a:xfrm>
            <a:off x="0" y="3581400"/>
            <a:ext cx="3810000" cy="2746744"/>
          </a:xfrm>
          <a:prstGeom prst="rect">
            <a:avLst/>
          </a:prstGeom>
          <a:noFill/>
        </p:spPr>
      </p:pic>
      <p:sp>
        <p:nvSpPr>
          <p:cNvPr id="10" name="TextBox 9"/>
          <p:cNvSpPr txBox="1"/>
          <p:nvPr/>
        </p:nvSpPr>
        <p:spPr>
          <a:xfrm>
            <a:off x="3505200" y="2743200"/>
            <a:ext cx="3048000" cy="461665"/>
          </a:xfrm>
          <a:prstGeom prst="rect">
            <a:avLst/>
          </a:prstGeom>
          <a:noFill/>
        </p:spPr>
        <p:txBody>
          <a:bodyPr wrap="square" rtlCol="0">
            <a:spAutoFit/>
          </a:bodyPr>
          <a:lstStyle/>
          <a:p>
            <a:r>
              <a:rPr lang="fa-IR" sz="2400" b="1" dirty="0" smtClean="0">
                <a:cs typeface="B Zar" pitchFamily="2" charset="-78"/>
              </a:rPr>
              <a:t>اتصال گوی و کاسه</a:t>
            </a:r>
            <a:endParaRPr lang="en-US" sz="2400" b="1" dirty="0">
              <a:cs typeface="B Zar" pitchFamily="2" charset="-78"/>
            </a:endParaRPr>
          </a:p>
        </p:txBody>
      </p:sp>
      <p:sp>
        <p:nvSpPr>
          <p:cNvPr id="11" name="TextBox 10"/>
          <p:cNvSpPr txBox="1"/>
          <p:nvPr/>
        </p:nvSpPr>
        <p:spPr>
          <a:xfrm>
            <a:off x="914400" y="6096000"/>
            <a:ext cx="3048000" cy="461665"/>
          </a:xfrm>
          <a:prstGeom prst="rect">
            <a:avLst/>
          </a:prstGeom>
          <a:noFill/>
        </p:spPr>
        <p:txBody>
          <a:bodyPr wrap="square" rtlCol="0">
            <a:spAutoFit/>
          </a:bodyPr>
          <a:lstStyle/>
          <a:p>
            <a:r>
              <a:rPr lang="fa-IR" sz="2400" b="1" dirty="0" smtClean="0">
                <a:cs typeface="B Zar" pitchFamily="2" charset="-78"/>
              </a:rPr>
              <a:t>اتصال یونیورسال</a:t>
            </a:r>
            <a:endParaRPr lang="en-US" sz="2400" b="1" dirty="0">
              <a:cs typeface="B Zar" pitchFamily="2" charset="-7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2"/>
          <p:cNvPicPr>
            <a:picLocks noChangeAspect="1" noChangeArrowheads="1"/>
          </p:cNvPicPr>
          <p:nvPr/>
        </p:nvPicPr>
        <p:blipFill>
          <a:blip r:embed="rId2"/>
          <a:srcRect t="62222"/>
          <a:stretch>
            <a:fillRect/>
          </a:stretch>
        </p:blipFill>
        <p:spPr bwMode="auto">
          <a:xfrm>
            <a:off x="0" y="0"/>
            <a:ext cx="6367137" cy="2590800"/>
          </a:xfrm>
          <a:prstGeom prst="rect">
            <a:avLst/>
          </a:prstGeom>
          <a:noFill/>
          <a:ln w="9525">
            <a:noFill/>
            <a:miter lim="800000"/>
            <a:headEnd/>
            <a:tailEnd/>
          </a:ln>
          <a:effectLst/>
        </p:spPr>
      </p:pic>
      <p:sp>
        <p:nvSpPr>
          <p:cNvPr id="5" name="TextBox 4"/>
          <p:cNvSpPr txBox="1"/>
          <p:nvPr/>
        </p:nvSpPr>
        <p:spPr>
          <a:xfrm>
            <a:off x="6477000" y="533400"/>
            <a:ext cx="2362200" cy="461665"/>
          </a:xfrm>
          <a:prstGeom prst="rect">
            <a:avLst/>
          </a:prstGeom>
          <a:noFill/>
        </p:spPr>
        <p:txBody>
          <a:bodyPr wrap="square" rtlCol="0">
            <a:spAutoFit/>
          </a:bodyPr>
          <a:lstStyle/>
          <a:p>
            <a:pPr marL="342900" indent="-342900" algn="r" rtl="1"/>
            <a:r>
              <a:rPr lang="fa-IR" sz="2400" b="1" dirty="0" smtClean="0">
                <a:cs typeface="B Zar" pitchFamily="2" charset="-78"/>
              </a:rPr>
              <a:t>7. یاتاقان محوری</a:t>
            </a:r>
          </a:p>
        </p:txBody>
      </p:sp>
      <p:pic>
        <p:nvPicPr>
          <p:cNvPr id="13314" name="Picture 2"/>
          <p:cNvPicPr>
            <a:picLocks noChangeAspect="1" noChangeArrowheads="1"/>
          </p:cNvPicPr>
          <p:nvPr/>
        </p:nvPicPr>
        <p:blipFill>
          <a:blip r:embed="rId3"/>
          <a:srcRect/>
          <a:stretch>
            <a:fillRect/>
          </a:stretch>
        </p:blipFill>
        <p:spPr bwMode="auto">
          <a:xfrm>
            <a:off x="66675" y="2667000"/>
            <a:ext cx="6410325" cy="2600325"/>
          </a:xfrm>
          <a:prstGeom prst="rect">
            <a:avLst/>
          </a:prstGeom>
          <a:noFill/>
          <a:ln w="9525">
            <a:noFill/>
            <a:miter lim="800000"/>
            <a:headEnd/>
            <a:tailEnd/>
          </a:ln>
          <a:effectLst/>
        </p:spPr>
      </p:pic>
      <p:sp>
        <p:nvSpPr>
          <p:cNvPr id="7" name="TextBox 6"/>
          <p:cNvSpPr txBox="1"/>
          <p:nvPr/>
        </p:nvSpPr>
        <p:spPr>
          <a:xfrm>
            <a:off x="6553200" y="3733800"/>
            <a:ext cx="2133600" cy="461665"/>
          </a:xfrm>
          <a:prstGeom prst="rect">
            <a:avLst/>
          </a:prstGeom>
          <a:noFill/>
        </p:spPr>
        <p:txBody>
          <a:bodyPr wrap="square" rtlCol="0">
            <a:spAutoFit/>
          </a:bodyPr>
          <a:lstStyle/>
          <a:p>
            <a:pPr marL="342900" indent="-342900" algn="r" rtl="1"/>
            <a:r>
              <a:rPr lang="fa-IR" sz="2400" b="1" dirty="0" smtClean="0">
                <a:cs typeface="B Zar" pitchFamily="2" charset="-78"/>
              </a:rPr>
              <a:t>8. یاتاقان شعاعی</a:t>
            </a:r>
          </a:p>
        </p:txBody>
      </p:sp>
      <p:sp>
        <p:nvSpPr>
          <p:cNvPr id="8" name="TextBox 7"/>
          <p:cNvSpPr txBox="1"/>
          <p:nvPr/>
        </p:nvSpPr>
        <p:spPr>
          <a:xfrm>
            <a:off x="304800" y="6096000"/>
            <a:ext cx="8686800" cy="400110"/>
          </a:xfrm>
          <a:prstGeom prst="rect">
            <a:avLst/>
          </a:prstGeom>
          <a:noFill/>
        </p:spPr>
        <p:txBody>
          <a:bodyPr wrap="square" rtlCol="0">
            <a:spAutoFit/>
          </a:bodyPr>
          <a:lstStyle/>
          <a:p>
            <a:pPr marL="342900" indent="-342900" algn="just" rtl="1"/>
            <a:r>
              <a:rPr lang="fa-IR" sz="2000" b="1" dirty="0" smtClean="0">
                <a:cs typeface="B Zar" pitchFamily="2" charset="-78"/>
              </a:rPr>
              <a:t>در برخی مسائل برای جلوگیری از نامعین شدن مسائل استاتیکی از </a:t>
            </a:r>
            <a:r>
              <a:rPr lang="en-US" sz="2000" b="1" dirty="0" err="1" smtClean="0">
                <a:cs typeface="B Zar" pitchFamily="2" charset="-78"/>
              </a:rPr>
              <a:t>Mx</a:t>
            </a:r>
            <a:r>
              <a:rPr lang="fa-IR" sz="2000" b="1" dirty="0" smtClean="0">
                <a:cs typeface="B Zar" pitchFamily="2" charset="-78"/>
              </a:rPr>
              <a:t> و </a:t>
            </a:r>
            <a:r>
              <a:rPr lang="en-US" sz="2000" b="1" dirty="0" err="1" smtClean="0">
                <a:cs typeface="B Zar" pitchFamily="2" charset="-78"/>
              </a:rPr>
              <a:t>Mz</a:t>
            </a:r>
            <a:r>
              <a:rPr lang="fa-IR" sz="2000" b="1" dirty="0" smtClean="0">
                <a:cs typeface="B Zar" pitchFamily="2" charset="-78"/>
              </a:rPr>
              <a:t> صرف نظر می کنند</a:t>
            </a:r>
            <a:endParaRPr lang="en-US" sz="2000" b="1" dirty="0">
              <a:cs typeface="B Zar" pitchFamily="2" charset="-78"/>
            </a:endParaRPr>
          </a:p>
        </p:txBody>
      </p:sp>
      <p:pic>
        <p:nvPicPr>
          <p:cNvPr id="11265" name="Picture 1"/>
          <p:cNvPicPr>
            <a:picLocks noChangeAspect="1" noChangeArrowheads="1"/>
          </p:cNvPicPr>
          <p:nvPr/>
        </p:nvPicPr>
        <p:blipFill>
          <a:blip r:embed="rId4"/>
          <a:srcRect/>
          <a:stretch>
            <a:fillRect/>
          </a:stretch>
        </p:blipFill>
        <p:spPr bwMode="auto">
          <a:xfrm>
            <a:off x="6858000" y="1295400"/>
            <a:ext cx="1981200" cy="1964551"/>
          </a:xfrm>
          <a:prstGeom prst="rect">
            <a:avLst/>
          </a:prstGeom>
          <a:noFill/>
          <a:ln w="9525">
            <a:noFill/>
            <a:miter lim="800000"/>
            <a:headEnd/>
            <a:tailEnd/>
          </a:ln>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194" name="Picture 2"/>
          <p:cNvPicPr>
            <a:picLocks noGrp="1" noChangeAspect="1" noChangeArrowheads="1"/>
          </p:cNvPicPr>
          <p:nvPr>
            <p:ph idx="1"/>
          </p:nvPr>
        </p:nvPicPr>
        <p:blipFill>
          <a:blip r:embed="rId2"/>
          <a:srcRect/>
          <a:stretch>
            <a:fillRect/>
          </a:stretch>
        </p:blipFill>
        <p:spPr bwMode="auto">
          <a:xfrm>
            <a:off x="1143000" y="940067"/>
            <a:ext cx="5395912" cy="5244448"/>
          </a:xfrm>
          <a:prstGeom prst="rect">
            <a:avLst/>
          </a:prstGeom>
          <a:noFill/>
          <a:ln w="9525">
            <a:noFill/>
            <a:miter lim="800000"/>
            <a:headEnd/>
            <a:tailEnd/>
          </a:ln>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fa-IR" sz="3600" b="1" dirty="0" smtClean="0">
                <a:solidFill>
                  <a:srgbClr val="FF0000"/>
                </a:solidFill>
                <a:cs typeface="B Zar" pitchFamily="2" charset="-78"/>
              </a:rPr>
              <a:t>رسم دیاگرام آزاد در فضای سه بعدی</a:t>
            </a:r>
            <a:endParaRPr lang="en-US" sz="3600" b="1" dirty="0">
              <a:solidFill>
                <a:srgbClr val="FF0000"/>
              </a:solidFill>
              <a:cs typeface="B Zar" pitchFamily="2" charset="-78"/>
            </a:endParaRPr>
          </a:p>
        </p:txBody>
      </p:sp>
      <p:pic>
        <p:nvPicPr>
          <p:cNvPr id="10242" name="Picture 2"/>
          <p:cNvPicPr>
            <a:picLocks noChangeAspect="1" noChangeArrowheads="1"/>
          </p:cNvPicPr>
          <p:nvPr/>
        </p:nvPicPr>
        <p:blipFill>
          <a:blip r:embed="rId2"/>
          <a:srcRect l="9629" t="11169" r="3711"/>
          <a:stretch>
            <a:fillRect/>
          </a:stretch>
        </p:blipFill>
        <p:spPr bwMode="auto">
          <a:xfrm>
            <a:off x="0" y="1219200"/>
            <a:ext cx="4449193" cy="3276600"/>
          </a:xfrm>
          <a:prstGeom prst="rect">
            <a:avLst/>
          </a:prstGeom>
          <a:noFill/>
          <a:ln w="9525">
            <a:noFill/>
            <a:miter lim="800000"/>
            <a:headEnd/>
            <a:tailEnd/>
          </a:ln>
          <a:effectLst/>
        </p:spPr>
      </p:pic>
      <p:pic>
        <p:nvPicPr>
          <p:cNvPr id="10243" name="Picture 3"/>
          <p:cNvPicPr>
            <a:picLocks noChangeAspect="1" noChangeArrowheads="1"/>
          </p:cNvPicPr>
          <p:nvPr/>
        </p:nvPicPr>
        <p:blipFill>
          <a:blip r:embed="rId3"/>
          <a:srcRect l="6845"/>
          <a:stretch>
            <a:fillRect/>
          </a:stretch>
        </p:blipFill>
        <p:spPr bwMode="auto">
          <a:xfrm>
            <a:off x="4005284" y="2438401"/>
            <a:ext cx="5138716" cy="4114799"/>
          </a:xfrm>
          <a:prstGeom prst="rect">
            <a:avLst/>
          </a:prstGeom>
          <a:noFill/>
          <a:ln w="9525">
            <a:noFill/>
            <a:miter lim="800000"/>
            <a:headEnd/>
            <a:tailEnd/>
          </a:ln>
          <a:effectLst/>
        </p:spPr>
      </p:pic>
      <p:sp>
        <p:nvSpPr>
          <p:cNvPr id="6" name="TextBox 5"/>
          <p:cNvSpPr txBox="1"/>
          <p:nvPr/>
        </p:nvSpPr>
        <p:spPr>
          <a:xfrm>
            <a:off x="6396811" y="1295400"/>
            <a:ext cx="2670989" cy="1569660"/>
          </a:xfrm>
          <a:prstGeom prst="rect">
            <a:avLst/>
          </a:prstGeom>
          <a:noFill/>
        </p:spPr>
        <p:txBody>
          <a:bodyPr wrap="none" rtlCol="0">
            <a:spAutoFit/>
          </a:bodyPr>
          <a:lstStyle/>
          <a:p>
            <a:pPr algn="r" rtl="1"/>
            <a:r>
              <a:rPr lang="en-US" sz="3200" b="1" dirty="0" smtClean="0"/>
              <a:t>BC</a:t>
            </a:r>
            <a:r>
              <a:rPr lang="fa-IR" sz="3200" b="1" dirty="0" smtClean="0"/>
              <a:t>: طناب </a:t>
            </a:r>
          </a:p>
          <a:p>
            <a:pPr algn="r" rtl="1"/>
            <a:r>
              <a:rPr lang="en-US" sz="3200" b="1" dirty="0" smtClean="0"/>
              <a:t>A</a:t>
            </a:r>
            <a:r>
              <a:rPr lang="fa-IR" sz="3200" b="1" dirty="0" smtClean="0"/>
              <a:t>: یاتاقان محوری</a:t>
            </a:r>
          </a:p>
          <a:p>
            <a:pPr algn="r" rtl="1"/>
            <a:endParaRPr lang="en-US" sz="3200" b="1" dirty="0"/>
          </a:p>
        </p:txBody>
      </p:sp>
      <p:sp>
        <p:nvSpPr>
          <p:cNvPr id="8" name="TextBox 7"/>
          <p:cNvSpPr txBox="1"/>
          <p:nvPr/>
        </p:nvSpPr>
        <p:spPr>
          <a:xfrm>
            <a:off x="152400" y="5029200"/>
            <a:ext cx="3733800" cy="1323439"/>
          </a:xfrm>
          <a:prstGeom prst="rect">
            <a:avLst/>
          </a:prstGeom>
          <a:noFill/>
        </p:spPr>
        <p:txBody>
          <a:bodyPr wrap="square" rtlCol="0">
            <a:spAutoFit/>
          </a:bodyPr>
          <a:lstStyle/>
          <a:p>
            <a:pPr algn="just" rtl="1"/>
            <a:r>
              <a:rPr lang="fa-IR" sz="2000" b="1" dirty="0" smtClean="0">
                <a:cs typeface="B Zar" pitchFamily="2" charset="-78"/>
              </a:rPr>
              <a:t>چون تعداد مجهولات کمتر از 6 تا هست بنابراین مسئله از نظر استاتیکی معین است. پس گشتاور های مجهول در یاتاقان در نظر گرفته می شوند</a:t>
            </a:r>
            <a:endParaRPr lang="en-US" sz="2000" b="1" dirty="0">
              <a:cs typeface="B Zar" pitchFamily="2" charset="-7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rtl="1"/>
            <a:r>
              <a:rPr lang="fa-IR" sz="3600" b="1" dirty="0" smtClean="0">
                <a:solidFill>
                  <a:srgbClr val="C00000"/>
                </a:solidFill>
                <a:cs typeface="B Zar" pitchFamily="2" charset="-78"/>
              </a:rPr>
              <a:t>یاتاقان ها در </a:t>
            </a:r>
            <a:r>
              <a:rPr lang="en-US" sz="3600" b="1" dirty="0" smtClean="0">
                <a:solidFill>
                  <a:srgbClr val="C00000"/>
                </a:solidFill>
                <a:cs typeface="B Zar" pitchFamily="2" charset="-78"/>
              </a:rPr>
              <a:t>C</a:t>
            </a:r>
            <a:r>
              <a:rPr lang="fa-IR" sz="3600" b="1" dirty="0" smtClean="0">
                <a:solidFill>
                  <a:srgbClr val="C00000"/>
                </a:solidFill>
                <a:cs typeface="B Zar" pitchFamily="2" charset="-78"/>
              </a:rPr>
              <a:t>، </a:t>
            </a:r>
            <a:r>
              <a:rPr lang="en-US" sz="3600" b="1" dirty="0" smtClean="0">
                <a:solidFill>
                  <a:srgbClr val="C00000"/>
                </a:solidFill>
                <a:cs typeface="B Zar" pitchFamily="2" charset="-78"/>
              </a:rPr>
              <a:t>B</a:t>
            </a:r>
            <a:r>
              <a:rPr lang="fa-IR" sz="3600" b="1" dirty="0" smtClean="0">
                <a:solidFill>
                  <a:srgbClr val="C00000"/>
                </a:solidFill>
                <a:cs typeface="B Zar" pitchFamily="2" charset="-78"/>
              </a:rPr>
              <a:t> و </a:t>
            </a:r>
            <a:r>
              <a:rPr lang="en-US" sz="3600" b="1" dirty="0" smtClean="0">
                <a:solidFill>
                  <a:srgbClr val="C00000"/>
                </a:solidFill>
                <a:cs typeface="B Zar" pitchFamily="2" charset="-78"/>
              </a:rPr>
              <a:t>A</a:t>
            </a:r>
            <a:r>
              <a:rPr lang="fa-IR" sz="3600" b="1" dirty="0" smtClean="0">
                <a:solidFill>
                  <a:srgbClr val="C00000"/>
                </a:solidFill>
                <a:cs typeface="B Zar" pitchFamily="2" charset="-78"/>
              </a:rPr>
              <a:t> از نوع شعاعی است</a:t>
            </a:r>
            <a:endParaRPr lang="en-US" sz="3600" b="1" dirty="0">
              <a:solidFill>
                <a:srgbClr val="C00000"/>
              </a:solidFill>
              <a:cs typeface="B Zar" pitchFamily="2" charset="-78"/>
            </a:endParaRPr>
          </a:p>
        </p:txBody>
      </p:sp>
      <p:sp>
        <p:nvSpPr>
          <p:cNvPr id="5" name="Content Placeholder 4"/>
          <p:cNvSpPr>
            <a:spLocks noGrp="1"/>
          </p:cNvSpPr>
          <p:nvPr>
            <p:ph idx="1"/>
          </p:nvPr>
        </p:nvSpPr>
        <p:spPr>
          <a:xfrm>
            <a:off x="228600" y="5029200"/>
            <a:ext cx="8686800" cy="1096963"/>
          </a:xfrm>
        </p:spPr>
        <p:txBody>
          <a:bodyPr>
            <a:normAutofit/>
          </a:bodyPr>
          <a:lstStyle/>
          <a:p>
            <a:pPr algn="just" rtl="1">
              <a:buNone/>
            </a:pPr>
            <a:r>
              <a:rPr lang="fa-IR" sz="2000" b="1" dirty="0" smtClean="0">
                <a:cs typeface="B Zar" pitchFamily="2" charset="-78"/>
              </a:rPr>
              <a:t> تعداد نیروهای تکیه گاهی برای بررسی معادلات تعادل کافی است. تعداد این نیروهای یاتاقانی برای جلوگیری از چرخش سازه حول  هر محورها کافی است. لذا گشتاورهای یاتاقانی در یاگرام آزاد حذف شدند. </a:t>
            </a:r>
            <a:endParaRPr lang="en-US" sz="2000" b="1" dirty="0">
              <a:cs typeface="B Zar" pitchFamily="2" charset="-78"/>
            </a:endParaRPr>
          </a:p>
        </p:txBody>
      </p:sp>
      <p:pic>
        <p:nvPicPr>
          <p:cNvPr id="11268" name="Picture 4"/>
          <p:cNvPicPr>
            <a:picLocks noChangeAspect="1" noChangeArrowheads="1"/>
          </p:cNvPicPr>
          <p:nvPr/>
        </p:nvPicPr>
        <p:blipFill>
          <a:blip r:embed="rId2" cstate="print"/>
          <a:srcRect/>
          <a:stretch>
            <a:fillRect/>
          </a:stretch>
        </p:blipFill>
        <p:spPr bwMode="auto">
          <a:xfrm>
            <a:off x="300317" y="1371600"/>
            <a:ext cx="8843683" cy="3124200"/>
          </a:xfrm>
          <a:prstGeom prst="rect">
            <a:avLst/>
          </a:prstGeom>
          <a:noFill/>
          <a:ln w="9525">
            <a:noFill/>
            <a:miter lim="800000"/>
            <a:headEnd/>
            <a:tailEnd/>
          </a:ln>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944562"/>
          </a:xfrm>
        </p:spPr>
        <p:txBody>
          <a:bodyPr>
            <a:noAutofit/>
          </a:bodyPr>
          <a:lstStyle/>
          <a:p>
            <a:pPr algn="just" rtl="1"/>
            <a:r>
              <a:rPr lang="fa-IR" sz="2000" b="1" dirty="0" smtClean="0">
                <a:solidFill>
                  <a:srgbClr val="C00000"/>
                </a:solidFill>
                <a:cs typeface="B Zar" pitchFamily="2" charset="-78"/>
              </a:rPr>
              <a:t>مثال</a:t>
            </a:r>
            <a:r>
              <a:rPr lang="en-US" sz="2000" b="1" dirty="0" smtClean="0">
                <a:solidFill>
                  <a:srgbClr val="C00000"/>
                </a:solidFill>
                <a:cs typeface="B Zar" pitchFamily="2" charset="-78"/>
              </a:rPr>
              <a:t> </a:t>
            </a:r>
            <a:r>
              <a:rPr lang="fa-IR" sz="2000" b="1" dirty="0" smtClean="0">
                <a:solidFill>
                  <a:srgbClr val="C00000"/>
                </a:solidFill>
                <a:cs typeface="B Zar" pitchFamily="2" charset="-78"/>
              </a:rPr>
              <a:t>: در شکل زیر یاتاقان </a:t>
            </a:r>
            <a:r>
              <a:rPr lang="en-US" sz="2000" b="1" dirty="0" smtClean="0">
                <a:solidFill>
                  <a:srgbClr val="C00000"/>
                </a:solidFill>
                <a:cs typeface="B Zar" pitchFamily="2" charset="-78"/>
              </a:rPr>
              <a:t>B</a:t>
            </a:r>
            <a:r>
              <a:rPr lang="fa-IR" sz="2000" b="1" dirty="0" smtClean="0">
                <a:solidFill>
                  <a:srgbClr val="C00000"/>
                </a:solidFill>
                <a:cs typeface="B Zar" pitchFamily="2" charset="-78"/>
              </a:rPr>
              <a:t> محوری و یاتاقان </a:t>
            </a:r>
            <a:r>
              <a:rPr lang="en-US" sz="2000" b="1" dirty="0" smtClean="0">
                <a:solidFill>
                  <a:srgbClr val="C00000"/>
                </a:solidFill>
                <a:cs typeface="B Zar" pitchFamily="2" charset="-78"/>
              </a:rPr>
              <a:t>A</a:t>
            </a:r>
            <a:r>
              <a:rPr lang="fa-IR" sz="2000" b="1" dirty="0" smtClean="0">
                <a:solidFill>
                  <a:srgbClr val="C00000"/>
                </a:solidFill>
                <a:cs typeface="B Zar" pitchFamily="2" charset="-78"/>
              </a:rPr>
              <a:t> شعاعی می باشد. برای اینکه سیستم در حالت تعادل باشد مقدار جرم </a:t>
            </a:r>
            <a:r>
              <a:rPr lang="en-US" sz="2000" b="1" dirty="0" smtClean="0">
                <a:solidFill>
                  <a:srgbClr val="C00000"/>
                </a:solidFill>
                <a:cs typeface="B Zar" pitchFamily="2" charset="-78"/>
              </a:rPr>
              <a:t>m</a:t>
            </a:r>
            <a:r>
              <a:rPr lang="fa-IR" sz="2000" b="1" dirty="0" smtClean="0">
                <a:solidFill>
                  <a:srgbClr val="C00000"/>
                </a:solidFill>
                <a:cs typeface="B Zar" pitchFamily="2" charset="-78"/>
              </a:rPr>
              <a:t> و نیروی تکیه گاهی در </a:t>
            </a:r>
            <a:r>
              <a:rPr lang="en-US" sz="2000" b="1" dirty="0" smtClean="0">
                <a:solidFill>
                  <a:srgbClr val="C00000"/>
                </a:solidFill>
                <a:cs typeface="B Zar" pitchFamily="2" charset="-78"/>
              </a:rPr>
              <a:t>O</a:t>
            </a:r>
            <a:r>
              <a:rPr lang="fa-IR" sz="2000" b="1" dirty="0" smtClean="0">
                <a:solidFill>
                  <a:srgbClr val="C00000"/>
                </a:solidFill>
                <a:cs typeface="B Zar" pitchFamily="2" charset="-78"/>
              </a:rPr>
              <a:t> و  </a:t>
            </a:r>
            <a:r>
              <a:rPr lang="en-US" sz="2000" b="1" dirty="0" smtClean="0">
                <a:solidFill>
                  <a:srgbClr val="C00000"/>
                </a:solidFill>
                <a:cs typeface="B Zar" pitchFamily="2" charset="-78"/>
              </a:rPr>
              <a:t>A</a:t>
            </a:r>
            <a:r>
              <a:rPr lang="fa-IR" sz="2000" b="1" dirty="0" smtClean="0">
                <a:solidFill>
                  <a:srgbClr val="C00000"/>
                </a:solidFill>
                <a:cs typeface="B Zar" pitchFamily="2" charset="-78"/>
              </a:rPr>
              <a:t> را محاسبه کنید ؟</a:t>
            </a:r>
            <a:endParaRPr lang="en-US" sz="2000" dirty="0"/>
          </a:p>
        </p:txBody>
      </p:sp>
      <p:pic>
        <p:nvPicPr>
          <p:cNvPr id="14338" name="Picture 2"/>
          <p:cNvPicPr>
            <a:picLocks noGrp="1" noChangeAspect="1" noChangeArrowheads="1"/>
          </p:cNvPicPr>
          <p:nvPr>
            <p:ph idx="1"/>
          </p:nvPr>
        </p:nvPicPr>
        <p:blipFill>
          <a:blip r:embed="rId2"/>
          <a:srcRect r="2350" b="6210"/>
          <a:stretch>
            <a:fillRect/>
          </a:stretch>
        </p:blipFill>
        <p:spPr bwMode="auto">
          <a:xfrm>
            <a:off x="228600" y="1447800"/>
            <a:ext cx="6858000" cy="4747846"/>
          </a:xfrm>
          <a:prstGeom prst="rect">
            <a:avLst/>
          </a:prstGeom>
          <a:noFill/>
          <a:ln w="9525">
            <a:noFill/>
            <a:miter lim="800000"/>
            <a:headEnd/>
            <a:tailEnd/>
          </a:ln>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2209800"/>
            <a:ext cx="8229600" cy="3916363"/>
          </a:xfrm>
        </p:spPr>
        <p:txBody>
          <a:bodyPr>
            <a:normAutofit/>
          </a:bodyPr>
          <a:lstStyle/>
          <a:p>
            <a:pPr algn="ctr" rtl="1">
              <a:buNone/>
            </a:pPr>
            <a:r>
              <a:rPr lang="fa-IR" sz="8800" dirty="0" smtClean="0">
                <a:cs typeface="B Zar" pitchFamily="2" charset="-78"/>
              </a:rPr>
              <a:t>مسائل تکمیلی</a:t>
            </a:r>
            <a:endParaRPr lang="en-US" sz="8800" dirty="0">
              <a:cs typeface="B Zar" pitchFamily="2" charset="-78"/>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4000" dirty="0" smtClean="0">
                <a:solidFill>
                  <a:srgbClr val="C00000"/>
                </a:solidFill>
                <a:cs typeface="B Zar" pitchFamily="2" charset="-78"/>
              </a:rPr>
              <a:t>1. دیاگرام آزاد شکل های زیر را رسم کنید</a:t>
            </a:r>
            <a:endParaRPr lang="en-US" sz="4000" dirty="0">
              <a:solidFill>
                <a:srgbClr val="C00000"/>
              </a:solidFill>
              <a:cs typeface="B Zar" pitchFamily="2" charset="-78"/>
            </a:endParaRPr>
          </a:p>
        </p:txBody>
      </p:sp>
      <p:pic>
        <p:nvPicPr>
          <p:cNvPr id="7170" name="Picture 2"/>
          <p:cNvPicPr>
            <a:picLocks noGrp="1" noChangeAspect="1" noChangeArrowheads="1"/>
          </p:cNvPicPr>
          <p:nvPr>
            <p:ph idx="1"/>
          </p:nvPr>
        </p:nvPicPr>
        <p:blipFill>
          <a:blip r:embed="rId2"/>
          <a:srcRect/>
          <a:stretch>
            <a:fillRect/>
          </a:stretch>
        </p:blipFill>
        <p:spPr bwMode="auto">
          <a:xfrm>
            <a:off x="609600" y="1290271"/>
            <a:ext cx="8153399" cy="529425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pPr algn="r" rtl="1"/>
            <a:r>
              <a:rPr lang="fa-IR" sz="2800" b="1" dirty="0" smtClean="0">
                <a:solidFill>
                  <a:srgbClr val="C00000"/>
                </a:solidFill>
                <a:cs typeface="B Zar" pitchFamily="2" charset="-78"/>
              </a:rPr>
              <a:t>2.  در شکل زیر عکس العمل های تکیه گاهی را محاسبه کنید؟</a:t>
            </a:r>
            <a:endParaRPr lang="en-US" sz="2800" b="1" dirty="0"/>
          </a:p>
        </p:txBody>
      </p:sp>
      <p:pic>
        <p:nvPicPr>
          <p:cNvPr id="3074" name="Picture 2"/>
          <p:cNvPicPr>
            <a:picLocks noGrp="1" noChangeAspect="1" noChangeArrowheads="1"/>
          </p:cNvPicPr>
          <p:nvPr>
            <p:ph idx="1"/>
          </p:nvPr>
        </p:nvPicPr>
        <p:blipFill>
          <a:blip r:embed="rId2"/>
          <a:srcRect/>
          <a:stretch>
            <a:fillRect/>
          </a:stretch>
        </p:blipFill>
        <p:spPr bwMode="auto">
          <a:xfrm>
            <a:off x="609600" y="1143000"/>
            <a:ext cx="7696199" cy="400440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4098" name="Picture 2"/>
          <p:cNvPicPr>
            <a:picLocks noChangeAspect="1" noChangeArrowheads="1"/>
          </p:cNvPicPr>
          <p:nvPr/>
        </p:nvPicPr>
        <p:blipFill>
          <a:blip r:embed="rId2"/>
          <a:srcRect/>
          <a:stretch>
            <a:fillRect/>
          </a:stretch>
        </p:blipFill>
        <p:spPr bwMode="auto">
          <a:xfrm>
            <a:off x="762000" y="1600199"/>
            <a:ext cx="7162800" cy="4466015"/>
          </a:xfrm>
          <a:prstGeom prst="rect">
            <a:avLst/>
          </a:prstGeom>
          <a:noFill/>
          <a:ln w="9525">
            <a:noFill/>
            <a:miter lim="800000"/>
            <a:headEnd/>
            <a:tailEnd/>
          </a:ln>
          <a:effectLst/>
        </p:spPr>
      </p:pic>
      <p:sp>
        <p:nvSpPr>
          <p:cNvPr id="5" name="Title 1"/>
          <p:cNvSpPr>
            <a:spLocks noGrp="1"/>
          </p:cNvSpPr>
          <p:nvPr>
            <p:ph type="title"/>
          </p:nvPr>
        </p:nvSpPr>
        <p:spPr/>
        <p:txBody>
          <a:bodyPr>
            <a:noAutofit/>
          </a:bodyPr>
          <a:lstStyle/>
          <a:p>
            <a:pPr algn="just" rtl="1"/>
            <a:r>
              <a:rPr lang="fa-IR" sz="2400" b="1" dirty="0" smtClean="0">
                <a:solidFill>
                  <a:srgbClr val="C00000"/>
                </a:solidFill>
                <a:cs typeface="B Zar" pitchFamily="2" charset="-78"/>
              </a:rPr>
              <a:t>3. در شکل زیر در وضعیت نشان داده شده فنر به اندازه 10 </a:t>
            </a:r>
            <a:r>
              <a:rPr lang="en-US" sz="2400" b="1" dirty="0" smtClean="0">
                <a:solidFill>
                  <a:srgbClr val="C00000"/>
                </a:solidFill>
                <a:cs typeface="B Zar" pitchFamily="2" charset="-78"/>
              </a:rPr>
              <a:t>mm</a:t>
            </a:r>
            <a:r>
              <a:rPr lang="fa-IR" sz="2400" b="1" dirty="0" smtClean="0">
                <a:solidFill>
                  <a:srgbClr val="C00000"/>
                </a:solidFill>
                <a:cs typeface="B Zar" pitchFamily="2" charset="-78"/>
              </a:rPr>
              <a:t> کشیده شده است. مقدار نیروی </a:t>
            </a:r>
            <a:r>
              <a:rPr lang="en-US" sz="2400" b="1" dirty="0" smtClean="0">
                <a:solidFill>
                  <a:srgbClr val="C00000"/>
                </a:solidFill>
                <a:cs typeface="B Zar" pitchFamily="2" charset="-78"/>
              </a:rPr>
              <a:t>P</a:t>
            </a:r>
            <a:r>
              <a:rPr lang="fa-IR" sz="2400" b="1" dirty="0" smtClean="0">
                <a:solidFill>
                  <a:srgbClr val="C00000"/>
                </a:solidFill>
                <a:cs typeface="B Zar" pitchFamily="2" charset="-78"/>
              </a:rPr>
              <a:t> برای حالتی که سازه در نقطه </a:t>
            </a:r>
            <a:r>
              <a:rPr lang="en-US" sz="2400" b="1" dirty="0" smtClean="0">
                <a:solidFill>
                  <a:srgbClr val="C00000"/>
                </a:solidFill>
                <a:cs typeface="B Zar" pitchFamily="2" charset="-78"/>
              </a:rPr>
              <a:t>C</a:t>
            </a:r>
            <a:r>
              <a:rPr lang="fa-IR" sz="2400" b="1" dirty="0" smtClean="0">
                <a:solidFill>
                  <a:srgbClr val="C00000"/>
                </a:solidFill>
                <a:cs typeface="B Zar" pitchFamily="2" charset="-78"/>
              </a:rPr>
              <a:t> از تکیه جدا شود را محاسبه  کنید؟</a:t>
            </a:r>
            <a:endParaRPr lang="en-US" sz="2400" b="1" dirty="0">
              <a:cs typeface="B Zar" pitchFamily="2" charset="-78"/>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6146" name="Picture 2"/>
          <p:cNvPicPr>
            <a:picLocks noChangeAspect="1" noChangeArrowheads="1"/>
          </p:cNvPicPr>
          <p:nvPr/>
        </p:nvPicPr>
        <p:blipFill>
          <a:blip r:embed="rId2"/>
          <a:srcRect/>
          <a:stretch>
            <a:fillRect/>
          </a:stretch>
        </p:blipFill>
        <p:spPr bwMode="auto">
          <a:xfrm>
            <a:off x="228599" y="1524000"/>
            <a:ext cx="7022961" cy="4992886"/>
          </a:xfrm>
          <a:prstGeom prst="rect">
            <a:avLst/>
          </a:prstGeom>
          <a:noFill/>
          <a:ln w="9525">
            <a:noFill/>
            <a:miter lim="800000"/>
            <a:headEnd/>
            <a:tailEnd/>
          </a:ln>
          <a:effectLst/>
        </p:spPr>
      </p:pic>
      <p:sp>
        <p:nvSpPr>
          <p:cNvPr id="5" name="Title 1"/>
          <p:cNvSpPr>
            <a:spLocks noGrp="1"/>
          </p:cNvSpPr>
          <p:nvPr>
            <p:ph type="title"/>
          </p:nvPr>
        </p:nvSpPr>
        <p:spPr>
          <a:xfrm>
            <a:off x="457200" y="274638"/>
            <a:ext cx="8229600" cy="868362"/>
          </a:xfrm>
        </p:spPr>
        <p:txBody>
          <a:bodyPr>
            <a:normAutofit/>
          </a:bodyPr>
          <a:lstStyle/>
          <a:p>
            <a:pPr algn="r" rtl="1"/>
            <a:r>
              <a:rPr lang="fa-IR" sz="2400" b="1" dirty="0" smtClean="0">
                <a:solidFill>
                  <a:srgbClr val="C00000"/>
                </a:solidFill>
                <a:cs typeface="B Zar" pitchFamily="2" charset="-78"/>
              </a:rPr>
              <a:t>4. در شکل زیر عکس العمل های تکیه گاهی در نقطه </a:t>
            </a:r>
            <a:r>
              <a:rPr lang="en-US" sz="2400" b="1" dirty="0" smtClean="0">
                <a:solidFill>
                  <a:srgbClr val="C00000"/>
                </a:solidFill>
                <a:cs typeface="B Zar" pitchFamily="2" charset="-78"/>
              </a:rPr>
              <a:t>A</a:t>
            </a:r>
            <a:r>
              <a:rPr lang="fa-IR" sz="2400" b="1" dirty="0" smtClean="0">
                <a:solidFill>
                  <a:srgbClr val="C00000"/>
                </a:solidFill>
                <a:cs typeface="B Zar" pitchFamily="2" charset="-78"/>
              </a:rPr>
              <a:t> را محاسبه کنید؟</a:t>
            </a:r>
            <a:endParaRPr lang="en-US" sz="2400" b="1"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7170" name="Picture 2"/>
          <p:cNvPicPr>
            <a:picLocks noChangeAspect="1" noChangeArrowheads="1"/>
          </p:cNvPicPr>
          <p:nvPr/>
        </p:nvPicPr>
        <p:blipFill>
          <a:blip r:embed="rId2"/>
          <a:srcRect/>
          <a:stretch>
            <a:fillRect/>
          </a:stretch>
        </p:blipFill>
        <p:spPr bwMode="auto">
          <a:xfrm>
            <a:off x="381000" y="1447800"/>
            <a:ext cx="6496050" cy="4727324"/>
          </a:xfrm>
          <a:prstGeom prst="rect">
            <a:avLst/>
          </a:prstGeom>
          <a:noFill/>
          <a:ln w="9525">
            <a:noFill/>
            <a:miter lim="800000"/>
            <a:headEnd/>
            <a:tailEnd/>
          </a:ln>
          <a:effectLst/>
        </p:spPr>
      </p:pic>
      <p:sp>
        <p:nvSpPr>
          <p:cNvPr id="5" name="Title 1"/>
          <p:cNvSpPr>
            <a:spLocks noGrp="1"/>
          </p:cNvSpPr>
          <p:nvPr>
            <p:ph type="title"/>
          </p:nvPr>
        </p:nvSpPr>
        <p:spPr/>
        <p:txBody>
          <a:bodyPr>
            <a:normAutofit fontScale="90000"/>
          </a:bodyPr>
          <a:lstStyle/>
          <a:p>
            <a:pPr algn="r" rtl="1"/>
            <a:r>
              <a:rPr lang="fa-IR" sz="2400" b="1" dirty="0" smtClean="0">
                <a:solidFill>
                  <a:srgbClr val="C00000"/>
                </a:solidFill>
                <a:cs typeface="B Zar" pitchFamily="2" charset="-78"/>
              </a:rPr>
              <a:t>5. در شکل زیر عکس العمل های تکیه گاهی در نقطه </a:t>
            </a:r>
            <a:r>
              <a:rPr lang="en-US" sz="2400" b="1" dirty="0" smtClean="0">
                <a:solidFill>
                  <a:srgbClr val="C00000"/>
                </a:solidFill>
                <a:cs typeface="B Zar" pitchFamily="2" charset="-78"/>
              </a:rPr>
              <a:t>O</a:t>
            </a:r>
            <a:r>
              <a:rPr lang="fa-IR" sz="2400" b="1" dirty="0" smtClean="0">
                <a:solidFill>
                  <a:srgbClr val="C00000"/>
                </a:solidFill>
                <a:cs typeface="B Zar" pitchFamily="2" charset="-78"/>
              </a:rPr>
              <a:t> را محاسبه کنید؟</a:t>
            </a:r>
            <a:r>
              <a:rPr lang="en-US" sz="2400" b="1" dirty="0" smtClean="0">
                <a:solidFill>
                  <a:srgbClr val="C00000"/>
                </a:solidFill>
                <a:cs typeface="B Zar" pitchFamily="2" charset="-78"/>
              </a:rPr>
              <a:t/>
            </a:r>
            <a:br>
              <a:rPr lang="en-US" sz="2400" b="1" dirty="0" smtClean="0">
                <a:solidFill>
                  <a:srgbClr val="C00000"/>
                </a:solidFill>
                <a:cs typeface="B Zar" pitchFamily="2" charset="-78"/>
              </a:rPr>
            </a:br>
            <a:r>
              <a:rPr lang="fa-IR" sz="2400" b="1" dirty="0" smtClean="0">
                <a:solidFill>
                  <a:srgbClr val="C00000"/>
                </a:solidFill>
                <a:cs typeface="B Zar" pitchFamily="2" charset="-78"/>
              </a:rPr>
              <a:t>وزن شخص 120 پوند، وزن تیر 200 پوند و نیروی کشش طناب 40 پوند می باشد.</a:t>
            </a:r>
            <a:endParaRPr lang="en-US" sz="2400" b="1"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15362" name="Picture 2"/>
          <p:cNvPicPr>
            <a:picLocks noChangeAspect="1" noChangeArrowheads="1"/>
          </p:cNvPicPr>
          <p:nvPr/>
        </p:nvPicPr>
        <p:blipFill>
          <a:blip r:embed="rId2"/>
          <a:srcRect l="9040" r="5084"/>
          <a:stretch>
            <a:fillRect/>
          </a:stretch>
        </p:blipFill>
        <p:spPr bwMode="auto">
          <a:xfrm>
            <a:off x="76200" y="1462416"/>
            <a:ext cx="4343400" cy="5319384"/>
          </a:xfrm>
          <a:prstGeom prst="rect">
            <a:avLst/>
          </a:prstGeom>
          <a:noFill/>
          <a:ln w="9525">
            <a:noFill/>
            <a:miter lim="800000"/>
            <a:headEnd/>
            <a:tailEnd/>
          </a:ln>
          <a:effectLst/>
        </p:spPr>
      </p:pic>
      <p:sp>
        <p:nvSpPr>
          <p:cNvPr id="5" name="Title 1"/>
          <p:cNvSpPr>
            <a:spLocks noGrp="1"/>
          </p:cNvSpPr>
          <p:nvPr>
            <p:ph type="title"/>
          </p:nvPr>
        </p:nvSpPr>
        <p:spPr/>
        <p:txBody>
          <a:bodyPr>
            <a:normAutofit/>
          </a:bodyPr>
          <a:lstStyle/>
          <a:p>
            <a:pPr algn="r" rtl="1"/>
            <a:r>
              <a:rPr lang="fa-IR" sz="2400" b="1" dirty="0" smtClean="0">
                <a:solidFill>
                  <a:srgbClr val="C00000"/>
                </a:solidFill>
                <a:cs typeface="B Zar" pitchFamily="2" charset="-78"/>
              </a:rPr>
              <a:t>6. در شکل زیر عکس العمل های تکیه گاهی در نقطه </a:t>
            </a:r>
            <a:r>
              <a:rPr lang="en-US" sz="2400" b="1" dirty="0" smtClean="0">
                <a:solidFill>
                  <a:srgbClr val="C00000"/>
                </a:solidFill>
                <a:cs typeface="B Zar" pitchFamily="2" charset="-78"/>
              </a:rPr>
              <a:t>O</a:t>
            </a:r>
            <a:r>
              <a:rPr lang="fa-IR" sz="2400" b="1" dirty="0" smtClean="0">
                <a:solidFill>
                  <a:srgbClr val="C00000"/>
                </a:solidFill>
                <a:cs typeface="B Zar" pitchFamily="2" charset="-78"/>
              </a:rPr>
              <a:t> و کشش طناب ها را محاسبه کنید؟</a:t>
            </a:r>
            <a:endParaRPr lang="en-US" sz="2400" b="1"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473</TotalTime>
  <Words>632</Words>
  <Application>Microsoft Office PowerPoint</Application>
  <PresentationFormat>On-screen Show (4:3)</PresentationFormat>
  <Paragraphs>98</Paragraphs>
  <Slides>39</Slides>
  <Notes>0</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Slide 1</vt:lpstr>
      <vt:lpstr>فصل سوم</vt:lpstr>
      <vt:lpstr>مقدمه</vt:lpstr>
      <vt:lpstr>Slide 4</vt:lpstr>
      <vt:lpstr>دیاگرام آزاد (Free body diagram)</vt:lpstr>
      <vt:lpstr>انواع تکیه گاه تعداد عکس العمل   نحوه نمایش در فضای دوبعدی</vt:lpstr>
      <vt:lpstr>Slide 7</vt:lpstr>
      <vt:lpstr>نکته در مورد سطح هدایت شونده</vt:lpstr>
      <vt:lpstr>مثال: رسم دیاگرام آزاد</vt:lpstr>
      <vt:lpstr>Slide 10</vt:lpstr>
      <vt:lpstr>در شکل های زیر دیاگرام آزاد را تکمیل کنید</vt:lpstr>
      <vt:lpstr>معادلات تعادل در فضای دو بعدی</vt:lpstr>
      <vt:lpstr>Slide 13</vt:lpstr>
      <vt:lpstr>Slide 14</vt:lpstr>
      <vt:lpstr>مثال  1: در شکل مقدار کشش طناب و نیروی  تکیه گاهی را محاسبه کنید؟ جرم تیر 95 kg می باشد.</vt:lpstr>
      <vt:lpstr>مثال</vt:lpstr>
      <vt:lpstr>Slide 17</vt:lpstr>
      <vt:lpstr>Slide 18</vt:lpstr>
      <vt:lpstr>  عضو سه نیرویی</vt:lpstr>
      <vt:lpstr>مثال  1: در شکل زیر تکیه گاه در A و B مفصلی می باشد. مقدار نیروی تکیه گاهی در A را محاسبه کنید ؟</vt:lpstr>
      <vt:lpstr>Slide 21</vt:lpstr>
      <vt:lpstr>مثال  1: در شکل زیر در اثر نیروی P در فنر تحت نیروی فشردگی 60 پوندی قرار می گیرد. مقدار نیروی تکیه گاهی در O و نیروی P را محاسبه کنید ؟</vt:lpstr>
      <vt:lpstr>تعادل در فضای سه بعدی</vt:lpstr>
      <vt:lpstr>انواع تکیه گاه، تعداد عکس العمل و نحوه نمایش در فضای سه بعدی</vt:lpstr>
      <vt:lpstr>سطح هدایت کننده </vt:lpstr>
      <vt:lpstr>Slide 26</vt:lpstr>
      <vt:lpstr>Slide 27</vt:lpstr>
      <vt:lpstr>Slide 28</vt:lpstr>
      <vt:lpstr>Slide 29</vt:lpstr>
      <vt:lpstr>رسم دیاگرام آزاد در فضای سه بعدی</vt:lpstr>
      <vt:lpstr>یاتاقان ها در C، B و A از نوع شعاعی است</vt:lpstr>
      <vt:lpstr>مثال : در شکل زیر یاتاقان B محوری و یاتاقان A شعاعی می باشد. برای اینکه سیستم در حالت تعادل باشد مقدار جرم m و نیروی تکیه گاهی در O و  A را محاسبه کنید ؟</vt:lpstr>
      <vt:lpstr>Slide 33</vt:lpstr>
      <vt:lpstr>1. دیاگرام آزاد شکل های زیر را رسم کنید</vt:lpstr>
      <vt:lpstr>2.  در شکل زیر عکس العمل های تکیه گاهی را محاسبه کنید؟</vt:lpstr>
      <vt:lpstr>3. در شکل زیر در وضعیت نشان داده شده فنر به اندازه 10 mm کشیده شده است. مقدار نیروی P برای حالتی که سازه در نقطه C از تکیه جدا شود را محاسبه  کنید؟</vt:lpstr>
      <vt:lpstr>4. در شکل زیر عکس العمل های تکیه گاهی در نقطه A را محاسبه کنید؟</vt:lpstr>
      <vt:lpstr>5. در شکل زیر عکس العمل های تکیه گاهی در نقطه O را محاسبه کنید؟ وزن شخص 120 پوند، وزن تیر 200 پوند و نیروی کشش طناب 40 پوند می باشد.</vt:lpstr>
      <vt:lpstr>6. در شکل زیر عکس العمل های تکیه گاهی در نقطه O و کشش طناب ها را محاسبه کنید؟</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Asus</dc:creator>
  <cp:lastModifiedBy>Asus</cp:lastModifiedBy>
  <cp:revision>52</cp:revision>
  <dcterms:created xsi:type="dcterms:W3CDTF">2018-07-23T05:59:29Z</dcterms:created>
  <dcterms:modified xsi:type="dcterms:W3CDTF">2018-07-25T08:26:34Z</dcterms:modified>
</cp:coreProperties>
</file>