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10" r:id="rId2"/>
    <p:sldId id="311" r:id="rId3"/>
    <p:sldId id="312" r:id="rId4"/>
    <p:sldId id="313" r:id="rId5"/>
    <p:sldId id="377" r:id="rId6"/>
    <p:sldId id="379" r:id="rId7"/>
    <p:sldId id="314" r:id="rId8"/>
    <p:sldId id="373" r:id="rId9"/>
    <p:sldId id="374" r:id="rId10"/>
    <p:sldId id="375" r:id="rId11"/>
    <p:sldId id="315" r:id="rId12"/>
    <p:sldId id="316" r:id="rId13"/>
    <p:sldId id="317" r:id="rId14"/>
    <p:sldId id="318" r:id="rId15"/>
    <p:sldId id="319" r:id="rId16"/>
    <p:sldId id="320" r:id="rId17"/>
    <p:sldId id="32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2821" autoAdjust="0"/>
  </p:normalViewPr>
  <p:slideViewPr>
    <p:cSldViewPr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552C-B0FE-426E-9DE7-D2AF7D760BD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552C-B0FE-426E-9DE7-D2AF7D760BD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6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83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4" y="6492883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83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8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14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8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10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15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83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14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32" indent="-320032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r" rtl="1" eaLnBrk="1" latinLnBrk="0" hangingPunct="1">
        <a:spcBef>
          <a:spcPts val="551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28594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indent="-228594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228594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067" indent="-228594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81" indent="-228594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94" indent="-228594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07" indent="-228594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اثرات جهش </a:t>
            </a:r>
            <a:r>
              <a:rPr lang="en-US" dirty="0"/>
              <a:t>LH</a:t>
            </a:r>
            <a:r>
              <a:rPr lang="fa-IR" dirty="0"/>
              <a:t> بر سلول های تکا و گرانولوزا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r>
              <a:rPr lang="fa-IR" dirty="0"/>
              <a:t>اثرات جهش ترشحی </a:t>
            </a:r>
            <a:r>
              <a:rPr lang="en-US" dirty="0"/>
              <a:t>LH</a:t>
            </a:r>
            <a:r>
              <a:rPr lang="fa-IR" dirty="0"/>
              <a:t>:</a:t>
            </a:r>
          </a:p>
          <a:p>
            <a:pPr lvl="1"/>
            <a:r>
              <a:rPr lang="fa-IR" dirty="0"/>
              <a:t>تکمیل تقسیم اول میوزی</a:t>
            </a:r>
          </a:p>
          <a:p>
            <a:pPr lvl="2"/>
            <a:r>
              <a:rPr lang="fa-IR" dirty="0"/>
              <a:t>تولید اووسیت ثانویه و جسم قطبی اول</a:t>
            </a:r>
          </a:p>
          <a:p>
            <a:pPr lvl="1"/>
            <a:r>
              <a:rPr lang="fa-IR" dirty="0"/>
              <a:t>تولید پروژسترون</a:t>
            </a:r>
          </a:p>
          <a:p>
            <a:pPr lvl="1"/>
            <a:r>
              <a:rPr lang="fa-IR" dirty="0"/>
              <a:t>تحریک تولید هیستامین</a:t>
            </a:r>
          </a:p>
          <a:p>
            <a:pPr lvl="2"/>
            <a:r>
              <a:rPr lang="fa-IR" dirty="0"/>
              <a:t>گشاد شدن رگهای اطرف فولیکول</a:t>
            </a:r>
          </a:p>
          <a:p>
            <a:pPr lvl="1"/>
            <a:r>
              <a:rPr lang="fa-IR" dirty="0"/>
              <a:t>تحریک تولید پروستاگلندین ها</a:t>
            </a:r>
          </a:p>
          <a:p>
            <a:pPr lvl="2"/>
            <a:r>
              <a:rPr lang="fa-IR" dirty="0"/>
              <a:t>گشاد کردن رگها</a:t>
            </a:r>
          </a:p>
          <a:p>
            <a:pPr lvl="2"/>
            <a:r>
              <a:rPr lang="fa-IR" dirty="0"/>
              <a:t>تحریک کلاژناز</a:t>
            </a:r>
          </a:p>
          <a:p>
            <a:pPr lvl="1"/>
            <a:r>
              <a:rPr lang="fa-IR" dirty="0"/>
              <a:t>کنده شدن کومولوس اووفروس</a:t>
            </a:r>
          </a:p>
          <a:p>
            <a:pPr lvl="2">
              <a:buNone/>
            </a:pPr>
            <a:endParaRPr lang="en-US" dirty="0"/>
          </a:p>
        </p:txBody>
      </p:sp>
      <p:pic>
        <p:nvPicPr>
          <p:cNvPr id="10" name="Picture 3" descr="C:\Documents and Settings\Dr. Ahmadi\My Documents\My Pictures\Picture7.jpg"/>
          <p:cNvPicPr>
            <a:picLocks noChangeAspect="1" noChangeArrowheads="1"/>
          </p:cNvPicPr>
          <p:nvPr/>
        </p:nvPicPr>
        <p:blipFill>
          <a:blip r:embed="rId2" cstate="print"/>
          <a:srcRect t="2922" r="7143"/>
          <a:stretch>
            <a:fillRect/>
          </a:stretch>
        </p:blipFill>
        <p:spPr bwMode="auto">
          <a:xfrm>
            <a:off x="0" y="1524001"/>
            <a:ext cx="3962400" cy="528081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اثرات افزایش پروژسترون پس از جهش </a:t>
            </a:r>
            <a:r>
              <a:rPr lang="en-US" dirty="0"/>
              <a:t>LH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075" name="Picture 3" descr="C:\Documents and Settings\Dr. Ahmadi\My Documents\My Pictures\Picture1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5100" y="1600207"/>
            <a:ext cx="4007911" cy="52578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مرحله بعد از تخمک گذاری در تخمدان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a-IR" dirty="0"/>
              <a:t>بقایای فولیکول بالغ به جسم زرد تبدیل می شود</a:t>
            </a:r>
          </a:p>
          <a:p>
            <a:r>
              <a:rPr lang="fa-IR" dirty="0"/>
              <a:t>جسم زرد، استروژن و پروژسترون را ترشح می کند</a:t>
            </a:r>
          </a:p>
          <a:p>
            <a:r>
              <a:rPr lang="fa-IR" dirty="0"/>
              <a:t>عمر جسم زرد بدون حمایت </a:t>
            </a:r>
            <a:r>
              <a:rPr lang="en-US" dirty="0"/>
              <a:t>LH</a:t>
            </a:r>
            <a:r>
              <a:rPr lang="fa-IR" dirty="0"/>
              <a:t> حدود 8 روز است</a:t>
            </a:r>
          </a:p>
          <a:p>
            <a:r>
              <a:rPr lang="fa-IR" dirty="0"/>
              <a:t>اما مقدار کمی </a:t>
            </a:r>
            <a:r>
              <a:rPr lang="en-US" dirty="0"/>
              <a:t>LH</a:t>
            </a:r>
            <a:r>
              <a:rPr lang="fa-IR" dirty="0"/>
              <a:t> در خون وجود دارد و جسم زرد تا 12 روز دوام می آورد</a:t>
            </a:r>
          </a:p>
          <a:p>
            <a:r>
              <a:rPr lang="fa-IR" dirty="0"/>
              <a:t>بعد از 12 روز جسم زرد تحلیل رفته و درنتیجه تولید استروژن و پروژسترون کم می شود</a:t>
            </a:r>
          </a:p>
          <a:p>
            <a:r>
              <a:rPr lang="fa-IR" dirty="0"/>
              <a:t>کاهش هورمونهای </a:t>
            </a:r>
            <a:r>
              <a:rPr lang="en-US" dirty="0"/>
              <a:t>E</a:t>
            </a:r>
            <a:r>
              <a:rPr lang="fa-IR" dirty="0"/>
              <a:t> و </a:t>
            </a:r>
            <a:r>
              <a:rPr lang="en-US" dirty="0"/>
              <a:t>P</a:t>
            </a:r>
            <a:r>
              <a:rPr lang="fa-IR" dirty="0"/>
              <a:t> باعث برداشتن اثر مهاری آنها بر </a:t>
            </a:r>
            <a:r>
              <a:rPr lang="en-US" dirty="0"/>
              <a:t>FSH</a:t>
            </a:r>
            <a:r>
              <a:rPr lang="fa-IR" dirty="0"/>
              <a:t> و </a:t>
            </a:r>
            <a:r>
              <a:rPr lang="en-US" dirty="0"/>
              <a:t>LH</a:t>
            </a:r>
            <a:r>
              <a:rPr lang="fa-IR" dirty="0"/>
              <a:t> می شود</a:t>
            </a:r>
          </a:p>
          <a:p>
            <a:r>
              <a:rPr lang="fa-IR" dirty="0"/>
              <a:t>از روز 26 دوره به بعد، </a:t>
            </a:r>
            <a:r>
              <a:rPr lang="en-US" dirty="0"/>
              <a:t>FSH </a:t>
            </a:r>
            <a:r>
              <a:rPr lang="fa-IR" dirty="0"/>
              <a:t> و </a:t>
            </a:r>
            <a:r>
              <a:rPr lang="en-US" dirty="0"/>
              <a:t>LH</a:t>
            </a:r>
            <a:r>
              <a:rPr lang="fa-IR" dirty="0"/>
              <a:t> دوباره رو به افزایش می روند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بررسی تغییرات هورمونی در دوره قاعدگی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7" name="Picture 3" descr="C:\Documents and Settings\Dr. Ahmadi\My Documents\My Pictures\Picture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7" y="1524008"/>
            <a:ext cx="5461049" cy="535127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95A866-95D1-45D2-BEE6-9AB624004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45AA7B-BBD6-412A-8197-C62CAE70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95DD6C-ACF1-438C-BFF6-91B0C4D90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5400" y="56298"/>
            <a:ext cx="6553200" cy="674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34743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63F3-9007-4A07-AD7E-1D59907D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ثابت بودن طول دوره لوتئینی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B79EFA-85D4-451E-A57A-DC3095916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CE884-20C3-4E50-9774-DAD8E730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273F109-0259-494B-872E-2F33F53B2E2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" y="2819400"/>
            <a:ext cx="8683310" cy="17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56035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dirty="0"/>
              <a:t>بررسی اثرات هورمونهای محور هیپوتالاموس-هیپوفیز-تخمدان و تنظیم آنها 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495800"/>
          </a:xfrm>
        </p:spPr>
        <p:txBody>
          <a:bodyPr/>
          <a:lstStyle/>
          <a:p>
            <a:pPr algn="ctr">
              <a:buNone/>
            </a:pPr>
            <a:r>
              <a:rPr lang="fa-IR" dirty="0"/>
              <a:t>هیپوتالاموس: </a:t>
            </a:r>
            <a:r>
              <a:rPr lang="en-US" dirty="0" err="1"/>
              <a:t>GnRH</a:t>
            </a:r>
            <a:endParaRPr lang="fa-IR" dirty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fa-IR" dirty="0"/>
              <a:t>هیپوفیز: </a:t>
            </a:r>
            <a:r>
              <a:rPr lang="en-US" dirty="0"/>
              <a:t>FSH ,  LH </a:t>
            </a:r>
            <a:endParaRPr lang="fa-IR" dirty="0"/>
          </a:p>
          <a:p>
            <a:pPr algn="ctr">
              <a:buNone/>
            </a:pPr>
            <a:endParaRPr lang="fa-IR" dirty="0"/>
          </a:p>
          <a:p>
            <a:pPr algn="ctr">
              <a:buNone/>
            </a:pPr>
            <a:endParaRPr lang="fa-IR" dirty="0"/>
          </a:p>
          <a:p>
            <a:pPr algn="ctr">
              <a:buNone/>
            </a:pPr>
            <a:r>
              <a:rPr lang="fa-IR" sz="1800" dirty="0"/>
              <a:t>					       رشد فولیکول، استروژن، اینهیبین</a:t>
            </a:r>
          </a:p>
          <a:p>
            <a:pPr>
              <a:buNone/>
            </a:pPr>
            <a:r>
              <a:rPr lang="fa-IR" sz="1800" dirty="0"/>
              <a:t>     تخمدان: تخمک گذاری، پروژسترون ، استروژن     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8" name="Bent Arrow 17"/>
          <p:cNvSpPr/>
          <p:nvPr/>
        </p:nvSpPr>
        <p:spPr>
          <a:xfrm>
            <a:off x="2438400" y="3124200"/>
            <a:ext cx="304800" cy="11430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19"/>
          <p:cNvGrpSpPr/>
          <p:nvPr/>
        </p:nvGrpSpPr>
        <p:grpSpPr>
          <a:xfrm>
            <a:off x="1524000" y="2362200"/>
            <a:ext cx="1447800" cy="1828800"/>
            <a:chOff x="1524000" y="2362200"/>
            <a:chExt cx="1447800" cy="1828800"/>
          </a:xfrm>
        </p:grpSpPr>
        <p:sp>
          <p:nvSpPr>
            <p:cNvPr id="17" name="Bent Arrow 16"/>
            <p:cNvSpPr/>
            <p:nvPr/>
          </p:nvSpPr>
          <p:spPr>
            <a:xfrm>
              <a:off x="1524000" y="2438400"/>
              <a:ext cx="1447800" cy="17526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4600" y="2362200"/>
              <a:ext cx="457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sz="4400" dirty="0"/>
                <a:t>-</a:t>
              </a:r>
              <a:endParaRPr lang="en-US" sz="4400" dirty="0"/>
            </a:p>
          </p:txBody>
        </p:sp>
      </p:grpSp>
      <p:grpSp>
        <p:nvGrpSpPr>
          <p:cNvPr id="7" name="Group 25"/>
          <p:cNvGrpSpPr/>
          <p:nvPr/>
        </p:nvGrpSpPr>
        <p:grpSpPr>
          <a:xfrm>
            <a:off x="3733800" y="2133599"/>
            <a:ext cx="838200" cy="533400"/>
            <a:chOff x="3733800" y="2133600"/>
            <a:chExt cx="838200" cy="533400"/>
          </a:xfrm>
        </p:grpSpPr>
        <p:sp>
          <p:nvSpPr>
            <p:cNvPr id="8" name="Down Arrow 7"/>
            <p:cNvSpPr/>
            <p:nvPr/>
          </p:nvSpPr>
          <p:spPr>
            <a:xfrm>
              <a:off x="3733800" y="2133600"/>
              <a:ext cx="838200" cy="5334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2400" y="22098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/>
                <a:t>+</a:t>
              </a:r>
              <a:endParaRPr lang="en-US" dirty="0"/>
            </a:p>
          </p:txBody>
        </p:sp>
      </p:grpSp>
      <p:grpSp>
        <p:nvGrpSpPr>
          <p:cNvPr id="11" name="Group 26"/>
          <p:cNvGrpSpPr/>
          <p:nvPr/>
        </p:nvGrpSpPr>
        <p:grpSpPr>
          <a:xfrm>
            <a:off x="3048000" y="3200399"/>
            <a:ext cx="533400" cy="990600"/>
            <a:chOff x="3048000" y="3200400"/>
            <a:chExt cx="533400" cy="990600"/>
          </a:xfrm>
        </p:grpSpPr>
        <p:sp>
          <p:nvSpPr>
            <p:cNvPr id="9" name="Down Arrow 8"/>
            <p:cNvSpPr/>
            <p:nvPr/>
          </p:nvSpPr>
          <p:spPr>
            <a:xfrm rot="1420129">
              <a:off x="3048000" y="3200400"/>
              <a:ext cx="533400" cy="990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48000" y="37338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/>
                <a:t>+</a:t>
              </a:r>
              <a:endParaRPr lang="en-US" dirty="0"/>
            </a:p>
          </p:txBody>
        </p:sp>
      </p:grpSp>
      <p:grpSp>
        <p:nvGrpSpPr>
          <p:cNvPr id="13" name="Group 27"/>
          <p:cNvGrpSpPr/>
          <p:nvPr/>
        </p:nvGrpSpPr>
        <p:grpSpPr>
          <a:xfrm>
            <a:off x="4800600" y="3200400"/>
            <a:ext cx="685800" cy="1447800"/>
            <a:chOff x="4648200" y="3200400"/>
            <a:chExt cx="685800" cy="1066800"/>
          </a:xfrm>
        </p:grpSpPr>
        <p:sp>
          <p:nvSpPr>
            <p:cNvPr id="10" name="Down Arrow 9"/>
            <p:cNvSpPr/>
            <p:nvPr/>
          </p:nvSpPr>
          <p:spPr>
            <a:xfrm rot="19998393">
              <a:off x="4648200" y="3200400"/>
              <a:ext cx="533400" cy="1066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76800" y="3810000"/>
              <a:ext cx="457200" cy="272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/>
                <a:t>+</a:t>
              </a:r>
              <a:endParaRPr lang="en-US" dirty="0"/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451706" y="1248952"/>
            <a:ext cx="2367703" cy="4014515"/>
            <a:chOff x="451697" y="1248949"/>
            <a:chExt cx="2367703" cy="4014515"/>
          </a:xfrm>
        </p:grpSpPr>
        <p:grpSp>
          <p:nvGrpSpPr>
            <p:cNvPr id="16" name="Group 34"/>
            <p:cNvGrpSpPr/>
            <p:nvPr/>
          </p:nvGrpSpPr>
          <p:grpSpPr>
            <a:xfrm>
              <a:off x="451697" y="1248949"/>
              <a:ext cx="1861529" cy="4014515"/>
              <a:chOff x="451697" y="1248949"/>
              <a:chExt cx="1861529" cy="4014515"/>
            </a:xfrm>
          </p:grpSpPr>
          <p:sp>
            <p:nvSpPr>
              <p:cNvPr id="12" name="Curved Down Arrow 11"/>
              <p:cNvSpPr/>
              <p:nvPr/>
            </p:nvSpPr>
            <p:spPr>
              <a:xfrm rot="17214095">
                <a:off x="-519155" y="2219801"/>
                <a:ext cx="3750694" cy="1808990"/>
              </a:xfrm>
              <a:prstGeom prst="curved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Down Arrow 13"/>
              <p:cNvSpPr/>
              <p:nvPr/>
            </p:nvSpPr>
            <p:spPr>
              <a:xfrm rot="2899856">
                <a:off x="1619122" y="4569360"/>
                <a:ext cx="685800" cy="702408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133600" y="1600200"/>
              <a:ext cx="68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sz="3600" dirty="0"/>
                <a:t>-</a:t>
              </a:r>
              <a:endParaRPr lang="en-US" sz="3600" dirty="0"/>
            </a:p>
          </p:txBody>
        </p:sp>
      </p:grpSp>
      <p:grpSp>
        <p:nvGrpSpPr>
          <p:cNvPr id="20" name="Group 35"/>
          <p:cNvGrpSpPr/>
          <p:nvPr/>
        </p:nvGrpSpPr>
        <p:grpSpPr>
          <a:xfrm>
            <a:off x="5959687" y="2630272"/>
            <a:ext cx="834072" cy="1970275"/>
            <a:chOff x="5959687" y="2630269"/>
            <a:chExt cx="834072" cy="1970275"/>
          </a:xfrm>
        </p:grpSpPr>
        <p:sp>
          <p:nvSpPr>
            <p:cNvPr id="29" name="Curved Up Arrow 28"/>
            <p:cNvSpPr/>
            <p:nvPr/>
          </p:nvSpPr>
          <p:spPr>
            <a:xfrm rot="15858649">
              <a:off x="5425036" y="3231822"/>
              <a:ext cx="1903373" cy="834072"/>
            </a:xfrm>
            <a:prstGeom prst="curvedUpArrow">
              <a:avLst>
                <a:gd name="adj1" fmla="val 25000"/>
                <a:gd name="adj2" fmla="val 50000"/>
                <a:gd name="adj3" fmla="val 4213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19800" y="2630269"/>
              <a:ext cx="68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sz="3600" dirty="0"/>
                <a:t>-</a:t>
              </a:r>
              <a:endParaRPr lang="en-US" sz="3600" dirty="0"/>
            </a:p>
          </p:txBody>
        </p:sp>
      </p:grpSp>
      <p:grpSp>
        <p:nvGrpSpPr>
          <p:cNvPr id="21" name="Group 36"/>
          <p:cNvGrpSpPr/>
          <p:nvPr/>
        </p:nvGrpSpPr>
        <p:grpSpPr>
          <a:xfrm>
            <a:off x="5932505" y="1752600"/>
            <a:ext cx="1244900" cy="2910840"/>
            <a:chOff x="5932499" y="1752600"/>
            <a:chExt cx="1244900" cy="2910840"/>
          </a:xfrm>
        </p:grpSpPr>
        <p:sp>
          <p:nvSpPr>
            <p:cNvPr id="34" name="Freeform 33"/>
            <p:cNvSpPr/>
            <p:nvPr/>
          </p:nvSpPr>
          <p:spPr>
            <a:xfrm>
              <a:off x="5932499" y="1981891"/>
              <a:ext cx="1244900" cy="2681549"/>
            </a:xfrm>
            <a:custGeom>
              <a:avLst/>
              <a:gdLst>
                <a:gd name="connsiteX0" fmla="*/ 533615 w 1244900"/>
                <a:gd name="connsiteY0" fmla="*/ 2681549 h 2681549"/>
                <a:gd name="connsiteX1" fmla="*/ 585867 w 1244900"/>
                <a:gd name="connsiteY1" fmla="*/ 2668486 h 2681549"/>
                <a:gd name="connsiteX2" fmla="*/ 703432 w 1244900"/>
                <a:gd name="connsiteY2" fmla="*/ 2577046 h 2681549"/>
                <a:gd name="connsiteX3" fmla="*/ 742621 w 1244900"/>
                <a:gd name="connsiteY3" fmla="*/ 2550920 h 2681549"/>
                <a:gd name="connsiteX4" fmla="*/ 755684 w 1244900"/>
                <a:gd name="connsiteY4" fmla="*/ 2511732 h 2681549"/>
                <a:gd name="connsiteX5" fmla="*/ 834061 w 1244900"/>
                <a:gd name="connsiteY5" fmla="*/ 2446418 h 2681549"/>
                <a:gd name="connsiteX6" fmla="*/ 873250 w 1244900"/>
                <a:gd name="connsiteY6" fmla="*/ 2407229 h 2681549"/>
                <a:gd name="connsiteX7" fmla="*/ 990815 w 1244900"/>
                <a:gd name="connsiteY7" fmla="*/ 2341915 h 2681549"/>
                <a:gd name="connsiteX8" fmla="*/ 1043067 w 1244900"/>
                <a:gd name="connsiteY8" fmla="*/ 2263538 h 2681549"/>
                <a:gd name="connsiteX9" fmla="*/ 1095318 w 1244900"/>
                <a:gd name="connsiteY9" fmla="*/ 2172098 h 2681549"/>
                <a:gd name="connsiteX10" fmla="*/ 1147570 w 1244900"/>
                <a:gd name="connsiteY10" fmla="*/ 2080658 h 2681549"/>
                <a:gd name="connsiteX11" fmla="*/ 1160632 w 1244900"/>
                <a:gd name="connsiteY11" fmla="*/ 2041469 h 2681549"/>
                <a:gd name="connsiteX12" fmla="*/ 1199821 w 1244900"/>
                <a:gd name="connsiteY12" fmla="*/ 1963092 h 2681549"/>
                <a:gd name="connsiteX13" fmla="*/ 1212884 w 1244900"/>
                <a:gd name="connsiteY13" fmla="*/ 1845526 h 2681549"/>
                <a:gd name="connsiteX14" fmla="*/ 1225947 w 1244900"/>
                <a:gd name="connsiteY14" fmla="*/ 1806338 h 2681549"/>
                <a:gd name="connsiteX15" fmla="*/ 1239010 w 1244900"/>
                <a:gd name="connsiteY15" fmla="*/ 1636520 h 2681549"/>
                <a:gd name="connsiteX16" fmla="*/ 1225947 w 1244900"/>
                <a:gd name="connsiteY16" fmla="*/ 1087880 h 2681549"/>
                <a:gd name="connsiteX17" fmla="*/ 1173695 w 1244900"/>
                <a:gd name="connsiteY17" fmla="*/ 1009503 h 2681549"/>
                <a:gd name="connsiteX18" fmla="*/ 1160632 w 1244900"/>
                <a:gd name="connsiteY18" fmla="*/ 970315 h 2681549"/>
                <a:gd name="connsiteX19" fmla="*/ 1095318 w 1244900"/>
                <a:gd name="connsiteY19" fmla="*/ 878875 h 2681549"/>
                <a:gd name="connsiteX20" fmla="*/ 1016941 w 1244900"/>
                <a:gd name="connsiteY20" fmla="*/ 813560 h 2681549"/>
                <a:gd name="connsiteX21" fmla="*/ 938564 w 1244900"/>
                <a:gd name="connsiteY21" fmla="*/ 748246 h 2681549"/>
                <a:gd name="connsiteX22" fmla="*/ 899375 w 1244900"/>
                <a:gd name="connsiteY22" fmla="*/ 682932 h 2681549"/>
                <a:gd name="connsiteX23" fmla="*/ 847124 w 1244900"/>
                <a:gd name="connsiteY23" fmla="*/ 630680 h 2681549"/>
                <a:gd name="connsiteX24" fmla="*/ 781810 w 1244900"/>
                <a:gd name="connsiteY24" fmla="*/ 565366 h 2681549"/>
                <a:gd name="connsiteX25" fmla="*/ 716495 w 1244900"/>
                <a:gd name="connsiteY25" fmla="*/ 500052 h 2681549"/>
                <a:gd name="connsiteX26" fmla="*/ 638118 w 1244900"/>
                <a:gd name="connsiteY26" fmla="*/ 421675 h 2681549"/>
                <a:gd name="connsiteX27" fmla="*/ 546678 w 1244900"/>
                <a:gd name="connsiteY27" fmla="*/ 356360 h 2681549"/>
                <a:gd name="connsiteX28" fmla="*/ 507490 w 1244900"/>
                <a:gd name="connsiteY28" fmla="*/ 330235 h 2681549"/>
                <a:gd name="connsiteX29" fmla="*/ 468301 w 1244900"/>
                <a:gd name="connsiteY29" fmla="*/ 291046 h 2681549"/>
                <a:gd name="connsiteX30" fmla="*/ 416050 w 1244900"/>
                <a:gd name="connsiteY30" fmla="*/ 251858 h 2681549"/>
                <a:gd name="connsiteX31" fmla="*/ 376861 w 1244900"/>
                <a:gd name="connsiteY31" fmla="*/ 212669 h 2681549"/>
                <a:gd name="connsiteX32" fmla="*/ 337672 w 1244900"/>
                <a:gd name="connsiteY32" fmla="*/ 199606 h 2681549"/>
                <a:gd name="connsiteX33" fmla="*/ 246232 w 1244900"/>
                <a:gd name="connsiteY33" fmla="*/ 147355 h 2681549"/>
                <a:gd name="connsiteX34" fmla="*/ 207044 w 1244900"/>
                <a:gd name="connsiteY34" fmla="*/ 134292 h 2681549"/>
                <a:gd name="connsiteX35" fmla="*/ 167855 w 1244900"/>
                <a:gd name="connsiteY35" fmla="*/ 108166 h 2681549"/>
                <a:gd name="connsiteX36" fmla="*/ 128667 w 1244900"/>
                <a:gd name="connsiteY36" fmla="*/ 95103 h 2681549"/>
                <a:gd name="connsiteX37" fmla="*/ 89478 w 1244900"/>
                <a:gd name="connsiteY37" fmla="*/ 68978 h 2681549"/>
                <a:gd name="connsiteX38" fmla="*/ 50290 w 1244900"/>
                <a:gd name="connsiteY38" fmla="*/ 55915 h 2681549"/>
                <a:gd name="connsiteX39" fmla="*/ 11101 w 1244900"/>
                <a:gd name="connsiteY39" fmla="*/ 29789 h 2681549"/>
                <a:gd name="connsiteX40" fmla="*/ 63352 w 1244900"/>
                <a:gd name="connsiteY40" fmla="*/ 42852 h 2681549"/>
                <a:gd name="connsiteX41" fmla="*/ 102541 w 1244900"/>
                <a:gd name="connsiteY41" fmla="*/ 68978 h 2681549"/>
                <a:gd name="connsiteX42" fmla="*/ 272358 w 1244900"/>
                <a:gd name="connsiteY42" fmla="*/ 95103 h 2681549"/>
                <a:gd name="connsiteX43" fmla="*/ 233170 w 1244900"/>
                <a:gd name="connsiteY43" fmla="*/ 108166 h 2681549"/>
                <a:gd name="connsiteX44" fmla="*/ 102541 w 1244900"/>
                <a:gd name="connsiteY44" fmla="*/ 82040 h 2681549"/>
                <a:gd name="connsiteX45" fmla="*/ 24164 w 1244900"/>
                <a:gd name="connsiteY45" fmla="*/ 29789 h 2681549"/>
                <a:gd name="connsiteX46" fmla="*/ 63352 w 1244900"/>
                <a:gd name="connsiteY46" fmla="*/ 108166 h 2681549"/>
                <a:gd name="connsiteX47" fmla="*/ 89478 w 1244900"/>
                <a:gd name="connsiteY47" fmla="*/ 147355 h 2681549"/>
                <a:gd name="connsiteX48" fmla="*/ 102541 w 1244900"/>
                <a:gd name="connsiteY48" fmla="*/ 95103 h 2681549"/>
                <a:gd name="connsiteX49" fmla="*/ 128667 w 1244900"/>
                <a:gd name="connsiteY49" fmla="*/ 173480 h 2681549"/>
                <a:gd name="connsiteX50" fmla="*/ 102541 w 1244900"/>
                <a:gd name="connsiteY50" fmla="*/ 134292 h 2681549"/>
                <a:gd name="connsiteX51" fmla="*/ 63352 w 1244900"/>
                <a:gd name="connsiteY51" fmla="*/ 134292 h 2681549"/>
                <a:gd name="connsiteX52" fmla="*/ 76415 w 1244900"/>
                <a:gd name="connsiteY52" fmla="*/ 199606 h 2681549"/>
                <a:gd name="connsiteX53" fmla="*/ 102541 w 1244900"/>
                <a:gd name="connsiteY53" fmla="*/ 147355 h 2681549"/>
                <a:gd name="connsiteX54" fmla="*/ 128667 w 1244900"/>
                <a:gd name="connsiteY54" fmla="*/ 186543 h 2681549"/>
                <a:gd name="connsiteX55" fmla="*/ 141730 w 1244900"/>
                <a:gd name="connsiteY55" fmla="*/ 160418 h 268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44900" h="2681549">
                  <a:moveTo>
                    <a:pt x="533615" y="2681549"/>
                  </a:moveTo>
                  <a:cubicBezTo>
                    <a:pt x="551032" y="2677195"/>
                    <a:pt x="569809" y="2676515"/>
                    <a:pt x="585867" y="2668486"/>
                  </a:cubicBezTo>
                  <a:cubicBezTo>
                    <a:pt x="684917" y="2618961"/>
                    <a:pt x="638922" y="2630805"/>
                    <a:pt x="703432" y="2577046"/>
                  </a:cubicBezTo>
                  <a:cubicBezTo>
                    <a:pt x="715493" y="2566995"/>
                    <a:pt x="729558" y="2559629"/>
                    <a:pt x="742621" y="2550920"/>
                  </a:cubicBezTo>
                  <a:cubicBezTo>
                    <a:pt x="746975" y="2537857"/>
                    <a:pt x="748046" y="2523189"/>
                    <a:pt x="755684" y="2511732"/>
                  </a:cubicBezTo>
                  <a:cubicBezTo>
                    <a:pt x="784310" y="2468793"/>
                    <a:pt x="797911" y="2476542"/>
                    <a:pt x="834061" y="2446418"/>
                  </a:cubicBezTo>
                  <a:cubicBezTo>
                    <a:pt x="848253" y="2434591"/>
                    <a:pt x="858668" y="2418571"/>
                    <a:pt x="873250" y="2407229"/>
                  </a:cubicBezTo>
                  <a:cubicBezTo>
                    <a:pt x="940624" y="2354827"/>
                    <a:pt x="931688" y="2361624"/>
                    <a:pt x="990815" y="2341915"/>
                  </a:cubicBezTo>
                  <a:cubicBezTo>
                    <a:pt x="1008232" y="2315789"/>
                    <a:pt x="1029025" y="2291623"/>
                    <a:pt x="1043067" y="2263538"/>
                  </a:cubicBezTo>
                  <a:cubicBezTo>
                    <a:pt x="1076213" y="2197244"/>
                    <a:pt x="1058390" y="2227488"/>
                    <a:pt x="1095318" y="2172098"/>
                  </a:cubicBezTo>
                  <a:cubicBezTo>
                    <a:pt x="1125270" y="2082241"/>
                    <a:pt x="1084300" y="2191381"/>
                    <a:pt x="1147570" y="2080658"/>
                  </a:cubicBezTo>
                  <a:cubicBezTo>
                    <a:pt x="1154402" y="2068703"/>
                    <a:pt x="1154474" y="2053785"/>
                    <a:pt x="1160632" y="2041469"/>
                  </a:cubicBezTo>
                  <a:cubicBezTo>
                    <a:pt x="1211282" y="1940167"/>
                    <a:pt x="1166984" y="2061601"/>
                    <a:pt x="1199821" y="1963092"/>
                  </a:cubicBezTo>
                  <a:cubicBezTo>
                    <a:pt x="1204175" y="1923903"/>
                    <a:pt x="1206402" y="1884419"/>
                    <a:pt x="1212884" y="1845526"/>
                  </a:cubicBezTo>
                  <a:cubicBezTo>
                    <a:pt x="1215148" y="1831944"/>
                    <a:pt x="1224239" y="1820001"/>
                    <a:pt x="1225947" y="1806338"/>
                  </a:cubicBezTo>
                  <a:cubicBezTo>
                    <a:pt x="1232989" y="1750003"/>
                    <a:pt x="1234656" y="1693126"/>
                    <a:pt x="1239010" y="1636520"/>
                  </a:cubicBezTo>
                  <a:cubicBezTo>
                    <a:pt x="1234656" y="1453640"/>
                    <a:pt x="1244900" y="1269827"/>
                    <a:pt x="1225947" y="1087880"/>
                  </a:cubicBezTo>
                  <a:cubicBezTo>
                    <a:pt x="1222694" y="1056650"/>
                    <a:pt x="1183625" y="1039291"/>
                    <a:pt x="1173695" y="1009503"/>
                  </a:cubicBezTo>
                  <a:cubicBezTo>
                    <a:pt x="1169341" y="996440"/>
                    <a:pt x="1166790" y="982631"/>
                    <a:pt x="1160632" y="970315"/>
                  </a:cubicBezTo>
                  <a:cubicBezTo>
                    <a:pt x="1153213" y="955476"/>
                    <a:pt x="1101240" y="884797"/>
                    <a:pt x="1095318" y="878875"/>
                  </a:cubicBezTo>
                  <a:cubicBezTo>
                    <a:pt x="1071271" y="854828"/>
                    <a:pt x="1043785" y="834439"/>
                    <a:pt x="1016941" y="813560"/>
                  </a:cubicBezTo>
                  <a:cubicBezTo>
                    <a:pt x="977107" y="782578"/>
                    <a:pt x="971525" y="792194"/>
                    <a:pt x="938564" y="748246"/>
                  </a:cubicBezTo>
                  <a:cubicBezTo>
                    <a:pt x="923330" y="727934"/>
                    <a:pt x="914963" y="702973"/>
                    <a:pt x="899375" y="682932"/>
                  </a:cubicBezTo>
                  <a:cubicBezTo>
                    <a:pt x="884253" y="663489"/>
                    <a:pt x="863154" y="649382"/>
                    <a:pt x="847124" y="630680"/>
                  </a:cubicBezTo>
                  <a:cubicBezTo>
                    <a:pt x="789068" y="562948"/>
                    <a:pt x="857282" y="615682"/>
                    <a:pt x="781810" y="565366"/>
                  </a:cubicBezTo>
                  <a:cubicBezTo>
                    <a:pt x="727974" y="484614"/>
                    <a:pt x="787748" y="563388"/>
                    <a:pt x="716495" y="500052"/>
                  </a:cubicBezTo>
                  <a:cubicBezTo>
                    <a:pt x="688880" y="475506"/>
                    <a:pt x="668860" y="442170"/>
                    <a:pt x="638118" y="421675"/>
                  </a:cubicBezTo>
                  <a:cubicBezTo>
                    <a:pt x="545746" y="360092"/>
                    <a:pt x="660123" y="437392"/>
                    <a:pt x="546678" y="356360"/>
                  </a:cubicBezTo>
                  <a:cubicBezTo>
                    <a:pt x="533903" y="347235"/>
                    <a:pt x="519551" y="340285"/>
                    <a:pt x="507490" y="330235"/>
                  </a:cubicBezTo>
                  <a:cubicBezTo>
                    <a:pt x="493298" y="318408"/>
                    <a:pt x="482327" y="303069"/>
                    <a:pt x="468301" y="291046"/>
                  </a:cubicBezTo>
                  <a:cubicBezTo>
                    <a:pt x="451771" y="276878"/>
                    <a:pt x="432580" y="266026"/>
                    <a:pt x="416050" y="251858"/>
                  </a:cubicBezTo>
                  <a:cubicBezTo>
                    <a:pt x="402024" y="239835"/>
                    <a:pt x="392232" y="222916"/>
                    <a:pt x="376861" y="212669"/>
                  </a:cubicBezTo>
                  <a:cubicBezTo>
                    <a:pt x="365404" y="205031"/>
                    <a:pt x="350735" y="203960"/>
                    <a:pt x="337672" y="199606"/>
                  </a:cubicBezTo>
                  <a:cubicBezTo>
                    <a:pt x="298311" y="173365"/>
                    <a:pt x="292643" y="167245"/>
                    <a:pt x="246232" y="147355"/>
                  </a:cubicBezTo>
                  <a:cubicBezTo>
                    <a:pt x="233576" y="141931"/>
                    <a:pt x="219360" y="140450"/>
                    <a:pt x="207044" y="134292"/>
                  </a:cubicBezTo>
                  <a:cubicBezTo>
                    <a:pt x="193002" y="127271"/>
                    <a:pt x="181897" y="115187"/>
                    <a:pt x="167855" y="108166"/>
                  </a:cubicBezTo>
                  <a:cubicBezTo>
                    <a:pt x="155539" y="102008"/>
                    <a:pt x="140983" y="101261"/>
                    <a:pt x="128667" y="95103"/>
                  </a:cubicBezTo>
                  <a:cubicBezTo>
                    <a:pt x="114625" y="88082"/>
                    <a:pt x="103520" y="75999"/>
                    <a:pt x="89478" y="68978"/>
                  </a:cubicBezTo>
                  <a:cubicBezTo>
                    <a:pt x="77162" y="62820"/>
                    <a:pt x="62606" y="62073"/>
                    <a:pt x="50290" y="55915"/>
                  </a:cubicBezTo>
                  <a:cubicBezTo>
                    <a:pt x="36248" y="48894"/>
                    <a:pt x="0" y="40891"/>
                    <a:pt x="11101" y="29789"/>
                  </a:cubicBezTo>
                  <a:cubicBezTo>
                    <a:pt x="23795" y="17094"/>
                    <a:pt x="45935" y="38498"/>
                    <a:pt x="63352" y="42852"/>
                  </a:cubicBezTo>
                  <a:cubicBezTo>
                    <a:pt x="76415" y="51561"/>
                    <a:pt x="88111" y="62794"/>
                    <a:pt x="102541" y="68978"/>
                  </a:cubicBezTo>
                  <a:cubicBezTo>
                    <a:pt x="142133" y="85946"/>
                    <a:pt x="248766" y="92482"/>
                    <a:pt x="272358" y="95103"/>
                  </a:cubicBezTo>
                  <a:cubicBezTo>
                    <a:pt x="259295" y="99457"/>
                    <a:pt x="246939" y="108166"/>
                    <a:pt x="233170" y="108166"/>
                  </a:cubicBezTo>
                  <a:cubicBezTo>
                    <a:pt x="216294" y="108166"/>
                    <a:pt x="131497" y="98127"/>
                    <a:pt x="102541" y="82040"/>
                  </a:cubicBezTo>
                  <a:cubicBezTo>
                    <a:pt x="75093" y="66791"/>
                    <a:pt x="24164" y="29789"/>
                    <a:pt x="24164" y="29789"/>
                  </a:cubicBezTo>
                  <a:cubicBezTo>
                    <a:pt x="99039" y="142101"/>
                    <a:pt x="9270" y="0"/>
                    <a:pt x="63352" y="108166"/>
                  </a:cubicBezTo>
                  <a:cubicBezTo>
                    <a:pt x="70373" y="122208"/>
                    <a:pt x="80769" y="134292"/>
                    <a:pt x="89478" y="147355"/>
                  </a:cubicBezTo>
                  <a:cubicBezTo>
                    <a:pt x="93832" y="129938"/>
                    <a:pt x="87603" y="85145"/>
                    <a:pt x="102541" y="95103"/>
                  </a:cubicBezTo>
                  <a:cubicBezTo>
                    <a:pt x="125455" y="110378"/>
                    <a:pt x="143943" y="196394"/>
                    <a:pt x="128667" y="173480"/>
                  </a:cubicBezTo>
                  <a:lnTo>
                    <a:pt x="102541" y="134292"/>
                  </a:lnTo>
                  <a:cubicBezTo>
                    <a:pt x="102012" y="132704"/>
                    <a:pt x="77165" y="23792"/>
                    <a:pt x="63352" y="134292"/>
                  </a:cubicBezTo>
                  <a:cubicBezTo>
                    <a:pt x="60598" y="156323"/>
                    <a:pt x="72061" y="177835"/>
                    <a:pt x="76415" y="199606"/>
                  </a:cubicBezTo>
                  <a:cubicBezTo>
                    <a:pt x="97090" y="54882"/>
                    <a:pt x="77208" y="96690"/>
                    <a:pt x="102541" y="147355"/>
                  </a:cubicBezTo>
                  <a:cubicBezTo>
                    <a:pt x="109562" y="161397"/>
                    <a:pt x="119958" y="173480"/>
                    <a:pt x="128667" y="186543"/>
                  </a:cubicBezTo>
                  <a:cubicBezTo>
                    <a:pt x="148615" y="246386"/>
                    <a:pt x="141730" y="239502"/>
                    <a:pt x="141730" y="160418"/>
                  </a:cubicBezTo>
                </a:path>
              </a:pathLst>
            </a:cu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43600" y="1752600"/>
              <a:ext cx="68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sz="3600" dirty="0"/>
                <a:t>-</a:t>
              </a:r>
              <a:endParaRPr lang="en-US" sz="3600" dirty="0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1800" dirty="0">
                <a:cs typeface="B Titr" pitchFamily="2" charset="-78"/>
              </a:rPr>
              <a:t>اثرات و تنظیم فیدبکی ترشح هورمونهای محور هیپوتالاموس-هیپوفیز-تخمدان در مرحله فولیکولی</a:t>
            </a:r>
            <a:endParaRPr lang="en-US" sz="1800" dirty="0">
              <a:cs typeface="B Titr" pitchFamily="2" charset="-7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5" name="Content Placeholder 5"/>
          <p:cNvGrpSpPr>
            <a:grpSpLocks noGrp="1"/>
          </p:cNvGrpSpPr>
          <p:nvPr/>
        </p:nvGrpSpPr>
        <p:grpSpPr>
          <a:xfrm>
            <a:off x="533400" y="1600200"/>
            <a:ext cx="8001000" cy="4495800"/>
            <a:chOff x="533400" y="914400"/>
            <a:chExt cx="5946775" cy="4932363"/>
          </a:xfrm>
        </p:grpSpPr>
        <p:sp>
          <p:nvSpPr>
            <p:cNvPr id="7" name="AutoShape 27"/>
            <p:cNvSpPr>
              <a:spLocks noChangeArrowheads="1"/>
            </p:cNvSpPr>
            <p:nvPr/>
          </p:nvSpPr>
          <p:spPr bwMode="auto">
            <a:xfrm>
              <a:off x="4256088" y="2349500"/>
              <a:ext cx="1077912" cy="320675"/>
            </a:xfrm>
            <a:prstGeom prst="leftRightArrowCallout">
              <a:avLst>
                <a:gd name="adj1" fmla="val 25000"/>
                <a:gd name="adj2" fmla="val 25000"/>
                <a:gd name="adj3" fmla="val 39604"/>
                <a:gd name="adj4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GnRH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AutoShape 26"/>
            <p:cNvSpPr>
              <a:spLocks noChangeArrowheads="1"/>
            </p:cNvSpPr>
            <p:nvPr/>
          </p:nvSpPr>
          <p:spPr bwMode="auto">
            <a:xfrm>
              <a:off x="3225800" y="2349500"/>
              <a:ext cx="1030288" cy="757238"/>
            </a:xfrm>
            <a:prstGeom prst="downArrowCallout">
              <a:avLst>
                <a:gd name="adj1" fmla="val 34015"/>
                <a:gd name="adj2" fmla="val 3401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ترشح کننده 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FSH</a:t>
              </a:r>
              <a:endParaRPr lang="fa-I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25"/>
            <p:cNvSpPr>
              <a:spLocks noChangeArrowheads="1"/>
            </p:cNvSpPr>
            <p:nvPr/>
          </p:nvSpPr>
          <p:spPr bwMode="auto">
            <a:xfrm>
              <a:off x="5307013" y="2349500"/>
              <a:ext cx="1030287" cy="757238"/>
            </a:xfrm>
            <a:prstGeom prst="downArrowCallout">
              <a:avLst>
                <a:gd name="adj1" fmla="val 34015"/>
                <a:gd name="adj2" fmla="val 3401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ترشح کننده 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lang="fa-I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24"/>
            <p:cNvSpPr>
              <a:spLocks noChangeArrowheads="1"/>
            </p:cNvSpPr>
            <p:nvPr/>
          </p:nvSpPr>
          <p:spPr bwMode="auto">
            <a:xfrm>
              <a:off x="3478213" y="3165475"/>
              <a:ext cx="531812" cy="354013"/>
            </a:xfrm>
            <a:prstGeom prst="downArrowCallout">
              <a:avLst>
                <a:gd name="adj1" fmla="val 37556"/>
                <a:gd name="adj2" fmla="val 37556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FSH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23"/>
            <p:cNvSpPr>
              <a:spLocks noChangeArrowheads="1"/>
            </p:cNvSpPr>
            <p:nvPr/>
          </p:nvSpPr>
          <p:spPr bwMode="auto">
            <a:xfrm>
              <a:off x="5565775" y="3122613"/>
              <a:ext cx="531813" cy="388937"/>
            </a:xfrm>
            <a:prstGeom prst="downArrowCallout">
              <a:avLst>
                <a:gd name="adj1" fmla="val 34184"/>
                <a:gd name="adj2" fmla="val 34184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22"/>
            <p:cNvSpPr>
              <a:spLocks noChangeArrowheads="1"/>
            </p:cNvSpPr>
            <p:nvPr/>
          </p:nvSpPr>
          <p:spPr bwMode="auto">
            <a:xfrm>
              <a:off x="3048000" y="4643438"/>
              <a:ext cx="962025" cy="361950"/>
            </a:xfrm>
            <a:prstGeom prst="leftArrowCallout">
              <a:avLst>
                <a:gd name="adj1" fmla="val 25000"/>
                <a:gd name="adj2" fmla="val 25000"/>
                <a:gd name="adj3" fmla="val 44298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اینهیبین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21"/>
            <p:cNvSpPr>
              <a:spLocks noChangeArrowheads="1"/>
            </p:cNvSpPr>
            <p:nvPr/>
          </p:nvSpPr>
          <p:spPr bwMode="auto">
            <a:xfrm>
              <a:off x="3048000" y="5149850"/>
              <a:ext cx="962025" cy="511175"/>
            </a:xfrm>
            <a:prstGeom prst="leftArrowCallout">
              <a:avLst>
                <a:gd name="adj1" fmla="val 25000"/>
                <a:gd name="adj2" fmla="val 25000"/>
                <a:gd name="adj3" fmla="val 31366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استروژن</a:t>
              </a:r>
              <a:endParaRPr lang="en-US" sz="900"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(کم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)</a:t>
              </a:r>
              <a:endParaRPr lang="en-US" sz="900"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20"/>
            <p:cNvSpPr>
              <a:spLocks noChangeArrowheads="1"/>
            </p:cNvSpPr>
            <p:nvPr/>
          </p:nvSpPr>
          <p:spPr bwMode="auto">
            <a:xfrm>
              <a:off x="3081338" y="3419475"/>
              <a:ext cx="3398837" cy="105410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19"/>
            <p:cNvSpPr>
              <a:spLocks noChangeArrowheads="1"/>
            </p:cNvSpPr>
            <p:nvPr/>
          </p:nvSpPr>
          <p:spPr bwMode="auto">
            <a:xfrm>
              <a:off x="4264025" y="1757363"/>
              <a:ext cx="1016000" cy="538162"/>
            </a:xfrm>
            <a:prstGeom prst="downArrowCallout">
              <a:avLst>
                <a:gd name="adj1" fmla="val 47198"/>
                <a:gd name="adj2" fmla="val 47198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هیپوتالاموس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18"/>
            <p:cNvSpPr>
              <a:spLocks noChangeArrowheads="1"/>
            </p:cNvSpPr>
            <p:nvPr/>
          </p:nvSpPr>
          <p:spPr bwMode="auto">
            <a:xfrm>
              <a:off x="4460875" y="3165475"/>
              <a:ext cx="703263" cy="430213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تخمدان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>
              <a:off x="3306763" y="3602038"/>
              <a:ext cx="2947987" cy="74295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>
              <a:off x="3683000" y="3775075"/>
              <a:ext cx="901700" cy="430213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گرانولوزا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15"/>
            <p:cNvSpPr>
              <a:spLocks noChangeArrowheads="1"/>
            </p:cNvSpPr>
            <p:nvPr/>
          </p:nvSpPr>
          <p:spPr bwMode="auto">
            <a:xfrm>
              <a:off x="5610225" y="3673475"/>
              <a:ext cx="441325" cy="638175"/>
            </a:xfrm>
            <a:prstGeom prst="flowChartPunchedTap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0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</a:t>
              </a:r>
              <a:endParaRPr lang="en-US" sz="900">
                <a:latin typeface="Arial" pitchFamily="34" charset="0"/>
                <a:cs typeface="Arial" pitchFamily="34" charset="0"/>
              </a:endParaRPr>
            </a:p>
            <a:p>
              <a:pPr algn="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a-IR" sz="10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تکا</a:t>
              </a:r>
              <a:endParaRPr lang="fa-I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4"/>
            <p:cNvSpPr>
              <a:spLocks noChangeArrowheads="1"/>
            </p:cNvSpPr>
            <p:nvPr/>
          </p:nvSpPr>
          <p:spPr bwMode="auto">
            <a:xfrm rot="10800000">
              <a:off x="4003675" y="4213225"/>
              <a:ext cx="300038" cy="700088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utoShape 13"/>
            <p:cNvSpPr>
              <a:spLocks noChangeArrowheads="1"/>
            </p:cNvSpPr>
            <p:nvPr/>
          </p:nvSpPr>
          <p:spPr bwMode="auto">
            <a:xfrm rot="10800000">
              <a:off x="3978275" y="4759325"/>
              <a:ext cx="382588" cy="74295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utoShape 12"/>
            <p:cNvSpPr>
              <a:spLocks noChangeArrowheads="1"/>
            </p:cNvSpPr>
            <p:nvPr/>
          </p:nvSpPr>
          <p:spPr bwMode="auto">
            <a:xfrm>
              <a:off x="4583113" y="3870325"/>
              <a:ext cx="908050" cy="300038"/>
            </a:xfrm>
            <a:prstGeom prst="leftArrowCallout">
              <a:avLst>
                <a:gd name="adj1" fmla="val 25000"/>
                <a:gd name="adj2" fmla="val 25000"/>
                <a:gd name="adj3" fmla="val 50441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آندروژن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AutoShape 11"/>
            <p:cNvSpPr>
              <a:spLocks noChangeArrowheads="1"/>
            </p:cNvSpPr>
            <p:nvPr/>
          </p:nvSpPr>
          <p:spPr bwMode="auto">
            <a:xfrm>
              <a:off x="5524500" y="3959225"/>
              <a:ext cx="131763" cy="149225"/>
            </a:xfrm>
            <a:prstGeom prst="left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utoShape 10"/>
            <p:cNvSpPr>
              <a:spLocks noChangeShapeType="1"/>
            </p:cNvSpPr>
            <p:nvPr/>
          </p:nvSpPr>
          <p:spPr bwMode="auto">
            <a:xfrm>
              <a:off x="3536950" y="1681163"/>
              <a:ext cx="727075" cy="20478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19"/>
            <p:cNvGrpSpPr/>
            <p:nvPr/>
          </p:nvGrpSpPr>
          <p:grpSpPr>
            <a:xfrm>
              <a:off x="533400" y="914400"/>
              <a:ext cx="2971800" cy="862396"/>
              <a:chOff x="1905000" y="990600"/>
              <a:chExt cx="2971800" cy="862396"/>
            </a:xfrm>
          </p:grpSpPr>
          <p:sp>
            <p:nvSpPr>
              <p:cNvPr id="35" name="TextBox 11"/>
              <p:cNvSpPr txBox="1"/>
              <p:nvPr/>
            </p:nvSpPr>
            <p:spPr>
              <a:xfrm>
                <a:off x="3962400" y="1447800"/>
                <a:ext cx="914400" cy="40519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a-IR" dirty="0"/>
                  <a:t>ملاتونین</a:t>
                </a:r>
                <a:endParaRPr lang="en-US" dirty="0"/>
              </a:p>
            </p:txBody>
          </p:sp>
          <p:sp>
            <p:nvSpPr>
              <p:cNvPr id="36" name="Explosion 1 35"/>
              <p:cNvSpPr/>
              <p:nvPr/>
            </p:nvSpPr>
            <p:spPr>
              <a:xfrm>
                <a:off x="1905000" y="990600"/>
                <a:ext cx="1066800" cy="762000"/>
              </a:xfrm>
              <a:prstGeom prst="irregularSeal1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a-IR" dirty="0">
                    <a:solidFill>
                      <a:schemeClr val="tx1"/>
                    </a:solidFill>
                  </a:rPr>
                  <a:t>نور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Straight Arrow Connector 36"/>
              <p:cNvCxnSpPr/>
              <p:nvPr/>
            </p:nvCxnSpPr>
            <p:spPr>
              <a:xfrm>
                <a:off x="2819400" y="1371600"/>
                <a:ext cx="1143000" cy="228600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AutoShape 9"/>
            <p:cNvSpPr>
              <a:spLocks noChangeShapeType="1"/>
            </p:cNvSpPr>
            <p:nvPr/>
          </p:nvSpPr>
          <p:spPr bwMode="auto">
            <a:xfrm flipH="1">
              <a:off x="2451100" y="4829175"/>
              <a:ext cx="59690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utoShape 8"/>
            <p:cNvSpPr>
              <a:spLocks noChangeShapeType="1"/>
            </p:cNvSpPr>
            <p:nvPr/>
          </p:nvSpPr>
          <p:spPr bwMode="auto">
            <a:xfrm flipV="1">
              <a:off x="2441575" y="2768600"/>
              <a:ext cx="0" cy="202247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utoShape 7"/>
            <p:cNvSpPr>
              <a:spLocks noChangeShapeType="1"/>
            </p:cNvSpPr>
            <p:nvPr/>
          </p:nvSpPr>
          <p:spPr bwMode="auto">
            <a:xfrm>
              <a:off x="2451100" y="2768600"/>
              <a:ext cx="77470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 rot="10800000" flipH="1">
              <a:off x="4460875" y="4213225"/>
              <a:ext cx="561975" cy="1633538"/>
            </a:xfrm>
            <a:custGeom>
              <a:avLst/>
              <a:gdLst>
                <a:gd name="G0" fmla="+- 13626 0 0"/>
                <a:gd name="G1" fmla="+- 4374 0 0"/>
                <a:gd name="G2" fmla="+- 12158 0 4374"/>
                <a:gd name="G3" fmla="+- G2 0 4374"/>
                <a:gd name="G4" fmla="*/ G3 32768 32059"/>
                <a:gd name="G5" fmla="*/ G4 1 2"/>
                <a:gd name="G6" fmla="+- 21600 0 13626"/>
                <a:gd name="G7" fmla="*/ G6 4374 6079"/>
                <a:gd name="G8" fmla="+- G7 13626 0"/>
                <a:gd name="T0" fmla="*/ 13626 w 21600"/>
                <a:gd name="T1" fmla="*/ 0 h 21600"/>
                <a:gd name="T2" fmla="*/ 13626 w 21600"/>
                <a:gd name="T3" fmla="*/ 12158 h 21600"/>
                <a:gd name="T4" fmla="*/ 1743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3626" y="0"/>
                  </a:lnTo>
                  <a:lnTo>
                    <a:pt x="13626" y="4374"/>
                  </a:lnTo>
                  <a:lnTo>
                    <a:pt x="12427" y="4374"/>
                  </a:lnTo>
                  <a:cubicBezTo>
                    <a:pt x="5564" y="4374"/>
                    <a:pt x="0" y="7859"/>
                    <a:pt x="0" y="12158"/>
                  </a:cubicBezTo>
                  <a:lnTo>
                    <a:pt x="0" y="21600"/>
                  </a:lnTo>
                  <a:lnTo>
                    <a:pt x="3485" y="21600"/>
                  </a:lnTo>
                  <a:lnTo>
                    <a:pt x="3485" y="12158"/>
                  </a:lnTo>
                  <a:cubicBezTo>
                    <a:pt x="3485" y="9742"/>
                    <a:pt x="7488" y="7784"/>
                    <a:pt x="12427" y="7784"/>
                  </a:cubicBezTo>
                  <a:lnTo>
                    <a:pt x="13626" y="7784"/>
                  </a:lnTo>
                  <a:lnTo>
                    <a:pt x="13626" y="12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utoShape 5"/>
            <p:cNvSpPr>
              <a:spLocks noChangeArrowheads="1"/>
            </p:cNvSpPr>
            <p:nvPr/>
          </p:nvSpPr>
          <p:spPr bwMode="auto">
            <a:xfrm>
              <a:off x="5022850" y="4927600"/>
              <a:ext cx="1028700" cy="72548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2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رشد فولیکول</a:t>
              </a:r>
              <a:endParaRPr lang="en-US" sz="900"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AutoShape 4"/>
            <p:cNvSpPr>
              <a:spLocks noChangeShapeType="1"/>
            </p:cNvSpPr>
            <p:nvPr/>
          </p:nvSpPr>
          <p:spPr bwMode="auto">
            <a:xfrm flipH="1">
              <a:off x="2117725" y="5395913"/>
              <a:ext cx="90805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AutoShape 3"/>
            <p:cNvSpPr>
              <a:spLocks noChangeShapeType="1"/>
            </p:cNvSpPr>
            <p:nvPr/>
          </p:nvSpPr>
          <p:spPr bwMode="auto">
            <a:xfrm flipV="1">
              <a:off x="2128838" y="2043113"/>
              <a:ext cx="0" cy="323850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AutoShape 2"/>
            <p:cNvSpPr>
              <a:spLocks noChangeShapeType="1"/>
            </p:cNvSpPr>
            <p:nvPr/>
          </p:nvSpPr>
          <p:spPr bwMode="auto">
            <a:xfrm>
              <a:off x="2138363" y="2032000"/>
              <a:ext cx="2117725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AutoShape 1"/>
            <p:cNvSpPr>
              <a:spLocks noChangeShapeType="1"/>
            </p:cNvSpPr>
            <p:nvPr/>
          </p:nvSpPr>
          <p:spPr bwMode="auto">
            <a:xfrm>
              <a:off x="2138363" y="2535238"/>
              <a:ext cx="108585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1600" dirty="0">
                <a:cs typeface="B Titr" pitchFamily="2" charset="-78"/>
              </a:rPr>
              <a:t>اثرات و تنظیم فیدبکی ترشح هورمونهای محور هیپوتالاموس-هیپوفیز-تخمدان در مرحله تخمک گذاری</a:t>
            </a:r>
            <a:endParaRPr lang="en-US" sz="1600" dirty="0">
              <a:cs typeface="B Titr" pitchFamily="2" charset="-7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5" name="Content Placeholder 5"/>
          <p:cNvGrpSpPr>
            <a:grpSpLocks noGrp="1"/>
          </p:cNvGrpSpPr>
          <p:nvPr/>
        </p:nvGrpSpPr>
        <p:grpSpPr>
          <a:xfrm>
            <a:off x="1676407" y="1600200"/>
            <a:ext cx="5867401" cy="4495800"/>
            <a:chOff x="700088" y="614363"/>
            <a:chExt cx="5173662" cy="3592512"/>
          </a:xfrm>
        </p:grpSpPr>
        <p:sp>
          <p:nvSpPr>
            <p:cNvPr id="7" name="AutoShape 23"/>
            <p:cNvSpPr>
              <a:spLocks noChangeArrowheads="1"/>
            </p:cNvSpPr>
            <p:nvPr/>
          </p:nvSpPr>
          <p:spPr bwMode="auto">
            <a:xfrm>
              <a:off x="2579688" y="1206500"/>
              <a:ext cx="1077912" cy="320675"/>
            </a:xfrm>
            <a:prstGeom prst="leftRightArrowCallout">
              <a:avLst>
                <a:gd name="adj1" fmla="val 25000"/>
                <a:gd name="adj2" fmla="val 25000"/>
                <a:gd name="adj3" fmla="val 39604"/>
                <a:gd name="adj4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GnRH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AutoShape 22"/>
            <p:cNvSpPr>
              <a:spLocks noChangeArrowheads="1"/>
            </p:cNvSpPr>
            <p:nvPr/>
          </p:nvSpPr>
          <p:spPr bwMode="auto">
            <a:xfrm>
              <a:off x="1549400" y="1206500"/>
              <a:ext cx="1030288" cy="757238"/>
            </a:xfrm>
            <a:prstGeom prst="downArrowCallout">
              <a:avLst>
                <a:gd name="adj1" fmla="val 34015"/>
                <a:gd name="adj2" fmla="val 3401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ترشح کننده 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FSH</a:t>
              </a:r>
              <a:endParaRPr lang="fa-I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21"/>
            <p:cNvSpPr>
              <a:spLocks noChangeArrowheads="1"/>
            </p:cNvSpPr>
            <p:nvPr/>
          </p:nvSpPr>
          <p:spPr bwMode="auto">
            <a:xfrm>
              <a:off x="3630613" y="1206500"/>
              <a:ext cx="1030287" cy="757238"/>
            </a:xfrm>
            <a:prstGeom prst="downArrowCallout">
              <a:avLst>
                <a:gd name="adj1" fmla="val 34015"/>
                <a:gd name="adj2" fmla="val 3401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سلول های ترشح کننده 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lang="fa-I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20"/>
            <p:cNvSpPr>
              <a:spLocks noChangeArrowheads="1"/>
            </p:cNvSpPr>
            <p:nvPr/>
          </p:nvSpPr>
          <p:spPr bwMode="auto">
            <a:xfrm>
              <a:off x="1801813" y="2022475"/>
              <a:ext cx="531812" cy="354013"/>
            </a:xfrm>
            <a:prstGeom prst="downArrowCallout">
              <a:avLst>
                <a:gd name="adj1" fmla="val 37556"/>
                <a:gd name="adj2" fmla="val 37556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FSH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3889375" y="1979613"/>
              <a:ext cx="531813" cy="388937"/>
            </a:xfrm>
            <a:prstGeom prst="downArrowCallout">
              <a:avLst>
                <a:gd name="adj1" fmla="val 34184"/>
                <a:gd name="adj2" fmla="val 34184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18"/>
            <p:cNvSpPr>
              <a:spLocks noChangeArrowheads="1"/>
            </p:cNvSpPr>
            <p:nvPr/>
          </p:nvSpPr>
          <p:spPr bwMode="auto">
            <a:xfrm>
              <a:off x="1404938" y="2276475"/>
              <a:ext cx="3398837" cy="105410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17"/>
            <p:cNvSpPr>
              <a:spLocks noChangeArrowheads="1"/>
            </p:cNvSpPr>
            <p:nvPr/>
          </p:nvSpPr>
          <p:spPr bwMode="auto">
            <a:xfrm>
              <a:off x="2587625" y="614363"/>
              <a:ext cx="1016000" cy="538162"/>
            </a:xfrm>
            <a:prstGeom prst="downArrowCallout">
              <a:avLst>
                <a:gd name="adj1" fmla="val 47198"/>
                <a:gd name="adj2" fmla="val 47198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هیپوتالاموس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16"/>
            <p:cNvSpPr>
              <a:spLocks noChangeArrowheads="1"/>
            </p:cNvSpPr>
            <p:nvPr/>
          </p:nvSpPr>
          <p:spPr bwMode="auto">
            <a:xfrm>
              <a:off x="2784475" y="2022475"/>
              <a:ext cx="703263" cy="430213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تخمدان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1630363" y="2459038"/>
              <a:ext cx="2947987" cy="74295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فولیکول بالغ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1801813" y="2581275"/>
              <a:ext cx="831850" cy="498475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2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آنتروم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AutoShape 13"/>
            <p:cNvSpPr>
              <a:spLocks noChangeArrowheads="1"/>
            </p:cNvSpPr>
            <p:nvPr/>
          </p:nvSpPr>
          <p:spPr bwMode="auto">
            <a:xfrm>
              <a:off x="2859088" y="3548063"/>
              <a:ext cx="831850" cy="658812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تخمک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AutoShape 12"/>
            <p:cNvSpPr>
              <a:spLocks noChangeArrowheads="1"/>
            </p:cNvSpPr>
            <p:nvPr/>
          </p:nvSpPr>
          <p:spPr bwMode="auto">
            <a:xfrm>
              <a:off x="1549400" y="3630613"/>
              <a:ext cx="976313" cy="46037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اینهیبین</a:t>
              </a:r>
              <a:endParaRPr lang="en-US" sz="900"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auto">
            <a:xfrm>
              <a:off x="3967163" y="3590925"/>
              <a:ext cx="1438275" cy="460375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استروژن ( زیاد</a:t>
              </a: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)</a:t>
              </a:r>
              <a:endParaRPr lang="en-US" sz="900"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0"/>
            <p:cNvSpPr>
              <a:spLocks noChangeShapeType="1"/>
            </p:cNvSpPr>
            <p:nvPr/>
          </p:nvSpPr>
          <p:spPr bwMode="auto">
            <a:xfrm flipH="1">
              <a:off x="2130425" y="3217863"/>
              <a:ext cx="395288" cy="4064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utoShape 9"/>
            <p:cNvSpPr>
              <a:spLocks noChangeShapeType="1"/>
            </p:cNvSpPr>
            <p:nvPr/>
          </p:nvSpPr>
          <p:spPr bwMode="auto">
            <a:xfrm>
              <a:off x="3249613" y="3217863"/>
              <a:ext cx="0" cy="3302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utoShape 8"/>
            <p:cNvSpPr>
              <a:spLocks noChangeShapeType="1"/>
            </p:cNvSpPr>
            <p:nvPr/>
          </p:nvSpPr>
          <p:spPr bwMode="auto">
            <a:xfrm>
              <a:off x="4076700" y="3087688"/>
              <a:ext cx="644525" cy="487362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utoShape 7"/>
            <p:cNvSpPr>
              <a:spLocks noChangeShapeType="1"/>
            </p:cNvSpPr>
            <p:nvPr/>
          </p:nvSpPr>
          <p:spPr bwMode="auto">
            <a:xfrm flipH="1">
              <a:off x="709613" y="3848100"/>
              <a:ext cx="83820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utoShape 6"/>
            <p:cNvSpPr>
              <a:spLocks noChangeShapeType="1"/>
            </p:cNvSpPr>
            <p:nvPr/>
          </p:nvSpPr>
          <p:spPr bwMode="auto">
            <a:xfrm flipV="1">
              <a:off x="700088" y="1468438"/>
              <a:ext cx="0" cy="233362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utoShape 5"/>
            <p:cNvSpPr>
              <a:spLocks noChangeShapeType="1"/>
            </p:cNvSpPr>
            <p:nvPr/>
          </p:nvSpPr>
          <p:spPr bwMode="auto">
            <a:xfrm>
              <a:off x="709613" y="1468438"/>
              <a:ext cx="83820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utoShape 4"/>
            <p:cNvSpPr>
              <a:spLocks noChangeShapeType="1"/>
            </p:cNvSpPr>
            <p:nvPr/>
          </p:nvSpPr>
          <p:spPr bwMode="auto">
            <a:xfrm>
              <a:off x="5403850" y="3848100"/>
              <a:ext cx="46990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utoShape 3"/>
            <p:cNvSpPr>
              <a:spLocks noChangeShapeType="1"/>
            </p:cNvSpPr>
            <p:nvPr/>
          </p:nvSpPr>
          <p:spPr bwMode="auto">
            <a:xfrm flipH="1" flipV="1">
              <a:off x="5819775" y="763588"/>
              <a:ext cx="53975" cy="302260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utoShape 2"/>
            <p:cNvSpPr>
              <a:spLocks noChangeShapeType="1"/>
            </p:cNvSpPr>
            <p:nvPr/>
          </p:nvSpPr>
          <p:spPr bwMode="auto">
            <a:xfrm flipH="1">
              <a:off x="3603625" y="763588"/>
              <a:ext cx="221615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utoShape 1"/>
            <p:cNvSpPr>
              <a:spLocks noChangeShapeType="1"/>
            </p:cNvSpPr>
            <p:nvPr/>
          </p:nvSpPr>
          <p:spPr bwMode="auto">
            <a:xfrm flipH="1">
              <a:off x="4660900" y="1468438"/>
              <a:ext cx="1158875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1800" dirty="0">
                <a:cs typeface="B Titr" pitchFamily="2" charset="-78"/>
              </a:rPr>
              <a:t>اثرات و تنظیم فیدبکی ترشح هورمونهای محور هیپوتالاموس-هیپوفیز-تخمدان در مرحله لوتئینی</a:t>
            </a:r>
            <a:br>
              <a:rPr lang="en-US" sz="1800" dirty="0">
                <a:cs typeface="B Titr" pitchFamily="2" charset="-78"/>
              </a:rPr>
            </a:br>
            <a:endParaRPr lang="en-US" sz="1800" dirty="0">
              <a:cs typeface="B Titr" pitchFamily="2" charset="-7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5" name="Content Placeholder 5"/>
          <p:cNvGrpSpPr>
            <a:grpSpLocks noGrp="1"/>
          </p:cNvGrpSpPr>
          <p:nvPr/>
        </p:nvGrpSpPr>
        <p:grpSpPr>
          <a:xfrm>
            <a:off x="1676409" y="1752600"/>
            <a:ext cx="5334001" cy="4800600"/>
            <a:chOff x="1346200" y="476250"/>
            <a:chExt cx="3763963" cy="3381375"/>
          </a:xfrm>
        </p:grpSpPr>
        <p:sp>
          <p:nvSpPr>
            <p:cNvPr id="7" name="AutoShape 18"/>
            <p:cNvSpPr>
              <a:spLocks noChangeArrowheads="1"/>
            </p:cNvSpPr>
            <p:nvPr/>
          </p:nvSpPr>
          <p:spPr bwMode="auto">
            <a:xfrm>
              <a:off x="2505075" y="1638300"/>
              <a:ext cx="1160463" cy="457200"/>
            </a:xfrm>
            <a:prstGeom prst="downArrowCallout">
              <a:avLst>
                <a:gd name="adj1" fmla="val 63455"/>
                <a:gd name="adj2" fmla="val 63455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AutoShape 17"/>
            <p:cNvSpPr>
              <a:spLocks noChangeArrowheads="1"/>
            </p:cNvSpPr>
            <p:nvPr/>
          </p:nvSpPr>
          <p:spPr bwMode="auto">
            <a:xfrm>
              <a:off x="2505075" y="1350963"/>
              <a:ext cx="1160463" cy="27940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هیپوفیز پیشین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16"/>
            <p:cNvSpPr>
              <a:spLocks noChangeArrowheads="1"/>
            </p:cNvSpPr>
            <p:nvPr/>
          </p:nvSpPr>
          <p:spPr bwMode="auto">
            <a:xfrm>
              <a:off x="2273300" y="2101850"/>
              <a:ext cx="1638300" cy="94138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تخمدان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2600325" y="2552700"/>
              <a:ext cx="1065213" cy="498475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جسم زرد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>
              <a:off x="1998663" y="3195638"/>
              <a:ext cx="928687" cy="661987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مقدار متوسطی استروژن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3125788" y="3195638"/>
              <a:ext cx="1412875" cy="661987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افزایش ترشح پروژسترون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2505075" y="790575"/>
              <a:ext cx="1160463" cy="552450"/>
            </a:xfrm>
            <a:prstGeom prst="downArrowCallout">
              <a:avLst>
                <a:gd name="adj1" fmla="val 52514"/>
                <a:gd name="adj2" fmla="val 51338"/>
                <a:gd name="adj3" fmla="val 16667"/>
                <a:gd name="adj4" fmla="val 6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GnRH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2505075" y="476250"/>
              <a:ext cx="1160463" cy="314325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a-IR" sz="110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هیپوتالاموس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10"/>
            <p:cNvSpPr>
              <a:spLocks noChangeShapeType="1"/>
            </p:cNvSpPr>
            <p:nvPr/>
          </p:nvSpPr>
          <p:spPr bwMode="auto">
            <a:xfrm flipH="1">
              <a:off x="2505075" y="2959100"/>
              <a:ext cx="206375" cy="22860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utoShape 9"/>
            <p:cNvSpPr>
              <a:spLocks noChangeShapeType="1"/>
            </p:cNvSpPr>
            <p:nvPr/>
          </p:nvSpPr>
          <p:spPr bwMode="auto">
            <a:xfrm>
              <a:off x="3529013" y="2959100"/>
              <a:ext cx="136525" cy="22860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utoShape 8"/>
            <p:cNvSpPr>
              <a:spLocks noChangeShapeType="1"/>
            </p:cNvSpPr>
            <p:nvPr/>
          </p:nvSpPr>
          <p:spPr bwMode="auto">
            <a:xfrm flipH="1">
              <a:off x="1355725" y="3536950"/>
              <a:ext cx="642938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utoShape 7"/>
            <p:cNvSpPr>
              <a:spLocks noChangeShapeType="1"/>
            </p:cNvSpPr>
            <p:nvPr/>
          </p:nvSpPr>
          <p:spPr bwMode="auto">
            <a:xfrm flipV="1">
              <a:off x="1346200" y="676275"/>
              <a:ext cx="0" cy="280828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utoShape 6"/>
            <p:cNvSpPr>
              <a:spLocks noChangeShapeType="1"/>
            </p:cNvSpPr>
            <p:nvPr/>
          </p:nvSpPr>
          <p:spPr bwMode="auto">
            <a:xfrm>
              <a:off x="1355725" y="676275"/>
              <a:ext cx="114935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utoShape 5"/>
            <p:cNvSpPr>
              <a:spLocks noChangeShapeType="1"/>
            </p:cNvSpPr>
            <p:nvPr/>
          </p:nvSpPr>
          <p:spPr bwMode="auto">
            <a:xfrm>
              <a:off x="1355725" y="1530350"/>
              <a:ext cx="1149350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utoShape 4"/>
            <p:cNvSpPr>
              <a:spLocks noChangeShapeType="1"/>
            </p:cNvSpPr>
            <p:nvPr/>
          </p:nvSpPr>
          <p:spPr bwMode="auto">
            <a:xfrm>
              <a:off x="4538663" y="3536950"/>
              <a:ext cx="57150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utoShape 3"/>
            <p:cNvSpPr>
              <a:spLocks noChangeShapeType="1"/>
            </p:cNvSpPr>
            <p:nvPr/>
          </p:nvSpPr>
          <p:spPr bwMode="auto">
            <a:xfrm flipV="1">
              <a:off x="5100638" y="676275"/>
              <a:ext cx="0" cy="280828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utoShape 2"/>
            <p:cNvSpPr>
              <a:spLocks noChangeShapeType="1"/>
            </p:cNvSpPr>
            <p:nvPr/>
          </p:nvSpPr>
          <p:spPr bwMode="auto">
            <a:xfrm flipH="1">
              <a:off x="3665538" y="676275"/>
              <a:ext cx="1444625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utoShape 1"/>
            <p:cNvSpPr>
              <a:spLocks noChangeShapeType="1"/>
            </p:cNvSpPr>
            <p:nvPr/>
          </p:nvSpPr>
          <p:spPr bwMode="auto">
            <a:xfrm flipH="1">
              <a:off x="3665538" y="1554163"/>
              <a:ext cx="1444625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لقاح و لانه گزینی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724400" y="1600200"/>
            <a:ext cx="4041648" cy="4495800"/>
          </a:xfrm>
        </p:spPr>
        <p:txBody>
          <a:bodyPr/>
          <a:lstStyle/>
          <a:p>
            <a:r>
              <a:rPr lang="fa-IR" dirty="0"/>
              <a:t>پس از لقاح، 7 تا 8 روز طول می کشد تا لانه گزینی در رحم انجام شود</a:t>
            </a:r>
          </a:p>
          <a:p>
            <a:r>
              <a:rPr lang="fa-IR" dirty="0"/>
              <a:t>طی این مرحله، جنین از شیره رحمی تغذیه می کند</a:t>
            </a:r>
            <a:endParaRPr lang="en-US" dirty="0"/>
          </a:p>
        </p:txBody>
      </p:sp>
      <p:pic>
        <p:nvPicPr>
          <p:cNvPr id="10" name="Picture 3" descr="C:\Documents and Settings\Dr. Ahmadi\My Documents\My Pictures\Picture16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381000" y="1606832"/>
            <a:ext cx="4267200" cy="52511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ساختار جفت یا </a:t>
            </a:r>
            <a:r>
              <a:rPr lang="en-US" dirty="0"/>
              <a:t>Placenta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fa-IR" dirty="0"/>
              <a:t>جفت به عنوان ریه، کلیه و قلب جنین عمل می کند</a:t>
            </a:r>
            <a:endParaRPr lang="en-US" dirty="0"/>
          </a:p>
        </p:txBody>
      </p:sp>
      <p:pic>
        <p:nvPicPr>
          <p:cNvPr id="10" name="Picture 3" descr="C:\Documents and Settings\Dr. Ahmadi\My Documents\My Pictures\Picture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09807"/>
            <a:ext cx="5257800" cy="46197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گردش خون جنین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8674" name="Picture 2" descr="C:\Documents and Settings\Dr. Ahmadi\My Documents\My Pictures\Picture2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499044"/>
            <a:ext cx="3505200" cy="5281807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4953000" y="3581400"/>
            <a:ext cx="914400" cy="3048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76800" y="1676400"/>
            <a:ext cx="1143000" cy="3810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 گنادوتروپین جفتی </a:t>
            </a:r>
            <a:r>
              <a:rPr lang="en-US" dirty="0" err="1"/>
              <a:t>hCG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 اولین هورمون مترشحه از جفت </a:t>
            </a:r>
          </a:p>
          <a:p>
            <a:r>
              <a:rPr lang="fa-IR" dirty="0"/>
              <a:t>مصادف با لانه گزینی در خون مادر ظاهر می شود</a:t>
            </a:r>
          </a:p>
          <a:p>
            <a:r>
              <a:rPr lang="fa-IR" dirty="0"/>
              <a:t>ساختاری شبیه </a:t>
            </a:r>
            <a:r>
              <a:rPr lang="en-US" dirty="0"/>
              <a:t>LH</a:t>
            </a:r>
            <a:r>
              <a:rPr lang="fa-IR" dirty="0"/>
              <a:t> دارد</a:t>
            </a:r>
          </a:p>
          <a:p>
            <a:r>
              <a:rPr lang="fa-IR" dirty="0"/>
              <a:t>تحریک جسم زرد و ترشح استروژن و پروژسترون</a:t>
            </a:r>
          </a:p>
          <a:p>
            <a:r>
              <a:rPr lang="fa-IR" dirty="0"/>
              <a:t>تا سه ماهگی به اوج ترشح خود می رسد و پس از آن کم شده و در یک سطح ثابت باقی می ماند</a:t>
            </a:r>
          </a:p>
          <a:p>
            <a:r>
              <a:rPr lang="fa-IR" dirty="0"/>
              <a:t>بطور ضعیف شبیه هورمون محرک تیروئید </a:t>
            </a:r>
            <a:r>
              <a:rPr lang="en-US" dirty="0"/>
              <a:t>TSH</a:t>
            </a:r>
            <a:r>
              <a:rPr lang="fa-IR" dirty="0"/>
              <a:t> عمل کرده و تیروئید را کمی تحریک می کند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اثرات استروژن و پروژسترون در حاملگی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5029200"/>
          </a:xfrm>
        </p:spPr>
        <p:txBody>
          <a:bodyPr>
            <a:normAutofit fontScale="92500" lnSpcReduction="10000"/>
          </a:bodyPr>
          <a:lstStyle/>
          <a:p>
            <a:r>
              <a:rPr lang="fa-IR" dirty="0"/>
              <a:t>استروژن و پروژسترون تحت تاثیر </a:t>
            </a:r>
            <a:r>
              <a:rPr lang="en-US" dirty="0" err="1"/>
              <a:t>hCG</a:t>
            </a:r>
            <a:r>
              <a:rPr lang="fa-IR" dirty="0"/>
              <a:t> تا آخر حاملگی زیاد می شوند</a:t>
            </a:r>
          </a:p>
          <a:p>
            <a:r>
              <a:rPr lang="fa-IR" dirty="0"/>
              <a:t>اثرات استروژن</a:t>
            </a:r>
          </a:p>
          <a:p>
            <a:pPr lvl="1"/>
            <a:r>
              <a:rPr lang="fa-IR" dirty="0"/>
              <a:t>ذخیره چربی</a:t>
            </a:r>
          </a:p>
          <a:p>
            <a:pPr lvl="1"/>
            <a:r>
              <a:rPr lang="fa-IR" dirty="0"/>
              <a:t>رشد اندامهای تناسلی</a:t>
            </a:r>
          </a:p>
          <a:p>
            <a:pPr lvl="1"/>
            <a:r>
              <a:rPr lang="fa-IR" dirty="0"/>
              <a:t>افزایش حجم رحم</a:t>
            </a:r>
          </a:p>
          <a:p>
            <a:pPr lvl="1"/>
            <a:r>
              <a:rPr lang="fa-IR" dirty="0"/>
              <a:t>رشد غدد شیری (رشد مجاری)</a:t>
            </a:r>
          </a:p>
          <a:p>
            <a:r>
              <a:rPr lang="fa-IR" dirty="0"/>
              <a:t>اثرات پروژسترون</a:t>
            </a:r>
          </a:p>
          <a:p>
            <a:pPr lvl="1"/>
            <a:r>
              <a:rPr lang="fa-IR" dirty="0"/>
              <a:t>گشاد کردن عروق و افزایش برون ده قلبی در نتیجه آن</a:t>
            </a:r>
          </a:p>
          <a:p>
            <a:pPr lvl="1"/>
            <a:r>
              <a:rPr lang="fa-IR" dirty="0"/>
              <a:t>افزایش اشتها</a:t>
            </a:r>
          </a:p>
          <a:p>
            <a:pPr lvl="1"/>
            <a:r>
              <a:rPr lang="fa-IR" dirty="0"/>
              <a:t>شل شدن رباطها و مفصل لگنی</a:t>
            </a:r>
          </a:p>
          <a:p>
            <a:pPr lvl="1"/>
            <a:r>
              <a:rPr lang="fa-IR" dirty="0"/>
              <a:t>رشد آلوئولهای غدد شیری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 سوماتوماموتروپین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991600" cy="4953000"/>
          </a:xfrm>
        </p:spPr>
        <p:txBody>
          <a:bodyPr>
            <a:normAutofit lnSpcReduction="10000"/>
          </a:bodyPr>
          <a:lstStyle/>
          <a:p>
            <a:r>
              <a:rPr lang="fa-IR" dirty="0"/>
              <a:t>از هفته هفتم حاملگی از جفت ترشح می شود</a:t>
            </a:r>
          </a:p>
          <a:p>
            <a:r>
              <a:rPr lang="fa-IR" dirty="0"/>
              <a:t>هورمون لاکتوژن جفت انسانی </a:t>
            </a:r>
            <a:r>
              <a:rPr lang="en-US" dirty="0" err="1"/>
              <a:t>hPL</a:t>
            </a:r>
            <a:r>
              <a:rPr lang="fa-IR" dirty="0"/>
              <a:t> نیز نامیده می شود</a:t>
            </a:r>
          </a:p>
          <a:p>
            <a:endParaRPr lang="fa-IR" dirty="0"/>
          </a:p>
          <a:p>
            <a:r>
              <a:rPr lang="fa-IR" dirty="0"/>
              <a:t>اثرات شبیه هورمون رشد دارد (قدرت: یک صدم هورمون رشد)</a:t>
            </a:r>
          </a:p>
          <a:p>
            <a:pPr lvl="1"/>
            <a:r>
              <a:rPr lang="fa-IR" dirty="0"/>
              <a:t>باعث افزایش قند و اسید های چرب در خون مادر می شود</a:t>
            </a:r>
          </a:p>
          <a:p>
            <a:pPr lvl="1"/>
            <a:r>
              <a:rPr lang="fa-IR" dirty="0"/>
              <a:t>کمک به تغذیه جنین</a:t>
            </a:r>
          </a:p>
          <a:p>
            <a:pPr lvl="1"/>
            <a:endParaRPr lang="fa-IR" dirty="0"/>
          </a:p>
          <a:p>
            <a:r>
              <a:rPr lang="fa-IR" dirty="0"/>
              <a:t>اثرات شبیه پرولاکتین</a:t>
            </a:r>
          </a:p>
          <a:p>
            <a:pPr lvl="1"/>
            <a:r>
              <a:rPr lang="fa-IR" dirty="0"/>
              <a:t>باعث شیر سازی در غدد شیری</a:t>
            </a:r>
          </a:p>
          <a:p>
            <a:pPr lvl="1"/>
            <a:r>
              <a:rPr lang="fa-IR" dirty="0"/>
              <a:t>در انسان این اثر را ندارد بلکه به رشد آلوئولها در غدد شیری کمک می کند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میزان هورمونهای دوران حاملگی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219" name="Picture 3" descr="C:\Documents and Settings\Dr. Ahmadi\My Documents\My Pictures\Picture1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7" y="1676400"/>
            <a:ext cx="8789399" cy="405032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4146</TotalTime>
  <Words>629</Words>
  <Application>Microsoft Office PowerPoint</Application>
  <PresentationFormat>On-screen Show (4:3)</PresentationFormat>
  <Paragraphs>150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Tw Cen MT</vt:lpstr>
      <vt:lpstr>Wingdings</vt:lpstr>
      <vt:lpstr>Wingdings 2</vt:lpstr>
      <vt:lpstr>Median</vt:lpstr>
      <vt:lpstr>اثرات جهش LH بر سلول های تکا و گرانولوزا</vt:lpstr>
      <vt:lpstr>اثرات افزایش پروژسترون پس از جهش LH</vt:lpstr>
      <vt:lpstr>مرحله بعد از تخمک گذاری در تخمدان</vt:lpstr>
      <vt:lpstr>بررسی تغییرات هورمونی در دوره قاعدگی</vt:lpstr>
      <vt:lpstr>PowerPoint Presentation</vt:lpstr>
      <vt:lpstr>ثابت بودن طول دوره لوتئینی</vt:lpstr>
      <vt:lpstr>بررسی اثرات هورمونهای محور هیپوتالاموس-هیپوفیز-تخمدان و تنظیم آنها </vt:lpstr>
      <vt:lpstr>اثرات و تنظیم فیدبکی ترشح هورمونهای محور هیپوتالاموس-هیپوفیز-تخمدان در مرحله فولیکولی</vt:lpstr>
      <vt:lpstr>اثرات و تنظیم فیدبکی ترشح هورمونهای محور هیپوتالاموس-هیپوفیز-تخمدان در مرحله تخمک گذاری</vt:lpstr>
      <vt:lpstr>اثرات و تنظیم فیدبکی ترشح هورمونهای محور هیپوتالاموس-هیپوفیز-تخمدان در مرحله لوتئینی </vt:lpstr>
      <vt:lpstr>لقاح و لانه گزینی</vt:lpstr>
      <vt:lpstr>ساختار جفت یا Placenta</vt:lpstr>
      <vt:lpstr>گردش خون جنین</vt:lpstr>
      <vt:lpstr>هورمون گنادوتروپین جفتی hCG</vt:lpstr>
      <vt:lpstr>اثرات استروژن و پروژسترون در حاملگی</vt:lpstr>
      <vt:lpstr>هورمون سوماتوماموتروپین</vt:lpstr>
      <vt:lpstr>میزان هورمونهای دوران حاملگی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</dc:title>
  <dc:creator>Dr. Ahmadi</dc:creator>
  <cp:lastModifiedBy>Dr Ahmadi</cp:lastModifiedBy>
  <cp:revision>262</cp:revision>
  <dcterms:created xsi:type="dcterms:W3CDTF">2009-10-02T18:14:40Z</dcterms:created>
  <dcterms:modified xsi:type="dcterms:W3CDTF">2021-01-14T07:06:21Z</dcterms:modified>
</cp:coreProperties>
</file>