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90" r:id="rId2"/>
    <p:sldId id="345" r:id="rId3"/>
    <p:sldId id="344" r:id="rId4"/>
    <p:sldId id="302" r:id="rId5"/>
    <p:sldId id="411" r:id="rId6"/>
    <p:sldId id="291" r:id="rId7"/>
    <p:sldId id="292" r:id="rId8"/>
    <p:sldId id="392" r:id="rId9"/>
    <p:sldId id="407" r:id="rId10"/>
    <p:sldId id="409" r:id="rId11"/>
    <p:sldId id="410" r:id="rId12"/>
    <p:sldId id="415" r:id="rId13"/>
    <p:sldId id="413" r:id="rId14"/>
    <p:sldId id="414" r:id="rId15"/>
    <p:sldId id="41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3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21" autoAdjust="0"/>
  </p:normalViewPr>
  <p:slideViewPr>
    <p:cSldViewPr>
      <p:cViewPr varScale="1">
        <p:scale>
          <a:sx n="84" d="100"/>
          <a:sy n="84" d="100"/>
        </p:scale>
        <p:origin x="158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2AE27-165A-454E-8EF4-0156B63C832A}" type="datetimeFigureOut">
              <a:rPr lang="en-US" smtClean="0"/>
              <a:pPr/>
              <a:t>12/5/2020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1552C-B0FE-426E-9DE7-D2AF7D760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>
            <a:lvl1pPr algn="ctr" rtl="1">
              <a:defRPr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77000" y="6492875"/>
            <a:ext cx="2667000" cy="365125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492875"/>
            <a:ext cx="54210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77000" y="6492875"/>
            <a:ext cx="2667000" cy="365125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 rtl="1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hf hdr="0" ft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r" rtl="1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r" rtl="1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r" rtl="1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تولید مثل در پستانداران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F77CE1-31E4-4BCF-A6F8-A2BA3ADB1A6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52400" y="1608137"/>
            <a:ext cx="8153400" cy="4495800"/>
          </a:xfrm>
        </p:spPr>
        <p:txBody>
          <a:bodyPr/>
          <a:lstStyle/>
          <a:p>
            <a:r>
              <a:rPr lang="fa-IR" dirty="0"/>
              <a:t>انسان</a:t>
            </a:r>
          </a:p>
          <a:p>
            <a:pPr lvl="1"/>
            <a:r>
              <a:rPr lang="fa-IR" dirty="0"/>
              <a:t>یوترین ها یا پستانداران جفت دار حقیقی</a:t>
            </a:r>
          </a:p>
          <a:p>
            <a:pPr lvl="1"/>
            <a:r>
              <a:rPr lang="fa-IR" dirty="0"/>
              <a:t>دارای جفت و تولد نوزاد کامل</a:t>
            </a:r>
          </a:p>
          <a:p>
            <a:pPr lvl="1"/>
            <a:r>
              <a:rPr lang="fa-IR" dirty="0"/>
              <a:t>غدد تولید مثلی نر (بیضه‌ها) </a:t>
            </a:r>
          </a:p>
          <a:p>
            <a:pPr lvl="1"/>
            <a:r>
              <a:rPr lang="fa-IR" dirty="0"/>
              <a:t> غدد تولید مثلی ماده (تخمدان‌ها)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03031-8FAE-4EF1-A745-2A07787B2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غدد تولید مثلی و هورمون‌ها جنسی 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C3B607-6E2E-4A93-BDF4-1BFB35D0D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7836A5-DA70-43F4-B431-4EFEEA735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54B3EF-B5D7-4407-A006-9F339FD52C0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غدد تولید مثلی نر (بیضه‌ها) </a:t>
            </a:r>
          </a:p>
          <a:p>
            <a:pPr lvl="1"/>
            <a:r>
              <a:rPr lang="fa-IR" dirty="0"/>
              <a:t>غدد مختلط (درون ریز و برون ریز)</a:t>
            </a:r>
          </a:p>
          <a:p>
            <a:pPr lvl="1"/>
            <a:r>
              <a:rPr lang="fa-IR" dirty="0"/>
              <a:t>هورمون جنسی نر یا تستوسترون</a:t>
            </a:r>
          </a:p>
          <a:p>
            <a:pPr lvl="1"/>
            <a:r>
              <a:rPr lang="fa-IR" dirty="0"/>
              <a:t>اسپرم</a:t>
            </a:r>
          </a:p>
          <a:p>
            <a:pPr lvl="1"/>
            <a:endParaRPr lang="fa-IR" dirty="0"/>
          </a:p>
          <a:p>
            <a:r>
              <a:rPr lang="fa-IR" dirty="0"/>
              <a:t> غدد تولید مثلی ماده (تخمدان‌ها)</a:t>
            </a:r>
          </a:p>
          <a:p>
            <a:pPr lvl="1"/>
            <a:r>
              <a:rPr lang="fa-IR" dirty="0"/>
              <a:t>هورمون جنسی ماده یا استروژن ها و پروژسترون</a:t>
            </a:r>
          </a:p>
          <a:p>
            <a:pPr lvl="1"/>
            <a:r>
              <a:rPr lang="fa-IR" dirty="0"/>
              <a:t>تخمک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836719"/>
      </p:ext>
    </p:extLst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مقایسه غدد درون ریز و برون ریز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3074" name="Picture 2" descr="C:\Documents and Settings\Dr. Ahmadi\My Documents\My Pictures\Picture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23543" y="1600200"/>
            <a:ext cx="3735658" cy="502920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145" y="152400"/>
            <a:ext cx="8153400" cy="990600"/>
          </a:xfrm>
        </p:spPr>
        <p:txBody>
          <a:bodyPr>
            <a:normAutofit/>
          </a:bodyPr>
          <a:lstStyle/>
          <a:p>
            <a:r>
              <a:rPr lang="fa-IR" sz="3600" dirty="0"/>
              <a:t>تقسیم بندی هورمون ها بر اساس ساختار و مقایسه آنها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570064"/>
              </p:ext>
            </p:extLst>
          </p:nvPr>
        </p:nvGraphicFramePr>
        <p:xfrm>
          <a:off x="533400" y="1584226"/>
          <a:ext cx="7487992" cy="5037871"/>
        </p:xfrm>
        <a:graphic>
          <a:graphicData uri="http://schemas.openxmlformats.org/drawingml/2006/table">
            <a:tbl>
              <a:tblPr rtl="1"/>
              <a:tblGrid>
                <a:gridCol w="1251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12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3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07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1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9034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 dirty="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ویژگی</a:t>
                      </a:r>
                      <a:endParaRPr lang="en-US" sz="1200" b="1" dirty="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هورمونهای پپتیدی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هورمونهای استروئیدی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کاتکول امینها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 dirty="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هورمونهای تیروئیدی</a:t>
                      </a:r>
                      <a:endParaRPr lang="en-US" sz="1200" b="1" dirty="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034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ویژگی شیمیایی</a:t>
                      </a:r>
                      <a:endParaRPr lang="en-US" sz="140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آبدوست</a:t>
                      </a:r>
                      <a:r>
                        <a:rPr lang="en-US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Hydrophilic</a:t>
                      </a:r>
                      <a:r>
                        <a:rPr lang="en-US" sz="1200" b="1">
                          <a:latin typeface="B Lotus"/>
                          <a:ea typeface="Calibri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en-US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en-US" sz="1200" b="1">
                          <a:latin typeface="B Lotus"/>
                          <a:ea typeface="Calibri"/>
                          <a:cs typeface="B Nazanin" panose="00000400000000000000" pitchFamily="2" charset="-78"/>
                        </a:rPr>
                        <a:t> 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آبگریز</a:t>
                      </a:r>
                      <a:r>
                        <a:rPr lang="en-US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Hydrophobic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آبدوست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آبگریز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034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سنتز</a:t>
                      </a:r>
                      <a:endParaRPr lang="en-US" sz="140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ازقبل ساخته می شوند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 dirty="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بسته به نیاز تولید می شوند</a:t>
                      </a:r>
                      <a:endParaRPr lang="en-US" sz="1200" b="1" dirty="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از قبل ساخته می شوند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از قبل ساخته می شوند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6138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محل ذخیره و </a:t>
                      </a:r>
                      <a:endParaRPr lang="en-US" sz="140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میزان ذخیره سازی</a:t>
                      </a:r>
                      <a:endParaRPr lang="en-US" sz="140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در وزیکولهای ترشحی و ذخیره سازی متوسط دارند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ندارند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 dirty="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در وزیکولهای ترشحی و ذخیره سازی متوسط دارند</a:t>
                      </a:r>
                      <a:endParaRPr lang="en-US" sz="1200" b="1" dirty="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پیش ساز آنها در وزیکولهای ترشحی ذخیره می شود و ذخیره سازی خیلی زیاد دارند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842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آزادسازی</a:t>
                      </a:r>
                      <a:endParaRPr lang="en-US" sz="140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اگزوسیتوز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انتشار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اگزوسیتوز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انتشار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8069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انتقال</a:t>
                      </a:r>
                      <a:endParaRPr lang="en-US" sz="140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محلول در پلاسما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 dirty="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متصل به پروتئین های حامل</a:t>
                      </a:r>
                      <a:endParaRPr lang="en-US" sz="1200" b="1" dirty="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 dirty="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محلول در پلاسما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dirty="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متصل به پروتئین های حامل</a:t>
                      </a:r>
                      <a:endParaRPr lang="en-US" sz="1200" b="1" dirty="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842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dirty="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نیم عمر</a:t>
                      </a:r>
                      <a:endParaRPr lang="en-US" sz="1400" b="1" dirty="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 dirty="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کوتاه</a:t>
                      </a:r>
                      <a:endParaRPr lang="en-US" sz="1200" b="1" dirty="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 dirty="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طولانی</a:t>
                      </a:r>
                      <a:endParaRPr lang="en-US" sz="1200" b="1" dirty="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کوتاه 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طولانی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67103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محل گیرنده</a:t>
                      </a:r>
                      <a:endParaRPr lang="en-US" sz="140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در سطح سلول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در داخل سیتوپلاسم یا هسته بعضی هم گیرنده سطح سلولی دارند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سطح سلول 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داخل هسته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7103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dirty="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جواب سلول هدف</a:t>
                      </a:r>
                      <a:endParaRPr lang="en-US" sz="1400" dirty="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 dirty="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مسیرهای پیامبر ثانویه را فعال می کنند</a:t>
                      </a:r>
                      <a:endParaRPr lang="en-US" sz="1200" b="1" dirty="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بیان ژن را تغییر می دهند پاسخ های غیر ژنومی هم وجود دارد</a:t>
                      </a:r>
                      <a:endParaRPr lang="en-US" sz="1200" b="1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 dirty="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سیستم های پیامبر ثانویه را فعال می کند</a:t>
                      </a:r>
                      <a:endParaRPr lang="en-US" sz="1200" b="1" dirty="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 dirty="0">
                          <a:latin typeface="Calibri"/>
                          <a:ea typeface="Calibri"/>
                          <a:cs typeface="B Nazanin" panose="00000400000000000000" pitchFamily="2" charset="-78"/>
                        </a:rPr>
                        <a:t>بیان ژن را تغییر می دهد</a:t>
                      </a:r>
                      <a:endParaRPr lang="en-US" sz="1200" b="1" dirty="0">
                        <a:latin typeface="Calibri"/>
                        <a:ea typeface="Calibri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/>
              <a:t>روش های انتقال هورمون‌ها در خون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21" y="1748431"/>
            <a:ext cx="8191627" cy="474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9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3200" dirty="0"/>
              <a:t>سیستم باب هیپوفیزی و هورمونهای هیپوفیز پیشین (قدامی)</a:t>
            </a:r>
            <a:endParaRPr lang="en-US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Picture 5" descr="45_17AntPituitaryHormone-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600200"/>
            <a:ext cx="7239000" cy="49066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3650034"/>
      </p:ext>
    </p:extLst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Dr. Ahmadi\My Documents\My Pictures\Picture9.jpg"/>
          <p:cNvPicPr>
            <a:picLocks noChangeAspect="1" noChangeArrowheads="1"/>
          </p:cNvPicPr>
          <p:nvPr/>
        </p:nvPicPr>
        <p:blipFill>
          <a:blip r:embed="rId2" cstate="print">
            <a:lum bright="-20000" contrast="40000"/>
          </a:blip>
          <a:srcRect l="3245" r="4284"/>
          <a:stretch>
            <a:fillRect/>
          </a:stretch>
        </p:blipFill>
        <p:spPr bwMode="auto">
          <a:xfrm>
            <a:off x="0" y="1973404"/>
            <a:ext cx="4149216" cy="488459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2800" b="1" dirty="0"/>
              <a:t>هورمونهای محور هیپوتالاموس-هیپوفیز-گنادها در مهره داران</a:t>
            </a:r>
            <a:endParaRPr lang="en-US" sz="2800" b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a-IR" dirty="0"/>
              <a:t>هیپوتالاموس</a:t>
            </a:r>
          </a:p>
          <a:p>
            <a:pPr lvl="1"/>
            <a:r>
              <a:rPr lang="fa-IR" dirty="0"/>
              <a:t>هورمون آزاد کننده گنادوتروپین </a:t>
            </a:r>
            <a:r>
              <a:rPr lang="en-US" dirty="0" err="1"/>
              <a:t>GnRH</a:t>
            </a:r>
            <a:endParaRPr lang="fa-IR" dirty="0"/>
          </a:p>
          <a:p>
            <a:r>
              <a:rPr lang="fa-IR" dirty="0"/>
              <a:t>هیپوفیز پیشین</a:t>
            </a:r>
          </a:p>
          <a:p>
            <a:pPr lvl="1"/>
            <a:r>
              <a:rPr lang="fa-IR" dirty="0"/>
              <a:t>هورمون </a:t>
            </a:r>
            <a:r>
              <a:rPr lang="en-US" dirty="0"/>
              <a:t>LH</a:t>
            </a:r>
            <a:endParaRPr lang="fa-IR" dirty="0"/>
          </a:p>
          <a:p>
            <a:pPr lvl="1"/>
            <a:r>
              <a:rPr lang="fa-IR" dirty="0"/>
              <a:t>هورمون </a:t>
            </a:r>
            <a:r>
              <a:rPr lang="en-US" dirty="0"/>
              <a:t>FSH</a:t>
            </a:r>
            <a:endParaRPr lang="fa-IR" dirty="0"/>
          </a:p>
          <a:p>
            <a:r>
              <a:rPr lang="fa-IR" dirty="0"/>
              <a:t>گنادها</a:t>
            </a:r>
          </a:p>
          <a:p>
            <a:pPr lvl="1"/>
            <a:r>
              <a:rPr lang="fa-IR" dirty="0"/>
              <a:t>تستوسترون</a:t>
            </a:r>
          </a:p>
          <a:p>
            <a:pPr lvl="1"/>
            <a:r>
              <a:rPr lang="fa-IR" dirty="0"/>
              <a:t>استروژن</a:t>
            </a:r>
          </a:p>
          <a:p>
            <a:pPr lvl="1"/>
            <a:r>
              <a:rPr lang="fa-IR" dirty="0"/>
              <a:t>پروژسترون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776954"/>
      </p:ext>
    </p:extLst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/>
              <a:t>مقایسه ساختار گنادوتروپین‌های گلیکوپروتئینی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Content Placeholder 5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828800"/>
            <a:ext cx="3962400" cy="480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127257"/>
      </p:ext>
    </p:extLst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ویژگی‌های ساختاری گنادوتروپین‌ها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Content Placeholder 5"/>
          <p:cNvPicPr>
            <a:picLocks noGrp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3"/>
          <a:stretch/>
        </p:blipFill>
        <p:spPr bwMode="auto">
          <a:xfrm>
            <a:off x="152400" y="3196326"/>
            <a:ext cx="8915400" cy="19852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41146016"/>
      </p:ext>
    </p:extLst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سختار هورمون‌های اینهیبین و اکتیوین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Content Placeholder 5"/>
          <p:cNvPicPr>
            <a:picLocks noGrp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004092" y="1828800"/>
            <a:ext cx="5370512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43061"/>
      </p:ext>
    </p:extLst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مسیر سنتز هورمون‌های استروئیدی تخمدان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Content Placeholder 5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b="14370"/>
          <a:stretch/>
        </p:blipFill>
        <p:spPr bwMode="auto">
          <a:xfrm>
            <a:off x="838200" y="1676399"/>
            <a:ext cx="6705600" cy="44429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/>
          <p:cNvSpPr/>
          <p:nvPr/>
        </p:nvSpPr>
        <p:spPr>
          <a:xfrm>
            <a:off x="1676400" y="6119336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>
              <a:lnSpc>
                <a:spcPct val="150000"/>
              </a:lnSpc>
              <a:spcAft>
                <a:spcPts val="0"/>
              </a:spcAf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B Lotus" panose="00000400000000000000" pitchFamily="2" charset="-78"/>
              </a:rPr>
              <a:t>HSD</a:t>
            </a:r>
            <a:r>
              <a:rPr lang="fa-IR" sz="1400" dirty="0">
                <a:latin typeface="Times New Roman" panose="02020603050405020304" pitchFamily="18" charset="0"/>
                <a:ea typeface="Calibri" panose="020F0502020204030204" pitchFamily="34" charset="0"/>
                <a:cs typeface="B Lotus" panose="00000400000000000000" pitchFamily="2" charset="-78"/>
              </a:rPr>
              <a:t> مخفف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B Lotus" panose="00000400000000000000" pitchFamily="2" charset="-78"/>
              </a:rPr>
              <a:t>Hydroxysteroid dehydrogenase</a:t>
            </a:r>
            <a:r>
              <a:rPr lang="fa-IR" sz="1400" dirty="0">
                <a:latin typeface="Times New Roman" panose="02020603050405020304" pitchFamily="18" charset="0"/>
                <a:ea typeface="Calibri" panose="020F0502020204030204" pitchFamily="34" charset="0"/>
                <a:cs typeface="B Lotus" panose="00000400000000000000" pitchFamily="2" charset="-78"/>
              </a:rPr>
              <a:t>، 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B Lotus" panose="00000400000000000000" pitchFamily="2" charset="-78"/>
            </a:endParaRPr>
          </a:p>
          <a:p>
            <a:pPr algn="ctr" rtl="1">
              <a:lnSpc>
                <a:spcPct val="150000"/>
              </a:lnSpc>
              <a:spcAft>
                <a:spcPts val="0"/>
              </a:spcAft>
            </a:pP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B Lotus" panose="00000400000000000000" pitchFamily="2" charset="-78"/>
              </a:rPr>
              <a:t>StAR</a:t>
            </a:r>
            <a:r>
              <a:rPr lang="fa-IR" sz="1400" dirty="0">
                <a:latin typeface="Times New Roman" panose="02020603050405020304" pitchFamily="18" charset="0"/>
                <a:ea typeface="Calibri" panose="020F0502020204030204" pitchFamily="34" charset="0"/>
                <a:cs typeface="B Lotus" panose="00000400000000000000" pitchFamily="2" charset="-78"/>
              </a:rPr>
              <a:t> مخفف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B Lotus" panose="00000400000000000000" pitchFamily="2" charset="-78"/>
              </a:rPr>
              <a:t>Steroidogenic acute regulatory protein</a:t>
            </a:r>
            <a:r>
              <a:rPr lang="fa-IR" sz="1400" dirty="0">
                <a:latin typeface="Times New Roman" panose="02020603050405020304" pitchFamily="18" charset="0"/>
                <a:ea typeface="Calibri" panose="020F0502020204030204" pitchFamily="34" charset="0"/>
                <a:cs typeface="B Lotus" panose="00000400000000000000" pitchFamily="2" charset="-78"/>
              </a:rPr>
              <a:t> است.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225610"/>
      </p:ext>
    </p:extLst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88F7E-499E-4B63-BB13-0AC56A0E9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/>
              <a:t>ساختار ژنی و پروتئینی گیرنده‌های استروئیدی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DC6A10-B46A-451F-A5FD-80E809FEE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9C115-6A1E-408D-B0C9-0F5BDC3F4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400F38-768C-47FD-B13A-FCE5527D7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48" y="1600200"/>
            <a:ext cx="8724199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353345"/>
      </p:ext>
    </p:extLst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8B10D-C4F3-49C7-A4DD-94A7347A9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2400" dirty="0"/>
              <a:t>ساختار انگشتان روی در ناحیه متصل شونده به </a:t>
            </a:r>
            <a:r>
              <a:rPr lang="en-US" sz="2400" dirty="0"/>
              <a:t>DNA</a:t>
            </a:r>
            <a:r>
              <a:rPr lang="fa-IR" sz="2400" dirty="0"/>
              <a:t> در گیرنده‌های استروئیدی</a:t>
            </a:r>
            <a:endParaRPr lang="en-US" sz="24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AE08BA-4DCA-429F-AE06-E419C4001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7EE2C1-DE39-464D-BAF9-92F34D5F4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26" name="Picture 2" descr="Biochem-726 2(2-0) GENE REGULATION AND EXPRESSION - ppt video online  download">
            <a:extLst>
              <a:ext uri="{FF2B5EF4-FFF2-40B4-BE49-F238E27FC236}">
                <a16:creationId xmlns:a16="http://schemas.microsoft.com/office/drawing/2014/main" id="{E52AE4EB-61FB-4587-BD06-AB3287F279ED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600200"/>
            <a:ext cx="59944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370465"/>
      </p:ext>
    </p:extLst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27927-565B-433C-9049-2C654D275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sz="2800" dirty="0"/>
              <a:t>اتصال گیرنده استروئیدی به پروتئین‌های شوک حرارتی، اتصال هورمون به گیرنده‌های استروئیدی، دیمریزه شدن گیرنده‌ها و اتصال این مجموعه</a:t>
            </a:r>
            <a:r>
              <a:rPr lang="en-US" sz="2800" dirty="0"/>
              <a:t> </a:t>
            </a:r>
            <a:r>
              <a:rPr lang="fa-IR" sz="2800" dirty="0"/>
              <a:t>هورمون-گیرنده به </a:t>
            </a:r>
            <a:r>
              <a:rPr lang="en-US" sz="2800" dirty="0"/>
              <a:t>DNA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012782-05EC-4D89-AA72-E26EC1644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39971-D05E-4910-B3A7-04F57622F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2050" name="Picture 2" descr="Regulation of gene expression by steroid hormone receptors. The... |  Download Scientific Diagram">
            <a:extLst>
              <a:ext uri="{FF2B5EF4-FFF2-40B4-BE49-F238E27FC236}">
                <a16:creationId xmlns:a16="http://schemas.microsoft.com/office/drawing/2014/main" id="{4C52B7C5-7569-469B-B895-BAB96AFF0236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" y="1900237"/>
            <a:ext cx="8096250" cy="38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638836"/>
      </p:ext>
    </p:extLst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ED331-4935-4C7B-B599-48173DD7B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2400" dirty="0"/>
              <a:t>اتصال هورمون به گیرنده‌های استروئیدی، دیمریزه شدن گیرنده‌ها و اتصال این مجموعه</a:t>
            </a:r>
            <a:r>
              <a:rPr lang="en-US" sz="2400" dirty="0"/>
              <a:t> </a:t>
            </a:r>
            <a:r>
              <a:rPr lang="fa-IR" sz="2400" dirty="0"/>
              <a:t>هورمون-گیرنده به </a:t>
            </a:r>
            <a:r>
              <a:rPr lang="en-US" sz="2400" dirty="0"/>
              <a:t>DNA</a:t>
            </a:r>
            <a:r>
              <a:rPr lang="fa-IR" sz="2400" dirty="0"/>
              <a:t> و فعال کردن رونویسی از ژن‌ها</a:t>
            </a:r>
            <a:endParaRPr lang="en-US" sz="24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599E6C-CF1D-40B0-811D-5061141F5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547521-8303-4FE8-A45D-AAC9B20DA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7FF8F7F-9840-47B6-808D-4E900F04A9F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6200" y="2209800"/>
            <a:ext cx="9067800" cy="297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447025"/>
      </p:ext>
    </p:extLst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y Slide">
      <a:dk1>
        <a:srgbClr val="382201"/>
      </a:dk1>
      <a:lt1>
        <a:srgbClr val="FFFFFF"/>
      </a:lt1>
      <a:dk2>
        <a:srgbClr val="382201"/>
      </a:dk2>
      <a:lt2>
        <a:srgbClr val="382201"/>
      </a:lt2>
      <a:accent1>
        <a:srgbClr val="00B0F0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3876</TotalTime>
  <Words>433</Words>
  <Application>Microsoft Office PowerPoint</Application>
  <PresentationFormat>On-screen Show (4:3)</PresentationFormat>
  <Paragraphs>115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B Lotus</vt:lpstr>
      <vt:lpstr>Calibri</vt:lpstr>
      <vt:lpstr>Times New Roman</vt:lpstr>
      <vt:lpstr>Tw Cen MT</vt:lpstr>
      <vt:lpstr>Wingdings</vt:lpstr>
      <vt:lpstr>Wingdings 2</vt:lpstr>
      <vt:lpstr>Median</vt:lpstr>
      <vt:lpstr>تولید مثل در پستانداران</vt:lpstr>
      <vt:lpstr>غدد تولید مثلی و هورمون‌ها جنسی </vt:lpstr>
      <vt:lpstr>مقایسه غدد درون ریز و برون ریز</vt:lpstr>
      <vt:lpstr>تقسیم بندی هورمون ها بر اساس ساختار و مقایسه آنها</vt:lpstr>
      <vt:lpstr>روش های انتقال هورمون‌ها در خون </vt:lpstr>
      <vt:lpstr>سیستم باب هیپوفیزی و هورمونهای هیپوفیز پیشین (قدامی)</vt:lpstr>
      <vt:lpstr>هورمونهای محور هیپوتالاموس-هیپوفیز-گنادها در مهره داران</vt:lpstr>
      <vt:lpstr>مقایسه ساختار گنادوتروپین‌های گلیکوپروتئینی</vt:lpstr>
      <vt:lpstr>ویژگی‌های ساختاری گنادوتروپین‌ها</vt:lpstr>
      <vt:lpstr>سختار هورمون‌های اینهیبین و اکتیوین</vt:lpstr>
      <vt:lpstr>مسیر سنتز هورمون‌های استروئیدی تخمدان</vt:lpstr>
      <vt:lpstr>ساختار ژنی و پروتئینی گیرنده‌های استروئیدی</vt:lpstr>
      <vt:lpstr>ساختار انگشتان روی در ناحیه متصل شونده به DNA در گیرنده‌های استروئیدی</vt:lpstr>
      <vt:lpstr>اتصال گیرنده استروئیدی به پروتئین‌های شوک حرارتی، اتصال هورمون به گیرنده‌های استروئیدی، دیمریزه شدن گیرنده‌ها و اتصال این مجموعه هورمون-گیرنده به DNA</vt:lpstr>
      <vt:lpstr>اتصال هورمون به گیرنده‌های استروئیدی، دیمریزه شدن گیرنده‌ها و اتصال این مجموعه هورمون-گیرنده به DNA و فعال کردن رونویسی از ژن‌ها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فصل چهار: فيزيولوژي پزشکی گايتون  </dc:title>
  <dc:creator>Dr. Ahmadi</dc:creator>
  <cp:lastModifiedBy>Dr Ahmadi</cp:lastModifiedBy>
  <cp:revision>238</cp:revision>
  <dcterms:created xsi:type="dcterms:W3CDTF">2009-10-02T18:14:40Z</dcterms:created>
  <dcterms:modified xsi:type="dcterms:W3CDTF">2020-12-05T13:53:33Z</dcterms:modified>
</cp:coreProperties>
</file>