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238" r:id="rId1"/>
  </p:sldMasterIdLst>
  <p:notesMasterIdLst>
    <p:notesMasterId r:id="rId53"/>
  </p:notesMasterIdLst>
  <p:handoutMasterIdLst>
    <p:handoutMasterId r:id="rId54"/>
  </p:handoutMasterIdLst>
  <p:sldIdLst>
    <p:sldId id="611" r:id="rId2"/>
    <p:sldId id="614" r:id="rId3"/>
    <p:sldId id="645" r:id="rId4"/>
    <p:sldId id="615" r:id="rId5"/>
    <p:sldId id="643" r:id="rId6"/>
    <p:sldId id="632" r:id="rId7"/>
    <p:sldId id="641" r:id="rId8"/>
    <p:sldId id="644" r:id="rId9"/>
    <p:sldId id="646" r:id="rId10"/>
    <p:sldId id="635" r:id="rId11"/>
    <p:sldId id="642" r:id="rId12"/>
    <p:sldId id="638" r:id="rId13"/>
    <p:sldId id="636" r:id="rId14"/>
    <p:sldId id="639" r:id="rId15"/>
    <p:sldId id="640" r:id="rId16"/>
    <p:sldId id="648" r:id="rId17"/>
    <p:sldId id="649" r:id="rId18"/>
    <p:sldId id="650" r:id="rId19"/>
    <p:sldId id="652" r:id="rId20"/>
    <p:sldId id="656" r:id="rId21"/>
    <p:sldId id="653" r:id="rId22"/>
    <p:sldId id="655" r:id="rId23"/>
    <p:sldId id="657" r:id="rId24"/>
    <p:sldId id="654" r:id="rId25"/>
    <p:sldId id="658" r:id="rId26"/>
    <p:sldId id="659" r:id="rId27"/>
    <p:sldId id="662" r:id="rId28"/>
    <p:sldId id="664" r:id="rId29"/>
    <p:sldId id="665" r:id="rId30"/>
    <p:sldId id="666" r:id="rId31"/>
    <p:sldId id="663" r:id="rId32"/>
    <p:sldId id="668" r:id="rId33"/>
    <p:sldId id="669" r:id="rId34"/>
    <p:sldId id="670" r:id="rId35"/>
    <p:sldId id="667" r:id="rId36"/>
    <p:sldId id="675" r:id="rId37"/>
    <p:sldId id="680" r:id="rId38"/>
    <p:sldId id="682" r:id="rId39"/>
    <p:sldId id="681" r:id="rId40"/>
    <p:sldId id="683" r:id="rId41"/>
    <p:sldId id="679" r:id="rId42"/>
    <p:sldId id="671" r:id="rId43"/>
    <p:sldId id="673" r:id="rId44"/>
    <p:sldId id="674" r:id="rId45"/>
    <p:sldId id="676" r:id="rId46"/>
    <p:sldId id="672" r:id="rId47"/>
    <p:sldId id="677" r:id="rId48"/>
    <p:sldId id="688" r:id="rId49"/>
    <p:sldId id="678" r:id="rId50"/>
    <p:sldId id="686" r:id="rId51"/>
    <p:sldId id="687" r:id="rId5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50021"/>
    <a:srgbClr val="CC3300"/>
    <a:srgbClr val="FF0000"/>
    <a:srgbClr val="C6A000"/>
    <a:srgbClr val="FFFF00"/>
    <a:srgbClr val="99FF33"/>
    <a:srgbClr val="00D600"/>
    <a:srgbClr val="C0C0C0"/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61" autoAdjust="0"/>
    <p:restoredTop sz="94374" autoAdjust="0"/>
  </p:normalViewPr>
  <p:slideViewPr>
    <p:cSldViewPr>
      <p:cViewPr varScale="1">
        <p:scale>
          <a:sx n="70" d="100"/>
          <a:sy n="70" d="100"/>
        </p:scale>
        <p:origin x="1332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237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rtl="0" eaLnBrk="1" hangingPunct="1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71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1588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1" hangingPunct="1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71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388620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rtl="0" eaLnBrk="1" hangingPunct="1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71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1588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1" hangingPunct="1"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6B03A71A-EBC3-421D-85AB-BAA0D6DD4F10}" type="slidenum">
              <a:rPr lang="ar-SA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rtl="0" eaLnBrk="1" hangingPunct="1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90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1588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1" hangingPunct="1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90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290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388620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rtl="0" eaLnBrk="1" hangingPunct="1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90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1588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1" hangingPunct="1"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B4B826F0-DBD7-4CE5-8793-8801A7444479}" type="slidenum">
              <a:rPr lang="ar-SA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D58F290-4B9F-43C0-9BAB-945AA08EB847}" type="datetime1">
              <a:rPr lang="en-US" smtClean="0"/>
              <a:t>10/3/2018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46BD5A-0713-4B2F-9B28-C657312792FF}" type="slidenum">
              <a:rPr lang="ar-SA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349559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07504" y="1052736"/>
            <a:ext cx="8928992" cy="5400600"/>
          </a:xfrm>
        </p:spPr>
        <p:txBody>
          <a:bodyPr/>
          <a:lstStyle>
            <a:lvl1pPr marL="457200" indent="-457200" algn="just" rtl="1">
              <a:spcAft>
                <a:spcPts val="10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q"/>
              <a:defRPr sz="2400" baseline="0">
                <a:latin typeface="Times New Roman" panose="02020603050405020304" pitchFamily="18" charset="0"/>
                <a:cs typeface="B Nazanin" panose="00000400000000000000" pitchFamily="2" charset="-78"/>
              </a:defRPr>
            </a:lvl1pPr>
            <a:lvl2pPr marL="914400" indent="-342900" algn="just" rtl="1"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Font typeface="Wingdings" panose="05000000000000000000" pitchFamily="2" charset="2"/>
              <a:buChar char="§"/>
              <a:defRPr sz="2000" b="0" baseline="0">
                <a:latin typeface="Times New Roman" panose="02020603050405020304" pitchFamily="18" charset="0"/>
                <a:cs typeface="B Nazanin" panose="00000400000000000000" pitchFamily="2" charset="-78"/>
              </a:defRPr>
            </a:lvl2pPr>
            <a:lvl3pPr marL="1371600" indent="-228600" algn="just" rtl="1"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  <a:defRPr sz="1800" baseline="0">
                <a:latin typeface="Times New Roman" panose="02020603050405020304" pitchFamily="18" charset="0"/>
                <a:cs typeface="B Nazanin" panose="00000400000000000000" pitchFamily="2" charset="-78"/>
              </a:defRPr>
            </a:lvl3pPr>
            <a:lvl4pPr algn="r" rtl="1">
              <a:defRPr>
                <a:cs typeface="B Nazanin" panose="00000400000000000000" pitchFamily="2" charset="-78"/>
              </a:defRPr>
            </a:lvl4pPr>
            <a:lvl5pPr algn="r" rtl="1">
              <a:defRPr>
                <a:cs typeface="B Nazanin" panose="00000400000000000000" pitchFamily="2" charset="-78"/>
              </a:defRPr>
            </a:lvl5pPr>
          </a:lstStyle>
          <a:p>
            <a:pPr lvl="0"/>
            <a:r>
              <a:rPr lang="fa-IR" dirty="0" smtClean="0"/>
              <a:t>متن فارسی متن </a:t>
            </a:r>
            <a:r>
              <a:rPr lang="en-US" dirty="0" smtClean="0"/>
              <a:t>English</a:t>
            </a:r>
          </a:p>
          <a:p>
            <a:pPr lvl="1"/>
            <a:r>
              <a:rPr lang="fa-IR" dirty="0" smtClean="0"/>
              <a:t>متن فارسی متن </a:t>
            </a:r>
            <a:r>
              <a:rPr lang="en-US" dirty="0" smtClean="0"/>
              <a:t>English</a:t>
            </a:r>
          </a:p>
          <a:p>
            <a:pPr lvl="2"/>
            <a:r>
              <a:rPr lang="fa-IR" dirty="0" smtClean="0"/>
              <a:t>متن فارسی متن </a:t>
            </a:r>
            <a:r>
              <a:rPr lang="en-US" dirty="0" smtClean="0"/>
              <a:t>English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107504" y="6453336"/>
            <a:ext cx="2057400" cy="365125"/>
          </a:xfrm>
        </p:spPr>
        <p:txBody>
          <a:bodyPr/>
          <a:lstStyle/>
          <a:p>
            <a:pPr>
              <a:defRPr/>
            </a:pPr>
            <a:fld id="{F37CDE5F-1E38-438B-A827-B5ADA4DF2A71}" type="datetime1">
              <a:rPr lang="en-US" smtClean="0"/>
              <a:t>10/3/2018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453336"/>
            <a:ext cx="3086100" cy="365125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446236" y="6493194"/>
            <a:ext cx="662268" cy="325267"/>
          </a:xfrm>
        </p:spPr>
        <p:txBody>
          <a:bodyPr/>
          <a:lstStyle/>
          <a:p>
            <a:pPr>
              <a:defRPr/>
            </a:pPr>
            <a:fld id="{5BDFA25D-6EEE-4500-A440-36752B2ACF2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5"/>
          <p:cNvSpPr/>
          <p:nvPr userDrawn="1"/>
        </p:nvSpPr>
        <p:spPr>
          <a:xfrm>
            <a:off x="-14808" y="0"/>
            <a:ext cx="9158808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1546090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A898120-469D-4FB4-A94F-4CB397A0DE14}" type="datetime1">
              <a:rPr lang="en-US" smtClean="0"/>
              <a:t>10/3/2018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3EE8C9-1C39-4175-981E-151FB2291595}" type="slidenum">
              <a:rPr lang="ar-SA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8701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CF666FD-0F75-47EC-B0C0-C110E700B174}" type="datetime1">
              <a:rPr lang="en-US" altLang="en-US" smtClean="0"/>
              <a:t>10/3/2018</a:t>
            </a:fld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74228" y="6453336"/>
            <a:ext cx="662268" cy="365125"/>
          </a:xfrm>
        </p:spPr>
        <p:txBody>
          <a:bodyPr/>
          <a:lstStyle/>
          <a:p>
            <a:pPr>
              <a:defRPr/>
            </a:pPr>
            <a:fld id="{C7879241-4954-4432-A989-BF9F5510604F}" type="slidenum">
              <a:rPr lang="ar-SA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556634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BC8A999-23AA-4F46-8BBB-72D54C7B5CC4}" type="datetime1">
              <a:rPr lang="en-US" smtClean="0"/>
              <a:t>10/3/2018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819091-04B2-4714-886F-CC1FF993FD83}" type="slidenum">
              <a:rPr lang="ar-SA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629493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BF0D910-358E-4B8E-BCC9-1EE4B24288DC}" type="datetime1">
              <a:rPr lang="en-US" smtClean="0"/>
              <a:t>10/3/2018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388424" y="6448251"/>
            <a:ext cx="662268" cy="365125"/>
          </a:xfrm>
        </p:spPr>
        <p:txBody>
          <a:bodyPr/>
          <a:lstStyle/>
          <a:p>
            <a:pPr>
              <a:defRPr/>
            </a:pPr>
            <a:fld id="{91F113FB-04D3-49FE-9569-4B41BE4D4DB6}" type="slidenum">
              <a:rPr lang="ar-SA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063081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520259"/>
            <a:ext cx="2057400" cy="365125"/>
          </a:xfrm>
        </p:spPr>
        <p:txBody>
          <a:bodyPr/>
          <a:lstStyle/>
          <a:p>
            <a:pPr>
              <a:defRPr/>
            </a:pPr>
            <a:fld id="{16D6EB17-1B13-4BFE-8647-5D893CA4E67A}" type="datetime1">
              <a:rPr lang="en-US" smtClean="0"/>
              <a:t>10/3/2018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520259"/>
            <a:ext cx="3086100" cy="365125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414017" y="6453336"/>
            <a:ext cx="662268" cy="365125"/>
          </a:xfrm>
        </p:spPr>
        <p:txBody>
          <a:bodyPr/>
          <a:lstStyle/>
          <a:p>
            <a:pPr>
              <a:defRPr/>
            </a:pPr>
            <a:fld id="{47808659-05B7-4D73-AB94-9A3E01B2AF9D}" type="slidenum">
              <a:rPr lang="ar-SA" altLang="en-US" smtClean="0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5" name="Content Placeholder 2"/>
          <p:cNvSpPr>
            <a:spLocks noGrp="1"/>
          </p:cNvSpPr>
          <p:nvPr>
            <p:ph idx="1" hasCustomPrompt="1"/>
          </p:nvPr>
        </p:nvSpPr>
        <p:spPr>
          <a:xfrm>
            <a:off x="107504" y="980728"/>
            <a:ext cx="8928992" cy="5472608"/>
          </a:xfrm>
        </p:spPr>
        <p:txBody>
          <a:bodyPr/>
          <a:lstStyle>
            <a:lvl1pPr marL="457200" indent="-457200" algn="r" rtl="1">
              <a:spcAft>
                <a:spcPts val="10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q"/>
              <a:defRPr sz="2600" baseline="0">
                <a:latin typeface="Times New Roman" panose="02020603050405020304" pitchFamily="18" charset="0"/>
                <a:cs typeface="B Nazanin" panose="00000400000000000000" pitchFamily="2" charset="-78"/>
              </a:defRPr>
            </a:lvl1pPr>
            <a:lvl2pPr marL="914400" indent="-342900" algn="r" rtl="1"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Font typeface="Wingdings" panose="05000000000000000000" pitchFamily="2" charset="2"/>
              <a:buChar char="§"/>
              <a:defRPr sz="2400" b="0" baseline="0">
                <a:latin typeface="Times New Roman" panose="02020603050405020304" pitchFamily="18" charset="0"/>
                <a:cs typeface="B Nazanin" panose="00000400000000000000" pitchFamily="2" charset="-78"/>
              </a:defRPr>
            </a:lvl2pPr>
            <a:lvl3pPr marL="1371600" indent="-228600" algn="r" rtl="1"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  <a:defRPr sz="2000" baseline="0">
                <a:latin typeface="Times New Roman" panose="02020603050405020304" pitchFamily="18" charset="0"/>
                <a:cs typeface="B Nazanin" panose="00000400000000000000" pitchFamily="2" charset="-78"/>
              </a:defRPr>
            </a:lvl3pPr>
            <a:lvl4pPr algn="r" rtl="1">
              <a:defRPr>
                <a:cs typeface="B Nazanin" panose="00000400000000000000" pitchFamily="2" charset="-78"/>
              </a:defRPr>
            </a:lvl4pPr>
            <a:lvl5pPr algn="r" rtl="1">
              <a:defRPr>
                <a:cs typeface="B Nazanin" panose="00000400000000000000" pitchFamily="2" charset="-78"/>
              </a:defRPr>
            </a:lvl5pPr>
          </a:lstStyle>
          <a:p>
            <a:pPr lvl="0"/>
            <a:r>
              <a:rPr lang="fa-IR" dirty="0" smtClean="0"/>
              <a:t>متن فارسی متن </a:t>
            </a:r>
            <a:r>
              <a:rPr lang="en-US" dirty="0" smtClean="0"/>
              <a:t>English</a:t>
            </a:r>
          </a:p>
          <a:p>
            <a:pPr lvl="1"/>
            <a:r>
              <a:rPr lang="fa-IR" dirty="0" smtClean="0"/>
              <a:t>متن فارسی متن </a:t>
            </a:r>
            <a:r>
              <a:rPr lang="en-US" dirty="0" smtClean="0"/>
              <a:t>English</a:t>
            </a:r>
          </a:p>
          <a:p>
            <a:pPr lvl="2"/>
            <a:r>
              <a:rPr lang="fa-IR" dirty="0" smtClean="0"/>
              <a:t>متن فارسی متن </a:t>
            </a:r>
            <a:r>
              <a:rPr lang="en-US" dirty="0" smtClean="0"/>
              <a:t>English</a:t>
            </a:r>
          </a:p>
        </p:txBody>
      </p:sp>
    </p:spTree>
    <p:extLst>
      <p:ext uri="{BB962C8B-B14F-4D97-AF65-F5344CB8AC3E}">
        <p14:creationId xmlns:p14="http://schemas.microsoft.com/office/powerpoint/2010/main" val="20463907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FFF5C56-B3D8-4DB8-8561-421CF2A045E3}" type="datetime1">
              <a:rPr lang="en-US" smtClean="0"/>
              <a:t>10/3/2018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73DF20-D986-434B-9F18-EC62BF641BE4}" type="slidenum">
              <a:rPr lang="ar-SA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70336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BBD6EF2-E3BF-4332-BE3E-B11A8DA8799D}" type="datetime1">
              <a:rPr lang="en-US" smtClean="0"/>
              <a:t>10/3/2018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1C872A-5609-4A08-8051-22614E522BEA}" type="slidenum">
              <a:rPr lang="ar-SA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507146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E23B63A-8FCB-48A1-9935-3A90FFB021F7}" type="datetime1">
              <a:rPr lang="en-US" smtClean="0"/>
              <a:t>10/3/2018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611930-971E-46C1-A777-F81BFF2BACD1}" type="slidenum">
              <a:rPr lang="ar-SA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353466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1F1ACA2-DBD2-48DF-AFAB-B9A2FFFBB7A8}" type="datetime1">
              <a:rPr lang="en-US" smtClean="0"/>
              <a:t>10/3/2018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7776BC-D709-4FFF-A740-B76B441DA0AF}" type="slidenum">
              <a:rPr lang="ar-SA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049858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9512CD-3831-43AC-B17B-3446F42D296D}" type="datetime1">
              <a:rPr lang="en-US"/>
              <a:pPr>
                <a:defRPr/>
              </a:pPr>
              <a:t>10/3/2018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Lillian Dai, Sateesh, Raghu, Kevin Lee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EB12FA-2FCE-4AA0-97C2-465E92E51F1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201662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E8567C7-5863-4C64-83D3-AEC5A7D390DD}" type="datetime1">
              <a:rPr lang="en-US" smtClean="0"/>
              <a:t>10/3/2018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53082" y="6356351"/>
            <a:ext cx="6622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746BD5A-0713-4B2F-9B28-C657312792FF}" type="slidenum">
              <a:rPr lang="ar-SA" altLang="en-US" smtClean="0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-14808" y="0"/>
            <a:ext cx="9158808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-14808" y="15205"/>
            <a:ext cx="9158808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a-IR" dirty="0" smtClean="0"/>
              <a:t>عنوان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8183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39" r:id="rId1"/>
    <p:sldLayoutId id="2147484240" r:id="rId2"/>
    <p:sldLayoutId id="2147484241" r:id="rId3"/>
    <p:sldLayoutId id="2147484242" r:id="rId4"/>
    <p:sldLayoutId id="2147484243" r:id="rId5"/>
    <p:sldLayoutId id="2147484244" r:id="rId6"/>
    <p:sldLayoutId id="2147484245" r:id="rId7"/>
    <p:sldLayoutId id="2147484246" r:id="rId8"/>
    <p:sldLayoutId id="2147484247" r:id="rId9"/>
    <p:sldLayoutId id="2147484248" r:id="rId10"/>
    <p:sldLayoutId id="2147484249" r:id="rId11"/>
    <p:sldLayoutId id="2147484250" r:id="rId12"/>
  </p:sldLayoutIdLst>
  <p:hf hdr="0" ftr="0" dt="0"/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bg1"/>
          </a:solidFill>
          <a:latin typeface="+mj-lt"/>
          <a:ea typeface="+mj-ea"/>
          <a:cs typeface="B Titr" panose="00000700000000000000" pitchFamily="2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319312" y="255814"/>
            <a:ext cx="8253413" cy="6197522"/>
          </a:xfrm>
        </p:spPr>
        <p:txBody>
          <a:bodyPr>
            <a:normAutofit/>
          </a:bodyPr>
          <a:lstStyle/>
          <a:p>
            <a:pPr marR="45720" lvl="0">
              <a:lnSpc>
                <a:spcPct val="200000"/>
              </a:lnSpc>
              <a:spcBef>
                <a:spcPts val="0"/>
              </a:spcBef>
              <a:buClr>
                <a:srgbClr val="0BD0D9"/>
              </a:buClr>
              <a:buSzPct val="85000"/>
            </a:pPr>
            <a:r>
              <a:rPr lang="fa-IR" sz="3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anNastaliq" pitchFamily="18" charset="0"/>
                <a:ea typeface="+mn-ea"/>
              </a:rPr>
              <a:t/>
            </a:r>
            <a:br>
              <a:rPr lang="fa-IR" sz="3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anNastaliq" pitchFamily="18" charset="0"/>
                <a:ea typeface="+mn-ea"/>
              </a:rPr>
            </a:br>
            <a:r>
              <a:rPr lang="en-US" sz="3600" b="1" dirty="0" smtClean="0">
                <a:solidFill>
                  <a:schemeClr val="bg1"/>
                </a:solidFill>
                <a:latin typeface="Times New Roman" pitchFamily="18" charset="0"/>
                <a:ea typeface="+mn-ea"/>
                <a:cs typeface="B Nazanin" pitchFamily="2" charset="-78"/>
              </a:rPr>
              <a:t>Internet of Things (IoT)</a:t>
            </a:r>
            <a:r>
              <a:rPr lang="fa-IR" sz="3600" b="1" dirty="0" smtClean="0">
                <a:solidFill>
                  <a:schemeClr val="bg1"/>
                </a:solidFill>
                <a:latin typeface="Times New Roman" pitchFamily="18" charset="0"/>
                <a:ea typeface="+mn-ea"/>
                <a:cs typeface="B Nazanin" pitchFamily="2" charset="-78"/>
              </a:rPr>
              <a:t> </a:t>
            </a:r>
            <a:r>
              <a:rPr lang="fa-IR" sz="3600" b="1" dirty="0">
                <a:solidFill>
                  <a:schemeClr val="bg1"/>
                </a:solidFill>
                <a:latin typeface="Times New Roman" pitchFamily="18" charset="0"/>
                <a:ea typeface="+mn-ea"/>
                <a:cs typeface="B Nazanin" pitchFamily="2" charset="-78"/>
              </a:rPr>
              <a:t/>
            </a:r>
            <a:br>
              <a:rPr lang="fa-IR" sz="3600" b="1" dirty="0">
                <a:solidFill>
                  <a:schemeClr val="bg1"/>
                </a:solidFill>
                <a:latin typeface="Times New Roman" pitchFamily="18" charset="0"/>
                <a:ea typeface="+mn-ea"/>
                <a:cs typeface="B Nazanin" pitchFamily="2" charset="-78"/>
              </a:rPr>
            </a:br>
            <a:r>
              <a:rPr lang="en-US" sz="3000" b="1" dirty="0" smtClean="0">
                <a:solidFill>
                  <a:schemeClr val="bg1"/>
                </a:solidFill>
                <a:latin typeface="Times New Roman" pitchFamily="18" charset="0"/>
                <a:ea typeface="+mn-ea"/>
                <a:cs typeface="B Nazanin" pitchFamily="2" charset="-78"/>
              </a:rPr>
              <a:t>Professor: Dr. </a:t>
            </a:r>
            <a:r>
              <a:rPr lang="en-US" sz="3000" b="1" dirty="0" err="1" smtClean="0">
                <a:solidFill>
                  <a:schemeClr val="bg1"/>
                </a:solidFill>
                <a:latin typeface="Times New Roman" pitchFamily="18" charset="0"/>
                <a:ea typeface="+mn-ea"/>
                <a:cs typeface="B Nazanin" pitchFamily="2" charset="-78"/>
              </a:rPr>
              <a:t>Sadoon</a:t>
            </a:r>
            <a:r>
              <a:rPr lang="en-US" sz="3000" b="1" dirty="0" smtClean="0">
                <a:solidFill>
                  <a:schemeClr val="bg1"/>
                </a:solidFill>
                <a:latin typeface="Times New Roman" pitchFamily="18" charset="0"/>
                <a:ea typeface="+mn-ea"/>
                <a:cs typeface="B Nazanin" pitchFamily="2" charset="-78"/>
              </a:rPr>
              <a:t> </a:t>
            </a:r>
            <a:r>
              <a:rPr lang="en-US" sz="3000" b="1" dirty="0" err="1" smtClean="0">
                <a:solidFill>
                  <a:schemeClr val="bg1"/>
                </a:solidFill>
                <a:latin typeface="Times New Roman" pitchFamily="18" charset="0"/>
                <a:ea typeface="+mn-ea"/>
                <a:cs typeface="B Nazanin" pitchFamily="2" charset="-78"/>
              </a:rPr>
              <a:t>Azizi</a:t>
            </a:r>
            <a:r>
              <a:rPr lang="fa-IR" sz="3000" b="1" dirty="0">
                <a:solidFill>
                  <a:schemeClr val="bg1"/>
                </a:solidFill>
                <a:latin typeface="Times New Roman" pitchFamily="18" charset="0"/>
                <a:ea typeface="+mn-ea"/>
                <a:cs typeface="B Nazanin" pitchFamily="2" charset="-78"/>
              </a:rPr>
              <a:t/>
            </a:r>
            <a:br>
              <a:rPr lang="fa-IR" sz="3000" b="1" dirty="0">
                <a:solidFill>
                  <a:schemeClr val="bg1"/>
                </a:solidFill>
                <a:latin typeface="Times New Roman" pitchFamily="18" charset="0"/>
                <a:ea typeface="+mn-ea"/>
                <a:cs typeface="B Nazanin" pitchFamily="2" charset="-78"/>
              </a:rPr>
            </a:br>
            <a:r>
              <a:rPr lang="en-US" sz="2800" dirty="0">
                <a:solidFill>
                  <a:schemeClr val="bg1"/>
                </a:solidFill>
                <a:latin typeface="Times New Roman" pitchFamily="18" charset="0"/>
                <a:ea typeface="+mn-ea"/>
                <a:cs typeface="B Nazanin" pitchFamily="2" charset="-78"/>
              </a:rPr>
              <a:t>s.azizi@uok.ac.ir</a:t>
            </a:r>
            <a:r>
              <a:rPr lang="fa-IR" sz="2800" dirty="0">
                <a:solidFill>
                  <a:schemeClr val="bg1"/>
                </a:solidFill>
                <a:latin typeface="Times New Roman" pitchFamily="18" charset="0"/>
                <a:ea typeface="+mn-ea"/>
                <a:cs typeface="B Nazanin" pitchFamily="2" charset="-78"/>
              </a:rPr>
              <a:t/>
            </a:r>
            <a:br>
              <a:rPr lang="fa-IR" sz="2800" dirty="0">
                <a:solidFill>
                  <a:schemeClr val="bg1"/>
                </a:solidFill>
                <a:latin typeface="Times New Roman" pitchFamily="18" charset="0"/>
                <a:ea typeface="+mn-ea"/>
                <a:cs typeface="B Nazanin" pitchFamily="2" charset="-78"/>
              </a:rPr>
            </a:br>
            <a:r>
              <a:rPr lang="en-US" sz="2700" dirty="0" smtClean="0">
                <a:solidFill>
                  <a:schemeClr val="bg1"/>
                </a:solidFill>
                <a:latin typeface="Times New Roman" pitchFamily="18" charset="0"/>
                <a:ea typeface="+mn-ea"/>
                <a:cs typeface="B Nazanin" pitchFamily="2" charset="-78"/>
              </a:rPr>
              <a:t>Faculty of Engineering</a:t>
            </a:r>
            <a:br>
              <a:rPr lang="en-US" sz="2700" dirty="0" smtClean="0">
                <a:solidFill>
                  <a:schemeClr val="bg1"/>
                </a:solidFill>
                <a:latin typeface="Times New Roman" pitchFamily="18" charset="0"/>
                <a:ea typeface="+mn-ea"/>
                <a:cs typeface="B Nazanin" pitchFamily="2" charset="-78"/>
              </a:rPr>
            </a:br>
            <a:r>
              <a:rPr lang="en-US" sz="2700" dirty="0" smtClean="0">
                <a:latin typeface="Times New Roman" pitchFamily="18" charset="0"/>
                <a:ea typeface="+mn-ea"/>
                <a:cs typeface="B Nazanin" pitchFamily="2" charset="-78"/>
              </a:rPr>
              <a:t>Department of Computer and IT </a:t>
            </a:r>
            <a:r>
              <a:rPr lang="en-US" sz="2700" dirty="0" smtClean="0">
                <a:latin typeface="Times New Roman" pitchFamily="18" charset="0"/>
                <a:ea typeface="+mn-ea"/>
                <a:cs typeface="B Nazanin" pitchFamily="2" charset="-78"/>
              </a:rPr>
              <a:t>Engineering</a:t>
            </a:r>
            <a:endParaRPr lang="en-US" sz="2700" dirty="0">
              <a:solidFill>
                <a:schemeClr val="bg1"/>
              </a:solidFill>
            </a:endParaRPr>
          </a:p>
        </p:txBody>
      </p:sp>
      <p:pic>
        <p:nvPicPr>
          <p:cNvPr id="7" name="Picture 3" descr="F:\UoK\Log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0886" y="255814"/>
            <a:ext cx="3421778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1274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-14808" y="15205"/>
            <a:ext cx="9158808" cy="914400"/>
          </a:xfrm>
        </p:spPr>
        <p:txBody>
          <a:bodyPr/>
          <a:lstStyle/>
          <a:p>
            <a:pPr>
              <a:lnSpc>
                <a:spcPct val="135000"/>
              </a:lnSpc>
              <a:defRPr/>
            </a:pPr>
            <a:r>
              <a:rPr lang="en-US" altLang="en-US" dirty="0" smtClean="0"/>
              <a:t>This chapter’s objectives</a:t>
            </a:r>
            <a:endParaRPr lang="fa-IR" alt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 rtl="0">
              <a:spcBef>
                <a:spcPts val="600"/>
              </a:spcBef>
              <a:spcAft>
                <a:spcPts val="600"/>
              </a:spcAft>
              <a:buSzPct val="80000"/>
              <a:buNone/>
            </a:pPr>
            <a:r>
              <a:rPr lang="en-US" sz="2400" dirty="0" smtClean="0"/>
              <a:t>* In this chapter students are expected to get familiar with these objectives:</a:t>
            </a:r>
            <a:endParaRPr lang="fa-IR" sz="2400" dirty="0" smtClean="0"/>
          </a:p>
          <a:p>
            <a:pPr marL="0" indent="0" algn="just" rtl="0">
              <a:spcBef>
                <a:spcPts val="600"/>
              </a:spcBef>
              <a:spcAft>
                <a:spcPts val="600"/>
              </a:spcAft>
              <a:buSzPct val="80000"/>
              <a:buNone/>
            </a:pPr>
            <a:endParaRPr lang="fa-IR" sz="2400" dirty="0" smtClean="0"/>
          </a:p>
          <a:p>
            <a:pPr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sz="2400" dirty="0" smtClean="0"/>
              <a:t>A general </a:t>
            </a:r>
            <a:r>
              <a:rPr lang="en-US" dirty="0" smtClean="0"/>
              <a:t>understanding of </a:t>
            </a:r>
            <a:r>
              <a:rPr lang="en-US" dirty="0" err="1" smtClean="0"/>
              <a:t>IoT’s</a:t>
            </a:r>
            <a:r>
              <a:rPr lang="en-US" dirty="0" smtClean="0"/>
              <a:t> protocol stack</a:t>
            </a:r>
            <a:endParaRPr lang="fa-IR" sz="2400" dirty="0" smtClean="0"/>
          </a:p>
          <a:p>
            <a:pPr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dirty="0" smtClean="0"/>
              <a:t>Datalink layer (such as IEEE 802.15.4, </a:t>
            </a:r>
            <a:r>
              <a:rPr lang="en-US" dirty="0" err="1" smtClean="0"/>
              <a:t>Zigbee</a:t>
            </a:r>
            <a:r>
              <a:rPr lang="en-US" dirty="0" smtClean="0"/>
              <a:t>)</a:t>
            </a:r>
            <a:endParaRPr lang="fa-IR" dirty="0" smtClean="0"/>
          </a:p>
          <a:p>
            <a:pPr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dirty="0" smtClean="0"/>
              <a:t>Network layer protocols (such as 6LoWPAN, RPL)</a:t>
            </a:r>
            <a:endParaRPr lang="fa-IR" sz="2400" dirty="0" smtClean="0"/>
          </a:p>
          <a:p>
            <a:pPr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dirty="0" smtClean="0"/>
              <a:t>Application layer protocols (such as COAP, MQTT)</a:t>
            </a:r>
            <a:endParaRPr lang="fa-IR" sz="2400" dirty="0" smtClean="0"/>
          </a:p>
          <a:p>
            <a:pPr marL="0" indent="0" rtl="0">
              <a:spcBef>
                <a:spcPts val="600"/>
              </a:spcBef>
              <a:spcAft>
                <a:spcPts val="600"/>
              </a:spcAft>
              <a:buSzPct val="80000"/>
              <a:buNone/>
            </a:pPr>
            <a:endParaRPr lang="fa-IR" sz="24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DFA25D-6EEE-4500-A440-36752B2ACF2F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8279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   </a:t>
            </a:r>
            <a:endParaRPr lang="fa-IR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DFA25D-6EEE-4500-A440-36752B2ACF2F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-14808" y="15205"/>
            <a:ext cx="9158808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+mj-lt"/>
                <a:ea typeface="+mj-ea"/>
                <a:cs typeface="B Titr" panose="00000700000000000000" pitchFamily="2" charset="-78"/>
              </a:defRPr>
            </a:lvl1pPr>
          </a:lstStyle>
          <a:p>
            <a:pPr fontAlgn="auto">
              <a:lnSpc>
                <a:spcPct val="135000"/>
              </a:lnSpc>
              <a:spcAft>
                <a:spcPts val="0"/>
              </a:spcAft>
              <a:defRPr/>
            </a:pPr>
            <a:r>
              <a:rPr lang="en-US" altLang="en-US" dirty="0" err="1" smtClean="0"/>
              <a:t>IoT’s</a:t>
            </a:r>
            <a:r>
              <a:rPr lang="en-US" altLang="en-US" dirty="0" smtClean="0"/>
              <a:t> protocol stack</a:t>
            </a:r>
            <a:endParaRPr lang="fa-IR" altLang="en-US" b="1" dirty="0">
              <a:solidFill>
                <a:srgbClr val="FFFF00"/>
              </a:solidFill>
            </a:endParaRPr>
          </a:p>
        </p:txBody>
      </p:sp>
      <p:grpSp>
        <p:nvGrpSpPr>
          <p:cNvPr id="37" name="Group 36"/>
          <p:cNvGrpSpPr/>
          <p:nvPr/>
        </p:nvGrpSpPr>
        <p:grpSpPr>
          <a:xfrm>
            <a:off x="2104220" y="1832796"/>
            <a:ext cx="5420109" cy="3840480"/>
            <a:chOff x="1090667" y="935472"/>
            <a:chExt cx="4500628" cy="3840480"/>
          </a:xfrm>
        </p:grpSpPr>
        <p:grpSp>
          <p:nvGrpSpPr>
            <p:cNvPr id="38" name="Group 37"/>
            <p:cNvGrpSpPr/>
            <p:nvPr/>
          </p:nvGrpSpPr>
          <p:grpSpPr>
            <a:xfrm>
              <a:off x="1090667" y="935472"/>
              <a:ext cx="2269479" cy="3840480"/>
              <a:chOff x="1090667" y="935472"/>
              <a:chExt cx="2269479" cy="3840480"/>
            </a:xfrm>
          </p:grpSpPr>
          <p:sp>
            <p:nvSpPr>
              <p:cNvPr id="46" name="Rectangle 45"/>
              <p:cNvSpPr/>
              <p:nvPr/>
            </p:nvSpPr>
            <p:spPr>
              <a:xfrm>
                <a:off x="1090669" y="935472"/>
                <a:ext cx="2269477" cy="64008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200" dirty="0" smtClean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CoAP</a:t>
                </a:r>
                <a:endParaRPr lang="en-US" sz="220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7" name="Rectangle 46"/>
              <p:cNvSpPr/>
              <p:nvPr/>
            </p:nvSpPr>
            <p:spPr>
              <a:xfrm>
                <a:off x="1090669" y="1575552"/>
                <a:ext cx="2269477" cy="640080"/>
              </a:xfrm>
              <a:prstGeom prst="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200" dirty="0" smtClean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UDP</a:t>
                </a:r>
                <a:endParaRPr lang="en-US" sz="220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8" name="Rectangle 47"/>
              <p:cNvSpPr/>
              <p:nvPr/>
            </p:nvSpPr>
            <p:spPr>
              <a:xfrm>
                <a:off x="1090667" y="2215632"/>
                <a:ext cx="2269477" cy="640080"/>
              </a:xfrm>
              <a:prstGeom prst="rect">
                <a:avLst/>
              </a:prstGeom>
              <a:solidFill>
                <a:srgbClr val="00B0F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200" dirty="0" smtClean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IPv6, RPL</a:t>
                </a:r>
                <a:endParaRPr lang="en-US" sz="220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9" name="Rectangle 48"/>
              <p:cNvSpPr/>
              <p:nvPr/>
            </p:nvSpPr>
            <p:spPr>
              <a:xfrm>
                <a:off x="1090667" y="2855712"/>
                <a:ext cx="2269477" cy="640080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200" dirty="0" smtClean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6LoWPAN</a:t>
                </a:r>
                <a:endParaRPr lang="en-US" sz="220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0" name="Rectangle 49"/>
              <p:cNvSpPr/>
              <p:nvPr/>
            </p:nvSpPr>
            <p:spPr>
              <a:xfrm>
                <a:off x="1090667" y="3495792"/>
                <a:ext cx="2269477" cy="640080"/>
              </a:xfrm>
              <a:prstGeom prst="rect">
                <a:avLst/>
              </a:prstGeom>
              <a:solidFill>
                <a:schemeClr val="accent5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200" dirty="0" smtClean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MAC 802.15.4</a:t>
                </a:r>
                <a:endParaRPr lang="en-US" sz="220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1" name="Rectangle 50"/>
              <p:cNvSpPr/>
              <p:nvPr/>
            </p:nvSpPr>
            <p:spPr>
              <a:xfrm>
                <a:off x="1090667" y="4135872"/>
                <a:ext cx="2269477" cy="640080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200" dirty="0" smtClean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PHY 802.15.4</a:t>
                </a:r>
                <a:endParaRPr lang="en-US" sz="220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39" name="Group 38"/>
            <p:cNvGrpSpPr/>
            <p:nvPr/>
          </p:nvGrpSpPr>
          <p:grpSpPr>
            <a:xfrm>
              <a:off x="3360144" y="935472"/>
              <a:ext cx="2231151" cy="3840480"/>
              <a:chOff x="3786651" y="935472"/>
              <a:chExt cx="2231151" cy="3840480"/>
            </a:xfrm>
            <a:noFill/>
          </p:grpSpPr>
          <p:sp>
            <p:nvSpPr>
              <p:cNvPr id="40" name="Rectangle 39"/>
              <p:cNvSpPr/>
              <p:nvPr/>
            </p:nvSpPr>
            <p:spPr>
              <a:xfrm>
                <a:off x="3786653" y="935472"/>
                <a:ext cx="2171357" cy="64008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  <a:cs typeface="B Nazanin" panose="00000400000000000000" pitchFamily="2" charset="-78"/>
                  </a:rPr>
                  <a:t>Application layer</a:t>
                </a:r>
                <a:endParaRPr lang="en-US" sz="2400" dirty="0">
                  <a:solidFill>
                    <a:schemeClr val="tx1"/>
                  </a:solidFill>
                  <a:cs typeface="B Nazanin" panose="00000400000000000000" pitchFamily="2" charset="-78"/>
                </a:endParaRPr>
              </a:p>
            </p:txBody>
          </p:sp>
          <p:sp>
            <p:nvSpPr>
              <p:cNvPr id="41" name="Rectangle 40"/>
              <p:cNvSpPr/>
              <p:nvPr/>
            </p:nvSpPr>
            <p:spPr>
              <a:xfrm>
                <a:off x="3786653" y="1575552"/>
                <a:ext cx="2171357" cy="64008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  <a:cs typeface="B Nazanin" panose="00000400000000000000" pitchFamily="2" charset="-78"/>
                  </a:rPr>
                  <a:t>Transport layer</a:t>
                </a:r>
                <a:endParaRPr lang="en-US" sz="2400" dirty="0">
                  <a:solidFill>
                    <a:schemeClr val="tx1"/>
                  </a:solidFill>
                  <a:cs typeface="B Nazanin" panose="00000400000000000000" pitchFamily="2" charset="-78"/>
                </a:endParaRPr>
              </a:p>
            </p:txBody>
          </p:sp>
          <p:sp>
            <p:nvSpPr>
              <p:cNvPr id="42" name="Rectangle 41"/>
              <p:cNvSpPr/>
              <p:nvPr/>
            </p:nvSpPr>
            <p:spPr>
              <a:xfrm>
                <a:off x="3786651" y="2215632"/>
                <a:ext cx="2171359" cy="64008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  <a:cs typeface="B Nazanin" panose="00000400000000000000" pitchFamily="2" charset="-78"/>
                  </a:rPr>
                  <a:t>Network layer / Routing</a:t>
                </a:r>
                <a:endParaRPr lang="en-US" sz="2400" dirty="0">
                  <a:solidFill>
                    <a:schemeClr val="tx1"/>
                  </a:solidFill>
                  <a:cs typeface="B Nazanin" panose="00000400000000000000" pitchFamily="2" charset="-78"/>
                </a:endParaRPr>
              </a:p>
            </p:txBody>
          </p:sp>
          <p:sp>
            <p:nvSpPr>
              <p:cNvPr id="43" name="Rectangle 42"/>
              <p:cNvSpPr/>
              <p:nvPr/>
            </p:nvSpPr>
            <p:spPr>
              <a:xfrm>
                <a:off x="3786651" y="2855712"/>
                <a:ext cx="2171359" cy="64008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  <a:cs typeface="B Nazanin" panose="00000400000000000000" pitchFamily="2" charset="-78"/>
                  </a:rPr>
                  <a:t>Adaptation layer</a:t>
                </a:r>
                <a:endParaRPr lang="en-US" sz="2400" dirty="0">
                  <a:solidFill>
                    <a:schemeClr val="tx1"/>
                  </a:solidFill>
                  <a:cs typeface="B Nazanin" panose="00000400000000000000" pitchFamily="2" charset="-78"/>
                </a:endParaRPr>
              </a:p>
            </p:txBody>
          </p:sp>
          <p:sp>
            <p:nvSpPr>
              <p:cNvPr id="44" name="Rectangle 43"/>
              <p:cNvSpPr/>
              <p:nvPr/>
            </p:nvSpPr>
            <p:spPr>
              <a:xfrm>
                <a:off x="3786651" y="3495792"/>
                <a:ext cx="2231151" cy="64008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  <a:cs typeface="B Nazanin" panose="00000400000000000000" pitchFamily="2" charset="-78"/>
                  </a:rPr>
                  <a:t>Datalink layer</a:t>
                </a:r>
                <a:endParaRPr lang="en-US" sz="2400" dirty="0">
                  <a:solidFill>
                    <a:schemeClr val="tx1"/>
                  </a:solidFill>
                  <a:cs typeface="B Nazanin" panose="00000400000000000000" pitchFamily="2" charset="-78"/>
                </a:endParaRPr>
              </a:p>
            </p:txBody>
          </p:sp>
          <p:sp>
            <p:nvSpPr>
              <p:cNvPr id="45" name="Rectangle 44"/>
              <p:cNvSpPr/>
              <p:nvPr/>
            </p:nvSpPr>
            <p:spPr>
              <a:xfrm>
                <a:off x="3786651" y="4135872"/>
                <a:ext cx="2231151" cy="64008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  <a:cs typeface="B Nazanin" panose="00000400000000000000" pitchFamily="2" charset="-78"/>
                  </a:rPr>
                  <a:t>Physical layer</a:t>
                </a:r>
                <a:endParaRPr lang="en-US" sz="2400" dirty="0">
                  <a:solidFill>
                    <a:schemeClr val="tx1"/>
                  </a:solidFill>
                  <a:cs typeface="B Nazanin" panose="00000400000000000000" pitchFamily="2" charset="-78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89609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rtl="0"/>
            <a:r>
              <a:rPr lang="en-US" dirty="0" smtClean="0"/>
              <a:t>Device specifications</a:t>
            </a:r>
            <a:endParaRPr lang="fa-IR" dirty="0" smtClean="0"/>
          </a:p>
          <a:p>
            <a:pPr lvl="1" rtl="0"/>
            <a:r>
              <a:rPr lang="en-US" dirty="0" smtClean="0"/>
              <a:t>Broad spectrum of objects from computing nodes with all capabilities to devices with high limitations</a:t>
            </a:r>
            <a:endParaRPr lang="fa-IR" dirty="0" smtClean="0"/>
          </a:p>
          <a:p>
            <a:pPr lvl="1" rtl="0"/>
            <a:r>
              <a:rPr lang="en-US" dirty="0" smtClean="0"/>
              <a:t>Communicating technologies must be optimized to support low powered devices</a:t>
            </a:r>
            <a:endParaRPr lang="fa-IR" dirty="0" smtClean="0"/>
          </a:p>
          <a:p>
            <a:pPr rtl="0"/>
            <a:r>
              <a:rPr lang="en-US" dirty="0" smtClean="0"/>
              <a:t>Traffic specifications</a:t>
            </a:r>
            <a:endParaRPr lang="fa-IR" dirty="0" smtClean="0"/>
          </a:p>
          <a:p>
            <a:pPr lvl="1" rtl="0"/>
            <a:r>
              <a:rPr lang="en-US" dirty="0" smtClean="0"/>
              <a:t>Some applications have relaxing dependencies to resolve packet loss, delay and jitter (such as weather forecast applications) and some have hardened dependencies (such as jet’s engine control application)</a:t>
            </a:r>
            <a:endParaRPr lang="fa-IR" dirty="0" smtClean="0"/>
          </a:p>
          <a:p>
            <a:pPr lvl="1" rtl="0"/>
            <a:r>
              <a:rPr lang="en-US" dirty="0" smtClean="0"/>
              <a:t>Both applications use the same sensors (temperature sensor, pressure sensor)</a:t>
            </a:r>
            <a:endParaRPr lang="fa-IR" dirty="0" smtClean="0"/>
          </a:p>
          <a:p>
            <a:pPr rtl="0"/>
            <a:r>
              <a:rPr lang="en-US" dirty="0" smtClean="0"/>
              <a:t>Accessibility specifications</a:t>
            </a:r>
            <a:endParaRPr lang="fa-IR" dirty="0" smtClean="0"/>
          </a:p>
          <a:p>
            <a:pPr lvl="1" rtl="0"/>
            <a:r>
              <a:rPr lang="en-US" dirty="0" smtClean="0"/>
              <a:t>Wired or wireless technologies, short range or long range, static or dynamic device state</a:t>
            </a:r>
            <a:endParaRPr lang="fa-IR" dirty="0" smtClean="0"/>
          </a:p>
          <a:p>
            <a:pPr rtl="0"/>
            <a:r>
              <a:rPr lang="en-US" dirty="0" smtClean="0"/>
              <a:t>Scalability</a:t>
            </a:r>
            <a:endParaRPr lang="fa-IR" dirty="0" smtClean="0"/>
          </a:p>
          <a:p>
            <a:pPr lvl="1" rtl="0"/>
            <a:r>
              <a:rPr lang="en-US" dirty="0" smtClean="0"/>
              <a:t>Great number of edge devices</a:t>
            </a:r>
            <a:endParaRPr lang="fa-IR" dirty="0" smtClean="0"/>
          </a:p>
          <a:p>
            <a:pPr lvl="1" rtl="0"/>
            <a:r>
              <a:rPr lang="en-US" dirty="0" smtClean="0"/>
              <a:t>Delay challenges, slow convergence</a:t>
            </a:r>
            <a:endParaRPr lang="fa-IR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DFA25D-6EEE-4500-A440-36752B2ACF2F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-14808" y="15205"/>
            <a:ext cx="9158808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+mj-lt"/>
                <a:ea typeface="+mj-ea"/>
                <a:cs typeface="B Titr" panose="00000700000000000000" pitchFamily="2" charset="-78"/>
              </a:defRPr>
            </a:lvl1pPr>
          </a:lstStyle>
          <a:p>
            <a:pPr fontAlgn="auto">
              <a:lnSpc>
                <a:spcPct val="135000"/>
              </a:lnSpc>
              <a:spcAft>
                <a:spcPts val="0"/>
              </a:spcAft>
              <a:defRPr/>
            </a:pPr>
            <a:r>
              <a:rPr lang="en-US" altLang="en-US" dirty="0" smtClean="0"/>
              <a:t>Datalink layer challenges</a:t>
            </a:r>
            <a:endParaRPr lang="fa-IR" altLang="en-US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9283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a-IR" dirty="0"/>
              <a:t> </a:t>
            </a:r>
            <a:endParaRPr lang="fa-IR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DFA25D-6EEE-4500-A440-36752B2ACF2F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-14808" y="15205"/>
            <a:ext cx="9158808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+mj-lt"/>
                <a:ea typeface="+mj-ea"/>
                <a:cs typeface="B Titr" panose="00000700000000000000" pitchFamily="2" charset="-78"/>
              </a:defRPr>
            </a:lvl1pPr>
          </a:lstStyle>
          <a:p>
            <a:pPr fontAlgn="auto">
              <a:lnSpc>
                <a:spcPct val="135000"/>
              </a:lnSpc>
              <a:spcAft>
                <a:spcPts val="0"/>
              </a:spcAft>
              <a:defRPr/>
            </a:pPr>
            <a:r>
              <a:rPr lang="en-US" altLang="en-US" dirty="0" smtClean="0"/>
              <a:t>Datalink layer challenges</a:t>
            </a:r>
            <a:endParaRPr lang="fa-IR" altLang="en-US" b="1" dirty="0">
              <a:solidFill>
                <a:srgbClr val="FFFF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lum contrast="20000"/>
          </a:blip>
          <a:stretch>
            <a:fillRect/>
          </a:stretch>
        </p:blipFill>
        <p:spPr>
          <a:xfrm>
            <a:off x="182880" y="1700808"/>
            <a:ext cx="8778240" cy="3840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0303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a-IR" dirty="0" smtClean="0"/>
              <a:t> </a:t>
            </a:r>
            <a:endParaRPr lang="fa-IR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DFA25D-6EEE-4500-A440-36752B2ACF2F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-14808" y="15205"/>
            <a:ext cx="9158808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+mj-lt"/>
                <a:ea typeface="+mj-ea"/>
                <a:cs typeface="B Titr" panose="00000700000000000000" pitchFamily="2" charset="-78"/>
              </a:defRPr>
            </a:lvl1pPr>
          </a:lstStyle>
          <a:p>
            <a:pPr fontAlgn="auto">
              <a:lnSpc>
                <a:spcPct val="135000"/>
              </a:lnSpc>
              <a:spcAft>
                <a:spcPts val="0"/>
              </a:spcAft>
              <a:defRPr/>
            </a:pPr>
            <a:r>
              <a:rPr lang="en-US" altLang="en-US" dirty="0" smtClean="0"/>
              <a:t>Different low powered wireless networks</a:t>
            </a:r>
            <a:endParaRPr lang="fa-IR" altLang="en-US" b="1" dirty="0">
              <a:solidFill>
                <a:srgbClr val="FFFF0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" y="1677052"/>
            <a:ext cx="8778240" cy="4151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984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0"/>
            <a:r>
              <a:rPr lang="en-US" dirty="0" smtClean="0"/>
              <a:t>IEEE 802.15.4</a:t>
            </a:r>
          </a:p>
          <a:p>
            <a:pPr rtl="0"/>
            <a:r>
              <a:rPr lang="en-US" dirty="0" err="1" smtClean="0"/>
              <a:t>Zigbee</a:t>
            </a:r>
            <a:endParaRPr lang="en-US" dirty="0" smtClean="0"/>
          </a:p>
          <a:p>
            <a:pPr rtl="0"/>
            <a:r>
              <a:rPr lang="en-US" dirty="0" smtClean="0"/>
              <a:t>Z-Wave</a:t>
            </a:r>
          </a:p>
          <a:p>
            <a:pPr rtl="0"/>
            <a:r>
              <a:rPr lang="en-US" dirty="0" smtClean="0"/>
              <a:t>Wireless HART</a:t>
            </a:r>
          </a:p>
          <a:p>
            <a:pPr rtl="0"/>
            <a:r>
              <a:rPr lang="en-US" dirty="0" smtClean="0"/>
              <a:t>ISA 100</a:t>
            </a:r>
          </a:p>
          <a:p>
            <a:pPr rtl="0"/>
            <a:r>
              <a:rPr lang="en-US" dirty="0" smtClean="0"/>
              <a:t>NRF</a:t>
            </a:r>
          </a:p>
          <a:p>
            <a:pPr rtl="0"/>
            <a:r>
              <a:rPr lang="en-US" dirty="0" smtClean="0"/>
              <a:t>Bluetooth Low Energy</a:t>
            </a:r>
            <a:r>
              <a:rPr lang="en-US" dirty="0"/>
              <a:t> </a:t>
            </a:r>
            <a:r>
              <a:rPr lang="en-US" dirty="0" smtClean="0"/>
              <a:t>(BLE)</a:t>
            </a:r>
            <a:r>
              <a:rPr lang="fa-IR" dirty="0" smtClean="0"/>
              <a:t> یا </a:t>
            </a:r>
            <a:r>
              <a:rPr lang="en-US" dirty="0" smtClean="0"/>
              <a:t>Smart Bluetooth</a:t>
            </a:r>
          </a:p>
          <a:p>
            <a:pPr rtl="0"/>
            <a:r>
              <a:rPr lang="en-US" dirty="0" smtClean="0"/>
              <a:t>NFC</a:t>
            </a:r>
            <a:endParaRPr lang="fa-IR" dirty="0"/>
          </a:p>
          <a:p>
            <a:pPr rtl="0"/>
            <a:r>
              <a:rPr lang="en-US" dirty="0" smtClean="0"/>
              <a:t>RFID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DFA25D-6EEE-4500-A440-36752B2ACF2F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-14808" y="15205"/>
            <a:ext cx="9158808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+mj-lt"/>
                <a:ea typeface="+mj-ea"/>
                <a:cs typeface="B Titr" panose="00000700000000000000" pitchFamily="2" charset="-78"/>
              </a:defRPr>
            </a:lvl1pPr>
          </a:lstStyle>
          <a:p>
            <a:pPr fontAlgn="auto">
              <a:lnSpc>
                <a:spcPct val="135000"/>
              </a:lnSpc>
              <a:spcAft>
                <a:spcPts val="0"/>
              </a:spcAft>
              <a:defRPr/>
            </a:pPr>
            <a:r>
              <a:rPr lang="en-US" altLang="en-US" b="1" dirty="0" smtClean="0"/>
              <a:t>Low powered short range wireless networks</a:t>
            </a:r>
            <a:endParaRPr lang="fa-IR" altLang="en-US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8904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0"/>
            <a:r>
              <a:rPr lang="en-US" dirty="0" smtClean="0"/>
              <a:t>GSM</a:t>
            </a:r>
          </a:p>
          <a:p>
            <a:pPr rtl="0"/>
            <a:r>
              <a:rPr lang="en-US" dirty="0" smtClean="0"/>
              <a:t>LTE-A</a:t>
            </a:r>
          </a:p>
          <a:p>
            <a:pPr rtl="0"/>
            <a:r>
              <a:rPr lang="en-US" dirty="0" err="1" smtClean="0"/>
              <a:t>LoRa</a:t>
            </a:r>
            <a:endParaRPr lang="en-US" dirty="0" smtClean="0"/>
          </a:p>
          <a:p>
            <a:pPr rtl="0"/>
            <a:r>
              <a:rPr lang="en-US" dirty="0" err="1" smtClean="0"/>
              <a:t>SigFox</a:t>
            </a:r>
            <a:endParaRPr lang="en-US" dirty="0" smtClean="0"/>
          </a:p>
          <a:p>
            <a:pPr rtl="0"/>
            <a:r>
              <a:rPr lang="en-US" dirty="0" smtClean="0"/>
              <a:t>NB-IoT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DFA25D-6EEE-4500-A440-36752B2ACF2F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-14808" y="15205"/>
            <a:ext cx="9158808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+mj-lt"/>
                <a:ea typeface="+mj-ea"/>
                <a:cs typeface="B Titr" panose="00000700000000000000" pitchFamily="2" charset="-78"/>
              </a:defRPr>
            </a:lvl1pPr>
          </a:lstStyle>
          <a:p>
            <a:pPr fontAlgn="auto">
              <a:lnSpc>
                <a:spcPct val="135000"/>
              </a:lnSpc>
              <a:spcAft>
                <a:spcPts val="0"/>
              </a:spcAft>
              <a:defRPr/>
            </a:pPr>
            <a:r>
              <a:rPr lang="en-US" altLang="en-US" b="1" dirty="0" smtClean="0"/>
              <a:t>Low powered long range wireless networks</a:t>
            </a:r>
            <a:endParaRPr lang="fa-IR" altLang="en-US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4125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DFA25D-6EEE-4500-A440-36752B2ACF2F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-14808" y="15205"/>
            <a:ext cx="9158808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+mj-lt"/>
                <a:ea typeface="+mj-ea"/>
                <a:cs typeface="B Titr" panose="00000700000000000000" pitchFamily="2" charset="-78"/>
              </a:defRPr>
            </a:lvl1pPr>
          </a:lstStyle>
          <a:p>
            <a:pPr fontAlgn="auto">
              <a:lnSpc>
                <a:spcPct val="135000"/>
              </a:lnSpc>
              <a:spcAft>
                <a:spcPts val="0"/>
              </a:spcAft>
              <a:defRPr/>
            </a:pPr>
            <a:r>
              <a:rPr lang="en-US" altLang="en-US" b="1" dirty="0" smtClean="0"/>
              <a:t>Dominating wireless technologies in </a:t>
            </a:r>
            <a:r>
              <a:rPr lang="en-US" altLang="en-US" b="1" dirty="0" err="1" smtClean="0"/>
              <a:t>IoT</a:t>
            </a:r>
            <a:endParaRPr lang="fa-IR" altLang="en-US" b="1" dirty="0">
              <a:solidFill>
                <a:srgbClr val="FFFF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175476" y="1305200"/>
            <a:ext cx="8778240" cy="4812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9769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rtl="0"/>
            <a:r>
              <a:rPr lang="en-US" dirty="0" smtClean="0"/>
              <a:t>This groups’ purpose:</a:t>
            </a:r>
            <a:endParaRPr lang="fa-IR" dirty="0" smtClean="0"/>
          </a:p>
          <a:p>
            <a:pPr lvl="1" rtl="0"/>
            <a:r>
              <a:rPr lang="en-US" dirty="0" smtClean="0"/>
              <a:t>Finding an optimal solution for wireless connection with low data rate with focus on simplicity and battery life extension (from months to years)</a:t>
            </a:r>
            <a:endParaRPr lang="fa-IR" dirty="0" smtClean="0"/>
          </a:p>
          <a:p>
            <a:pPr lvl="1" rtl="0"/>
            <a:r>
              <a:rPr lang="en-US" dirty="0" smtClean="0"/>
              <a:t>Focus on personal low powered networks</a:t>
            </a:r>
            <a:endParaRPr lang="fa-IR" dirty="0" smtClean="0"/>
          </a:p>
          <a:p>
            <a:pPr rtl="0"/>
            <a:r>
              <a:rPr lang="en-US" dirty="0" smtClean="0"/>
              <a:t>Some applications: home automation, remote control</a:t>
            </a:r>
            <a:endParaRPr lang="fa-IR" dirty="0" smtClean="0"/>
          </a:p>
          <a:p>
            <a:pPr rtl="0"/>
            <a:r>
              <a:rPr lang="en-US" dirty="0" smtClean="0"/>
              <a:t>Supporting data rates: 20, 40, 100, 250, 850 kbps, 1Mbps</a:t>
            </a:r>
            <a:endParaRPr lang="fa-IR" dirty="0" smtClean="0"/>
          </a:p>
          <a:p>
            <a:pPr rtl="0"/>
            <a:r>
              <a:rPr lang="en-US" dirty="0" smtClean="0"/>
              <a:t>Reliable transport</a:t>
            </a:r>
            <a:endParaRPr lang="fa-IR" dirty="0" smtClean="0"/>
          </a:p>
          <a:p>
            <a:pPr rtl="0"/>
            <a:r>
              <a:rPr lang="en-US" dirty="0" smtClean="0"/>
              <a:t>Frame size is 127 Bytes in the original version</a:t>
            </a:r>
            <a:endParaRPr lang="fa-IR" dirty="0" smtClean="0"/>
          </a:p>
          <a:p>
            <a:pPr rtl="0"/>
            <a:r>
              <a:rPr lang="en-US" dirty="0" smtClean="0"/>
              <a:t>In the IEEE 802.15.4g version the maximum frame size is grown to 2047 Bytes</a:t>
            </a:r>
            <a:endParaRPr lang="fa-IR" dirty="0" smtClean="0"/>
          </a:p>
          <a:p>
            <a:pPr rtl="0"/>
            <a:r>
              <a:rPr lang="en-US" dirty="0" err="1" smtClean="0"/>
              <a:t>Zigbee</a:t>
            </a:r>
            <a:r>
              <a:rPr lang="en-US" dirty="0" smtClean="0"/>
              <a:t>, Wireless HART, ISA 100 and RPL protocols are based on this standard</a:t>
            </a:r>
            <a:endParaRPr lang="fa-IR" dirty="0" smtClean="0"/>
          </a:p>
          <a:p>
            <a:pPr rtl="0"/>
            <a:endParaRPr lang="fa-IR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DFA25D-6EEE-4500-A440-36752B2ACF2F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-14808" y="15205"/>
            <a:ext cx="9158808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+mj-lt"/>
                <a:ea typeface="+mj-ea"/>
                <a:cs typeface="B Titr" panose="00000700000000000000" pitchFamily="2" charset="-78"/>
              </a:defRPr>
            </a:lvl1pPr>
          </a:lstStyle>
          <a:p>
            <a:pPr fontAlgn="auto">
              <a:lnSpc>
                <a:spcPct val="135000"/>
              </a:lnSpc>
              <a:spcAft>
                <a:spcPts val="0"/>
              </a:spcAft>
              <a:defRPr/>
            </a:pPr>
            <a:r>
              <a:rPr lang="en-US" altLang="en-US" b="1" dirty="0" smtClean="0"/>
              <a:t>IEEE 802.15.4</a:t>
            </a:r>
            <a:endParaRPr lang="fa-IR" altLang="en-US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869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a-IR" dirty="0" smtClean="0"/>
              <a:t>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DFA25D-6EEE-4500-A440-36752B2ACF2F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-14808" y="15205"/>
            <a:ext cx="9158808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+mj-lt"/>
                <a:ea typeface="+mj-ea"/>
                <a:cs typeface="B Titr" panose="00000700000000000000" pitchFamily="2" charset="-78"/>
              </a:defRPr>
            </a:lvl1pPr>
          </a:lstStyle>
          <a:p>
            <a:pPr fontAlgn="auto">
              <a:lnSpc>
                <a:spcPct val="135000"/>
              </a:lnSpc>
              <a:spcAft>
                <a:spcPts val="0"/>
              </a:spcAft>
              <a:defRPr/>
            </a:pPr>
            <a:r>
              <a:rPr lang="en-US" altLang="en-US" b="1" dirty="0" smtClean="0"/>
              <a:t>Topology varieties in IEEE 802.15.4</a:t>
            </a:r>
            <a:endParaRPr lang="fa-IR" altLang="en-US" b="1" dirty="0">
              <a:solidFill>
                <a:srgbClr val="FFFF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lum contrast="20000"/>
          </a:blip>
          <a:stretch>
            <a:fillRect/>
          </a:stretch>
        </p:blipFill>
        <p:spPr>
          <a:xfrm>
            <a:off x="182880" y="1529541"/>
            <a:ext cx="8778240" cy="4446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258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0"/>
            <a:r>
              <a:rPr lang="en-US" dirty="0" err="1" smtClean="0"/>
              <a:t>WiFi</a:t>
            </a:r>
            <a:r>
              <a:rPr lang="en-US" dirty="0" smtClean="0"/>
              <a:t> technologies (IEEE 802.11) cannot satisfy requirements of </a:t>
            </a:r>
            <a:r>
              <a:rPr lang="en-US" dirty="0" err="1" smtClean="0"/>
              <a:t>IoT</a:t>
            </a:r>
            <a:r>
              <a:rPr lang="en-US" dirty="0" smtClean="0"/>
              <a:t> for two reasons:</a:t>
            </a:r>
            <a:endParaRPr lang="fa-IR" dirty="0" smtClean="0"/>
          </a:p>
          <a:p>
            <a:pPr lvl="1" rtl="0"/>
            <a:r>
              <a:rPr lang="en-US" dirty="0" smtClean="0"/>
              <a:t>High energy consumption</a:t>
            </a:r>
            <a:endParaRPr lang="fa-IR" dirty="0" smtClean="0"/>
          </a:p>
          <a:p>
            <a:pPr lvl="1" rtl="0"/>
            <a:r>
              <a:rPr lang="en-US" dirty="0" smtClean="0"/>
              <a:t>Inappropriate frequency bands (2.4-5 GHz)</a:t>
            </a:r>
            <a:endParaRPr lang="fa-IR" dirty="0" smtClean="0"/>
          </a:p>
          <a:p>
            <a:pPr rtl="0" fontAlgn="auto">
              <a:lnSpc>
                <a:spcPct val="135000"/>
              </a:lnSpc>
              <a:spcAft>
                <a:spcPts val="0"/>
              </a:spcAft>
              <a:defRPr/>
            </a:pPr>
            <a:r>
              <a:rPr lang="en-US" altLang="en-US" dirty="0"/>
              <a:t>IEEE 802.11ah</a:t>
            </a:r>
            <a:r>
              <a:rPr lang="fa-IR" altLang="en-US" dirty="0"/>
              <a:t> </a:t>
            </a:r>
            <a:endParaRPr lang="en-US" altLang="en-US" dirty="0" smtClean="0"/>
          </a:p>
          <a:p>
            <a:pPr lvl="1" rtl="0">
              <a:lnSpc>
                <a:spcPct val="135000"/>
              </a:lnSpc>
              <a:spcAft>
                <a:spcPts val="0"/>
              </a:spcAft>
              <a:defRPr/>
            </a:pPr>
            <a:r>
              <a:rPr lang="en-US" altLang="en-US" dirty="0" smtClean="0"/>
              <a:t>Supporting lots of devices with resource limitations (more than 8,191)</a:t>
            </a:r>
          </a:p>
          <a:p>
            <a:pPr lvl="1" rtl="0">
              <a:lnSpc>
                <a:spcPct val="135000"/>
              </a:lnSpc>
              <a:spcAft>
                <a:spcPts val="0"/>
              </a:spcAft>
              <a:defRPr/>
            </a:pPr>
            <a:r>
              <a:rPr lang="en-US" altLang="en-US" dirty="0" smtClean="0"/>
              <a:t>Use of sub-1 GHz bands (wider range as it can bypass hard obstacles like walls)</a:t>
            </a:r>
            <a:endParaRPr lang="fa-IR" altLang="en-US" dirty="0" smtClean="0"/>
          </a:p>
          <a:p>
            <a:pPr lvl="1" rtl="0">
              <a:lnSpc>
                <a:spcPct val="135000"/>
              </a:lnSpc>
              <a:spcAft>
                <a:spcPts val="0"/>
              </a:spcAft>
              <a:defRPr/>
            </a:pPr>
            <a:r>
              <a:rPr lang="en-US" altLang="en-US" dirty="0" smtClean="0"/>
              <a:t>More than 1 KM supporting range – best suited for outdoors</a:t>
            </a:r>
            <a:endParaRPr lang="fa-IR" altLang="en-US" dirty="0" smtClean="0"/>
          </a:p>
          <a:p>
            <a:pPr lvl="1" rtl="0">
              <a:lnSpc>
                <a:spcPct val="135000"/>
              </a:lnSpc>
              <a:spcAft>
                <a:spcPts val="0"/>
              </a:spcAft>
              <a:defRPr/>
            </a:pPr>
            <a:r>
              <a:rPr lang="en-US" altLang="en-US" dirty="0" smtClean="0"/>
              <a:t>Transmission rate from 150 Kbps to 340 Mbps</a:t>
            </a:r>
            <a:endParaRPr lang="fa-IR" alt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DFA25D-6EEE-4500-A440-36752B2ACF2F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-14808" y="15205"/>
            <a:ext cx="9158808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+mj-lt"/>
                <a:ea typeface="+mj-ea"/>
                <a:cs typeface="B Titr" panose="00000700000000000000" pitchFamily="2" charset="-78"/>
              </a:defRPr>
            </a:lvl1pPr>
          </a:lstStyle>
          <a:p>
            <a:pPr fontAlgn="auto">
              <a:lnSpc>
                <a:spcPct val="135000"/>
              </a:lnSpc>
              <a:spcAft>
                <a:spcPts val="0"/>
              </a:spcAft>
              <a:defRPr/>
            </a:pPr>
            <a:r>
              <a:rPr lang="en-US" altLang="en-US" b="1" dirty="0" smtClean="0"/>
              <a:t>IEEE 802.11ah</a:t>
            </a:r>
            <a:r>
              <a:rPr lang="fa-IR" altLang="en-US" b="1" dirty="0" smtClean="0"/>
              <a:t> </a:t>
            </a:r>
            <a:endParaRPr lang="fa-IR" altLang="en-US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3753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0"/>
            <a:r>
              <a:rPr lang="en-US" dirty="0" smtClean="0"/>
              <a:t>This protocol is specially for WPANs (Wireless Personal networks)</a:t>
            </a:r>
            <a:endParaRPr lang="fa-IR" dirty="0" smtClean="0"/>
          </a:p>
          <a:p>
            <a:pPr rtl="0"/>
            <a:r>
              <a:rPr lang="en-US" dirty="0" smtClean="0"/>
              <a:t>It is based on the IEEE 802.15.4 standard</a:t>
            </a:r>
            <a:endParaRPr lang="fa-IR" dirty="0" smtClean="0"/>
          </a:p>
          <a:p>
            <a:pPr rtl="0"/>
            <a:r>
              <a:rPr lang="en-US" dirty="0" smtClean="0"/>
              <a:t>It operates in 868 MHz, 915 MHz and 2.4 GHz bands</a:t>
            </a:r>
            <a:endParaRPr lang="fa-IR" dirty="0" smtClean="0"/>
          </a:p>
          <a:p>
            <a:pPr rtl="0"/>
            <a:r>
              <a:rPr lang="en-US" dirty="0" smtClean="0"/>
              <a:t>Maximum data rates reaches up to 250 Kbps</a:t>
            </a:r>
            <a:endParaRPr lang="fa-IR" dirty="0" smtClean="0"/>
          </a:p>
          <a:p>
            <a:pPr rtl="0"/>
            <a:r>
              <a:rPr lang="en-US" dirty="0" smtClean="0"/>
              <a:t>Environmental range is between 10 to 100 meters</a:t>
            </a:r>
            <a:endParaRPr lang="fa-IR" dirty="0" smtClean="0"/>
          </a:p>
          <a:p>
            <a:pPr rtl="0"/>
            <a:r>
              <a:rPr lang="en-US" dirty="0" smtClean="0"/>
              <a:t>It can connect more than 64000 devices through network</a:t>
            </a:r>
            <a:endParaRPr lang="fa-IR" dirty="0" smtClean="0"/>
          </a:p>
          <a:p>
            <a:pPr rtl="0"/>
            <a:r>
              <a:rPr lang="en-US" dirty="0" smtClean="0"/>
              <a:t>Low energy consumption and long battery life</a:t>
            </a:r>
            <a:endParaRPr lang="fa-IR" dirty="0" smtClean="0"/>
          </a:p>
          <a:p>
            <a:pPr rtl="0"/>
            <a:endParaRPr lang="fa-IR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DFA25D-6EEE-4500-A440-36752B2ACF2F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-14808" y="15205"/>
            <a:ext cx="9158808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+mj-lt"/>
                <a:ea typeface="+mj-ea"/>
                <a:cs typeface="B Titr" panose="00000700000000000000" pitchFamily="2" charset="-78"/>
              </a:defRPr>
            </a:lvl1pPr>
          </a:lstStyle>
          <a:p>
            <a:pPr fontAlgn="auto">
              <a:lnSpc>
                <a:spcPct val="135000"/>
              </a:lnSpc>
              <a:spcAft>
                <a:spcPts val="0"/>
              </a:spcAft>
              <a:defRPr/>
            </a:pPr>
            <a:r>
              <a:rPr lang="en-US" altLang="en-US" b="1" dirty="0" err="1" smtClean="0"/>
              <a:t>Zigbee</a:t>
            </a:r>
            <a:endParaRPr lang="fa-IR" altLang="en-US" b="1" dirty="0">
              <a:solidFill>
                <a:srgbClr val="FFFF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6741" y="4295838"/>
            <a:ext cx="2280629" cy="2280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659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rtl="0"/>
            <a:r>
              <a:rPr lang="en-US" dirty="0" smtClean="0"/>
              <a:t>These networks indicate applications that need immediate response time (such as industrial automation and vehicle networks)</a:t>
            </a:r>
            <a:endParaRPr lang="fa-IR" dirty="0" smtClean="0"/>
          </a:p>
          <a:p>
            <a:pPr rtl="0"/>
            <a:r>
              <a:rPr lang="en-US" dirty="0" smtClean="0"/>
              <a:t>Industrial automation:</a:t>
            </a:r>
            <a:endParaRPr lang="fa-IR" dirty="0" smtClean="0"/>
          </a:p>
          <a:p>
            <a:pPr lvl="1" rtl="0"/>
            <a:r>
              <a:rPr lang="en-US" dirty="0" smtClean="0"/>
              <a:t>Network range is quite large (from one to couple of Kilometers)</a:t>
            </a:r>
            <a:endParaRPr lang="fa-IR" dirty="0" smtClean="0"/>
          </a:p>
          <a:p>
            <a:pPr lvl="1" rtl="0"/>
            <a:r>
              <a:rPr lang="en-US" dirty="0" smtClean="0"/>
              <a:t>It may include more than 64 hop for a factory or more than 5 hop for a working station (such as a robot)</a:t>
            </a:r>
            <a:endParaRPr lang="fa-IR" dirty="0" smtClean="0"/>
          </a:p>
          <a:p>
            <a:pPr rtl="0"/>
            <a:r>
              <a:rPr lang="en-US" dirty="0" smtClean="0"/>
              <a:t>In addition to immediate traffic, these networks require long-tail traffics too (such as video or large file transfer)</a:t>
            </a:r>
            <a:endParaRPr lang="fa-IR" dirty="0" smtClean="0"/>
          </a:p>
          <a:p>
            <a:pPr lvl="1" rtl="0"/>
            <a:r>
              <a:rPr lang="en-US" dirty="0" smtClean="0"/>
              <a:t>A requirement for these networks is that the delay must be deterministic and predictable</a:t>
            </a:r>
            <a:endParaRPr lang="fa-IR" dirty="0" smtClean="0"/>
          </a:p>
          <a:p>
            <a:pPr lvl="1" rtl="0"/>
            <a:r>
              <a:rPr lang="en-US" dirty="0" smtClean="0"/>
              <a:t>In industrial automation, a cell’s delay must not exceed 5 us and for a factory region this delay must be smaller than 125 us</a:t>
            </a:r>
            <a:endParaRPr lang="fa-IR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DFA25D-6EEE-4500-A440-36752B2ACF2F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-14808" y="15205"/>
            <a:ext cx="9158808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+mj-lt"/>
                <a:ea typeface="+mj-ea"/>
                <a:cs typeface="B Titr" panose="00000700000000000000" pitchFamily="2" charset="-78"/>
              </a:defRPr>
            </a:lvl1pPr>
          </a:lstStyle>
          <a:p>
            <a:pPr fontAlgn="auto">
              <a:lnSpc>
                <a:spcPct val="135000"/>
              </a:lnSpc>
              <a:spcAft>
                <a:spcPts val="0"/>
              </a:spcAft>
              <a:defRPr/>
            </a:pPr>
            <a:r>
              <a:rPr lang="en-US" altLang="en-US" dirty="0" smtClean="0"/>
              <a:t>Time sensitive networks</a:t>
            </a:r>
            <a:endParaRPr lang="fa-IR" altLang="en-US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3866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a-IR" dirty="0" smtClean="0"/>
              <a:t>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DFA25D-6EEE-4500-A440-36752B2ACF2F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-14808" y="15205"/>
            <a:ext cx="9158808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+mj-lt"/>
                <a:ea typeface="+mj-ea"/>
                <a:cs typeface="B Titr" panose="00000700000000000000" pitchFamily="2" charset="-78"/>
              </a:defRPr>
            </a:lvl1pPr>
          </a:lstStyle>
          <a:p>
            <a:pPr fontAlgn="auto">
              <a:lnSpc>
                <a:spcPct val="135000"/>
              </a:lnSpc>
              <a:spcAft>
                <a:spcPts val="0"/>
              </a:spcAft>
              <a:defRPr/>
            </a:pPr>
            <a:r>
              <a:rPr lang="en-US" altLang="en-US" b="1" dirty="0" smtClean="0"/>
              <a:t>IEEE 802.11Qbv</a:t>
            </a:r>
            <a:r>
              <a:rPr lang="fa-IR" altLang="en-US" b="1" dirty="0" smtClean="0"/>
              <a:t> </a:t>
            </a:r>
            <a:endParaRPr lang="fa-IR" altLang="en-US" b="1" dirty="0">
              <a:solidFill>
                <a:srgbClr val="FFFF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449796" y="1032622"/>
            <a:ext cx="8229600" cy="5446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958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7504" y="1052736"/>
            <a:ext cx="8928992" cy="5544616"/>
          </a:xfrm>
        </p:spPr>
        <p:txBody>
          <a:bodyPr>
            <a:normAutofit fontScale="92500" lnSpcReduction="10000"/>
          </a:bodyPr>
          <a:lstStyle/>
          <a:p>
            <a:pPr rtl="0"/>
            <a:r>
              <a:rPr lang="en-US" dirty="0" smtClean="0"/>
              <a:t>Most </a:t>
            </a:r>
            <a:r>
              <a:rPr lang="en-US" dirty="0" err="1" smtClean="0"/>
              <a:t>IoT</a:t>
            </a:r>
            <a:r>
              <a:rPr lang="en-US" dirty="0" smtClean="0"/>
              <a:t> systems are created based on low-powered and </a:t>
            </a:r>
            <a:r>
              <a:rPr lang="en-US" dirty="0" err="1" smtClean="0"/>
              <a:t>Lossy</a:t>
            </a:r>
            <a:r>
              <a:rPr lang="en-US" dirty="0" smtClean="0"/>
              <a:t> networks</a:t>
            </a:r>
            <a:endParaRPr lang="fa-IR" dirty="0" smtClean="0"/>
          </a:p>
          <a:p>
            <a:pPr lvl="1" rtl="0"/>
            <a:r>
              <a:rPr lang="en-US" dirty="0" smtClean="0"/>
              <a:t>Low-power and Lossy Networks (LLNs)</a:t>
            </a:r>
          </a:p>
          <a:p>
            <a:pPr rtl="0"/>
            <a:r>
              <a:rPr lang="en-US" dirty="0" smtClean="0"/>
              <a:t>Networks including numerous (usually couple of thousands) number of embedded devices with resource constraints such as power, memory and computation</a:t>
            </a:r>
            <a:endParaRPr lang="fa-IR" dirty="0" smtClean="0"/>
          </a:p>
          <a:p>
            <a:pPr rtl="0"/>
            <a:r>
              <a:rPr lang="en-US" dirty="0" smtClean="0"/>
              <a:t>In this kind of networks, devices will be connected by technologies such as IEEE 802.15.4, Bluetooth </a:t>
            </a:r>
            <a:r>
              <a:rPr lang="en-US" dirty="0" err="1" smtClean="0"/>
              <a:t>WiFi</a:t>
            </a:r>
            <a:r>
              <a:rPr lang="en-US" dirty="0"/>
              <a:t> </a:t>
            </a:r>
            <a:r>
              <a:rPr lang="en-US" dirty="0" smtClean="0"/>
              <a:t>and PLC</a:t>
            </a:r>
            <a:endParaRPr lang="fa-IR" dirty="0" smtClean="0"/>
          </a:p>
          <a:p>
            <a:pPr rtl="0"/>
            <a:r>
              <a:rPr lang="en-US" dirty="0" smtClean="0"/>
              <a:t>Some applications that operate based on these networks:</a:t>
            </a:r>
            <a:endParaRPr lang="fa-IR" dirty="0" smtClean="0"/>
          </a:p>
          <a:p>
            <a:pPr lvl="1" rtl="0"/>
            <a:r>
              <a:rPr lang="en-US" dirty="0" smtClean="0"/>
              <a:t>Industrial supervision</a:t>
            </a:r>
            <a:endParaRPr lang="fa-IR" dirty="0" smtClean="0"/>
          </a:p>
          <a:p>
            <a:pPr lvl="1" rtl="0"/>
            <a:r>
              <a:rPr lang="en-US" dirty="0" smtClean="0"/>
              <a:t>House/building automation</a:t>
            </a:r>
            <a:endParaRPr lang="fa-IR" dirty="0" smtClean="0"/>
          </a:p>
          <a:p>
            <a:pPr lvl="1" rtl="0"/>
            <a:r>
              <a:rPr lang="en-US" dirty="0" smtClean="0"/>
              <a:t>Medical health/care</a:t>
            </a:r>
            <a:endParaRPr lang="fa-IR" dirty="0" smtClean="0"/>
          </a:p>
          <a:p>
            <a:pPr lvl="1" rtl="0"/>
            <a:r>
              <a:rPr lang="en-US" dirty="0" smtClean="0"/>
              <a:t>Environment supervision</a:t>
            </a:r>
            <a:endParaRPr lang="fa-IR" dirty="0" smtClean="0"/>
          </a:p>
          <a:p>
            <a:pPr lvl="1" rtl="0"/>
            <a:r>
              <a:rPr lang="en-US" dirty="0" smtClean="0"/>
              <a:t>Smart energy network</a:t>
            </a:r>
            <a:endParaRPr lang="fa-IR" dirty="0" smtClean="0"/>
          </a:p>
          <a:p>
            <a:pPr lvl="1" rtl="0"/>
            <a:endParaRPr lang="fa-IR" dirty="0" smtClean="0"/>
          </a:p>
          <a:p>
            <a:pPr lvl="1" rtl="0"/>
            <a:endParaRPr lang="fa-IR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DFA25D-6EEE-4500-A440-36752B2ACF2F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-14808" y="15205"/>
            <a:ext cx="9158808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+mj-lt"/>
                <a:ea typeface="+mj-ea"/>
                <a:cs typeface="B Titr" panose="00000700000000000000" pitchFamily="2" charset="-78"/>
              </a:defRPr>
            </a:lvl1pPr>
          </a:lstStyle>
          <a:p>
            <a:pPr fontAlgn="auto">
              <a:lnSpc>
                <a:spcPct val="135000"/>
              </a:lnSpc>
              <a:spcAft>
                <a:spcPts val="0"/>
              </a:spcAft>
              <a:defRPr/>
            </a:pPr>
            <a:r>
              <a:rPr lang="en-US" altLang="en-US" b="1" dirty="0" smtClean="0"/>
              <a:t>Network layer (Internet layer)</a:t>
            </a:r>
            <a:endParaRPr lang="fa-IR" altLang="en-US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0058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rtl="0"/>
            <a:r>
              <a:rPr lang="en-US" dirty="0" smtClean="0"/>
              <a:t>Nodes in LLNs have very limited memory to keep the topology states or routing tables</a:t>
            </a:r>
            <a:endParaRPr lang="fa-IR" dirty="0" smtClean="0"/>
          </a:p>
          <a:p>
            <a:pPr rtl="0"/>
            <a:r>
              <a:rPr lang="en-US" b="1" dirty="0" smtClean="0">
                <a:solidFill>
                  <a:srgbClr val="C00000"/>
                </a:solidFill>
              </a:rPr>
              <a:t>Optimizing energy consumption </a:t>
            </a:r>
            <a:r>
              <a:rPr lang="en-US" b="1" dirty="0" smtClean="0"/>
              <a:t>in LLNs</a:t>
            </a:r>
            <a:endParaRPr lang="fa-IR" dirty="0" smtClean="0"/>
          </a:p>
          <a:p>
            <a:pPr rtl="0"/>
            <a:r>
              <a:rPr lang="en-US" b="1" dirty="0" smtClean="0">
                <a:solidFill>
                  <a:srgbClr val="C00000"/>
                </a:solidFill>
              </a:rPr>
              <a:t>Traffic patterns </a:t>
            </a:r>
            <a:r>
              <a:rPr lang="en-US" b="1" dirty="0" smtClean="0"/>
              <a:t>in LLNs</a:t>
            </a:r>
            <a:endParaRPr lang="en-US" dirty="0" smtClean="0"/>
          </a:p>
          <a:p>
            <a:pPr lvl="1" rtl="0"/>
            <a:r>
              <a:rPr lang="en-US" dirty="0" smtClean="0"/>
              <a:t>point-to-point</a:t>
            </a:r>
          </a:p>
          <a:p>
            <a:pPr lvl="1" rtl="0"/>
            <a:r>
              <a:rPr lang="en-US" dirty="0" smtClean="0"/>
              <a:t>multipoint-to-point</a:t>
            </a:r>
          </a:p>
          <a:p>
            <a:pPr lvl="1" rtl="0"/>
            <a:r>
              <a:rPr lang="en-US" dirty="0" smtClean="0"/>
              <a:t>point-to-multipoint</a:t>
            </a:r>
            <a:endParaRPr lang="fa-IR" dirty="0" smtClean="0"/>
          </a:p>
          <a:p>
            <a:pPr rtl="0"/>
            <a:r>
              <a:rPr lang="en-US" dirty="0" smtClean="0"/>
              <a:t>Datalink layer technologies in LLNs usually have limited frame size</a:t>
            </a:r>
            <a:endParaRPr lang="fa-IR" dirty="0" smtClean="0"/>
          </a:p>
          <a:p>
            <a:pPr rtl="0"/>
            <a:r>
              <a:rPr lang="en-US" b="1" dirty="0" smtClean="0">
                <a:solidFill>
                  <a:srgbClr val="C00000"/>
                </a:solidFill>
              </a:rPr>
              <a:t>Link reliability </a:t>
            </a:r>
            <a:r>
              <a:rPr lang="en-US" b="1" dirty="0" smtClean="0"/>
              <a:t>in LLNs is variable in time</a:t>
            </a:r>
            <a:endParaRPr lang="fa-IR" dirty="0" smtClean="0"/>
          </a:p>
          <a:p>
            <a:pPr lvl="1" rtl="0"/>
            <a:r>
              <a:rPr lang="en-US" dirty="0" smtClean="0"/>
              <a:t>Bit Error Rate (BER)</a:t>
            </a:r>
          </a:p>
          <a:p>
            <a:pPr lvl="1" rtl="0"/>
            <a:r>
              <a:rPr lang="en-US" dirty="0" smtClean="0"/>
              <a:t>Dropping packets for various reasons (Collision)</a:t>
            </a:r>
            <a:endParaRPr lang="fa-IR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DFA25D-6EEE-4500-A440-36752B2ACF2F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-14808" y="15205"/>
            <a:ext cx="9158808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+mj-lt"/>
                <a:ea typeface="+mj-ea"/>
                <a:cs typeface="B Titr" panose="00000700000000000000" pitchFamily="2" charset="-78"/>
              </a:defRPr>
            </a:lvl1pPr>
          </a:lstStyle>
          <a:p>
            <a:pPr fontAlgn="auto">
              <a:lnSpc>
                <a:spcPct val="135000"/>
              </a:lnSpc>
              <a:spcAft>
                <a:spcPts val="0"/>
              </a:spcAft>
              <a:defRPr/>
            </a:pPr>
            <a:r>
              <a:rPr lang="en-US" altLang="en-US" b="1" dirty="0" smtClean="0"/>
              <a:t>Network layer challenges</a:t>
            </a:r>
            <a:endParaRPr lang="fa-IR" altLang="en-US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3165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 </a:t>
            </a:r>
            <a:endParaRPr lang="fa-IR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DFA25D-6EEE-4500-A440-36752B2ACF2F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-14808" y="15205"/>
            <a:ext cx="9158808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+mj-lt"/>
                <a:ea typeface="+mj-ea"/>
                <a:cs typeface="B Titr" panose="00000700000000000000" pitchFamily="2" charset="-78"/>
              </a:defRPr>
            </a:lvl1pPr>
          </a:lstStyle>
          <a:p>
            <a:pPr fontAlgn="auto">
              <a:lnSpc>
                <a:spcPct val="135000"/>
              </a:lnSpc>
              <a:spcAft>
                <a:spcPts val="0"/>
              </a:spcAft>
              <a:defRPr/>
            </a:pPr>
            <a:r>
              <a:rPr lang="en-US" altLang="en-US" b="1" dirty="0" smtClean="0"/>
              <a:t>Packet delivery rate for two IEEE 802.15.4 links</a:t>
            </a:r>
            <a:endParaRPr lang="fa-IR" altLang="en-US" b="1" dirty="0">
              <a:solidFill>
                <a:srgbClr val="FFFF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lum contrast="20000"/>
          </a:blip>
          <a:stretch>
            <a:fillRect/>
          </a:stretch>
        </p:blipFill>
        <p:spPr>
          <a:xfrm>
            <a:off x="175476" y="1052736"/>
            <a:ext cx="8778240" cy="5338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291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 </a:t>
            </a:r>
            <a:endParaRPr lang="fa-IR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DFA25D-6EEE-4500-A440-36752B2ACF2F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-14808" y="15205"/>
            <a:ext cx="9158808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+mj-lt"/>
                <a:ea typeface="+mj-ea"/>
                <a:cs typeface="B Titr" panose="00000700000000000000" pitchFamily="2" charset="-78"/>
              </a:defRPr>
            </a:lvl1pPr>
          </a:lstStyle>
          <a:p>
            <a:pPr fontAlgn="auto">
              <a:lnSpc>
                <a:spcPct val="135000"/>
              </a:lnSpc>
              <a:spcAft>
                <a:spcPts val="0"/>
              </a:spcAft>
              <a:defRPr/>
            </a:pPr>
            <a:r>
              <a:rPr lang="en-US" altLang="en-US" b="1" dirty="0" err="1" smtClean="0"/>
              <a:t>IoT’s</a:t>
            </a:r>
            <a:r>
              <a:rPr lang="en-US" altLang="en-US" b="1" dirty="0" smtClean="0"/>
              <a:t> network layer challenges</a:t>
            </a:r>
            <a:endParaRPr lang="fa-IR" altLang="en-US" b="1" dirty="0">
              <a:solidFill>
                <a:srgbClr val="FFFF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1652454" y="964116"/>
            <a:ext cx="5824283" cy="5577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352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SzPct val="90000"/>
            </a:pPr>
            <a:r>
              <a:rPr lang="en-US" dirty="0" smtClean="0"/>
              <a:t>Abbreviated from: IPv</a:t>
            </a:r>
            <a:r>
              <a:rPr lang="en-US" b="1" dirty="0" smtClean="0"/>
              <a:t>6</a:t>
            </a:r>
            <a:r>
              <a:rPr lang="en-US" dirty="0" smtClean="0"/>
              <a:t> over </a:t>
            </a:r>
            <a:r>
              <a:rPr lang="en-US" b="1" dirty="0" smtClean="0"/>
              <a:t>Lo</a:t>
            </a:r>
            <a:r>
              <a:rPr lang="en-US" dirty="0" smtClean="0"/>
              <a:t>w-Power </a:t>
            </a:r>
            <a:r>
              <a:rPr lang="en-US" b="1" dirty="0" smtClean="0"/>
              <a:t>W</a:t>
            </a:r>
            <a:r>
              <a:rPr lang="en-US" dirty="0" smtClean="0"/>
              <a:t>ireless </a:t>
            </a:r>
            <a:r>
              <a:rPr lang="en-US" b="1" dirty="0" smtClean="0"/>
              <a:t>P</a:t>
            </a:r>
            <a:r>
              <a:rPr lang="en-US" dirty="0" smtClean="0"/>
              <a:t>ersonal </a:t>
            </a:r>
            <a:r>
              <a:rPr lang="en-US" b="1" dirty="0" smtClean="0"/>
              <a:t>A</a:t>
            </a:r>
            <a:r>
              <a:rPr lang="en-US" dirty="0" smtClean="0"/>
              <a:t>rea </a:t>
            </a:r>
            <a:r>
              <a:rPr lang="en-US" b="1" dirty="0" smtClean="0"/>
              <a:t>N</a:t>
            </a:r>
            <a:r>
              <a:rPr lang="en-US" dirty="0" smtClean="0"/>
              <a:t>etworks</a:t>
            </a:r>
          </a:p>
          <a:p>
            <a:pPr rtl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SzPct val="90000"/>
            </a:pPr>
            <a:r>
              <a:rPr lang="en-US" dirty="0" smtClean="0"/>
              <a:t>RFC 6282</a:t>
            </a:r>
            <a:endParaRPr lang="fa-IR" dirty="0" smtClean="0"/>
          </a:p>
          <a:p>
            <a:pPr rtl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SzPct val="90000"/>
            </a:pPr>
            <a:r>
              <a:rPr lang="en-US" dirty="0" smtClean="0"/>
              <a:t>6LoWPAN is an adaptation layer for exploiting IPv6 on IEEE 802.15.4 networks</a:t>
            </a:r>
            <a:endParaRPr lang="fa-IR" dirty="0" smtClean="0"/>
          </a:p>
          <a:p>
            <a:pPr rtl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SzPct val="90000"/>
            </a:pPr>
            <a:r>
              <a:rPr lang="en-US" dirty="0" smtClean="0"/>
              <a:t>Maximum Transmission Unit –MTU for Ethernet is 1500 Bytes while for IEEE 802.15.4 it equals 127 Bytes</a:t>
            </a:r>
          </a:p>
          <a:p>
            <a:pPr rtl="0">
              <a:lnSpc>
                <a:spcPct val="100000"/>
              </a:lnSpc>
              <a:spcAft>
                <a:spcPts val="1200"/>
              </a:spcAft>
              <a:buSzPct val="90000"/>
            </a:pPr>
            <a:r>
              <a:rPr lang="en-US" dirty="0" smtClean="0"/>
              <a:t>These 127 Bytes include 25 </a:t>
            </a:r>
            <a:r>
              <a:rPr lang="en-US" dirty="0"/>
              <a:t>h</a:t>
            </a:r>
            <a:r>
              <a:rPr lang="en-US" dirty="0" smtClean="0"/>
              <a:t>eader Bytes and 21 Datalink layer security additions</a:t>
            </a:r>
            <a:endParaRPr lang="fa-IR" dirty="0" smtClean="0"/>
          </a:p>
          <a:p>
            <a:pPr lvl="1" rtl="0">
              <a:lnSpc>
                <a:spcPct val="100000"/>
              </a:lnSpc>
              <a:spcAft>
                <a:spcPts val="1200"/>
              </a:spcAft>
              <a:buSzPct val="90000"/>
            </a:pPr>
            <a:endParaRPr lang="fa-IR" dirty="0"/>
          </a:p>
          <a:p>
            <a:pPr marL="0" indent="0" rtl="0">
              <a:buNone/>
            </a:pPr>
            <a:endParaRPr lang="fa-IR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DFA25D-6EEE-4500-A440-36752B2ACF2F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-14808" y="15205"/>
            <a:ext cx="9158808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+mj-lt"/>
                <a:ea typeface="+mj-ea"/>
                <a:cs typeface="B Titr" panose="00000700000000000000" pitchFamily="2" charset="-78"/>
              </a:defRPr>
            </a:lvl1pPr>
          </a:lstStyle>
          <a:p>
            <a:pPr fontAlgn="auto">
              <a:lnSpc>
                <a:spcPct val="135000"/>
              </a:lnSpc>
              <a:spcAft>
                <a:spcPts val="0"/>
              </a:spcAft>
              <a:defRPr/>
            </a:pPr>
            <a:r>
              <a:rPr lang="en-US" altLang="en-US" b="1" dirty="0" smtClean="0"/>
              <a:t>6LoWPAN protocol</a:t>
            </a:r>
            <a:endParaRPr lang="fa-IR" altLang="en-US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2989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 </a:t>
            </a:r>
            <a:endParaRPr lang="fa-IR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DFA25D-6EEE-4500-A440-36752B2ACF2F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-14808" y="15205"/>
            <a:ext cx="9158808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+mj-lt"/>
                <a:ea typeface="+mj-ea"/>
                <a:cs typeface="B Titr" panose="00000700000000000000" pitchFamily="2" charset="-78"/>
              </a:defRPr>
            </a:lvl1pPr>
          </a:lstStyle>
          <a:p>
            <a:pPr fontAlgn="auto">
              <a:lnSpc>
                <a:spcPct val="135000"/>
              </a:lnSpc>
              <a:spcAft>
                <a:spcPts val="0"/>
              </a:spcAft>
              <a:defRPr/>
            </a:pPr>
            <a:r>
              <a:rPr lang="en-US" altLang="en-US" b="1" dirty="0" smtClean="0"/>
              <a:t>6LoWPAN protocol</a:t>
            </a:r>
            <a:endParaRPr lang="fa-IR" altLang="en-US" b="1" dirty="0">
              <a:solidFill>
                <a:srgbClr val="FFFF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lum contrast="40000"/>
          </a:blip>
          <a:stretch>
            <a:fillRect/>
          </a:stretch>
        </p:blipFill>
        <p:spPr>
          <a:xfrm>
            <a:off x="2539554" y="1148895"/>
            <a:ext cx="4064891" cy="5208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381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SzPct val="90000"/>
            </a:pPr>
            <a:r>
              <a:rPr lang="en-US" dirty="0" smtClean="0"/>
              <a:t>Two major problems of IPv6 in </a:t>
            </a:r>
            <a:r>
              <a:rPr lang="en-US" dirty="0" err="1" smtClean="0"/>
              <a:t>IoT</a:t>
            </a:r>
            <a:r>
              <a:rPr lang="en-US" dirty="0" smtClean="0"/>
              <a:t>:</a:t>
            </a:r>
            <a:endParaRPr lang="fa-IR" dirty="0" smtClean="0"/>
          </a:p>
          <a:p>
            <a:pPr lvl="1" rtl="0">
              <a:lnSpc>
                <a:spcPct val="100000"/>
              </a:lnSpc>
              <a:spcAft>
                <a:spcPts val="1200"/>
              </a:spcAft>
              <a:buSzPct val="90000"/>
            </a:pPr>
            <a:r>
              <a:rPr lang="en-US" dirty="0" smtClean="0"/>
              <a:t>IPv6’s header is 40 Bytes long</a:t>
            </a:r>
            <a:endParaRPr lang="fa-IR" dirty="0" smtClean="0"/>
          </a:p>
          <a:p>
            <a:pPr lvl="1" rtl="0">
              <a:lnSpc>
                <a:spcPct val="100000"/>
              </a:lnSpc>
              <a:spcAft>
                <a:spcPts val="1200"/>
              </a:spcAft>
              <a:buSzPct val="90000"/>
            </a:pPr>
            <a:r>
              <a:rPr lang="en-US" dirty="0" smtClean="0"/>
              <a:t>IPv6 does not do fragmentation and reassembly of the packets</a:t>
            </a:r>
            <a:endParaRPr lang="fa-IR" dirty="0" smtClean="0"/>
          </a:p>
          <a:p>
            <a:pPr rtl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SzPct val="90000"/>
            </a:pPr>
            <a:r>
              <a:rPr lang="en-US" dirty="0" smtClean="0"/>
              <a:t>Three major tasks of 6LoWPAN protocol:</a:t>
            </a:r>
            <a:endParaRPr lang="fa-IR" dirty="0"/>
          </a:p>
          <a:p>
            <a:pPr marL="573088" lvl="1" defTabSz="627063" rtl="0">
              <a:lnSpc>
                <a:spcPct val="100000"/>
              </a:lnSpc>
              <a:spcAft>
                <a:spcPts val="1200"/>
              </a:spcAft>
              <a:buSzPct val="90000"/>
            </a:pPr>
            <a:r>
              <a:rPr lang="en-US" dirty="0" smtClean="0"/>
              <a:t>IPv6 header compression</a:t>
            </a:r>
            <a:endParaRPr lang="en-US" dirty="0"/>
          </a:p>
          <a:p>
            <a:pPr marL="573088" lvl="1" defTabSz="627063" rtl="0">
              <a:lnSpc>
                <a:spcPct val="100000"/>
              </a:lnSpc>
              <a:spcAft>
                <a:spcPts val="1200"/>
              </a:spcAft>
              <a:buSzPct val="90000"/>
            </a:pPr>
            <a:r>
              <a:rPr lang="en-US" dirty="0" smtClean="0"/>
              <a:t>IPv6 packet fragmentation and reassembly</a:t>
            </a:r>
          </a:p>
          <a:p>
            <a:pPr marL="573088" lvl="1" defTabSz="627063" rtl="0">
              <a:lnSpc>
                <a:spcPct val="100000"/>
              </a:lnSpc>
              <a:spcAft>
                <a:spcPts val="1200"/>
              </a:spcAft>
              <a:buSzPct val="90000"/>
            </a:pPr>
            <a:r>
              <a:rPr lang="en-US" dirty="0" smtClean="0"/>
              <a:t>Layer 2 forwarding – also known as mesh under</a:t>
            </a:r>
            <a:endParaRPr lang="fa-IR" dirty="0" smtClean="0"/>
          </a:p>
          <a:p>
            <a:pPr marL="573088" lvl="1" defTabSz="627063" rtl="0">
              <a:lnSpc>
                <a:spcPct val="100000"/>
              </a:lnSpc>
              <a:spcAft>
                <a:spcPts val="1200"/>
              </a:spcAft>
              <a:buSzPct val="90000"/>
            </a:pPr>
            <a:endParaRPr lang="fa-IR" dirty="0"/>
          </a:p>
          <a:p>
            <a:pPr marL="0" indent="0" rtl="0">
              <a:buNone/>
            </a:pPr>
            <a:endParaRPr lang="fa-IR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DFA25D-6EEE-4500-A440-36752B2ACF2F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-14808" y="15205"/>
            <a:ext cx="9158808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+mj-lt"/>
                <a:ea typeface="+mj-ea"/>
                <a:cs typeface="B Titr" panose="00000700000000000000" pitchFamily="2" charset="-78"/>
              </a:defRPr>
            </a:lvl1pPr>
          </a:lstStyle>
          <a:p>
            <a:pPr fontAlgn="auto">
              <a:lnSpc>
                <a:spcPct val="135000"/>
              </a:lnSpc>
              <a:spcAft>
                <a:spcPts val="0"/>
              </a:spcAft>
              <a:defRPr/>
            </a:pPr>
            <a:r>
              <a:rPr lang="en-US" altLang="en-US" b="1" dirty="0" smtClean="0"/>
              <a:t>6LoWPAN protocol</a:t>
            </a:r>
            <a:endParaRPr lang="fa-IR" altLang="en-US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7094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30188" lvl="1" indent="0" defTabSz="627063">
              <a:lnSpc>
                <a:spcPct val="100000"/>
              </a:lnSpc>
              <a:spcAft>
                <a:spcPts val="1200"/>
              </a:spcAft>
              <a:buSzPct val="90000"/>
              <a:buNone/>
            </a:pPr>
            <a:endParaRPr lang="fa-IR" dirty="0"/>
          </a:p>
          <a:p>
            <a:pPr marL="0" indent="0">
              <a:buNone/>
            </a:pPr>
            <a:endParaRPr lang="fa-IR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DFA25D-6EEE-4500-A440-36752B2ACF2F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-14808" y="15205"/>
            <a:ext cx="9158808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+mj-lt"/>
                <a:ea typeface="+mj-ea"/>
                <a:cs typeface="B Titr" panose="00000700000000000000" pitchFamily="2" charset="-78"/>
              </a:defRPr>
            </a:lvl1pPr>
          </a:lstStyle>
          <a:p>
            <a:pPr fontAlgn="auto">
              <a:lnSpc>
                <a:spcPct val="135000"/>
              </a:lnSpc>
              <a:spcAft>
                <a:spcPts val="0"/>
              </a:spcAft>
              <a:defRPr/>
            </a:pPr>
            <a:r>
              <a:rPr lang="en-US" altLang="en-US" b="1" dirty="0" smtClean="0"/>
              <a:t>6LoWPAN protocol</a:t>
            </a:r>
            <a:endParaRPr lang="fa-IR" altLang="en-US" b="1" dirty="0">
              <a:solidFill>
                <a:srgbClr val="FFFF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lum contrast="20000"/>
          </a:blip>
          <a:stretch>
            <a:fillRect/>
          </a:stretch>
        </p:blipFill>
        <p:spPr>
          <a:xfrm>
            <a:off x="182880" y="1988840"/>
            <a:ext cx="8778240" cy="2833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743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rtl="0"/>
            <a:r>
              <a:rPr lang="en-US" dirty="0" smtClean="0"/>
              <a:t>Support for unicast / </a:t>
            </a:r>
            <a:r>
              <a:rPr lang="en-US" dirty="0" err="1" smtClean="0"/>
              <a:t>anycast</a:t>
            </a:r>
            <a:r>
              <a:rPr lang="en-US" dirty="0" smtClean="0"/>
              <a:t> / multicast</a:t>
            </a:r>
          </a:p>
          <a:p>
            <a:pPr rtl="0"/>
            <a:r>
              <a:rPr lang="en-US" dirty="0" smtClean="0"/>
              <a:t>Comparative routing</a:t>
            </a:r>
            <a:endParaRPr lang="fa-IR" dirty="0" smtClean="0"/>
          </a:p>
          <a:p>
            <a:pPr lvl="1" rtl="0"/>
            <a:r>
              <a:rPr lang="en-US" dirty="0" smtClean="0"/>
              <a:t>Considering network conditions</a:t>
            </a:r>
            <a:endParaRPr lang="fa-IR" dirty="0" smtClean="0"/>
          </a:p>
          <a:p>
            <a:pPr rtl="0"/>
            <a:r>
              <a:rPr lang="en-US" dirty="0" smtClean="0"/>
              <a:t>Limitation-based routing</a:t>
            </a:r>
            <a:endParaRPr lang="fa-IR" dirty="0" smtClean="0"/>
          </a:p>
          <a:p>
            <a:pPr lvl="1" rtl="0"/>
            <a:r>
              <a:rPr lang="en-US" dirty="0" smtClean="0"/>
              <a:t>Taking node and link limitations into account (such as energy, computing power, memory, link quality)</a:t>
            </a:r>
            <a:endParaRPr lang="fa-IR" dirty="0" smtClean="0"/>
          </a:p>
          <a:p>
            <a:pPr rtl="0"/>
            <a:r>
              <a:rPr lang="en-US" dirty="0" smtClean="0"/>
              <a:t>Traffic specification</a:t>
            </a:r>
            <a:endParaRPr lang="fa-IR" dirty="0" smtClean="0"/>
          </a:p>
          <a:p>
            <a:pPr lvl="1" rtl="0"/>
            <a:r>
              <a:rPr lang="en-US" dirty="0" smtClean="0"/>
              <a:t>MP2P</a:t>
            </a:r>
            <a:r>
              <a:rPr lang="fa-IR" dirty="0" smtClean="0"/>
              <a:t>، </a:t>
            </a:r>
            <a:r>
              <a:rPr lang="en-US" dirty="0" smtClean="0"/>
              <a:t>P2MP</a:t>
            </a:r>
            <a:r>
              <a:rPr lang="fa-IR" dirty="0" smtClean="0"/>
              <a:t>، </a:t>
            </a:r>
            <a:r>
              <a:rPr lang="en-US" dirty="0" smtClean="0"/>
              <a:t>P2P</a:t>
            </a:r>
            <a:r>
              <a:rPr lang="fa-IR" dirty="0" smtClean="0"/>
              <a:t> </a:t>
            </a:r>
          </a:p>
          <a:p>
            <a:pPr lvl="1" rtl="0"/>
            <a:r>
              <a:rPr lang="en-US" dirty="0" smtClean="0"/>
              <a:t>Supporting parallel routes</a:t>
            </a:r>
            <a:endParaRPr lang="fa-IR" dirty="0" smtClean="0"/>
          </a:p>
          <a:p>
            <a:pPr rtl="0"/>
            <a:r>
              <a:rPr lang="en-US" dirty="0" smtClean="0"/>
              <a:t>Scalability</a:t>
            </a:r>
            <a:endParaRPr lang="fa-IR" dirty="0" smtClean="0"/>
          </a:p>
          <a:p>
            <a:pPr lvl="1" rtl="0"/>
            <a:r>
              <a:rPr lang="en-US" dirty="0" smtClean="0"/>
              <a:t>Supporting networks with more than couples of thousands of nodes</a:t>
            </a:r>
            <a:endParaRPr lang="fa-IR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DFA25D-6EEE-4500-A440-36752B2ACF2F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-14808" y="15205"/>
            <a:ext cx="9158808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+mj-lt"/>
                <a:ea typeface="+mj-ea"/>
                <a:cs typeface="B Titr" panose="00000700000000000000" pitchFamily="2" charset="-78"/>
              </a:defRPr>
            </a:lvl1pPr>
          </a:lstStyle>
          <a:p>
            <a:pPr fontAlgn="auto">
              <a:lnSpc>
                <a:spcPct val="135000"/>
              </a:lnSpc>
              <a:spcAft>
                <a:spcPts val="0"/>
              </a:spcAft>
              <a:defRPr/>
            </a:pPr>
            <a:r>
              <a:rPr lang="en-US" altLang="en-US" b="1" dirty="0" smtClean="0"/>
              <a:t>Routing requirements for network layer</a:t>
            </a:r>
            <a:endParaRPr lang="fa-IR" altLang="en-US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019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rtl="0"/>
            <a:r>
              <a:rPr lang="en-US" dirty="0" smtClean="0"/>
              <a:t>Automatic management and configuration</a:t>
            </a:r>
            <a:endParaRPr lang="fa-IR" dirty="0" smtClean="0"/>
          </a:p>
          <a:p>
            <a:pPr lvl="1" rtl="0"/>
            <a:r>
              <a:rPr lang="en-US" dirty="0" smtClean="0"/>
              <a:t>Adding more nodes to the network</a:t>
            </a:r>
            <a:endParaRPr lang="fa-IR" dirty="0" smtClean="0"/>
          </a:p>
          <a:p>
            <a:pPr lvl="1" rtl="0"/>
            <a:r>
              <a:rPr lang="en-US" dirty="0" smtClean="0"/>
              <a:t>Separating nodes with unnatural behavior</a:t>
            </a:r>
            <a:endParaRPr lang="fa-IR" dirty="0" smtClean="0"/>
          </a:p>
          <a:p>
            <a:pPr rtl="0"/>
            <a:r>
              <a:rPr lang="en-US" dirty="0" smtClean="0"/>
              <a:t>Node characteristic</a:t>
            </a:r>
            <a:endParaRPr lang="fa-IR" dirty="0" smtClean="0"/>
          </a:p>
          <a:p>
            <a:pPr lvl="1" rtl="0"/>
            <a:r>
              <a:rPr lang="en-US" dirty="0" smtClean="0"/>
              <a:t>Supporting nodes in sleeping mode</a:t>
            </a:r>
          </a:p>
          <a:p>
            <a:pPr rtl="0"/>
            <a:r>
              <a:rPr lang="en-US" dirty="0" smtClean="0"/>
              <a:t>Performance</a:t>
            </a:r>
            <a:endParaRPr lang="fa-IR" dirty="0" smtClean="0"/>
          </a:p>
          <a:p>
            <a:pPr lvl="1" rtl="0"/>
            <a:r>
              <a:rPr lang="en-US" dirty="0" smtClean="0"/>
              <a:t>Quick convergence in case of path breakage</a:t>
            </a:r>
            <a:endParaRPr lang="fa-IR" dirty="0" smtClean="0"/>
          </a:p>
          <a:p>
            <a:pPr lvl="1" rtl="0"/>
            <a:r>
              <a:rPr lang="en-US" dirty="0" smtClean="0"/>
              <a:t>Supporting node mobility and quick convergence</a:t>
            </a:r>
            <a:endParaRPr lang="fa-IR" dirty="0"/>
          </a:p>
          <a:p>
            <a:pPr rtl="0"/>
            <a:r>
              <a:rPr lang="en-US" dirty="0" smtClean="0"/>
              <a:t>Security</a:t>
            </a:r>
            <a:endParaRPr lang="fa-IR" dirty="0" smtClean="0"/>
          </a:p>
          <a:p>
            <a:pPr lvl="1" rtl="0"/>
            <a:r>
              <a:rPr lang="en-US" dirty="0" smtClean="0"/>
              <a:t>Authentication, Encryption</a:t>
            </a:r>
            <a:endParaRPr lang="fa-IR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DFA25D-6EEE-4500-A440-36752B2ACF2F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-14808" y="15205"/>
            <a:ext cx="9158808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+mj-lt"/>
                <a:ea typeface="+mj-ea"/>
                <a:cs typeface="B Titr" panose="00000700000000000000" pitchFamily="2" charset="-78"/>
              </a:defRPr>
            </a:lvl1pPr>
          </a:lstStyle>
          <a:p>
            <a:pPr fontAlgn="auto">
              <a:lnSpc>
                <a:spcPct val="135000"/>
              </a:lnSpc>
              <a:spcAft>
                <a:spcPts val="0"/>
              </a:spcAft>
              <a:defRPr/>
            </a:pPr>
            <a:r>
              <a:rPr lang="en-US" altLang="en-US" b="1" dirty="0"/>
              <a:t>Routing requirements for network </a:t>
            </a:r>
            <a:r>
              <a:rPr lang="en-US" altLang="en-US" b="1" dirty="0" smtClean="0"/>
              <a:t>layer (</a:t>
            </a:r>
            <a:r>
              <a:rPr lang="en-US" altLang="en-US" b="1" dirty="0" err="1" smtClean="0"/>
              <a:t>Cnt’d</a:t>
            </a:r>
            <a:r>
              <a:rPr lang="en-US" altLang="en-US" b="1" dirty="0" smtClean="0"/>
              <a:t>)</a:t>
            </a:r>
            <a:endParaRPr lang="fa-IR" altLang="en-US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619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rtl="0"/>
            <a:r>
              <a:rPr lang="en-US" dirty="0" smtClean="0"/>
              <a:t>It is abbreviated from IPv6 Routing Protocol for Low-Power and </a:t>
            </a:r>
            <a:r>
              <a:rPr lang="en-US" dirty="0" err="1" smtClean="0"/>
              <a:t>Lossy</a:t>
            </a:r>
            <a:r>
              <a:rPr lang="en-US" dirty="0" smtClean="0"/>
              <a:t> Networks</a:t>
            </a:r>
          </a:p>
          <a:p>
            <a:pPr rtl="0"/>
            <a:r>
              <a:rPr lang="en-US" dirty="0" smtClean="0"/>
              <a:t>RFC 6550</a:t>
            </a:r>
          </a:p>
          <a:p>
            <a:pPr rtl="0"/>
            <a:r>
              <a:rPr lang="en-US" dirty="0" smtClean="0"/>
              <a:t>RPL is a distance vector routing protocol</a:t>
            </a:r>
            <a:endParaRPr lang="fa-IR" dirty="0" smtClean="0"/>
          </a:p>
          <a:p>
            <a:pPr lvl="1" rtl="0"/>
            <a:r>
              <a:rPr lang="en-US" dirty="0" smtClean="0"/>
              <a:t>Support for memory limitations in LLNs</a:t>
            </a:r>
          </a:p>
          <a:p>
            <a:pPr rtl="0"/>
            <a:r>
              <a:rPr lang="en-US" dirty="0" smtClean="0"/>
              <a:t>RPL creates a directed acyclic graph based on an objective function and a set of criterions and constraints</a:t>
            </a:r>
            <a:endParaRPr lang="fa-IR" dirty="0" smtClean="0"/>
          </a:p>
          <a:p>
            <a:pPr lvl="1" rtl="0"/>
            <a:r>
              <a:rPr lang="en-US" dirty="0" smtClean="0"/>
              <a:t>Objective </a:t>
            </a:r>
            <a:r>
              <a:rPr lang="en-US" dirty="0"/>
              <a:t>Function </a:t>
            </a:r>
            <a:r>
              <a:rPr lang="en-US" dirty="0" smtClean="0"/>
              <a:t>(OF)</a:t>
            </a:r>
          </a:p>
          <a:p>
            <a:pPr lvl="1" rtl="0"/>
            <a:r>
              <a:rPr lang="en-US" dirty="0" smtClean="0"/>
              <a:t>Destination Oriented Directed Acyclic Graph (DODAG)</a:t>
            </a:r>
          </a:p>
          <a:p>
            <a:pPr rtl="0"/>
            <a:r>
              <a:rPr lang="en-US" dirty="0" smtClean="0"/>
              <a:t>DODAG is a logical topology which is created on the physical network to satisfy the required needs</a:t>
            </a:r>
            <a:endParaRPr lang="fa-IR" dirty="0" smtClean="0"/>
          </a:p>
          <a:p>
            <a:pPr lvl="1" rtl="0"/>
            <a:r>
              <a:rPr lang="en-US" dirty="0" smtClean="0"/>
              <a:t>DODAG is created based on OF</a:t>
            </a:r>
            <a:endParaRPr lang="fa-IR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DFA25D-6EEE-4500-A440-36752B2ACF2F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-14808" y="15205"/>
            <a:ext cx="9158808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+mj-lt"/>
                <a:ea typeface="+mj-ea"/>
                <a:cs typeface="B Titr" panose="00000700000000000000" pitchFamily="2" charset="-78"/>
              </a:defRPr>
            </a:lvl1pPr>
          </a:lstStyle>
          <a:p>
            <a:pPr fontAlgn="auto">
              <a:lnSpc>
                <a:spcPct val="135000"/>
              </a:lnSpc>
              <a:spcAft>
                <a:spcPts val="0"/>
              </a:spcAft>
              <a:defRPr/>
            </a:pPr>
            <a:r>
              <a:rPr lang="en-US" altLang="en-US" b="1" dirty="0" smtClean="0"/>
              <a:t>RPL routing protocol</a:t>
            </a:r>
            <a:endParaRPr lang="fa-IR" altLang="en-US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9938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4419600" y="1981200"/>
            <a:ext cx="381000" cy="381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6" name="Oval 5"/>
          <p:cNvSpPr/>
          <p:nvPr/>
        </p:nvSpPr>
        <p:spPr>
          <a:xfrm>
            <a:off x="3581400" y="3048000"/>
            <a:ext cx="381000" cy="381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smtClean="0">
                <a:solidFill>
                  <a:schemeClr val="bg1"/>
                </a:solidFill>
              </a:rPr>
              <a:t>2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4724400" y="3124200"/>
            <a:ext cx="381000" cy="381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smtClean="0">
                <a:solidFill>
                  <a:schemeClr val="bg1"/>
                </a:solidFill>
              </a:rPr>
              <a:t>2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5105400" y="3810000"/>
            <a:ext cx="381000" cy="381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9" name="Oval 8"/>
          <p:cNvSpPr/>
          <p:nvPr/>
        </p:nvSpPr>
        <p:spPr>
          <a:xfrm>
            <a:off x="5867400" y="3276600"/>
            <a:ext cx="381000" cy="3810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smtClean="0">
                <a:solidFill>
                  <a:schemeClr val="bg1"/>
                </a:solidFill>
              </a:rPr>
              <a:t>3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4038600" y="3886200"/>
            <a:ext cx="381000" cy="381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smtClean="0">
                <a:solidFill>
                  <a:schemeClr val="bg1"/>
                </a:solidFill>
              </a:rPr>
              <a:t>3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2209800" y="4114800"/>
            <a:ext cx="381000" cy="381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smtClean="0">
                <a:solidFill>
                  <a:schemeClr val="bg1"/>
                </a:solidFill>
              </a:rPr>
              <a:t>3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5867400" y="2286000"/>
            <a:ext cx="381000" cy="381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smtClean="0">
                <a:solidFill>
                  <a:schemeClr val="bg1"/>
                </a:solidFill>
              </a:rPr>
              <a:t>2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14" name="Straight Arrow Connector 13"/>
          <p:cNvCxnSpPr>
            <a:stCxn id="5" idx="3"/>
            <a:endCxn id="6" idx="0"/>
          </p:cNvCxnSpPr>
          <p:nvPr/>
        </p:nvCxnSpPr>
        <p:spPr>
          <a:xfrm flipH="1">
            <a:off x="3771900" y="2306638"/>
            <a:ext cx="703263" cy="741362"/>
          </a:xfrm>
          <a:prstGeom prst="straightConnector1">
            <a:avLst/>
          </a:prstGeom>
          <a:ln w="3492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5" idx="5"/>
            <a:endCxn id="7" idx="0"/>
          </p:cNvCxnSpPr>
          <p:nvPr/>
        </p:nvCxnSpPr>
        <p:spPr>
          <a:xfrm>
            <a:off x="4745038" y="2306638"/>
            <a:ext cx="169862" cy="817562"/>
          </a:xfrm>
          <a:prstGeom prst="straightConnector1">
            <a:avLst/>
          </a:prstGeom>
          <a:ln w="3492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5" idx="6"/>
            <a:endCxn id="12" idx="1"/>
          </p:cNvCxnSpPr>
          <p:nvPr/>
        </p:nvCxnSpPr>
        <p:spPr>
          <a:xfrm>
            <a:off x="4800600" y="2171700"/>
            <a:ext cx="1122363" cy="169863"/>
          </a:xfrm>
          <a:prstGeom prst="straightConnector1">
            <a:avLst/>
          </a:prstGeom>
          <a:ln w="3492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3581400" y="2362200"/>
            <a:ext cx="6477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DIO</a:t>
            </a:r>
          </a:p>
        </p:txBody>
      </p: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4762500" y="2525713"/>
            <a:ext cx="6477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DIO</a:t>
            </a:r>
          </a:p>
        </p:txBody>
      </p: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5143500" y="1905000"/>
            <a:ext cx="6477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DIO</a:t>
            </a:r>
          </a:p>
        </p:txBody>
      </p:sp>
      <p:cxnSp>
        <p:nvCxnSpPr>
          <p:cNvPr id="26" name="Straight Arrow Connector 25"/>
          <p:cNvCxnSpPr/>
          <p:nvPr/>
        </p:nvCxnSpPr>
        <p:spPr>
          <a:xfrm flipV="1">
            <a:off x="3792538" y="2306638"/>
            <a:ext cx="703262" cy="741362"/>
          </a:xfrm>
          <a:prstGeom prst="straightConnector1">
            <a:avLst/>
          </a:prstGeom>
          <a:ln w="3492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3951288" y="3175000"/>
            <a:ext cx="793750" cy="101600"/>
          </a:xfrm>
          <a:prstGeom prst="straightConnector1">
            <a:avLst/>
          </a:prstGeom>
          <a:ln w="3492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>
            <a:spLocks noChangeArrowheads="1"/>
          </p:cNvSpPr>
          <p:nvPr/>
        </p:nvSpPr>
        <p:spPr bwMode="auto">
          <a:xfrm>
            <a:off x="3581400" y="2362200"/>
            <a:ext cx="6477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DIO</a:t>
            </a:r>
          </a:p>
        </p:txBody>
      </p:sp>
      <p:sp>
        <p:nvSpPr>
          <p:cNvPr id="34" name="TextBox 33"/>
          <p:cNvSpPr txBox="1">
            <a:spLocks noChangeArrowheads="1"/>
          </p:cNvSpPr>
          <p:nvPr/>
        </p:nvSpPr>
        <p:spPr bwMode="auto">
          <a:xfrm>
            <a:off x="4114800" y="2895600"/>
            <a:ext cx="6477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DIO</a:t>
            </a:r>
          </a:p>
        </p:txBody>
      </p:sp>
      <p:cxnSp>
        <p:nvCxnSpPr>
          <p:cNvPr id="35" name="Straight Arrow Connector 34"/>
          <p:cNvCxnSpPr>
            <a:stCxn id="6" idx="3"/>
            <a:endCxn id="11" idx="7"/>
          </p:cNvCxnSpPr>
          <p:nvPr/>
        </p:nvCxnSpPr>
        <p:spPr>
          <a:xfrm flipH="1">
            <a:off x="2535238" y="3373438"/>
            <a:ext cx="1101725" cy="796925"/>
          </a:xfrm>
          <a:prstGeom prst="straightConnector1">
            <a:avLst/>
          </a:prstGeom>
          <a:ln w="3492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>
            <a:stCxn id="6" idx="4"/>
            <a:endCxn id="10" idx="1"/>
          </p:cNvCxnSpPr>
          <p:nvPr/>
        </p:nvCxnSpPr>
        <p:spPr>
          <a:xfrm>
            <a:off x="3771900" y="3429000"/>
            <a:ext cx="322263" cy="512763"/>
          </a:xfrm>
          <a:prstGeom prst="straightConnector1">
            <a:avLst/>
          </a:prstGeom>
          <a:ln w="3492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>
            <a:spLocks noChangeArrowheads="1"/>
          </p:cNvSpPr>
          <p:nvPr/>
        </p:nvSpPr>
        <p:spPr bwMode="auto">
          <a:xfrm>
            <a:off x="3905250" y="3440113"/>
            <a:ext cx="6477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DIO</a:t>
            </a:r>
          </a:p>
        </p:txBody>
      </p:sp>
      <p:sp>
        <p:nvSpPr>
          <p:cNvPr id="46" name="TextBox 45"/>
          <p:cNvSpPr txBox="1">
            <a:spLocks noChangeArrowheads="1"/>
          </p:cNvSpPr>
          <p:nvPr/>
        </p:nvSpPr>
        <p:spPr bwMode="auto">
          <a:xfrm>
            <a:off x="2590800" y="3500438"/>
            <a:ext cx="6477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DIO</a:t>
            </a:r>
          </a:p>
        </p:txBody>
      </p:sp>
      <p:cxnSp>
        <p:nvCxnSpPr>
          <p:cNvPr id="50" name="Straight Connector 49"/>
          <p:cNvCxnSpPr/>
          <p:nvPr/>
        </p:nvCxnSpPr>
        <p:spPr>
          <a:xfrm flipH="1">
            <a:off x="3792538" y="2306638"/>
            <a:ext cx="703262" cy="741362"/>
          </a:xfrm>
          <a:prstGeom prst="line">
            <a:avLst/>
          </a:prstGeom>
          <a:ln w="34925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stCxn id="5" idx="5"/>
            <a:endCxn id="7" idx="0"/>
          </p:cNvCxnSpPr>
          <p:nvPr/>
        </p:nvCxnSpPr>
        <p:spPr>
          <a:xfrm>
            <a:off x="4745038" y="2306638"/>
            <a:ext cx="169862" cy="817562"/>
          </a:xfrm>
          <a:prstGeom prst="line">
            <a:avLst/>
          </a:prstGeom>
          <a:ln w="34925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stCxn id="5" idx="6"/>
            <a:endCxn id="12" idx="1"/>
          </p:cNvCxnSpPr>
          <p:nvPr/>
        </p:nvCxnSpPr>
        <p:spPr>
          <a:xfrm>
            <a:off x="4800600" y="2171700"/>
            <a:ext cx="1122363" cy="169863"/>
          </a:xfrm>
          <a:prstGeom prst="line">
            <a:avLst/>
          </a:prstGeom>
          <a:ln w="34925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>
            <a:endCxn id="11" idx="7"/>
          </p:cNvCxnSpPr>
          <p:nvPr/>
        </p:nvCxnSpPr>
        <p:spPr>
          <a:xfrm flipH="1">
            <a:off x="2535238" y="3352800"/>
            <a:ext cx="1122362" cy="817563"/>
          </a:xfrm>
          <a:prstGeom prst="straightConnector1">
            <a:avLst/>
          </a:prstGeom>
          <a:ln w="34925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>
            <a:stCxn id="6" idx="4"/>
            <a:endCxn id="10" idx="1"/>
          </p:cNvCxnSpPr>
          <p:nvPr/>
        </p:nvCxnSpPr>
        <p:spPr>
          <a:xfrm>
            <a:off x="3771900" y="3429000"/>
            <a:ext cx="322263" cy="512763"/>
          </a:xfrm>
          <a:prstGeom prst="straightConnector1">
            <a:avLst/>
          </a:prstGeom>
          <a:ln w="34925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/>
          <p:nvPr/>
        </p:nvCxnSpPr>
        <p:spPr>
          <a:xfrm>
            <a:off x="3771900" y="3429000"/>
            <a:ext cx="322263" cy="512763"/>
          </a:xfrm>
          <a:prstGeom prst="straightConnector1">
            <a:avLst/>
          </a:prstGeom>
          <a:ln w="34925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stCxn id="10" idx="0"/>
            <a:endCxn id="7" idx="3"/>
          </p:cNvCxnSpPr>
          <p:nvPr/>
        </p:nvCxnSpPr>
        <p:spPr>
          <a:xfrm flipV="1">
            <a:off x="4229100" y="3449638"/>
            <a:ext cx="550863" cy="436562"/>
          </a:xfrm>
          <a:prstGeom prst="straightConnector1">
            <a:avLst/>
          </a:prstGeom>
          <a:ln w="3492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>
            <a:stCxn id="10" idx="6"/>
            <a:endCxn id="8" idx="2"/>
          </p:cNvCxnSpPr>
          <p:nvPr/>
        </p:nvCxnSpPr>
        <p:spPr>
          <a:xfrm flipV="1">
            <a:off x="4419600" y="4000500"/>
            <a:ext cx="685800" cy="76200"/>
          </a:xfrm>
          <a:prstGeom prst="straightConnector1">
            <a:avLst/>
          </a:prstGeom>
          <a:ln w="3492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Box 75"/>
          <p:cNvSpPr txBox="1">
            <a:spLocks noChangeArrowheads="1"/>
          </p:cNvSpPr>
          <p:nvPr/>
        </p:nvSpPr>
        <p:spPr bwMode="auto">
          <a:xfrm>
            <a:off x="4410075" y="3571875"/>
            <a:ext cx="6477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/>
              <a:t>DIO</a:t>
            </a:r>
          </a:p>
        </p:txBody>
      </p:sp>
      <p:sp>
        <p:nvSpPr>
          <p:cNvPr id="77" name="TextBox 76"/>
          <p:cNvSpPr txBox="1">
            <a:spLocks noChangeArrowheads="1"/>
          </p:cNvSpPr>
          <p:nvPr/>
        </p:nvSpPr>
        <p:spPr bwMode="auto">
          <a:xfrm>
            <a:off x="4495800" y="4038600"/>
            <a:ext cx="6477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DIO</a:t>
            </a:r>
          </a:p>
        </p:txBody>
      </p:sp>
      <p:cxnSp>
        <p:nvCxnSpPr>
          <p:cNvPr id="78" name="Straight Arrow Connector 77"/>
          <p:cNvCxnSpPr>
            <a:stCxn id="10" idx="2"/>
            <a:endCxn id="11" idx="6"/>
          </p:cNvCxnSpPr>
          <p:nvPr/>
        </p:nvCxnSpPr>
        <p:spPr>
          <a:xfrm flipH="1">
            <a:off x="2590800" y="4076700"/>
            <a:ext cx="1447800" cy="228600"/>
          </a:xfrm>
          <a:prstGeom prst="straightConnector1">
            <a:avLst/>
          </a:prstGeom>
          <a:ln w="3492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TextBox 80"/>
          <p:cNvSpPr txBox="1">
            <a:spLocks noChangeArrowheads="1"/>
          </p:cNvSpPr>
          <p:nvPr/>
        </p:nvSpPr>
        <p:spPr bwMode="auto">
          <a:xfrm>
            <a:off x="3144838" y="4125913"/>
            <a:ext cx="6477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DIO</a:t>
            </a:r>
          </a:p>
        </p:txBody>
      </p:sp>
      <p:cxnSp>
        <p:nvCxnSpPr>
          <p:cNvPr id="82" name="Straight Arrow Connector 81"/>
          <p:cNvCxnSpPr/>
          <p:nvPr/>
        </p:nvCxnSpPr>
        <p:spPr>
          <a:xfrm flipH="1" flipV="1">
            <a:off x="3771900" y="3429000"/>
            <a:ext cx="322263" cy="512763"/>
          </a:xfrm>
          <a:prstGeom prst="straightConnector1">
            <a:avLst/>
          </a:prstGeom>
          <a:ln w="3492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/>
          <p:cNvCxnSpPr>
            <a:stCxn id="10" idx="6"/>
            <a:endCxn id="8" idx="2"/>
          </p:cNvCxnSpPr>
          <p:nvPr/>
        </p:nvCxnSpPr>
        <p:spPr>
          <a:xfrm flipV="1">
            <a:off x="4419600" y="4000500"/>
            <a:ext cx="685800" cy="76200"/>
          </a:xfrm>
          <a:prstGeom prst="straightConnector1">
            <a:avLst/>
          </a:prstGeom>
          <a:ln w="34925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/>
          <p:nvPr/>
        </p:nvCxnSpPr>
        <p:spPr>
          <a:xfrm flipH="1" flipV="1">
            <a:off x="3962400" y="3260725"/>
            <a:ext cx="762000" cy="15875"/>
          </a:xfrm>
          <a:prstGeom prst="straightConnector1">
            <a:avLst/>
          </a:prstGeom>
          <a:ln w="3492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/>
          <p:cNvCxnSpPr>
            <a:endCxn id="10" idx="0"/>
          </p:cNvCxnSpPr>
          <p:nvPr/>
        </p:nvCxnSpPr>
        <p:spPr>
          <a:xfrm flipH="1">
            <a:off x="4229100" y="3467100"/>
            <a:ext cx="533400" cy="419100"/>
          </a:xfrm>
          <a:prstGeom prst="straightConnector1">
            <a:avLst/>
          </a:prstGeom>
          <a:ln w="3492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Arrow Connector 98"/>
          <p:cNvCxnSpPr>
            <a:stCxn id="7" idx="4"/>
            <a:endCxn id="8" idx="0"/>
          </p:cNvCxnSpPr>
          <p:nvPr/>
        </p:nvCxnSpPr>
        <p:spPr>
          <a:xfrm>
            <a:off x="4914900" y="3505200"/>
            <a:ext cx="381000" cy="304800"/>
          </a:xfrm>
          <a:prstGeom prst="straightConnector1">
            <a:avLst/>
          </a:prstGeom>
          <a:ln w="3492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TextBox 101"/>
          <p:cNvSpPr txBox="1">
            <a:spLocks noChangeArrowheads="1"/>
          </p:cNvSpPr>
          <p:nvPr/>
        </p:nvSpPr>
        <p:spPr bwMode="auto">
          <a:xfrm>
            <a:off x="5038725" y="3352800"/>
            <a:ext cx="6477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DIO</a:t>
            </a:r>
          </a:p>
        </p:txBody>
      </p:sp>
      <p:cxnSp>
        <p:nvCxnSpPr>
          <p:cNvPr id="103" name="Straight Arrow Connector 102"/>
          <p:cNvCxnSpPr>
            <a:stCxn id="7" idx="0"/>
            <a:endCxn id="5" idx="5"/>
          </p:cNvCxnSpPr>
          <p:nvPr/>
        </p:nvCxnSpPr>
        <p:spPr>
          <a:xfrm flipH="1" flipV="1">
            <a:off x="4745038" y="2306638"/>
            <a:ext cx="169862" cy="817562"/>
          </a:xfrm>
          <a:prstGeom prst="straightConnector1">
            <a:avLst/>
          </a:prstGeom>
          <a:ln w="3492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Arrow Connector 108"/>
          <p:cNvCxnSpPr>
            <a:stCxn id="7" idx="6"/>
            <a:endCxn id="9" idx="2"/>
          </p:cNvCxnSpPr>
          <p:nvPr/>
        </p:nvCxnSpPr>
        <p:spPr>
          <a:xfrm>
            <a:off x="5105400" y="3314700"/>
            <a:ext cx="762000" cy="152400"/>
          </a:xfrm>
          <a:prstGeom prst="straightConnector1">
            <a:avLst/>
          </a:prstGeom>
          <a:ln w="3492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TextBox 111"/>
          <p:cNvSpPr txBox="1">
            <a:spLocks noChangeArrowheads="1"/>
          </p:cNvSpPr>
          <p:nvPr/>
        </p:nvSpPr>
        <p:spPr bwMode="auto">
          <a:xfrm>
            <a:off x="5219700" y="3048000"/>
            <a:ext cx="6477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DIO</a:t>
            </a:r>
          </a:p>
        </p:txBody>
      </p:sp>
      <p:sp>
        <p:nvSpPr>
          <p:cNvPr id="115" name="TextBox 114"/>
          <p:cNvSpPr txBox="1">
            <a:spLocks noChangeArrowheads="1"/>
          </p:cNvSpPr>
          <p:nvPr/>
        </p:nvSpPr>
        <p:spPr bwMode="auto">
          <a:xfrm>
            <a:off x="4038600" y="2971800"/>
            <a:ext cx="6477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DIO</a:t>
            </a:r>
          </a:p>
        </p:txBody>
      </p:sp>
      <p:sp>
        <p:nvSpPr>
          <p:cNvPr id="116" name="TextBox 115"/>
          <p:cNvSpPr txBox="1">
            <a:spLocks noChangeArrowheads="1"/>
          </p:cNvSpPr>
          <p:nvPr/>
        </p:nvSpPr>
        <p:spPr bwMode="auto">
          <a:xfrm>
            <a:off x="4038600" y="3363913"/>
            <a:ext cx="6477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DIO</a:t>
            </a:r>
          </a:p>
        </p:txBody>
      </p:sp>
      <p:cxnSp>
        <p:nvCxnSpPr>
          <p:cNvPr id="118" name="Straight Arrow Connector 117"/>
          <p:cNvCxnSpPr>
            <a:endCxn id="120" idx="1"/>
          </p:cNvCxnSpPr>
          <p:nvPr/>
        </p:nvCxnSpPr>
        <p:spPr>
          <a:xfrm>
            <a:off x="4914900" y="3487738"/>
            <a:ext cx="246063" cy="377825"/>
          </a:xfrm>
          <a:prstGeom prst="straightConnector1">
            <a:avLst/>
          </a:prstGeom>
          <a:ln w="34925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Oval 119"/>
          <p:cNvSpPr/>
          <p:nvPr/>
        </p:nvSpPr>
        <p:spPr>
          <a:xfrm>
            <a:off x="5103813" y="3810000"/>
            <a:ext cx="381000" cy="381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bg1"/>
                </a:solidFill>
              </a:rPr>
              <a:t>3</a:t>
            </a:r>
          </a:p>
        </p:txBody>
      </p:sp>
      <p:cxnSp>
        <p:nvCxnSpPr>
          <p:cNvPr id="122" name="Straight Arrow Connector 121"/>
          <p:cNvCxnSpPr>
            <a:stCxn id="7" idx="6"/>
            <a:endCxn id="9" idx="2"/>
          </p:cNvCxnSpPr>
          <p:nvPr/>
        </p:nvCxnSpPr>
        <p:spPr>
          <a:xfrm>
            <a:off x="5105400" y="3314700"/>
            <a:ext cx="762000" cy="152400"/>
          </a:xfrm>
          <a:prstGeom prst="straightConnector1">
            <a:avLst/>
          </a:prstGeom>
          <a:ln w="34925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Oval 124"/>
          <p:cNvSpPr/>
          <p:nvPr/>
        </p:nvSpPr>
        <p:spPr>
          <a:xfrm>
            <a:off x="1371600" y="5029200"/>
            <a:ext cx="381000" cy="381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smtClean="0">
                <a:solidFill>
                  <a:schemeClr val="bg1"/>
                </a:solidFill>
              </a:rPr>
              <a:t>4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7" name="Oval 126"/>
          <p:cNvSpPr/>
          <p:nvPr/>
        </p:nvSpPr>
        <p:spPr>
          <a:xfrm>
            <a:off x="3314700" y="4991100"/>
            <a:ext cx="381000" cy="381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smtClean="0">
                <a:solidFill>
                  <a:schemeClr val="bg1"/>
                </a:solidFill>
              </a:rPr>
              <a:t>4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8" name="Oval 127"/>
          <p:cNvSpPr/>
          <p:nvPr/>
        </p:nvSpPr>
        <p:spPr>
          <a:xfrm>
            <a:off x="5057775" y="4978400"/>
            <a:ext cx="381000" cy="381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smtClean="0">
                <a:solidFill>
                  <a:schemeClr val="bg1"/>
                </a:solidFill>
              </a:rPr>
              <a:t>4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9" name="Oval 128"/>
          <p:cNvSpPr/>
          <p:nvPr/>
        </p:nvSpPr>
        <p:spPr>
          <a:xfrm>
            <a:off x="7010400" y="4408488"/>
            <a:ext cx="381000" cy="381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smtClean="0">
                <a:solidFill>
                  <a:schemeClr val="bg1"/>
                </a:solidFill>
              </a:rPr>
              <a:t>4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0" name="Oval 129"/>
          <p:cNvSpPr/>
          <p:nvPr/>
        </p:nvSpPr>
        <p:spPr>
          <a:xfrm>
            <a:off x="7620000" y="2933700"/>
            <a:ext cx="381000" cy="381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smtClean="0">
                <a:solidFill>
                  <a:schemeClr val="bg1"/>
                </a:solidFill>
              </a:rPr>
              <a:t>3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132" name="Straight Arrow Connector 131"/>
          <p:cNvCxnSpPr>
            <a:stCxn id="11" idx="3"/>
            <a:endCxn id="125" idx="0"/>
          </p:cNvCxnSpPr>
          <p:nvPr/>
        </p:nvCxnSpPr>
        <p:spPr>
          <a:xfrm flipH="1">
            <a:off x="1562100" y="4440238"/>
            <a:ext cx="703263" cy="588962"/>
          </a:xfrm>
          <a:prstGeom prst="straightConnector1">
            <a:avLst/>
          </a:prstGeom>
          <a:ln w="34925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Arrow Connector 134"/>
          <p:cNvCxnSpPr>
            <a:endCxn id="127" idx="0"/>
          </p:cNvCxnSpPr>
          <p:nvPr/>
        </p:nvCxnSpPr>
        <p:spPr>
          <a:xfrm flipH="1">
            <a:off x="3505200" y="4259263"/>
            <a:ext cx="676275" cy="731837"/>
          </a:xfrm>
          <a:prstGeom prst="straightConnector1">
            <a:avLst/>
          </a:prstGeom>
          <a:ln w="34925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Straight Arrow Connector 136"/>
          <p:cNvCxnSpPr>
            <a:endCxn id="128" idx="0"/>
          </p:cNvCxnSpPr>
          <p:nvPr/>
        </p:nvCxnSpPr>
        <p:spPr>
          <a:xfrm flipH="1">
            <a:off x="5248275" y="4162425"/>
            <a:ext cx="65088" cy="815975"/>
          </a:xfrm>
          <a:prstGeom prst="straightConnector1">
            <a:avLst/>
          </a:prstGeom>
          <a:ln w="34925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Straight Arrow Connector 138"/>
          <p:cNvCxnSpPr>
            <a:endCxn id="129" idx="0"/>
          </p:cNvCxnSpPr>
          <p:nvPr/>
        </p:nvCxnSpPr>
        <p:spPr>
          <a:xfrm>
            <a:off x="6194425" y="3514725"/>
            <a:ext cx="1006475" cy="893763"/>
          </a:xfrm>
          <a:prstGeom prst="straightConnector1">
            <a:avLst/>
          </a:prstGeom>
          <a:ln w="34925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Arrow Connector 140"/>
          <p:cNvCxnSpPr>
            <a:endCxn id="130" idx="1"/>
          </p:cNvCxnSpPr>
          <p:nvPr/>
        </p:nvCxnSpPr>
        <p:spPr>
          <a:xfrm>
            <a:off x="6246813" y="2459038"/>
            <a:ext cx="1428750" cy="530225"/>
          </a:xfrm>
          <a:prstGeom prst="straightConnector1">
            <a:avLst/>
          </a:prstGeom>
          <a:ln w="34925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206" name="Group 283"/>
          <p:cNvGrpSpPr>
            <a:grpSpLocks/>
          </p:cNvGrpSpPr>
          <p:nvPr/>
        </p:nvGrpSpPr>
        <p:grpSpPr bwMode="auto">
          <a:xfrm>
            <a:off x="4106069" y="5937967"/>
            <a:ext cx="1447800" cy="769938"/>
            <a:chOff x="3272" y="1316"/>
            <a:chExt cx="1889" cy="1002"/>
          </a:xfrm>
        </p:grpSpPr>
        <p:sp>
          <p:nvSpPr>
            <p:cNvPr id="6208" name="AutoShape 284"/>
            <p:cNvSpPr>
              <a:spLocks noChangeAspect="1" noChangeArrowheads="1" noTextEdit="1"/>
            </p:cNvSpPr>
            <p:nvPr/>
          </p:nvSpPr>
          <p:spPr bwMode="auto">
            <a:xfrm>
              <a:off x="3272" y="1316"/>
              <a:ext cx="1889" cy="10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09" name="Rectangle 285"/>
            <p:cNvSpPr>
              <a:spLocks noChangeArrowheads="1"/>
            </p:cNvSpPr>
            <p:nvPr/>
          </p:nvSpPr>
          <p:spPr bwMode="auto">
            <a:xfrm>
              <a:off x="3802" y="1979"/>
              <a:ext cx="87" cy="326"/>
            </a:xfrm>
            <a:prstGeom prst="rect">
              <a:avLst/>
            </a:prstGeom>
            <a:solidFill>
              <a:srgbClr val="B2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>
                <a:lnSpc>
                  <a:spcPct val="90000"/>
                </a:lnSpc>
              </a:pPr>
              <a:endParaRPr lang="en-US" altLang="en-US" sz="2400">
                <a:ea typeface="ＭＳ Ｐゴシック" panose="020B0600070205080204" pitchFamily="34" charset="-128"/>
              </a:endParaRPr>
            </a:p>
          </p:txBody>
        </p:sp>
        <p:sp>
          <p:nvSpPr>
            <p:cNvPr id="6210" name="Freeform 286"/>
            <p:cNvSpPr>
              <a:spLocks/>
            </p:cNvSpPr>
            <p:nvPr/>
          </p:nvSpPr>
          <p:spPr bwMode="auto">
            <a:xfrm>
              <a:off x="4303" y="1971"/>
              <a:ext cx="249" cy="343"/>
            </a:xfrm>
            <a:custGeom>
              <a:avLst/>
              <a:gdLst>
                <a:gd name="T0" fmla="*/ 249 w 58"/>
                <a:gd name="T1" fmla="*/ 103 h 80"/>
                <a:gd name="T2" fmla="*/ 180 w 58"/>
                <a:gd name="T3" fmla="*/ 86 h 80"/>
                <a:gd name="T4" fmla="*/ 90 w 58"/>
                <a:gd name="T5" fmla="*/ 172 h 80"/>
                <a:gd name="T6" fmla="*/ 180 w 58"/>
                <a:gd name="T7" fmla="*/ 257 h 80"/>
                <a:gd name="T8" fmla="*/ 249 w 58"/>
                <a:gd name="T9" fmla="*/ 240 h 80"/>
                <a:gd name="T10" fmla="*/ 249 w 58"/>
                <a:gd name="T11" fmla="*/ 330 h 80"/>
                <a:gd name="T12" fmla="*/ 176 w 58"/>
                <a:gd name="T13" fmla="*/ 343 h 80"/>
                <a:gd name="T14" fmla="*/ 0 w 58"/>
                <a:gd name="T15" fmla="*/ 172 h 80"/>
                <a:gd name="T16" fmla="*/ 176 w 58"/>
                <a:gd name="T17" fmla="*/ 0 h 80"/>
                <a:gd name="T18" fmla="*/ 249 w 58"/>
                <a:gd name="T19" fmla="*/ 13 h 80"/>
                <a:gd name="T20" fmla="*/ 249 w 58"/>
                <a:gd name="T21" fmla="*/ 103 h 8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58"/>
                <a:gd name="T34" fmla="*/ 0 h 80"/>
                <a:gd name="T35" fmla="*/ 58 w 58"/>
                <a:gd name="T36" fmla="*/ 80 h 8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58" h="80">
                  <a:moveTo>
                    <a:pt x="58" y="24"/>
                  </a:moveTo>
                  <a:cubicBezTo>
                    <a:pt x="58" y="23"/>
                    <a:pt x="51" y="20"/>
                    <a:pt x="42" y="20"/>
                  </a:cubicBezTo>
                  <a:cubicBezTo>
                    <a:pt x="30" y="20"/>
                    <a:pt x="21" y="28"/>
                    <a:pt x="21" y="40"/>
                  </a:cubicBezTo>
                  <a:cubicBezTo>
                    <a:pt x="21" y="51"/>
                    <a:pt x="29" y="60"/>
                    <a:pt x="42" y="60"/>
                  </a:cubicBezTo>
                  <a:cubicBezTo>
                    <a:pt x="51" y="60"/>
                    <a:pt x="57" y="57"/>
                    <a:pt x="58" y="56"/>
                  </a:cubicBezTo>
                  <a:cubicBezTo>
                    <a:pt x="58" y="77"/>
                    <a:pt x="58" y="77"/>
                    <a:pt x="58" y="77"/>
                  </a:cubicBezTo>
                  <a:cubicBezTo>
                    <a:pt x="56" y="78"/>
                    <a:pt x="49" y="80"/>
                    <a:pt x="41" y="80"/>
                  </a:cubicBezTo>
                  <a:cubicBezTo>
                    <a:pt x="19" y="80"/>
                    <a:pt x="0" y="65"/>
                    <a:pt x="0" y="40"/>
                  </a:cubicBezTo>
                  <a:cubicBezTo>
                    <a:pt x="0" y="17"/>
                    <a:pt x="17" y="0"/>
                    <a:pt x="41" y="0"/>
                  </a:cubicBezTo>
                  <a:cubicBezTo>
                    <a:pt x="50" y="0"/>
                    <a:pt x="56" y="3"/>
                    <a:pt x="58" y="3"/>
                  </a:cubicBezTo>
                  <a:lnTo>
                    <a:pt x="58" y="24"/>
                  </a:lnTo>
                  <a:close/>
                </a:path>
              </a:pathLst>
            </a:custGeom>
            <a:solidFill>
              <a:srgbClr val="B2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11" name="Freeform 287"/>
            <p:cNvSpPr>
              <a:spLocks/>
            </p:cNvSpPr>
            <p:nvPr/>
          </p:nvSpPr>
          <p:spPr bwMode="auto">
            <a:xfrm>
              <a:off x="3444" y="1971"/>
              <a:ext cx="249" cy="343"/>
            </a:xfrm>
            <a:custGeom>
              <a:avLst/>
              <a:gdLst>
                <a:gd name="T0" fmla="*/ 249 w 58"/>
                <a:gd name="T1" fmla="*/ 103 h 80"/>
                <a:gd name="T2" fmla="*/ 180 w 58"/>
                <a:gd name="T3" fmla="*/ 86 h 80"/>
                <a:gd name="T4" fmla="*/ 90 w 58"/>
                <a:gd name="T5" fmla="*/ 172 h 80"/>
                <a:gd name="T6" fmla="*/ 180 w 58"/>
                <a:gd name="T7" fmla="*/ 257 h 80"/>
                <a:gd name="T8" fmla="*/ 249 w 58"/>
                <a:gd name="T9" fmla="*/ 240 h 80"/>
                <a:gd name="T10" fmla="*/ 249 w 58"/>
                <a:gd name="T11" fmla="*/ 330 h 80"/>
                <a:gd name="T12" fmla="*/ 172 w 58"/>
                <a:gd name="T13" fmla="*/ 343 h 80"/>
                <a:gd name="T14" fmla="*/ 0 w 58"/>
                <a:gd name="T15" fmla="*/ 172 h 80"/>
                <a:gd name="T16" fmla="*/ 172 w 58"/>
                <a:gd name="T17" fmla="*/ 0 h 80"/>
                <a:gd name="T18" fmla="*/ 249 w 58"/>
                <a:gd name="T19" fmla="*/ 13 h 80"/>
                <a:gd name="T20" fmla="*/ 249 w 58"/>
                <a:gd name="T21" fmla="*/ 103 h 8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58"/>
                <a:gd name="T34" fmla="*/ 0 h 80"/>
                <a:gd name="T35" fmla="*/ 58 w 58"/>
                <a:gd name="T36" fmla="*/ 80 h 8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58" h="80">
                  <a:moveTo>
                    <a:pt x="58" y="24"/>
                  </a:moveTo>
                  <a:cubicBezTo>
                    <a:pt x="57" y="23"/>
                    <a:pt x="51" y="20"/>
                    <a:pt x="42" y="20"/>
                  </a:cubicBezTo>
                  <a:cubicBezTo>
                    <a:pt x="29" y="20"/>
                    <a:pt x="21" y="28"/>
                    <a:pt x="21" y="40"/>
                  </a:cubicBezTo>
                  <a:cubicBezTo>
                    <a:pt x="21" y="51"/>
                    <a:pt x="29" y="60"/>
                    <a:pt x="42" y="60"/>
                  </a:cubicBezTo>
                  <a:cubicBezTo>
                    <a:pt x="51" y="60"/>
                    <a:pt x="57" y="57"/>
                    <a:pt x="58" y="56"/>
                  </a:cubicBezTo>
                  <a:cubicBezTo>
                    <a:pt x="58" y="77"/>
                    <a:pt x="58" y="77"/>
                    <a:pt x="58" y="77"/>
                  </a:cubicBezTo>
                  <a:cubicBezTo>
                    <a:pt x="56" y="78"/>
                    <a:pt x="49" y="80"/>
                    <a:pt x="40" y="80"/>
                  </a:cubicBezTo>
                  <a:cubicBezTo>
                    <a:pt x="19" y="80"/>
                    <a:pt x="0" y="65"/>
                    <a:pt x="0" y="40"/>
                  </a:cubicBezTo>
                  <a:cubicBezTo>
                    <a:pt x="0" y="17"/>
                    <a:pt x="17" y="0"/>
                    <a:pt x="40" y="0"/>
                  </a:cubicBezTo>
                  <a:cubicBezTo>
                    <a:pt x="49" y="0"/>
                    <a:pt x="56" y="3"/>
                    <a:pt x="58" y="3"/>
                  </a:cubicBezTo>
                  <a:lnTo>
                    <a:pt x="58" y="24"/>
                  </a:lnTo>
                  <a:close/>
                </a:path>
              </a:pathLst>
            </a:custGeom>
            <a:solidFill>
              <a:srgbClr val="B2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12" name="Freeform 288"/>
            <p:cNvSpPr>
              <a:spLocks noEditPoints="1"/>
            </p:cNvSpPr>
            <p:nvPr/>
          </p:nvSpPr>
          <p:spPr bwMode="auto">
            <a:xfrm>
              <a:off x="4643" y="1971"/>
              <a:ext cx="342" cy="343"/>
            </a:xfrm>
            <a:custGeom>
              <a:avLst/>
              <a:gdLst>
                <a:gd name="T0" fmla="*/ 342 w 80"/>
                <a:gd name="T1" fmla="*/ 172 h 80"/>
                <a:gd name="T2" fmla="*/ 171 w 80"/>
                <a:gd name="T3" fmla="*/ 343 h 80"/>
                <a:gd name="T4" fmla="*/ 0 w 80"/>
                <a:gd name="T5" fmla="*/ 172 h 80"/>
                <a:gd name="T6" fmla="*/ 171 w 80"/>
                <a:gd name="T7" fmla="*/ 0 h 80"/>
                <a:gd name="T8" fmla="*/ 342 w 80"/>
                <a:gd name="T9" fmla="*/ 172 h 80"/>
                <a:gd name="T10" fmla="*/ 171 w 80"/>
                <a:gd name="T11" fmla="*/ 86 h 80"/>
                <a:gd name="T12" fmla="*/ 86 w 80"/>
                <a:gd name="T13" fmla="*/ 172 h 80"/>
                <a:gd name="T14" fmla="*/ 171 w 80"/>
                <a:gd name="T15" fmla="*/ 257 h 80"/>
                <a:gd name="T16" fmla="*/ 257 w 80"/>
                <a:gd name="T17" fmla="*/ 172 h 80"/>
                <a:gd name="T18" fmla="*/ 171 w 80"/>
                <a:gd name="T19" fmla="*/ 86 h 8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80"/>
                <a:gd name="T31" fmla="*/ 0 h 80"/>
                <a:gd name="T32" fmla="*/ 80 w 80"/>
                <a:gd name="T33" fmla="*/ 80 h 8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80" h="80">
                  <a:moveTo>
                    <a:pt x="80" y="40"/>
                  </a:moveTo>
                  <a:cubicBezTo>
                    <a:pt x="80" y="62"/>
                    <a:pt x="64" y="80"/>
                    <a:pt x="40" y="80"/>
                  </a:cubicBezTo>
                  <a:cubicBezTo>
                    <a:pt x="16" y="80"/>
                    <a:pt x="0" y="62"/>
                    <a:pt x="0" y="40"/>
                  </a:cubicBezTo>
                  <a:cubicBezTo>
                    <a:pt x="0" y="18"/>
                    <a:pt x="16" y="0"/>
                    <a:pt x="40" y="0"/>
                  </a:cubicBezTo>
                  <a:cubicBezTo>
                    <a:pt x="64" y="0"/>
                    <a:pt x="80" y="18"/>
                    <a:pt x="80" y="40"/>
                  </a:cubicBezTo>
                  <a:moveTo>
                    <a:pt x="40" y="20"/>
                  </a:moveTo>
                  <a:cubicBezTo>
                    <a:pt x="29" y="20"/>
                    <a:pt x="20" y="29"/>
                    <a:pt x="20" y="40"/>
                  </a:cubicBezTo>
                  <a:cubicBezTo>
                    <a:pt x="20" y="51"/>
                    <a:pt x="29" y="60"/>
                    <a:pt x="40" y="60"/>
                  </a:cubicBezTo>
                  <a:cubicBezTo>
                    <a:pt x="51" y="60"/>
                    <a:pt x="60" y="51"/>
                    <a:pt x="60" y="40"/>
                  </a:cubicBezTo>
                  <a:cubicBezTo>
                    <a:pt x="60" y="29"/>
                    <a:pt x="51" y="20"/>
                    <a:pt x="40" y="20"/>
                  </a:cubicBezTo>
                </a:path>
              </a:pathLst>
            </a:custGeom>
            <a:solidFill>
              <a:srgbClr val="B2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13" name="Freeform 289"/>
            <p:cNvSpPr>
              <a:spLocks/>
            </p:cNvSpPr>
            <p:nvPr/>
          </p:nvSpPr>
          <p:spPr bwMode="auto">
            <a:xfrm>
              <a:off x="3999" y="1971"/>
              <a:ext cx="224" cy="343"/>
            </a:xfrm>
            <a:custGeom>
              <a:avLst/>
              <a:gdLst>
                <a:gd name="T0" fmla="*/ 202 w 52"/>
                <a:gd name="T1" fmla="*/ 81 h 80"/>
                <a:gd name="T2" fmla="*/ 138 w 52"/>
                <a:gd name="T3" fmla="*/ 73 h 80"/>
                <a:gd name="T4" fmla="*/ 86 w 52"/>
                <a:gd name="T5" fmla="*/ 99 h 80"/>
                <a:gd name="T6" fmla="*/ 125 w 52"/>
                <a:gd name="T7" fmla="*/ 129 h 80"/>
                <a:gd name="T8" fmla="*/ 146 w 52"/>
                <a:gd name="T9" fmla="*/ 137 h 80"/>
                <a:gd name="T10" fmla="*/ 224 w 52"/>
                <a:gd name="T11" fmla="*/ 232 h 80"/>
                <a:gd name="T12" fmla="*/ 90 w 52"/>
                <a:gd name="T13" fmla="*/ 343 h 80"/>
                <a:gd name="T14" fmla="*/ 0 w 52"/>
                <a:gd name="T15" fmla="*/ 330 h 80"/>
                <a:gd name="T16" fmla="*/ 0 w 52"/>
                <a:gd name="T17" fmla="*/ 257 h 80"/>
                <a:gd name="T18" fmla="*/ 78 w 52"/>
                <a:gd name="T19" fmla="*/ 270 h 80"/>
                <a:gd name="T20" fmla="*/ 138 w 52"/>
                <a:gd name="T21" fmla="*/ 240 h 80"/>
                <a:gd name="T22" fmla="*/ 99 w 52"/>
                <a:gd name="T23" fmla="*/ 206 h 80"/>
                <a:gd name="T24" fmla="*/ 82 w 52"/>
                <a:gd name="T25" fmla="*/ 202 h 80"/>
                <a:gd name="T26" fmla="*/ 0 w 52"/>
                <a:gd name="T27" fmla="*/ 103 h 80"/>
                <a:gd name="T28" fmla="*/ 121 w 52"/>
                <a:gd name="T29" fmla="*/ 0 h 80"/>
                <a:gd name="T30" fmla="*/ 202 w 52"/>
                <a:gd name="T31" fmla="*/ 13 h 80"/>
                <a:gd name="T32" fmla="*/ 202 w 52"/>
                <a:gd name="T33" fmla="*/ 81 h 8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2"/>
                <a:gd name="T52" fmla="*/ 0 h 80"/>
                <a:gd name="T53" fmla="*/ 52 w 52"/>
                <a:gd name="T54" fmla="*/ 80 h 80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2" h="80">
                  <a:moveTo>
                    <a:pt x="47" y="19"/>
                  </a:moveTo>
                  <a:cubicBezTo>
                    <a:pt x="47" y="19"/>
                    <a:pt x="38" y="17"/>
                    <a:pt x="32" y="17"/>
                  </a:cubicBezTo>
                  <a:cubicBezTo>
                    <a:pt x="24" y="17"/>
                    <a:pt x="20" y="19"/>
                    <a:pt x="20" y="23"/>
                  </a:cubicBezTo>
                  <a:cubicBezTo>
                    <a:pt x="20" y="28"/>
                    <a:pt x="26" y="29"/>
                    <a:pt x="29" y="30"/>
                  </a:cubicBezTo>
                  <a:cubicBezTo>
                    <a:pt x="34" y="32"/>
                    <a:pt x="34" y="32"/>
                    <a:pt x="34" y="32"/>
                  </a:cubicBezTo>
                  <a:cubicBezTo>
                    <a:pt x="47" y="36"/>
                    <a:pt x="52" y="45"/>
                    <a:pt x="52" y="54"/>
                  </a:cubicBezTo>
                  <a:cubicBezTo>
                    <a:pt x="52" y="73"/>
                    <a:pt x="35" y="80"/>
                    <a:pt x="21" y="80"/>
                  </a:cubicBezTo>
                  <a:cubicBezTo>
                    <a:pt x="10" y="80"/>
                    <a:pt x="1" y="78"/>
                    <a:pt x="0" y="77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2" y="60"/>
                    <a:pt x="10" y="63"/>
                    <a:pt x="18" y="63"/>
                  </a:cubicBezTo>
                  <a:cubicBezTo>
                    <a:pt x="28" y="63"/>
                    <a:pt x="32" y="60"/>
                    <a:pt x="32" y="56"/>
                  </a:cubicBezTo>
                  <a:cubicBezTo>
                    <a:pt x="32" y="52"/>
                    <a:pt x="28" y="49"/>
                    <a:pt x="23" y="48"/>
                  </a:cubicBezTo>
                  <a:cubicBezTo>
                    <a:pt x="22" y="48"/>
                    <a:pt x="21" y="47"/>
                    <a:pt x="19" y="47"/>
                  </a:cubicBezTo>
                  <a:cubicBezTo>
                    <a:pt x="9" y="43"/>
                    <a:pt x="0" y="37"/>
                    <a:pt x="0" y="24"/>
                  </a:cubicBezTo>
                  <a:cubicBezTo>
                    <a:pt x="0" y="10"/>
                    <a:pt x="10" y="0"/>
                    <a:pt x="28" y="0"/>
                  </a:cubicBezTo>
                  <a:cubicBezTo>
                    <a:pt x="37" y="0"/>
                    <a:pt x="46" y="3"/>
                    <a:pt x="47" y="3"/>
                  </a:cubicBezTo>
                  <a:lnTo>
                    <a:pt x="47" y="19"/>
                  </a:lnTo>
                  <a:close/>
                </a:path>
              </a:pathLst>
            </a:custGeom>
            <a:solidFill>
              <a:srgbClr val="B2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14" name="Freeform 290"/>
            <p:cNvSpPr>
              <a:spLocks/>
            </p:cNvSpPr>
            <p:nvPr/>
          </p:nvSpPr>
          <p:spPr bwMode="auto">
            <a:xfrm>
              <a:off x="3272" y="1587"/>
              <a:ext cx="81" cy="167"/>
            </a:xfrm>
            <a:custGeom>
              <a:avLst/>
              <a:gdLst>
                <a:gd name="T0" fmla="*/ 81 w 19"/>
                <a:gd name="T1" fmla="*/ 43 h 39"/>
                <a:gd name="T2" fmla="*/ 43 w 19"/>
                <a:gd name="T3" fmla="*/ 0 h 39"/>
                <a:gd name="T4" fmla="*/ 0 w 19"/>
                <a:gd name="T5" fmla="*/ 43 h 39"/>
                <a:gd name="T6" fmla="*/ 0 w 19"/>
                <a:gd name="T7" fmla="*/ 128 h 39"/>
                <a:gd name="T8" fmla="*/ 43 w 19"/>
                <a:gd name="T9" fmla="*/ 167 h 39"/>
                <a:gd name="T10" fmla="*/ 81 w 19"/>
                <a:gd name="T11" fmla="*/ 128 h 39"/>
                <a:gd name="T12" fmla="*/ 81 w 19"/>
                <a:gd name="T13" fmla="*/ 43 h 3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9"/>
                <a:gd name="T22" fmla="*/ 0 h 39"/>
                <a:gd name="T23" fmla="*/ 19 w 19"/>
                <a:gd name="T24" fmla="*/ 39 h 3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9" h="39">
                  <a:moveTo>
                    <a:pt x="19" y="10"/>
                  </a:moveTo>
                  <a:cubicBezTo>
                    <a:pt x="19" y="4"/>
                    <a:pt x="15" y="0"/>
                    <a:pt x="10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5"/>
                    <a:pt x="4" y="39"/>
                    <a:pt x="10" y="39"/>
                  </a:cubicBezTo>
                  <a:cubicBezTo>
                    <a:pt x="15" y="39"/>
                    <a:pt x="19" y="35"/>
                    <a:pt x="19" y="30"/>
                  </a:cubicBezTo>
                  <a:lnTo>
                    <a:pt x="19" y="10"/>
                  </a:lnTo>
                  <a:close/>
                </a:path>
              </a:pathLst>
            </a:custGeom>
            <a:solidFill>
              <a:srgbClr val="015F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15" name="Freeform 291"/>
            <p:cNvSpPr>
              <a:spLocks/>
            </p:cNvSpPr>
            <p:nvPr/>
          </p:nvSpPr>
          <p:spPr bwMode="auto">
            <a:xfrm>
              <a:off x="3500" y="1473"/>
              <a:ext cx="81" cy="281"/>
            </a:xfrm>
            <a:custGeom>
              <a:avLst/>
              <a:gdLst>
                <a:gd name="T0" fmla="*/ 81 w 19"/>
                <a:gd name="T1" fmla="*/ 39 h 65"/>
                <a:gd name="T2" fmla="*/ 38 w 19"/>
                <a:gd name="T3" fmla="*/ 0 h 65"/>
                <a:gd name="T4" fmla="*/ 0 w 19"/>
                <a:gd name="T5" fmla="*/ 39 h 65"/>
                <a:gd name="T6" fmla="*/ 0 w 19"/>
                <a:gd name="T7" fmla="*/ 242 h 65"/>
                <a:gd name="T8" fmla="*/ 38 w 19"/>
                <a:gd name="T9" fmla="*/ 281 h 65"/>
                <a:gd name="T10" fmla="*/ 81 w 19"/>
                <a:gd name="T11" fmla="*/ 242 h 65"/>
                <a:gd name="T12" fmla="*/ 81 w 19"/>
                <a:gd name="T13" fmla="*/ 39 h 6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9"/>
                <a:gd name="T22" fmla="*/ 0 h 65"/>
                <a:gd name="T23" fmla="*/ 19 w 19"/>
                <a:gd name="T24" fmla="*/ 65 h 6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9" h="65">
                  <a:moveTo>
                    <a:pt x="19" y="9"/>
                  </a:moveTo>
                  <a:cubicBezTo>
                    <a:pt x="19" y="4"/>
                    <a:pt x="14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61"/>
                    <a:pt x="4" y="65"/>
                    <a:pt x="9" y="65"/>
                  </a:cubicBezTo>
                  <a:cubicBezTo>
                    <a:pt x="14" y="65"/>
                    <a:pt x="19" y="61"/>
                    <a:pt x="19" y="56"/>
                  </a:cubicBezTo>
                  <a:lnTo>
                    <a:pt x="19" y="9"/>
                  </a:lnTo>
                  <a:close/>
                </a:path>
              </a:pathLst>
            </a:custGeom>
            <a:solidFill>
              <a:srgbClr val="015F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16" name="Freeform 292"/>
            <p:cNvSpPr>
              <a:spLocks/>
            </p:cNvSpPr>
            <p:nvPr/>
          </p:nvSpPr>
          <p:spPr bwMode="auto">
            <a:xfrm>
              <a:off x="3721" y="1320"/>
              <a:ext cx="81" cy="514"/>
            </a:xfrm>
            <a:custGeom>
              <a:avLst/>
              <a:gdLst>
                <a:gd name="T0" fmla="*/ 81 w 19"/>
                <a:gd name="T1" fmla="*/ 39 h 120"/>
                <a:gd name="T2" fmla="*/ 43 w 19"/>
                <a:gd name="T3" fmla="*/ 0 h 120"/>
                <a:gd name="T4" fmla="*/ 0 w 19"/>
                <a:gd name="T5" fmla="*/ 39 h 120"/>
                <a:gd name="T6" fmla="*/ 0 w 19"/>
                <a:gd name="T7" fmla="*/ 475 h 120"/>
                <a:gd name="T8" fmla="*/ 43 w 19"/>
                <a:gd name="T9" fmla="*/ 514 h 120"/>
                <a:gd name="T10" fmla="*/ 81 w 19"/>
                <a:gd name="T11" fmla="*/ 475 h 120"/>
                <a:gd name="T12" fmla="*/ 81 w 19"/>
                <a:gd name="T13" fmla="*/ 39 h 12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9"/>
                <a:gd name="T22" fmla="*/ 0 h 120"/>
                <a:gd name="T23" fmla="*/ 19 w 19"/>
                <a:gd name="T24" fmla="*/ 120 h 12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9" h="120">
                  <a:moveTo>
                    <a:pt x="19" y="9"/>
                  </a:moveTo>
                  <a:cubicBezTo>
                    <a:pt x="19" y="4"/>
                    <a:pt x="15" y="0"/>
                    <a:pt x="10" y="0"/>
                  </a:cubicBezTo>
                  <a:cubicBezTo>
                    <a:pt x="5" y="0"/>
                    <a:pt x="0" y="4"/>
                    <a:pt x="0" y="9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0" y="116"/>
                    <a:pt x="5" y="120"/>
                    <a:pt x="10" y="120"/>
                  </a:cubicBezTo>
                  <a:cubicBezTo>
                    <a:pt x="15" y="120"/>
                    <a:pt x="19" y="116"/>
                    <a:pt x="19" y="111"/>
                  </a:cubicBezTo>
                  <a:lnTo>
                    <a:pt x="19" y="9"/>
                  </a:lnTo>
                  <a:close/>
                </a:path>
              </a:pathLst>
            </a:custGeom>
            <a:solidFill>
              <a:srgbClr val="015F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17" name="Freeform 293"/>
            <p:cNvSpPr>
              <a:spLocks/>
            </p:cNvSpPr>
            <p:nvPr/>
          </p:nvSpPr>
          <p:spPr bwMode="auto">
            <a:xfrm>
              <a:off x="3949" y="1473"/>
              <a:ext cx="81" cy="281"/>
            </a:xfrm>
            <a:custGeom>
              <a:avLst/>
              <a:gdLst>
                <a:gd name="T0" fmla="*/ 81 w 19"/>
                <a:gd name="T1" fmla="*/ 39 h 65"/>
                <a:gd name="T2" fmla="*/ 38 w 19"/>
                <a:gd name="T3" fmla="*/ 0 h 65"/>
                <a:gd name="T4" fmla="*/ 0 w 19"/>
                <a:gd name="T5" fmla="*/ 39 h 65"/>
                <a:gd name="T6" fmla="*/ 0 w 19"/>
                <a:gd name="T7" fmla="*/ 242 h 65"/>
                <a:gd name="T8" fmla="*/ 38 w 19"/>
                <a:gd name="T9" fmla="*/ 281 h 65"/>
                <a:gd name="T10" fmla="*/ 81 w 19"/>
                <a:gd name="T11" fmla="*/ 242 h 65"/>
                <a:gd name="T12" fmla="*/ 81 w 19"/>
                <a:gd name="T13" fmla="*/ 39 h 6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9"/>
                <a:gd name="T22" fmla="*/ 0 h 65"/>
                <a:gd name="T23" fmla="*/ 19 w 19"/>
                <a:gd name="T24" fmla="*/ 65 h 6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9" h="65">
                  <a:moveTo>
                    <a:pt x="19" y="9"/>
                  </a:moveTo>
                  <a:cubicBezTo>
                    <a:pt x="19" y="4"/>
                    <a:pt x="15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61"/>
                    <a:pt x="4" y="65"/>
                    <a:pt x="9" y="65"/>
                  </a:cubicBezTo>
                  <a:cubicBezTo>
                    <a:pt x="15" y="65"/>
                    <a:pt x="19" y="61"/>
                    <a:pt x="19" y="56"/>
                  </a:cubicBezTo>
                  <a:lnTo>
                    <a:pt x="19" y="9"/>
                  </a:lnTo>
                  <a:close/>
                </a:path>
              </a:pathLst>
            </a:custGeom>
            <a:solidFill>
              <a:srgbClr val="015F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18" name="Freeform 294"/>
            <p:cNvSpPr>
              <a:spLocks/>
            </p:cNvSpPr>
            <p:nvPr/>
          </p:nvSpPr>
          <p:spPr bwMode="auto">
            <a:xfrm>
              <a:off x="4171" y="1587"/>
              <a:ext cx="87" cy="167"/>
            </a:xfrm>
            <a:custGeom>
              <a:avLst/>
              <a:gdLst>
                <a:gd name="T0" fmla="*/ 87 w 20"/>
                <a:gd name="T1" fmla="*/ 43 h 39"/>
                <a:gd name="T2" fmla="*/ 44 w 20"/>
                <a:gd name="T3" fmla="*/ 0 h 39"/>
                <a:gd name="T4" fmla="*/ 0 w 20"/>
                <a:gd name="T5" fmla="*/ 43 h 39"/>
                <a:gd name="T6" fmla="*/ 0 w 20"/>
                <a:gd name="T7" fmla="*/ 128 h 39"/>
                <a:gd name="T8" fmla="*/ 44 w 20"/>
                <a:gd name="T9" fmla="*/ 167 h 39"/>
                <a:gd name="T10" fmla="*/ 87 w 20"/>
                <a:gd name="T11" fmla="*/ 128 h 39"/>
                <a:gd name="T12" fmla="*/ 87 w 20"/>
                <a:gd name="T13" fmla="*/ 43 h 3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0"/>
                <a:gd name="T22" fmla="*/ 0 h 39"/>
                <a:gd name="T23" fmla="*/ 20 w 20"/>
                <a:gd name="T24" fmla="*/ 39 h 3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0" h="39">
                  <a:moveTo>
                    <a:pt x="20" y="10"/>
                  </a:moveTo>
                  <a:cubicBezTo>
                    <a:pt x="20" y="4"/>
                    <a:pt x="15" y="0"/>
                    <a:pt x="10" y="0"/>
                  </a:cubicBezTo>
                  <a:cubicBezTo>
                    <a:pt x="5" y="0"/>
                    <a:pt x="0" y="4"/>
                    <a:pt x="0" y="1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5"/>
                    <a:pt x="5" y="39"/>
                    <a:pt x="10" y="39"/>
                  </a:cubicBezTo>
                  <a:cubicBezTo>
                    <a:pt x="15" y="39"/>
                    <a:pt x="20" y="35"/>
                    <a:pt x="20" y="30"/>
                  </a:cubicBezTo>
                  <a:lnTo>
                    <a:pt x="20" y="10"/>
                  </a:lnTo>
                  <a:close/>
                </a:path>
              </a:pathLst>
            </a:custGeom>
            <a:solidFill>
              <a:srgbClr val="015F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19" name="Freeform 295"/>
            <p:cNvSpPr>
              <a:spLocks/>
            </p:cNvSpPr>
            <p:nvPr/>
          </p:nvSpPr>
          <p:spPr bwMode="auto">
            <a:xfrm>
              <a:off x="4399" y="1473"/>
              <a:ext cx="81" cy="281"/>
            </a:xfrm>
            <a:custGeom>
              <a:avLst/>
              <a:gdLst>
                <a:gd name="T0" fmla="*/ 81 w 19"/>
                <a:gd name="T1" fmla="*/ 39 h 65"/>
                <a:gd name="T2" fmla="*/ 43 w 19"/>
                <a:gd name="T3" fmla="*/ 0 h 65"/>
                <a:gd name="T4" fmla="*/ 0 w 19"/>
                <a:gd name="T5" fmla="*/ 39 h 65"/>
                <a:gd name="T6" fmla="*/ 0 w 19"/>
                <a:gd name="T7" fmla="*/ 242 h 65"/>
                <a:gd name="T8" fmla="*/ 43 w 19"/>
                <a:gd name="T9" fmla="*/ 281 h 65"/>
                <a:gd name="T10" fmla="*/ 81 w 19"/>
                <a:gd name="T11" fmla="*/ 242 h 65"/>
                <a:gd name="T12" fmla="*/ 81 w 19"/>
                <a:gd name="T13" fmla="*/ 39 h 6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9"/>
                <a:gd name="T22" fmla="*/ 0 h 65"/>
                <a:gd name="T23" fmla="*/ 19 w 19"/>
                <a:gd name="T24" fmla="*/ 65 h 6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9" h="65">
                  <a:moveTo>
                    <a:pt x="19" y="9"/>
                  </a:moveTo>
                  <a:cubicBezTo>
                    <a:pt x="19" y="4"/>
                    <a:pt x="15" y="0"/>
                    <a:pt x="10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61"/>
                    <a:pt x="4" y="65"/>
                    <a:pt x="10" y="65"/>
                  </a:cubicBezTo>
                  <a:cubicBezTo>
                    <a:pt x="15" y="65"/>
                    <a:pt x="19" y="61"/>
                    <a:pt x="19" y="56"/>
                  </a:cubicBezTo>
                  <a:lnTo>
                    <a:pt x="19" y="9"/>
                  </a:lnTo>
                  <a:close/>
                </a:path>
              </a:pathLst>
            </a:custGeom>
            <a:solidFill>
              <a:srgbClr val="015F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20" name="Freeform 296"/>
            <p:cNvSpPr>
              <a:spLocks/>
            </p:cNvSpPr>
            <p:nvPr/>
          </p:nvSpPr>
          <p:spPr bwMode="auto">
            <a:xfrm>
              <a:off x="4625" y="1320"/>
              <a:ext cx="83" cy="514"/>
            </a:xfrm>
            <a:custGeom>
              <a:avLst/>
              <a:gdLst>
                <a:gd name="T0" fmla="*/ 83 w 19"/>
                <a:gd name="T1" fmla="*/ 39 h 120"/>
                <a:gd name="T2" fmla="*/ 39 w 19"/>
                <a:gd name="T3" fmla="*/ 0 h 120"/>
                <a:gd name="T4" fmla="*/ 0 w 19"/>
                <a:gd name="T5" fmla="*/ 39 h 120"/>
                <a:gd name="T6" fmla="*/ 0 w 19"/>
                <a:gd name="T7" fmla="*/ 475 h 120"/>
                <a:gd name="T8" fmla="*/ 39 w 19"/>
                <a:gd name="T9" fmla="*/ 514 h 120"/>
                <a:gd name="T10" fmla="*/ 83 w 19"/>
                <a:gd name="T11" fmla="*/ 475 h 120"/>
                <a:gd name="T12" fmla="*/ 83 w 19"/>
                <a:gd name="T13" fmla="*/ 39 h 12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9"/>
                <a:gd name="T22" fmla="*/ 0 h 120"/>
                <a:gd name="T23" fmla="*/ 19 w 19"/>
                <a:gd name="T24" fmla="*/ 120 h 12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9" h="120">
                  <a:moveTo>
                    <a:pt x="19" y="9"/>
                  </a:moveTo>
                  <a:cubicBezTo>
                    <a:pt x="19" y="4"/>
                    <a:pt x="15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0" y="116"/>
                    <a:pt x="4" y="120"/>
                    <a:pt x="9" y="120"/>
                  </a:cubicBezTo>
                  <a:cubicBezTo>
                    <a:pt x="15" y="120"/>
                    <a:pt x="19" y="116"/>
                    <a:pt x="19" y="111"/>
                  </a:cubicBezTo>
                  <a:lnTo>
                    <a:pt x="19" y="9"/>
                  </a:lnTo>
                  <a:close/>
                </a:path>
              </a:pathLst>
            </a:custGeom>
            <a:solidFill>
              <a:srgbClr val="015F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21" name="Freeform 297"/>
            <p:cNvSpPr>
              <a:spLocks/>
            </p:cNvSpPr>
            <p:nvPr/>
          </p:nvSpPr>
          <p:spPr bwMode="auto">
            <a:xfrm>
              <a:off x="4848" y="1473"/>
              <a:ext cx="81" cy="281"/>
            </a:xfrm>
            <a:custGeom>
              <a:avLst/>
              <a:gdLst>
                <a:gd name="T0" fmla="*/ 81 w 19"/>
                <a:gd name="T1" fmla="*/ 39 h 65"/>
                <a:gd name="T2" fmla="*/ 43 w 19"/>
                <a:gd name="T3" fmla="*/ 0 h 65"/>
                <a:gd name="T4" fmla="*/ 0 w 19"/>
                <a:gd name="T5" fmla="*/ 39 h 65"/>
                <a:gd name="T6" fmla="*/ 0 w 19"/>
                <a:gd name="T7" fmla="*/ 242 h 65"/>
                <a:gd name="T8" fmla="*/ 43 w 19"/>
                <a:gd name="T9" fmla="*/ 281 h 65"/>
                <a:gd name="T10" fmla="*/ 81 w 19"/>
                <a:gd name="T11" fmla="*/ 242 h 65"/>
                <a:gd name="T12" fmla="*/ 81 w 19"/>
                <a:gd name="T13" fmla="*/ 39 h 6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9"/>
                <a:gd name="T22" fmla="*/ 0 h 65"/>
                <a:gd name="T23" fmla="*/ 19 w 19"/>
                <a:gd name="T24" fmla="*/ 65 h 6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9" h="65">
                  <a:moveTo>
                    <a:pt x="19" y="9"/>
                  </a:moveTo>
                  <a:cubicBezTo>
                    <a:pt x="19" y="4"/>
                    <a:pt x="15" y="0"/>
                    <a:pt x="10" y="0"/>
                  </a:cubicBezTo>
                  <a:cubicBezTo>
                    <a:pt x="5" y="0"/>
                    <a:pt x="0" y="4"/>
                    <a:pt x="0" y="9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61"/>
                    <a:pt x="5" y="65"/>
                    <a:pt x="10" y="65"/>
                  </a:cubicBezTo>
                  <a:cubicBezTo>
                    <a:pt x="15" y="65"/>
                    <a:pt x="19" y="61"/>
                    <a:pt x="19" y="56"/>
                  </a:cubicBezTo>
                  <a:lnTo>
                    <a:pt x="19" y="9"/>
                  </a:lnTo>
                  <a:close/>
                </a:path>
              </a:pathLst>
            </a:custGeom>
            <a:solidFill>
              <a:srgbClr val="015F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22" name="Freeform 298"/>
            <p:cNvSpPr>
              <a:spLocks/>
            </p:cNvSpPr>
            <p:nvPr/>
          </p:nvSpPr>
          <p:spPr bwMode="auto">
            <a:xfrm>
              <a:off x="5074" y="1587"/>
              <a:ext cx="83" cy="167"/>
            </a:xfrm>
            <a:custGeom>
              <a:avLst/>
              <a:gdLst>
                <a:gd name="T0" fmla="*/ 83 w 19"/>
                <a:gd name="T1" fmla="*/ 43 h 39"/>
                <a:gd name="T2" fmla="*/ 39 w 19"/>
                <a:gd name="T3" fmla="*/ 0 h 39"/>
                <a:gd name="T4" fmla="*/ 0 w 19"/>
                <a:gd name="T5" fmla="*/ 43 h 39"/>
                <a:gd name="T6" fmla="*/ 0 w 19"/>
                <a:gd name="T7" fmla="*/ 128 h 39"/>
                <a:gd name="T8" fmla="*/ 39 w 19"/>
                <a:gd name="T9" fmla="*/ 167 h 39"/>
                <a:gd name="T10" fmla="*/ 83 w 19"/>
                <a:gd name="T11" fmla="*/ 128 h 39"/>
                <a:gd name="T12" fmla="*/ 83 w 19"/>
                <a:gd name="T13" fmla="*/ 43 h 3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9"/>
                <a:gd name="T22" fmla="*/ 0 h 39"/>
                <a:gd name="T23" fmla="*/ 19 w 19"/>
                <a:gd name="T24" fmla="*/ 39 h 3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9" h="39">
                  <a:moveTo>
                    <a:pt x="19" y="10"/>
                  </a:moveTo>
                  <a:cubicBezTo>
                    <a:pt x="19" y="4"/>
                    <a:pt x="15" y="0"/>
                    <a:pt x="9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5"/>
                    <a:pt x="4" y="39"/>
                    <a:pt x="9" y="39"/>
                  </a:cubicBezTo>
                  <a:cubicBezTo>
                    <a:pt x="15" y="39"/>
                    <a:pt x="19" y="35"/>
                    <a:pt x="19" y="30"/>
                  </a:cubicBezTo>
                  <a:lnTo>
                    <a:pt x="19" y="10"/>
                  </a:lnTo>
                  <a:close/>
                </a:path>
              </a:pathLst>
            </a:custGeom>
            <a:solidFill>
              <a:srgbClr val="015F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cxnSp>
        <p:nvCxnSpPr>
          <p:cNvPr id="88" name="Straight Arrow Connector 87"/>
          <p:cNvCxnSpPr>
            <a:endCxn id="10" idx="0"/>
          </p:cNvCxnSpPr>
          <p:nvPr/>
        </p:nvCxnSpPr>
        <p:spPr>
          <a:xfrm flipH="1">
            <a:off x="4229100" y="3448050"/>
            <a:ext cx="552450" cy="438150"/>
          </a:xfrm>
          <a:prstGeom prst="straightConnector1">
            <a:avLst/>
          </a:prstGeom>
          <a:ln w="34925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Destination Oriented Directed Acyclic Graph (DODAG)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idx="1"/>
          </p:nvPr>
        </p:nvSpPr>
        <p:spPr>
          <a:xfrm>
            <a:off x="781050" y="1994694"/>
            <a:ext cx="788670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3265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 nodeType="clickPar">
                      <p:stCondLst>
                        <p:cond delay="indefinite"/>
                      </p:stCondLst>
                      <p:childTnLst>
                        <p:par>
                          <p:cTn id="1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8" presetID="1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 nodeType="clickPar">
                      <p:stCondLst>
                        <p:cond delay="indefinite"/>
                      </p:stCondLst>
                      <p:childTnLst>
                        <p:par>
                          <p:cTn id="1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 nodeType="clickPar">
                      <p:stCondLst>
                        <p:cond delay="indefinite"/>
                      </p:stCondLst>
                      <p:childTnLst>
                        <p:par>
                          <p:cTn id="1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3" presetID="1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 nodeType="clickPar">
                      <p:stCondLst>
                        <p:cond delay="indefinite"/>
                      </p:stCondLst>
                      <p:childTnLst>
                        <p:par>
                          <p:cTn id="19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3" grpId="1"/>
      <p:bldP spid="24" grpId="0"/>
      <p:bldP spid="24" grpId="1"/>
      <p:bldP spid="24" grpId="2"/>
      <p:bldP spid="24" grpId="3"/>
      <p:bldP spid="25" grpId="0"/>
      <p:bldP spid="25" grpId="1"/>
      <p:bldP spid="30" grpId="0"/>
      <p:bldP spid="30" grpId="1"/>
      <p:bldP spid="34" grpId="0"/>
      <p:bldP spid="34" grpId="1"/>
      <p:bldP spid="43" grpId="0"/>
      <p:bldP spid="43" grpId="1"/>
      <p:bldP spid="43" grpId="2"/>
      <p:bldP spid="43" grpId="3"/>
      <p:bldP spid="46" grpId="0"/>
      <p:bldP spid="46" grpId="1"/>
      <p:bldP spid="76" grpId="0"/>
      <p:bldP spid="76" grpId="1"/>
      <p:bldP spid="77" grpId="0"/>
      <p:bldP spid="77" grpId="1"/>
      <p:bldP spid="81" grpId="0"/>
      <p:bldP spid="81" grpId="1"/>
      <p:bldP spid="102" grpId="0"/>
      <p:bldP spid="102" grpId="1"/>
      <p:bldP spid="112" grpId="0"/>
      <p:bldP spid="112" grpId="1"/>
      <p:bldP spid="115" grpId="0"/>
      <p:bldP spid="115" grpId="1"/>
      <p:bldP spid="116" grpId="0"/>
      <p:bldP spid="116" grpId="1"/>
      <p:bldP spid="120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rtl="0"/>
            <a:r>
              <a:rPr lang="en-US" b="1" dirty="0" smtClean="0">
                <a:solidFill>
                  <a:srgbClr val="C00000"/>
                </a:solidFill>
              </a:rPr>
              <a:t>Metric: </a:t>
            </a:r>
            <a:r>
              <a:rPr lang="en-US" dirty="0" smtClean="0"/>
              <a:t>Scalar values that are passed to the OF as input parameters so that the best route is chosen</a:t>
            </a:r>
            <a:endParaRPr lang="fa-IR" dirty="0" smtClean="0"/>
          </a:p>
          <a:p>
            <a:pPr lvl="1" rtl="0"/>
            <a:r>
              <a:rPr lang="en-US" dirty="0" smtClean="0"/>
              <a:t>Link delay</a:t>
            </a:r>
            <a:endParaRPr lang="fa-IR" dirty="0" smtClean="0"/>
          </a:p>
          <a:p>
            <a:pPr lvl="1" rtl="0"/>
            <a:r>
              <a:rPr lang="en-US" dirty="0" smtClean="0"/>
              <a:t>Node energy level</a:t>
            </a:r>
            <a:endParaRPr lang="fa-IR" dirty="0" smtClean="0"/>
          </a:p>
          <a:p>
            <a:pPr rtl="0"/>
            <a:r>
              <a:rPr lang="en-US" b="1" dirty="0" smtClean="0">
                <a:solidFill>
                  <a:srgbClr val="C00000"/>
                </a:solidFill>
              </a:rPr>
              <a:t>Constraint: </a:t>
            </a:r>
            <a:r>
              <a:rPr lang="en-US" dirty="0" smtClean="0"/>
              <a:t>Omitting nodes that do not satisfy the required conditions</a:t>
            </a:r>
            <a:endParaRPr lang="fa-IR" dirty="0" smtClean="0"/>
          </a:p>
          <a:p>
            <a:pPr lvl="1" rtl="0"/>
            <a:r>
              <a:rPr lang="en-US" dirty="0" smtClean="0"/>
              <a:t>A link that does not provide datalink layer encryption</a:t>
            </a:r>
            <a:endParaRPr lang="fa-IR" dirty="0" smtClean="0"/>
          </a:p>
          <a:p>
            <a:pPr lvl="1" rtl="0"/>
            <a:r>
              <a:rPr lang="en-US" dirty="0" smtClean="0"/>
              <a:t>A node that operates with battery</a:t>
            </a:r>
            <a:endParaRPr lang="fa-IR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DFA25D-6EEE-4500-A440-36752B2ACF2F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-14808" y="15205"/>
            <a:ext cx="9158808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+mj-lt"/>
                <a:ea typeface="+mj-ea"/>
                <a:cs typeface="B Titr" panose="00000700000000000000" pitchFamily="2" charset="-78"/>
              </a:defRPr>
            </a:lvl1pPr>
          </a:lstStyle>
          <a:p>
            <a:pPr fontAlgn="auto">
              <a:lnSpc>
                <a:spcPct val="135000"/>
              </a:lnSpc>
              <a:spcAft>
                <a:spcPts val="0"/>
              </a:spcAft>
              <a:defRPr/>
            </a:pPr>
            <a:r>
              <a:rPr lang="en-US" altLang="en-US" b="1" dirty="0" smtClean="0"/>
              <a:t>Metric VS Constraint</a:t>
            </a:r>
            <a:endParaRPr lang="fa-IR" altLang="en-US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7506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rtl="0"/>
            <a:r>
              <a:rPr lang="en-US" dirty="0" smtClean="0"/>
              <a:t>Aggregation VS Recorded</a:t>
            </a:r>
          </a:p>
          <a:p>
            <a:pPr lvl="1" rtl="0"/>
            <a:r>
              <a:rPr lang="en-US" dirty="0" smtClean="0"/>
              <a:t>Example: suppose that all network nodes have a cost label (cost can be any metric), now in case of route calculation from source to destination:</a:t>
            </a:r>
            <a:endParaRPr lang="fa-IR" dirty="0" smtClean="0"/>
          </a:p>
          <a:p>
            <a:pPr lvl="1" rtl="0"/>
            <a:r>
              <a:rPr lang="en-US" dirty="0" smtClean="0">
                <a:solidFill>
                  <a:srgbClr val="C00000"/>
                </a:solidFill>
              </a:rPr>
              <a:t>Aggregated: </a:t>
            </a:r>
            <a:r>
              <a:rPr lang="en-US" dirty="0" smtClean="0"/>
              <a:t>Sum of all links that fall into the route</a:t>
            </a:r>
            <a:endParaRPr lang="fa-IR" dirty="0" smtClean="0"/>
          </a:p>
          <a:p>
            <a:pPr lvl="1" rtl="0"/>
            <a:r>
              <a:rPr lang="en-US" dirty="0" smtClean="0">
                <a:solidFill>
                  <a:srgbClr val="C00000"/>
                </a:solidFill>
              </a:rPr>
              <a:t>Recorded: </a:t>
            </a:r>
            <a:r>
              <a:rPr lang="en-US" dirty="0" smtClean="0"/>
              <a:t>Recording every link’s cost which fall into the route</a:t>
            </a:r>
            <a:endParaRPr lang="fa-IR" dirty="0" smtClean="0"/>
          </a:p>
          <a:p>
            <a:pPr rtl="0"/>
            <a:r>
              <a:rPr lang="en-US" dirty="0" smtClean="0"/>
              <a:t>Local VS Global</a:t>
            </a:r>
            <a:endParaRPr lang="fa-IR" dirty="0" smtClean="0"/>
          </a:p>
          <a:p>
            <a:pPr lvl="1" rtl="0"/>
            <a:r>
              <a:rPr lang="en-US" dirty="0" smtClean="0"/>
              <a:t>A metric is local if it’s information do not propagate along DODAG</a:t>
            </a:r>
            <a:endParaRPr lang="fa-IR" dirty="0" smtClean="0"/>
          </a:p>
          <a:p>
            <a:pPr rtl="0"/>
            <a:r>
              <a:rPr lang="en-US" dirty="0" smtClean="0"/>
              <a:t>Attribute or node state</a:t>
            </a:r>
            <a:endParaRPr lang="fa-IR" dirty="0" smtClean="0"/>
          </a:p>
          <a:p>
            <a:pPr lvl="1" rtl="0"/>
            <a:r>
              <a:rPr lang="en-US" dirty="0" smtClean="0"/>
              <a:t>Node’s computing power, accessible memory</a:t>
            </a:r>
            <a:endParaRPr lang="fa-IR" dirty="0" smtClean="0"/>
          </a:p>
          <a:p>
            <a:pPr rtl="0"/>
            <a:r>
              <a:rPr lang="en-US" dirty="0" smtClean="0"/>
              <a:t>Node’s energy level</a:t>
            </a:r>
            <a:endParaRPr lang="fa-IR" dirty="0" smtClean="0"/>
          </a:p>
          <a:p>
            <a:pPr lvl="1" rtl="0"/>
            <a:r>
              <a:rPr lang="en-US" dirty="0" smtClean="0"/>
              <a:t>Node’s power state ( main-powered, battery-powered, energy harvesting)</a:t>
            </a:r>
          </a:p>
          <a:p>
            <a:pPr lvl="1" rtl="0"/>
            <a:r>
              <a:rPr lang="en-US" dirty="0" smtClean="0"/>
              <a:t>Remaining battery life estimation</a:t>
            </a:r>
            <a:endParaRPr lang="fa-IR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DFA25D-6EEE-4500-A440-36752B2ACF2F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-14808" y="15205"/>
            <a:ext cx="9158808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+mj-lt"/>
                <a:ea typeface="+mj-ea"/>
                <a:cs typeface="B Titr" panose="00000700000000000000" pitchFamily="2" charset="-78"/>
              </a:defRPr>
            </a:lvl1pPr>
          </a:lstStyle>
          <a:p>
            <a:pPr fontAlgn="auto">
              <a:lnSpc>
                <a:spcPct val="135000"/>
              </a:lnSpc>
              <a:spcAft>
                <a:spcPts val="0"/>
              </a:spcAft>
              <a:defRPr/>
            </a:pPr>
            <a:r>
              <a:rPr lang="en-US" altLang="en-US" b="1" dirty="0" smtClean="0"/>
              <a:t>Routing metrics in LLNs</a:t>
            </a:r>
            <a:endParaRPr lang="fa-IR" altLang="en-US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8566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7504" y="1052736"/>
            <a:ext cx="8928992" cy="5544616"/>
          </a:xfrm>
        </p:spPr>
        <p:txBody>
          <a:bodyPr>
            <a:normAutofit lnSpcReduction="10000"/>
          </a:bodyPr>
          <a:lstStyle/>
          <a:p>
            <a:pPr rtl="0">
              <a:spcBef>
                <a:spcPts val="600"/>
              </a:spcBef>
            </a:pPr>
            <a:r>
              <a:rPr lang="en-US" dirty="0" smtClean="0"/>
              <a:t>Hop count</a:t>
            </a:r>
            <a:endParaRPr lang="fa-IR" dirty="0" smtClean="0"/>
          </a:p>
          <a:p>
            <a:pPr lvl="1" rtl="0"/>
            <a:r>
              <a:rPr lang="en-US" dirty="0" smtClean="0"/>
              <a:t>Hops remaining to reach the destination</a:t>
            </a:r>
            <a:endParaRPr lang="fa-IR" dirty="0" smtClean="0"/>
          </a:p>
          <a:p>
            <a:pPr rtl="0">
              <a:spcBef>
                <a:spcPts val="600"/>
              </a:spcBef>
            </a:pPr>
            <a:r>
              <a:rPr lang="en-US" dirty="0" smtClean="0"/>
              <a:t>Throughput</a:t>
            </a:r>
            <a:endParaRPr lang="fa-IR" dirty="0" smtClean="0"/>
          </a:p>
          <a:p>
            <a:pPr lvl="1" rtl="0"/>
            <a:r>
              <a:rPr lang="en-US" dirty="0" smtClean="0"/>
              <a:t>Data transfer rate on a link</a:t>
            </a:r>
            <a:endParaRPr lang="fa-IR" dirty="0" smtClean="0"/>
          </a:p>
          <a:p>
            <a:pPr rtl="0">
              <a:spcBef>
                <a:spcPts val="600"/>
              </a:spcBef>
            </a:pPr>
            <a:r>
              <a:rPr lang="en-US" dirty="0" smtClean="0"/>
              <a:t>Delay</a:t>
            </a:r>
            <a:endParaRPr lang="fa-IR" dirty="0" smtClean="0"/>
          </a:p>
          <a:p>
            <a:pPr lvl="1" rtl="0"/>
            <a:r>
              <a:rPr lang="en-US" dirty="0" smtClean="0"/>
              <a:t>Needed time to send a packet on a link</a:t>
            </a:r>
            <a:endParaRPr lang="fa-IR" dirty="0" smtClean="0"/>
          </a:p>
          <a:p>
            <a:pPr rtl="0">
              <a:spcBef>
                <a:spcPts val="600"/>
              </a:spcBef>
            </a:pPr>
            <a:r>
              <a:rPr lang="en-US" dirty="0" smtClean="0"/>
              <a:t>Link reliability</a:t>
            </a:r>
            <a:endParaRPr lang="fa-IR" dirty="0" smtClean="0"/>
          </a:p>
          <a:p>
            <a:pPr lvl="1" rtl="0"/>
            <a:r>
              <a:rPr lang="en-US" dirty="0" smtClean="0"/>
              <a:t>Example: sending attempts for a successful packet transmission (ETX)</a:t>
            </a:r>
            <a:endParaRPr lang="fa-IR" dirty="0" smtClean="0"/>
          </a:p>
          <a:p>
            <a:pPr lvl="1" rtl="0"/>
            <a:r>
              <a:rPr lang="en-US" dirty="0" smtClean="0"/>
              <a:t>ETX=1/(</a:t>
            </a:r>
            <a:r>
              <a:rPr lang="en-US" dirty="0" err="1" smtClean="0"/>
              <a:t>D</a:t>
            </a:r>
            <a:r>
              <a:rPr lang="en-US" baseline="-25000" dirty="0" err="1" smtClean="0"/>
              <a:t>r</a:t>
            </a:r>
            <a:r>
              <a:rPr lang="en-US" dirty="0" smtClean="0"/>
              <a:t>*</a:t>
            </a:r>
            <a:r>
              <a:rPr lang="en-US" dirty="0" err="1" smtClean="0"/>
              <a:t>D</a:t>
            </a:r>
            <a:r>
              <a:rPr lang="en-US" baseline="-25000" dirty="0" err="1" smtClean="0"/>
              <a:t>f</a:t>
            </a:r>
            <a:r>
              <a:rPr lang="en-US" dirty="0" smtClean="0"/>
              <a:t>)</a:t>
            </a:r>
            <a:r>
              <a:rPr lang="fa-IR" dirty="0" smtClean="0"/>
              <a:t> </a:t>
            </a:r>
          </a:p>
          <a:p>
            <a:pPr lvl="1" rtl="0"/>
            <a:r>
              <a:rPr lang="en-US" dirty="0" err="1" smtClean="0"/>
              <a:t>Dr</a:t>
            </a:r>
            <a:r>
              <a:rPr lang="en-US" dirty="0" smtClean="0"/>
              <a:t>: Probability that a packet is received by neighbor   </a:t>
            </a:r>
            <a:r>
              <a:rPr lang="en-US" dirty="0" err="1" smtClean="0"/>
              <a:t>Df</a:t>
            </a:r>
            <a:r>
              <a:rPr lang="en-US" dirty="0" smtClean="0"/>
              <a:t>: Probability that the ACK will be received successfully</a:t>
            </a:r>
            <a:endParaRPr lang="fa-IR" dirty="0" smtClean="0"/>
          </a:p>
          <a:p>
            <a:pPr rtl="0">
              <a:spcBef>
                <a:spcPts val="600"/>
              </a:spcBef>
            </a:pPr>
            <a:r>
              <a:rPr lang="en-US" dirty="0" smtClean="0"/>
              <a:t>Link color attribute</a:t>
            </a:r>
          </a:p>
          <a:p>
            <a:pPr lvl="1" rtl="0"/>
            <a:r>
              <a:rPr lang="en-US" dirty="0" smtClean="0"/>
              <a:t>Example: Blue color to indicate that a link has data link encryption</a:t>
            </a:r>
            <a:endParaRPr lang="fa-IR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DFA25D-6EEE-4500-A440-36752B2ACF2F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-14808" y="15205"/>
            <a:ext cx="9158808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+mj-lt"/>
                <a:ea typeface="+mj-ea"/>
                <a:cs typeface="B Titr" panose="00000700000000000000" pitchFamily="2" charset="-78"/>
              </a:defRPr>
            </a:lvl1pPr>
          </a:lstStyle>
          <a:p>
            <a:pPr fontAlgn="auto">
              <a:lnSpc>
                <a:spcPct val="135000"/>
              </a:lnSpc>
              <a:spcAft>
                <a:spcPts val="0"/>
              </a:spcAft>
              <a:defRPr/>
            </a:pPr>
            <a:r>
              <a:rPr lang="en-US" altLang="en-US" b="1" dirty="0" smtClean="0"/>
              <a:t>Routing metrics in LLNs</a:t>
            </a:r>
            <a:endParaRPr lang="fa-IR" altLang="en-US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2356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rtl="0"/>
            <a:r>
              <a:rPr lang="en-US" dirty="0" smtClean="0"/>
              <a:t>Objective function in RIP routing protocol: Choosing the path with least hops</a:t>
            </a:r>
            <a:endParaRPr lang="fa-IR" dirty="0" smtClean="0"/>
          </a:p>
          <a:p>
            <a:pPr rtl="0"/>
            <a:r>
              <a:rPr lang="en-US" dirty="0" smtClean="0"/>
              <a:t>Objective function in OSPF routing protocol: Choosing the path with least cost (assigning a static cost to each link)</a:t>
            </a:r>
            <a:endParaRPr lang="fa-IR" dirty="0" smtClean="0"/>
          </a:p>
          <a:p>
            <a:pPr rtl="0"/>
            <a:r>
              <a:rPr lang="en-US" dirty="0" smtClean="0"/>
              <a:t>Objective function in MPLS routing protocol: Choosing the path with desired bandwidth available to reserve</a:t>
            </a:r>
            <a:endParaRPr lang="fa-IR" dirty="0" smtClean="0"/>
          </a:p>
          <a:p>
            <a:pPr rtl="0"/>
            <a:r>
              <a:rPr lang="en-US" dirty="0" smtClean="0"/>
              <a:t>In LLNs, it’s possible that not only the links and the nodes have different characteristics but also different applications with various requirements run on them</a:t>
            </a:r>
            <a:endParaRPr lang="fa-IR" dirty="0" smtClean="0"/>
          </a:p>
          <a:p>
            <a:pPr lvl="1" rtl="0"/>
            <a:r>
              <a:rPr lang="en-US" dirty="0" smtClean="0"/>
              <a:t>High and low bandwidth links</a:t>
            </a:r>
            <a:endParaRPr lang="fa-IR" dirty="0" smtClean="0"/>
          </a:p>
          <a:p>
            <a:pPr lvl="1" rtl="0"/>
            <a:r>
              <a:rPr lang="en-US" dirty="0" smtClean="0"/>
              <a:t>Main-powered nodes and battery-powered nodes</a:t>
            </a:r>
          </a:p>
          <a:p>
            <a:pPr lvl="1" rtl="0"/>
            <a:r>
              <a:rPr lang="en-US" dirty="0" smtClean="0"/>
              <a:t>Time sensitive applications and normal applications</a:t>
            </a:r>
            <a:endParaRPr lang="fa-IR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DFA25D-6EEE-4500-A440-36752B2ACF2F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-14808" y="15205"/>
            <a:ext cx="9158808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+mj-lt"/>
                <a:ea typeface="+mj-ea"/>
                <a:cs typeface="B Titr" panose="00000700000000000000" pitchFamily="2" charset="-78"/>
              </a:defRPr>
            </a:lvl1pPr>
          </a:lstStyle>
          <a:p>
            <a:pPr fontAlgn="auto">
              <a:lnSpc>
                <a:spcPct val="135000"/>
              </a:lnSpc>
              <a:spcAft>
                <a:spcPts val="0"/>
              </a:spcAft>
              <a:defRPr/>
            </a:pPr>
            <a:r>
              <a:rPr lang="en-US" altLang="en-US" b="1" dirty="0" smtClean="0"/>
              <a:t>Objective Function</a:t>
            </a:r>
            <a:endParaRPr lang="fa-IR" altLang="en-US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9737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a-IR" dirty="0" smtClean="0"/>
              <a:t> </a:t>
            </a:r>
            <a:endParaRPr lang="fa-IR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DFA25D-6EEE-4500-A440-36752B2ACF2F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-14808" y="15205"/>
            <a:ext cx="9158808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+mj-lt"/>
                <a:ea typeface="+mj-ea"/>
                <a:cs typeface="B Titr" panose="00000700000000000000" pitchFamily="2" charset="-78"/>
              </a:defRPr>
            </a:lvl1pPr>
          </a:lstStyle>
          <a:p>
            <a:pPr fontAlgn="auto">
              <a:lnSpc>
                <a:spcPct val="135000"/>
              </a:lnSpc>
              <a:spcAft>
                <a:spcPts val="0"/>
              </a:spcAft>
              <a:defRPr/>
            </a:pPr>
            <a:r>
              <a:rPr lang="en-US" altLang="en-US" b="1" dirty="0" smtClean="0"/>
              <a:t>Objective Function</a:t>
            </a:r>
            <a:endParaRPr lang="fa-IR" altLang="en-US" b="1" dirty="0">
              <a:solidFill>
                <a:srgbClr val="FFFF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182880" y="1601450"/>
            <a:ext cx="8778240" cy="4303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098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rtl="0">
              <a:buNone/>
            </a:pPr>
            <a:r>
              <a:rPr lang="en-US" dirty="0" smtClean="0"/>
              <a:t>OF1: link quality (metric) and not encrypted link (limitation)</a:t>
            </a:r>
            <a:endParaRPr lang="fa-IR" dirty="0" smtClean="0"/>
          </a:p>
          <a:p>
            <a:pPr marL="0" indent="0" rtl="0">
              <a:buNone/>
            </a:pPr>
            <a:r>
              <a:rPr lang="en-US" dirty="0" smtClean="0"/>
              <a:t>OF2: delay (metric) and low quality links and battery powered nodes (limitation)</a:t>
            </a:r>
            <a:endParaRPr lang="fa-IR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DFA25D-6EEE-4500-A440-36752B2ACF2F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-14808" y="15205"/>
            <a:ext cx="9158808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+mj-lt"/>
                <a:ea typeface="+mj-ea"/>
                <a:cs typeface="B Titr" panose="00000700000000000000" pitchFamily="2" charset="-78"/>
              </a:defRPr>
            </a:lvl1pPr>
          </a:lstStyle>
          <a:p>
            <a:pPr fontAlgn="auto">
              <a:lnSpc>
                <a:spcPct val="135000"/>
              </a:lnSpc>
              <a:spcAft>
                <a:spcPts val="0"/>
              </a:spcAft>
              <a:defRPr/>
            </a:pPr>
            <a:r>
              <a:rPr lang="en-US" altLang="en-US" b="1" dirty="0" smtClean="0"/>
              <a:t>Objective Function</a:t>
            </a:r>
            <a:endParaRPr lang="fa-IR" altLang="en-US" b="1" dirty="0">
              <a:solidFill>
                <a:srgbClr val="FFFF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175476" y="2564904"/>
            <a:ext cx="8778240" cy="3506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540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 </a:t>
            </a:r>
            <a:endParaRPr lang="fa-IR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DFA25D-6EEE-4500-A440-36752B2ACF2F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-14808" y="15205"/>
            <a:ext cx="9158808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+mj-lt"/>
                <a:ea typeface="+mj-ea"/>
                <a:cs typeface="B Titr" panose="00000700000000000000" pitchFamily="2" charset="-78"/>
              </a:defRPr>
            </a:lvl1pPr>
          </a:lstStyle>
          <a:p>
            <a:pPr fontAlgn="auto">
              <a:lnSpc>
                <a:spcPct val="135000"/>
              </a:lnSpc>
              <a:spcAft>
                <a:spcPts val="0"/>
              </a:spcAft>
              <a:defRPr/>
            </a:pPr>
            <a:r>
              <a:rPr lang="en-US" altLang="en-US" b="1" dirty="0" smtClean="0"/>
              <a:t>Objective Function</a:t>
            </a:r>
            <a:endParaRPr lang="fa-IR" altLang="en-US" b="1" dirty="0">
              <a:solidFill>
                <a:srgbClr val="FFFF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lum contrast="20000"/>
          </a:blip>
          <a:stretch>
            <a:fillRect/>
          </a:stretch>
        </p:blipFill>
        <p:spPr>
          <a:xfrm>
            <a:off x="821468" y="1082926"/>
            <a:ext cx="7486255" cy="41148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51520" y="5824830"/>
            <a:ext cx="87849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rgbClr val="C00000"/>
                </a:solidFill>
              </a:rPr>
              <a:t>Source: </a:t>
            </a:r>
            <a:r>
              <a:rPr lang="en-US" sz="1600" dirty="0" smtClean="0"/>
              <a:t>Kim</a:t>
            </a:r>
            <a:r>
              <a:rPr lang="en-US" sz="1600" dirty="0"/>
              <a:t>, H.S., Kim, H., </a:t>
            </a:r>
            <a:r>
              <a:rPr lang="en-US" sz="1600" dirty="0" err="1"/>
              <a:t>Paek</a:t>
            </a:r>
            <a:r>
              <a:rPr lang="en-US" sz="1600" dirty="0"/>
              <a:t>, J. and </a:t>
            </a:r>
            <a:r>
              <a:rPr lang="en-US" sz="1600" dirty="0" err="1"/>
              <a:t>Bahk</a:t>
            </a:r>
            <a:r>
              <a:rPr lang="en-US" sz="1600" dirty="0"/>
              <a:t>, S., 2017. Load balancing under heavy traffic in RPL routing protocol for low power and </a:t>
            </a:r>
            <a:r>
              <a:rPr lang="en-US" sz="1600" dirty="0" err="1"/>
              <a:t>lossy</a:t>
            </a:r>
            <a:r>
              <a:rPr lang="en-US" sz="1600" dirty="0"/>
              <a:t> networks. </a:t>
            </a:r>
            <a:r>
              <a:rPr lang="en-US" sz="1600" i="1" dirty="0"/>
              <a:t>IEEE Transactions on Mobile Computing</a:t>
            </a:r>
            <a:r>
              <a:rPr lang="en-US" sz="1600" dirty="0"/>
              <a:t>, </a:t>
            </a:r>
            <a:r>
              <a:rPr lang="en-US" sz="1600" i="1" dirty="0"/>
              <a:t>16</a:t>
            </a:r>
            <a:r>
              <a:rPr lang="en-US" sz="1600" dirty="0"/>
              <a:t>(4), pp.964-979.</a:t>
            </a:r>
          </a:p>
        </p:txBody>
      </p:sp>
    </p:spTree>
    <p:extLst>
      <p:ext uri="{BB962C8B-B14F-4D97-AF65-F5344CB8AC3E}">
        <p14:creationId xmlns:p14="http://schemas.microsoft.com/office/powerpoint/2010/main" val="1490625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rtl="0"/>
            <a:r>
              <a:rPr lang="en-US" dirty="0" smtClean="0"/>
              <a:t>DODAG’s root is usually an edge router which connects LLN to the backbone </a:t>
            </a:r>
            <a:r>
              <a:rPr lang="en-US" dirty="0" err="1" smtClean="0"/>
              <a:t>netwrok</a:t>
            </a:r>
            <a:endParaRPr lang="fa-IR" dirty="0" smtClean="0"/>
          </a:p>
          <a:p>
            <a:pPr rtl="0"/>
            <a:r>
              <a:rPr lang="en-US" dirty="0" smtClean="0"/>
              <a:t>Rank 1 is assigned to the DODAG’s root</a:t>
            </a:r>
          </a:p>
          <a:p>
            <a:pPr rtl="0"/>
            <a:r>
              <a:rPr lang="en-US" dirty="0" smtClean="0"/>
              <a:t>Node ranks are defined based on the objective function</a:t>
            </a:r>
            <a:endParaRPr lang="fa-IR" dirty="0" smtClean="0"/>
          </a:p>
          <a:p>
            <a:pPr rtl="0"/>
            <a:r>
              <a:rPr lang="en-US" dirty="0" smtClean="0"/>
              <a:t>Node rank is increased when moving toward the leaves</a:t>
            </a:r>
            <a:endParaRPr lang="fa-IR" dirty="0" smtClean="0"/>
          </a:p>
          <a:p>
            <a:pPr rtl="0"/>
            <a:r>
              <a:rPr lang="en-US" dirty="0" smtClean="0"/>
              <a:t>RPL is a proactive protocol</a:t>
            </a:r>
            <a:endParaRPr lang="fa-IR" dirty="0" smtClean="0"/>
          </a:p>
          <a:p>
            <a:pPr lvl="1" rtl="0"/>
            <a:r>
              <a:rPr lang="en-US" dirty="0" smtClean="0"/>
              <a:t>Alternative routes are taken into account as a part of the topology</a:t>
            </a:r>
            <a:endParaRPr lang="fa-IR" dirty="0" smtClean="0"/>
          </a:p>
          <a:p>
            <a:pPr rtl="0"/>
            <a:r>
              <a:rPr lang="en-US" dirty="0" smtClean="0"/>
              <a:t>RPL prefers local repair to global ones</a:t>
            </a:r>
            <a:endParaRPr lang="fa-IR" dirty="0" smtClean="0"/>
          </a:p>
          <a:p>
            <a:pPr lvl="1" rtl="0"/>
            <a:r>
              <a:rPr lang="en-US" dirty="0" smtClean="0"/>
              <a:t>Finding backup route with local methods</a:t>
            </a:r>
          </a:p>
          <a:p>
            <a:pPr rtl="0"/>
            <a:endParaRPr lang="fa-IR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DFA25D-6EEE-4500-A440-36752B2ACF2F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-14808" y="15205"/>
            <a:ext cx="9158808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+mj-lt"/>
                <a:ea typeface="+mj-ea"/>
                <a:cs typeface="B Titr" panose="00000700000000000000" pitchFamily="2" charset="-78"/>
              </a:defRPr>
            </a:lvl1pPr>
          </a:lstStyle>
          <a:p>
            <a:pPr fontAlgn="auto">
              <a:lnSpc>
                <a:spcPct val="135000"/>
              </a:lnSpc>
              <a:spcAft>
                <a:spcPts val="0"/>
              </a:spcAft>
              <a:defRPr/>
            </a:pPr>
            <a:r>
              <a:rPr lang="en-US" altLang="en-US" b="1" dirty="0" smtClean="0"/>
              <a:t>Some notes</a:t>
            </a:r>
            <a:endParaRPr lang="fa-IR" altLang="en-US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5816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rtl="0"/>
            <a:r>
              <a:rPr lang="en-US" dirty="0" smtClean="0"/>
              <a:t>Application protocols are responsible for endpoint connections</a:t>
            </a:r>
            <a:endParaRPr lang="fa-IR" dirty="0" smtClean="0"/>
          </a:p>
          <a:p>
            <a:pPr lvl="1" rtl="0"/>
            <a:r>
              <a:rPr lang="en-US" dirty="0" smtClean="0"/>
              <a:t>Things or gateways and applications</a:t>
            </a:r>
            <a:endParaRPr lang="fa-IR" dirty="0" smtClean="0"/>
          </a:p>
          <a:p>
            <a:pPr rtl="0"/>
            <a:r>
              <a:rPr lang="en-US" dirty="0" smtClean="0"/>
              <a:t>Main challenges of these protocols:</a:t>
            </a:r>
            <a:endParaRPr lang="fa-IR" dirty="0" smtClean="0"/>
          </a:p>
          <a:p>
            <a:pPr lvl="1" rtl="0"/>
            <a:r>
              <a:rPr lang="en-US" dirty="0" smtClean="0"/>
              <a:t>Ability to implement on resource-limited devices</a:t>
            </a:r>
            <a:endParaRPr lang="fa-IR" dirty="0" smtClean="0"/>
          </a:p>
          <a:p>
            <a:pPr lvl="1" rtl="0"/>
            <a:r>
              <a:rPr lang="en-US" dirty="0" smtClean="0"/>
              <a:t>Mappings between formats used in resource-limited devices and WWW applications</a:t>
            </a:r>
            <a:endParaRPr lang="fa-IR" dirty="0" smtClean="0"/>
          </a:p>
          <a:p>
            <a:pPr marL="0" indent="0" rtl="0">
              <a:buNone/>
            </a:pPr>
            <a:endParaRPr lang="fa-IR" dirty="0" smtClean="0"/>
          </a:p>
          <a:p>
            <a:pPr lvl="1" rtl="0"/>
            <a:endParaRPr lang="fa-IR" dirty="0" smtClean="0"/>
          </a:p>
          <a:p>
            <a:pPr rtl="0"/>
            <a:endParaRPr lang="fa-IR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DFA25D-6EEE-4500-A440-36752B2ACF2F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-14808" y="15205"/>
            <a:ext cx="9158808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+mj-lt"/>
                <a:ea typeface="+mj-ea"/>
                <a:cs typeface="B Titr" panose="00000700000000000000" pitchFamily="2" charset="-78"/>
              </a:defRPr>
            </a:lvl1pPr>
          </a:lstStyle>
          <a:p>
            <a:pPr fontAlgn="auto">
              <a:lnSpc>
                <a:spcPct val="135000"/>
              </a:lnSpc>
              <a:spcAft>
                <a:spcPts val="0"/>
              </a:spcAft>
              <a:defRPr/>
            </a:pPr>
            <a:r>
              <a:rPr lang="en-US" altLang="en-US" b="1" dirty="0" smtClean="0"/>
              <a:t>Application Layer</a:t>
            </a:r>
            <a:endParaRPr lang="fa-IR" altLang="en-US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2124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a-IR" dirty="0"/>
              <a:t>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DFA25D-6EEE-4500-A440-36752B2ACF2F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-14808" y="15205"/>
            <a:ext cx="9158808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+mj-lt"/>
                <a:ea typeface="+mj-ea"/>
                <a:cs typeface="B Titr" panose="00000700000000000000" pitchFamily="2" charset="-78"/>
              </a:defRPr>
            </a:lvl1pPr>
          </a:lstStyle>
          <a:p>
            <a:pPr fontAlgn="auto">
              <a:lnSpc>
                <a:spcPct val="135000"/>
              </a:lnSpc>
              <a:spcAft>
                <a:spcPts val="0"/>
              </a:spcAft>
              <a:defRPr/>
            </a:pPr>
            <a:r>
              <a:rPr lang="en-US" altLang="en-US" b="1" dirty="0" smtClean="0"/>
              <a:t>Request/Response Paradigm</a:t>
            </a:r>
            <a:endParaRPr lang="fa-IR" altLang="en-US" b="1" dirty="0">
              <a:solidFill>
                <a:srgbClr val="FFFF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1371600" y="1275240"/>
            <a:ext cx="6400800" cy="4955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4976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rtl="0"/>
            <a:r>
              <a:rPr lang="en-US" dirty="0" smtClean="0"/>
              <a:t>Connection establishment between endpoints</a:t>
            </a:r>
            <a:endParaRPr lang="fa-IR" dirty="0" smtClean="0"/>
          </a:p>
          <a:p>
            <a:pPr rtl="0"/>
            <a:r>
              <a:rPr lang="en-US" dirty="0" smtClean="0"/>
              <a:t>This paradigm is best suited for applications that have one or more of these characteristics:</a:t>
            </a:r>
            <a:endParaRPr lang="fa-IR" dirty="0" smtClean="0"/>
          </a:p>
          <a:p>
            <a:pPr lvl="1" rtl="0"/>
            <a:r>
              <a:rPr lang="en-US" dirty="0" smtClean="0"/>
              <a:t>Client / Server architecture</a:t>
            </a:r>
            <a:endParaRPr lang="fa-IR" dirty="0" smtClean="0"/>
          </a:p>
          <a:p>
            <a:pPr lvl="1" rtl="0"/>
            <a:r>
              <a:rPr lang="en-US" dirty="0" smtClean="0"/>
              <a:t>Both endpoints tend to send to the other (interactive communication)</a:t>
            </a:r>
          </a:p>
          <a:p>
            <a:pPr lvl="1" rtl="0"/>
            <a:r>
              <a:rPr lang="en-US" dirty="0" smtClean="0"/>
              <a:t>Receiver requires acknowledgement information (for reliability)</a:t>
            </a:r>
            <a:endParaRPr lang="fa-IR" dirty="0" smtClean="0"/>
          </a:p>
          <a:p>
            <a:pPr marL="0" indent="0" rtl="0">
              <a:buNone/>
            </a:pPr>
            <a:endParaRPr lang="fa-IR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DFA25D-6EEE-4500-A440-36752B2ACF2F}" type="slidenum">
              <a:rPr lang="en-US" smtClean="0"/>
              <a:pPr>
                <a:defRPr/>
              </a:pPr>
              <a:t>38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-14808" y="15205"/>
            <a:ext cx="9158808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+mj-lt"/>
                <a:ea typeface="+mj-ea"/>
                <a:cs typeface="B Titr" panose="00000700000000000000" pitchFamily="2" charset="-78"/>
              </a:defRPr>
            </a:lvl1pPr>
          </a:lstStyle>
          <a:p>
            <a:pPr fontAlgn="auto">
              <a:lnSpc>
                <a:spcPct val="135000"/>
              </a:lnSpc>
              <a:spcAft>
                <a:spcPts val="0"/>
              </a:spcAft>
              <a:defRPr/>
            </a:pPr>
            <a:r>
              <a:rPr lang="en-US" altLang="en-US" b="1" dirty="0" smtClean="0"/>
              <a:t>Request/Response Paradigm</a:t>
            </a:r>
            <a:endParaRPr lang="fa-IR" altLang="en-US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5727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a-IR" dirty="0"/>
              <a:t>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DFA25D-6EEE-4500-A440-36752B2ACF2F}" type="slidenum">
              <a:rPr lang="en-US" smtClean="0"/>
              <a:pPr>
                <a:defRPr/>
              </a:pPr>
              <a:t>39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-14808" y="15205"/>
            <a:ext cx="9158808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+mj-lt"/>
                <a:ea typeface="+mj-ea"/>
                <a:cs typeface="B Titr" panose="00000700000000000000" pitchFamily="2" charset="-78"/>
              </a:defRPr>
            </a:lvl1pPr>
          </a:lstStyle>
          <a:p>
            <a:pPr fontAlgn="auto">
              <a:lnSpc>
                <a:spcPct val="135000"/>
              </a:lnSpc>
              <a:spcAft>
                <a:spcPts val="0"/>
              </a:spcAft>
              <a:defRPr/>
            </a:pPr>
            <a:r>
              <a:rPr lang="en-US" altLang="en-US" b="1" dirty="0" smtClean="0"/>
              <a:t>Publish/Subscribe paradigm</a:t>
            </a:r>
            <a:endParaRPr lang="fa-IR" altLang="en-US" b="1" dirty="0">
              <a:solidFill>
                <a:srgbClr val="FFFF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1371600" y="1094568"/>
            <a:ext cx="6400800" cy="5316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454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rtl="0"/>
            <a:r>
              <a:rPr lang="en-US" dirty="0" smtClean="0"/>
              <a:t>Mostly known as Pub/Sub</a:t>
            </a:r>
            <a:endParaRPr lang="fa-IR" dirty="0" smtClean="0"/>
          </a:p>
          <a:p>
            <a:pPr rtl="0"/>
            <a:r>
              <a:rPr lang="en-US" dirty="0" smtClean="0"/>
              <a:t>Best suited for unidirectional connection</a:t>
            </a:r>
          </a:p>
          <a:p>
            <a:pPr lvl="1" rtl="0"/>
            <a:r>
              <a:rPr lang="en-US" dirty="0"/>
              <a:t>from </a:t>
            </a:r>
            <a:r>
              <a:rPr lang="en-US" dirty="0" smtClean="0"/>
              <a:t>a publisher to one or more subscribers</a:t>
            </a:r>
          </a:p>
          <a:p>
            <a:pPr rtl="0"/>
            <a:r>
              <a:rPr lang="en-US" dirty="0" smtClean="0"/>
              <a:t>Subscribers declare their interest in a concept; when the publisher has a new data in that class, it notifies it’s subscribers about the publish</a:t>
            </a:r>
            <a:endParaRPr lang="fa-IR" dirty="0" smtClean="0"/>
          </a:p>
          <a:p>
            <a:pPr rtl="0"/>
            <a:r>
              <a:rPr lang="en-US" dirty="0" smtClean="0"/>
              <a:t>This paradigm is most suitable for applications with these characteristics:</a:t>
            </a:r>
            <a:endParaRPr lang="fa-IR" dirty="0"/>
          </a:p>
          <a:p>
            <a:pPr lvl="1" rtl="0"/>
            <a:r>
              <a:rPr lang="en-US" dirty="0" smtClean="0"/>
              <a:t>Unidirectional connection between endpoints</a:t>
            </a:r>
            <a:endParaRPr lang="fa-IR" dirty="0"/>
          </a:p>
          <a:p>
            <a:pPr lvl="1" rtl="0"/>
            <a:r>
              <a:rPr lang="en-US" dirty="0" smtClean="0"/>
              <a:t>Better scalability using parallel and multi-part transport infrastructure</a:t>
            </a:r>
            <a:endParaRPr lang="fa-IR" dirty="0"/>
          </a:p>
          <a:p>
            <a:pPr rtl="0"/>
            <a:endParaRPr lang="fa-IR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DFA25D-6EEE-4500-A440-36752B2ACF2F}" type="slidenum">
              <a:rPr lang="en-US" smtClean="0"/>
              <a:pPr>
                <a:defRPr/>
              </a:pPr>
              <a:t>40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-14808" y="15205"/>
            <a:ext cx="9158808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+mj-lt"/>
                <a:ea typeface="+mj-ea"/>
                <a:cs typeface="B Titr" panose="00000700000000000000" pitchFamily="2" charset="-78"/>
              </a:defRPr>
            </a:lvl1pPr>
          </a:lstStyle>
          <a:p>
            <a:pPr fontAlgn="auto">
              <a:lnSpc>
                <a:spcPct val="135000"/>
              </a:lnSpc>
              <a:spcAft>
                <a:spcPts val="0"/>
              </a:spcAft>
              <a:defRPr/>
            </a:pPr>
            <a:r>
              <a:rPr lang="en-US" altLang="en-US" b="1" dirty="0" smtClean="0"/>
              <a:t>Publish/Subscribe paradigm</a:t>
            </a:r>
            <a:endParaRPr lang="fa-IR" altLang="en-US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9656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rtl="0"/>
            <a:r>
              <a:rPr lang="en-US" dirty="0" smtClean="0"/>
              <a:t>CoAP</a:t>
            </a:r>
          </a:p>
          <a:p>
            <a:pPr rtl="0"/>
            <a:r>
              <a:rPr lang="en-US" dirty="0" smtClean="0"/>
              <a:t>MQTT</a:t>
            </a:r>
          </a:p>
          <a:p>
            <a:pPr rtl="0"/>
            <a:r>
              <a:rPr lang="en-US" dirty="0" smtClean="0"/>
              <a:t>AMQP</a:t>
            </a:r>
          </a:p>
          <a:p>
            <a:pPr rtl="0"/>
            <a:r>
              <a:rPr lang="en-US" dirty="0" smtClean="0"/>
              <a:t>XMPP</a:t>
            </a:r>
            <a:endParaRPr lang="fa-IR" dirty="0" smtClean="0"/>
          </a:p>
          <a:p>
            <a:pPr rtl="0"/>
            <a:r>
              <a:rPr lang="en-US" dirty="0" smtClean="0"/>
              <a:t>SIP</a:t>
            </a:r>
          </a:p>
          <a:p>
            <a:pPr rtl="0"/>
            <a:r>
              <a:rPr lang="en-US" dirty="0" smtClean="0"/>
              <a:t>DDS</a:t>
            </a:r>
          </a:p>
          <a:p>
            <a:pPr rtl="0"/>
            <a:r>
              <a:rPr lang="en-US" dirty="0" smtClean="0"/>
              <a:t>IEEE 1888</a:t>
            </a:r>
          </a:p>
          <a:p>
            <a:pPr rtl="0"/>
            <a:r>
              <a:rPr lang="en-US" dirty="0" err="1"/>
              <a:t>WebSocket</a:t>
            </a:r>
            <a:endParaRPr lang="en-US" dirty="0" smtClean="0"/>
          </a:p>
          <a:p>
            <a:pPr marL="0" indent="0" rtl="0">
              <a:buNone/>
            </a:pPr>
            <a:endParaRPr lang="fa-IR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DFA25D-6EEE-4500-A440-36752B2ACF2F}" type="slidenum">
              <a:rPr lang="en-US" smtClean="0"/>
              <a:pPr>
                <a:defRPr/>
              </a:pPr>
              <a:t>41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-14808" y="15205"/>
            <a:ext cx="9158808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+mj-lt"/>
                <a:ea typeface="+mj-ea"/>
                <a:cs typeface="B Titr" panose="00000700000000000000" pitchFamily="2" charset="-78"/>
              </a:defRPr>
            </a:lvl1pPr>
          </a:lstStyle>
          <a:p>
            <a:pPr fontAlgn="auto">
              <a:lnSpc>
                <a:spcPct val="135000"/>
              </a:lnSpc>
              <a:spcAft>
                <a:spcPts val="0"/>
              </a:spcAft>
              <a:defRPr/>
            </a:pPr>
            <a:r>
              <a:rPr lang="en-US" altLang="en-US" b="1" dirty="0" smtClean="0"/>
              <a:t>Application layer protocols</a:t>
            </a:r>
            <a:endParaRPr lang="fa-IR" altLang="en-US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586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rtl="0">
              <a:lnSpc>
                <a:spcPct val="100000"/>
              </a:lnSpc>
              <a:spcBef>
                <a:spcPts val="600"/>
              </a:spcBef>
              <a:spcAft>
                <a:spcPts val="1800"/>
              </a:spcAft>
              <a:buSzPct val="90000"/>
            </a:pPr>
            <a:r>
              <a:rPr lang="en-US" dirty="0" err="1"/>
              <a:t>CoAP</a:t>
            </a:r>
            <a:r>
              <a:rPr lang="fa-IR" dirty="0"/>
              <a:t> </a:t>
            </a:r>
            <a:r>
              <a:rPr lang="en-US" dirty="0" smtClean="0"/>
              <a:t>is abbreviation for</a:t>
            </a:r>
            <a:r>
              <a:rPr lang="fa-IR" dirty="0" smtClean="0"/>
              <a:t> </a:t>
            </a:r>
            <a:r>
              <a:rPr lang="en-US" dirty="0">
                <a:solidFill>
                  <a:srgbClr val="C00000"/>
                </a:solidFill>
              </a:rPr>
              <a:t>Co</a:t>
            </a:r>
            <a:r>
              <a:rPr lang="en-US" dirty="0"/>
              <a:t>nstraint </a:t>
            </a:r>
            <a:r>
              <a:rPr lang="en-US" dirty="0">
                <a:solidFill>
                  <a:srgbClr val="C00000"/>
                </a:solidFill>
              </a:rPr>
              <a:t>A</a:t>
            </a:r>
            <a:r>
              <a:rPr lang="en-US" dirty="0"/>
              <a:t>pplication </a:t>
            </a:r>
            <a:r>
              <a:rPr lang="en-US" dirty="0">
                <a:solidFill>
                  <a:srgbClr val="C00000"/>
                </a:solidFill>
              </a:rPr>
              <a:t>P</a:t>
            </a:r>
            <a:r>
              <a:rPr lang="en-US" dirty="0"/>
              <a:t>rotocol</a:t>
            </a:r>
            <a:endParaRPr lang="fa-IR" dirty="0"/>
          </a:p>
          <a:p>
            <a:pPr rtl="0">
              <a:lnSpc>
                <a:spcPct val="100000"/>
              </a:lnSpc>
              <a:spcBef>
                <a:spcPts val="600"/>
              </a:spcBef>
              <a:spcAft>
                <a:spcPts val="1800"/>
              </a:spcAft>
              <a:buSzPct val="90000"/>
            </a:pPr>
            <a:r>
              <a:rPr lang="en-US" dirty="0"/>
              <a:t>RFC </a:t>
            </a:r>
            <a:r>
              <a:rPr lang="en-US" dirty="0" smtClean="0"/>
              <a:t>7252</a:t>
            </a:r>
            <a:endParaRPr lang="fa-IR" dirty="0"/>
          </a:p>
          <a:p>
            <a:pPr rtl="0">
              <a:lnSpc>
                <a:spcPct val="100000"/>
              </a:lnSpc>
              <a:spcBef>
                <a:spcPts val="600"/>
              </a:spcBef>
              <a:spcAft>
                <a:spcPts val="1800"/>
              </a:spcAft>
              <a:buSzPct val="90000"/>
            </a:pPr>
            <a:r>
              <a:rPr lang="en-US" dirty="0" smtClean="0"/>
              <a:t>Lightened version of HTTP protocol</a:t>
            </a:r>
            <a:endParaRPr lang="fa-IR" dirty="0"/>
          </a:p>
          <a:p>
            <a:pPr rtl="0">
              <a:lnSpc>
                <a:spcPct val="100000"/>
              </a:lnSpc>
              <a:spcBef>
                <a:spcPts val="600"/>
              </a:spcBef>
              <a:spcAft>
                <a:spcPts val="1800"/>
              </a:spcAft>
              <a:buSzPct val="90000"/>
            </a:pPr>
            <a:r>
              <a:rPr lang="en-US" dirty="0" err="1" smtClean="0"/>
              <a:t>Unlinke</a:t>
            </a:r>
            <a:r>
              <a:rPr lang="en-US" dirty="0" smtClean="0"/>
              <a:t> HTTP, </a:t>
            </a:r>
            <a:r>
              <a:rPr lang="en-US" dirty="0" err="1" smtClean="0"/>
              <a:t>CoAP</a:t>
            </a:r>
            <a:r>
              <a:rPr lang="en-US" dirty="0" smtClean="0"/>
              <a:t> protocol runs on UDP</a:t>
            </a:r>
            <a:endParaRPr lang="en-US" dirty="0"/>
          </a:p>
          <a:p>
            <a:pPr marL="0" indent="0" rtl="0">
              <a:buNone/>
            </a:pPr>
            <a:endParaRPr lang="fa-IR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DFA25D-6EEE-4500-A440-36752B2ACF2F}" type="slidenum">
              <a:rPr lang="en-US" smtClean="0"/>
              <a:pPr>
                <a:defRPr/>
              </a:pPr>
              <a:t>42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-14808" y="15205"/>
            <a:ext cx="9158808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+mj-lt"/>
                <a:ea typeface="+mj-ea"/>
                <a:cs typeface="B Titr" panose="00000700000000000000" pitchFamily="2" charset="-78"/>
              </a:defRPr>
            </a:lvl1pPr>
          </a:lstStyle>
          <a:p>
            <a:pPr fontAlgn="auto">
              <a:lnSpc>
                <a:spcPct val="135000"/>
              </a:lnSpc>
              <a:spcAft>
                <a:spcPts val="0"/>
              </a:spcAft>
              <a:defRPr/>
            </a:pPr>
            <a:r>
              <a:rPr lang="en-US" altLang="en-US" b="1" dirty="0" err="1" smtClean="0"/>
              <a:t>CoAP</a:t>
            </a:r>
            <a:r>
              <a:rPr lang="en-US" altLang="en-US" b="1" dirty="0" smtClean="0"/>
              <a:t> protocol</a:t>
            </a:r>
            <a:endParaRPr lang="fa-IR" altLang="en-US" b="1" dirty="0">
              <a:solidFill>
                <a:srgbClr val="FFFF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3933056"/>
            <a:ext cx="5334744" cy="2343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807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DFA25D-6EEE-4500-A440-36752B2ACF2F}" type="slidenum">
              <a:rPr lang="en-US" smtClean="0"/>
              <a:pPr>
                <a:defRPr/>
              </a:pPr>
              <a:t>43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-14808" y="15205"/>
            <a:ext cx="9158808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+mj-lt"/>
                <a:ea typeface="+mj-ea"/>
                <a:cs typeface="B Titr" panose="00000700000000000000" pitchFamily="2" charset="-78"/>
              </a:defRPr>
            </a:lvl1pPr>
          </a:lstStyle>
          <a:p>
            <a:pPr fontAlgn="auto">
              <a:lnSpc>
                <a:spcPct val="135000"/>
              </a:lnSpc>
              <a:spcAft>
                <a:spcPts val="0"/>
              </a:spcAft>
              <a:defRPr/>
            </a:pPr>
            <a:r>
              <a:rPr lang="en-US" altLang="en-US" b="1" dirty="0" smtClean="0"/>
              <a:t>Message format in </a:t>
            </a:r>
            <a:r>
              <a:rPr lang="en-US" altLang="en-US" b="1" dirty="0" err="1" smtClean="0"/>
              <a:t>CoAP</a:t>
            </a:r>
            <a:r>
              <a:rPr lang="en-US" altLang="en-US" b="1" dirty="0" smtClean="0"/>
              <a:t> protocol</a:t>
            </a:r>
            <a:endParaRPr lang="fa-IR" altLang="en-US" b="1" dirty="0" smtClean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rtl="0">
              <a:buNone/>
            </a:pPr>
            <a:r>
              <a:rPr lang="en-US" dirty="0" smtClean="0"/>
              <a:t> </a:t>
            </a:r>
          </a:p>
          <a:p>
            <a:pPr marL="0" indent="0" rtl="0">
              <a:buNone/>
            </a:pPr>
            <a:endParaRPr lang="en-US" dirty="0"/>
          </a:p>
          <a:p>
            <a:pPr marL="0" indent="0" rtl="0">
              <a:buNone/>
            </a:pPr>
            <a:endParaRPr lang="en-US" dirty="0" smtClean="0"/>
          </a:p>
          <a:p>
            <a:pPr marL="0" indent="0" rtl="0">
              <a:buNone/>
            </a:pPr>
            <a:endParaRPr lang="en-US" dirty="0"/>
          </a:p>
          <a:p>
            <a:pPr rtl="0"/>
            <a:r>
              <a:rPr lang="en-US" dirty="0" err="1" smtClean="0"/>
              <a:t>Ver</a:t>
            </a:r>
            <a:r>
              <a:rPr lang="en-US" dirty="0" smtClean="0"/>
              <a:t>: protocol version</a:t>
            </a:r>
            <a:endParaRPr lang="fa-IR" dirty="0" smtClean="0"/>
          </a:p>
          <a:p>
            <a:pPr rtl="0"/>
            <a:r>
              <a:rPr lang="en-US" dirty="0" smtClean="0"/>
              <a:t>T: message type (ACK, RESET, NON, CON)</a:t>
            </a:r>
          </a:p>
          <a:p>
            <a:pPr rtl="0"/>
            <a:r>
              <a:rPr lang="en-US" dirty="0" smtClean="0"/>
              <a:t>OC: Token field’s size</a:t>
            </a:r>
            <a:endParaRPr lang="fa-IR" dirty="0"/>
          </a:p>
          <a:p>
            <a:pPr rtl="0"/>
            <a:r>
              <a:rPr lang="en-US" dirty="0" smtClean="0"/>
              <a:t>Code: message class (request, response, etc.)</a:t>
            </a:r>
            <a:endParaRPr lang="fa-IR" dirty="0" smtClean="0"/>
          </a:p>
          <a:p>
            <a:pPr rtl="0"/>
            <a:r>
              <a:rPr lang="en-US" dirty="0" smtClean="0"/>
              <a:t>Message ID: self explanatory</a:t>
            </a:r>
            <a:endParaRPr lang="fa-IR" dirty="0" smtClean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lum contrast="20000"/>
          </a:blip>
          <a:stretch>
            <a:fillRect/>
          </a:stretch>
        </p:blipFill>
        <p:spPr>
          <a:xfrm>
            <a:off x="1269276" y="1066027"/>
            <a:ext cx="6605447" cy="1753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759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DFA25D-6EEE-4500-A440-36752B2ACF2F}" type="slidenum">
              <a:rPr lang="en-US" smtClean="0"/>
              <a:pPr>
                <a:defRPr/>
              </a:pPr>
              <a:t>44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-14808" y="15205"/>
            <a:ext cx="9158808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+mj-lt"/>
                <a:ea typeface="+mj-ea"/>
                <a:cs typeface="B Titr" panose="00000700000000000000" pitchFamily="2" charset="-78"/>
              </a:defRPr>
            </a:lvl1pPr>
          </a:lstStyle>
          <a:p>
            <a:pPr fontAlgn="auto">
              <a:lnSpc>
                <a:spcPct val="135000"/>
              </a:lnSpc>
              <a:spcAft>
                <a:spcPts val="0"/>
              </a:spcAft>
              <a:defRPr/>
            </a:pPr>
            <a:r>
              <a:rPr lang="en-US" altLang="en-US" b="1" dirty="0" smtClean="0"/>
              <a:t>Message types in </a:t>
            </a:r>
            <a:r>
              <a:rPr lang="en-US" altLang="en-US" b="1" dirty="0" err="1" smtClean="0"/>
              <a:t>CoAP</a:t>
            </a:r>
            <a:endParaRPr lang="fa-IR" altLang="en-US" b="1" dirty="0">
              <a:solidFill>
                <a:srgbClr val="FFFF00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0"/>
            <a:r>
              <a:rPr lang="en-US" dirty="0" smtClean="0"/>
              <a:t>Confirmable</a:t>
            </a:r>
          </a:p>
          <a:p>
            <a:pPr rtl="0"/>
            <a:r>
              <a:rPr lang="en-US" dirty="0" smtClean="0"/>
              <a:t>Non-Confirmable</a:t>
            </a:r>
          </a:p>
          <a:p>
            <a:pPr rtl="0"/>
            <a:r>
              <a:rPr lang="en-US" dirty="0" smtClean="0"/>
              <a:t>Acknowledgement</a:t>
            </a:r>
          </a:p>
          <a:p>
            <a:pPr rtl="0"/>
            <a:r>
              <a:rPr lang="en-US" dirty="0" smtClean="0"/>
              <a:t>Reset</a:t>
            </a:r>
          </a:p>
          <a:p>
            <a:pPr rtl="0"/>
            <a:r>
              <a:rPr lang="en-US" dirty="0" smtClean="0"/>
              <a:t>Separate response</a:t>
            </a:r>
          </a:p>
          <a:p>
            <a:pPr rtl="0"/>
            <a:r>
              <a:rPr lang="en-US" dirty="0" smtClean="0"/>
              <a:t>Piggybacked response</a:t>
            </a:r>
          </a:p>
          <a:p>
            <a:pPr rtl="0"/>
            <a:endParaRPr lang="en-US" dirty="0" smtClean="0"/>
          </a:p>
          <a:p>
            <a:pPr rt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476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DFA25D-6EEE-4500-A440-36752B2ACF2F}" type="slidenum">
              <a:rPr lang="en-US" smtClean="0"/>
              <a:pPr>
                <a:defRPr/>
              </a:pPr>
              <a:t>45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-14808" y="15205"/>
            <a:ext cx="9158808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+mj-lt"/>
                <a:ea typeface="+mj-ea"/>
                <a:cs typeface="B Titr" panose="00000700000000000000" pitchFamily="2" charset="-78"/>
              </a:defRPr>
            </a:lvl1pPr>
          </a:lstStyle>
          <a:p>
            <a:pPr fontAlgn="auto">
              <a:lnSpc>
                <a:spcPct val="135000"/>
              </a:lnSpc>
              <a:spcAft>
                <a:spcPts val="0"/>
              </a:spcAft>
              <a:defRPr/>
            </a:pPr>
            <a:r>
              <a:rPr lang="en-US" altLang="en-US" b="1" dirty="0" smtClean="0"/>
              <a:t>Message types in </a:t>
            </a:r>
            <a:r>
              <a:rPr lang="en-US" altLang="en-US" b="1" dirty="0" err="1" smtClean="0"/>
              <a:t>CoAP</a:t>
            </a:r>
            <a:endParaRPr lang="fa-IR" altLang="en-US" b="1" dirty="0">
              <a:solidFill>
                <a:srgbClr val="FFFF00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3413" y="1071668"/>
            <a:ext cx="3064214" cy="2286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071668"/>
            <a:ext cx="2850445" cy="2286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3505200"/>
            <a:ext cx="2376264" cy="283464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9646" y="3526621"/>
            <a:ext cx="2936589" cy="3291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676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a-IR" dirty="0" smtClean="0"/>
              <a:t> </a:t>
            </a:r>
            <a:endParaRPr lang="fa-IR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DFA25D-6EEE-4500-A440-36752B2ACF2F}" type="slidenum">
              <a:rPr lang="en-US" smtClean="0"/>
              <a:pPr>
                <a:defRPr/>
              </a:pPr>
              <a:t>46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-14808" y="15205"/>
            <a:ext cx="9158808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+mj-lt"/>
                <a:ea typeface="+mj-ea"/>
                <a:cs typeface="B Titr" panose="00000700000000000000" pitchFamily="2" charset="-78"/>
              </a:defRPr>
            </a:lvl1pPr>
          </a:lstStyle>
          <a:p>
            <a:pPr fontAlgn="auto">
              <a:lnSpc>
                <a:spcPct val="135000"/>
              </a:lnSpc>
              <a:spcAft>
                <a:spcPts val="0"/>
              </a:spcAft>
              <a:defRPr/>
            </a:pPr>
            <a:r>
              <a:rPr lang="en-US" altLang="en-US" b="1" dirty="0" smtClean="0"/>
              <a:t>HTTP and </a:t>
            </a:r>
            <a:r>
              <a:rPr lang="en-US" altLang="en-US" b="1" dirty="0" err="1" smtClean="0"/>
              <a:t>CoAP</a:t>
            </a:r>
            <a:r>
              <a:rPr lang="en-US" altLang="en-US" b="1" dirty="0" smtClean="0"/>
              <a:t> stack comparison</a:t>
            </a:r>
            <a:endParaRPr lang="fa-IR" altLang="en-US" b="1" dirty="0">
              <a:solidFill>
                <a:srgbClr val="FFFF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449796" y="1589071"/>
            <a:ext cx="8229600" cy="4244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05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rtl="0"/>
            <a:r>
              <a:rPr lang="fa-IR" dirty="0" smtClean="0"/>
              <a:t> </a:t>
            </a:r>
            <a:r>
              <a:rPr lang="en-US" dirty="0" smtClean="0"/>
              <a:t>Abbreviated from</a:t>
            </a:r>
            <a:r>
              <a:rPr lang="fa-IR" dirty="0" smtClean="0"/>
              <a:t> </a:t>
            </a:r>
            <a:r>
              <a:rPr lang="en-US" dirty="0">
                <a:solidFill>
                  <a:srgbClr val="C00000"/>
                </a:solidFill>
              </a:rPr>
              <a:t>M</a:t>
            </a:r>
            <a:r>
              <a:rPr lang="en-US" dirty="0"/>
              <a:t>essage </a:t>
            </a:r>
            <a:r>
              <a:rPr lang="en-US" dirty="0">
                <a:solidFill>
                  <a:srgbClr val="C00000"/>
                </a:solidFill>
              </a:rPr>
              <a:t>Q</a:t>
            </a:r>
            <a:r>
              <a:rPr lang="en-US" dirty="0"/>
              <a:t>ueue </a:t>
            </a:r>
            <a:r>
              <a:rPr lang="en-US" dirty="0">
                <a:solidFill>
                  <a:srgbClr val="C00000"/>
                </a:solidFill>
              </a:rPr>
              <a:t>T</a:t>
            </a:r>
            <a:r>
              <a:rPr lang="en-US" dirty="0"/>
              <a:t>elemetry </a:t>
            </a:r>
            <a:r>
              <a:rPr lang="en-US" dirty="0" smtClean="0">
                <a:solidFill>
                  <a:srgbClr val="C00000"/>
                </a:solidFill>
              </a:rPr>
              <a:t>T</a:t>
            </a:r>
            <a:r>
              <a:rPr lang="en-US" dirty="0" smtClean="0"/>
              <a:t>ransport</a:t>
            </a:r>
            <a:endParaRPr lang="fa-IR" dirty="0" smtClean="0"/>
          </a:p>
          <a:p>
            <a:pPr rtl="0"/>
            <a:r>
              <a:rPr lang="en-US" dirty="0" smtClean="0"/>
              <a:t>Based on Pub/Sub paradigm</a:t>
            </a:r>
            <a:endParaRPr lang="fa-IR" dirty="0" smtClean="0"/>
          </a:p>
          <a:p>
            <a:pPr rtl="0"/>
            <a:r>
              <a:rPr lang="en-US" dirty="0" smtClean="0"/>
              <a:t>Based on Client/Server architecture</a:t>
            </a:r>
            <a:endParaRPr lang="fa-IR" dirty="0" smtClean="0"/>
          </a:p>
          <a:p>
            <a:pPr rtl="0"/>
            <a:r>
              <a:rPr lang="en-US" dirty="0" smtClean="0"/>
              <a:t>This protocol runs on TCP</a:t>
            </a:r>
            <a:endParaRPr lang="fa-IR" dirty="0" smtClean="0"/>
          </a:p>
          <a:p>
            <a:pPr rtl="0"/>
            <a:r>
              <a:rPr lang="en-US" dirty="0" smtClean="0"/>
              <a:t>Best suited for devices with low resources which use unreliable low-bandwidth links</a:t>
            </a:r>
            <a:endParaRPr lang="fa-IR" dirty="0" smtClean="0"/>
          </a:p>
          <a:p>
            <a:pPr rtl="0"/>
            <a:r>
              <a:rPr lang="en-US" dirty="0" smtClean="0"/>
              <a:t>Client subscribes for some topics and gets their updates</a:t>
            </a:r>
            <a:endParaRPr lang="fa-IR" dirty="0" smtClean="0"/>
          </a:p>
          <a:p>
            <a:pPr rtl="0"/>
            <a:endParaRPr lang="fa-IR" dirty="0" smtClean="0"/>
          </a:p>
          <a:p>
            <a:pPr rtl="0"/>
            <a:endParaRPr lang="fa-IR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DFA25D-6EEE-4500-A440-36752B2ACF2F}" type="slidenum">
              <a:rPr lang="en-US" smtClean="0"/>
              <a:pPr>
                <a:defRPr/>
              </a:pPr>
              <a:t>47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-14808" y="15205"/>
            <a:ext cx="9158808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+mj-lt"/>
                <a:ea typeface="+mj-ea"/>
                <a:cs typeface="B Titr" panose="00000700000000000000" pitchFamily="2" charset="-78"/>
              </a:defRPr>
            </a:lvl1pPr>
          </a:lstStyle>
          <a:p>
            <a:pPr fontAlgn="auto">
              <a:lnSpc>
                <a:spcPct val="135000"/>
              </a:lnSpc>
              <a:spcAft>
                <a:spcPts val="0"/>
              </a:spcAft>
              <a:defRPr/>
            </a:pPr>
            <a:r>
              <a:rPr lang="en-US" altLang="en-US" b="1" dirty="0" smtClean="0"/>
              <a:t>MQTT protocol</a:t>
            </a:r>
            <a:endParaRPr lang="fa-IR" altLang="en-US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0758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a-IR" dirty="0"/>
              <a:t> </a:t>
            </a:r>
            <a:endParaRPr lang="fa-IR" dirty="0" smtClean="0"/>
          </a:p>
          <a:p>
            <a:endParaRPr lang="fa-IR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DFA25D-6EEE-4500-A440-36752B2ACF2F}" type="slidenum">
              <a:rPr lang="en-US" smtClean="0"/>
              <a:pPr>
                <a:defRPr/>
              </a:pPr>
              <a:t>48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-14808" y="15205"/>
            <a:ext cx="9158808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+mj-lt"/>
                <a:ea typeface="+mj-ea"/>
                <a:cs typeface="B Titr" panose="00000700000000000000" pitchFamily="2" charset="-78"/>
              </a:defRPr>
            </a:lvl1pPr>
          </a:lstStyle>
          <a:p>
            <a:pPr fontAlgn="auto">
              <a:lnSpc>
                <a:spcPct val="135000"/>
              </a:lnSpc>
              <a:spcAft>
                <a:spcPts val="0"/>
              </a:spcAft>
              <a:defRPr/>
            </a:pPr>
            <a:r>
              <a:rPr lang="en-US" altLang="en-US" b="1" dirty="0" smtClean="0"/>
              <a:t>Pub/Sub procedure in MQTT protocol</a:t>
            </a:r>
            <a:endParaRPr lang="fa-IR" altLang="en-US" b="1" dirty="0">
              <a:solidFill>
                <a:srgbClr val="FFFF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lum contrast="40000"/>
          </a:blip>
          <a:stretch>
            <a:fillRect/>
          </a:stretch>
        </p:blipFill>
        <p:spPr>
          <a:xfrm>
            <a:off x="914400" y="1946616"/>
            <a:ext cx="7315200" cy="3033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726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a-IR" dirty="0" smtClean="0"/>
              <a:t> </a:t>
            </a:r>
            <a:endParaRPr lang="fa-IR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DFA25D-6EEE-4500-A440-36752B2ACF2F}" type="slidenum">
              <a:rPr lang="en-US" smtClean="0"/>
              <a:pPr>
                <a:defRPr/>
              </a:pPr>
              <a:t>49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-14808" y="15205"/>
            <a:ext cx="9158808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+mj-lt"/>
                <a:ea typeface="+mj-ea"/>
                <a:cs typeface="B Titr" panose="00000700000000000000" pitchFamily="2" charset="-78"/>
              </a:defRPr>
            </a:lvl1pPr>
          </a:lstStyle>
          <a:p>
            <a:pPr fontAlgn="auto">
              <a:lnSpc>
                <a:spcPct val="135000"/>
              </a:lnSpc>
              <a:spcAft>
                <a:spcPts val="0"/>
              </a:spcAft>
              <a:defRPr/>
            </a:pPr>
            <a:r>
              <a:rPr lang="en-US" altLang="en-US" b="1" dirty="0" smtClean="0"/>
              <a:t>MQTT architecture</a:t>
            </a:r>
            <a:endParaRPr lang="fa-IR" altLang="en-US" b="1" dirty="0">
              <a:solidFill>
                <a:srgbClr val="FFFF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 contrast="20000"/>
          </a:blip>
          <a:stretch>
            <a:fillRect/>
          </a:stretch>
        </p:blipFill>
        <p:spPr>
          <a:xfrm>
            <a:off x="449796" y="1628975"/>
            <a:ext cx="8229600" cy="4248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7286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71500" lvl="1" indent="0">
              <a:buNone/>
            </a:pPr>
            <a:r>
              <a:rPr lang="fa-IR" dirty="0" smtClean="0"/>
              <a:t>  </a:t>
            </a:r>
            <a:endParaRPr lang="fa-IR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DFA25D-6EEE-4500-A440-36752B2ACF2F}" type="slidenum">
              <a:rPr lang="en-US" smtClean="0"/>
              <a:pPr>
                <a:defRPr/>
              </a:pPr>
              <a:t>50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-14808" y="15205"/>
            <a:ext cx="9158808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+mj-lt"/>
                <a:ea typeface="+mj-ea"/>
                <a:cs typeface="B Titr" panose="00000700000000000000" pitchFamily="2" charset="-78"/>
              </a:defRPr>
            </a:lvl1pPr>
          </a:lstStyle>
          <a:p>
            <a:pPr fontAlgn="auto">
              <a:lnSpc>
                <a:spcPct val="135000"/>
              </a:lnSpc>
              <a:spcAft>
                <a:spcPts val="0"/>
              </a:spcAft>
              <a:defRPr/>
            </a:pPr>
            <a:r>
              <a:rPr lang="en-US" altLang="en-US" b="1" dirty="0" smtClean="0"/>
              <a:t>AMQP architecture</a:t>
            </a:r>
            <a:endParaRPr lang="fa-IR" altLang="en-US" b="1" dirty="0">
              <a:solidFill>
                <a:srgbClr val="FFFF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lum contrast="20000"/>
          </a:blip>
          <a:stretch>
            <a:fillRect/>
          </a:stretch>
        </p:blipFill>
        <p:spPr>
          <a:xfrm>
            <a:off x="449796" y="1412776"/>
            <a:ext cx="8229600" cy="3759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964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7504" y="1052735"/>
            <a:ext cx="8928992" cy="5765725"/>
          </a:xfrm>
        </p:spPr>
        <p:txBody>
          <a:bodyPr>
            <a:normAutofit fontScale="85000" lnSpcReduction="20000"/>
          </a:bodyPr>
          <a:lstStyle/>
          <a:p>
            <a:pPr marL="571500" lvl="1" indent="0">
              <a:buNone/>
            </a:pPr>
            <a:endParaRPr lang="en-US" dirty="0" smtClean="0"/>
          </a:p>
          <a:p>
            <a:pPr marL="571500" lvl="1" indent="0">
              <a:buNone/>
            </a:pPr>
            <a:endParaRPr lang="en-US" dirty="0"/>
          </a:p>
          <a:p>
            <a:pPr marL="571500" lvl="1" indent="0">
              <a:buNone/>
            </a:pPr>
            <a:endParaRPr lang="en-US" dirty="0" smtClean="0"/>
          </a:p>
          <a:p>
            <a:pPr marL="571500" lvl="1" indent="0">
              <a:buNone/>
            </a:pPr>
            <a:endParaRPr lang="en-US" dirty="0"/>
          </a:p>
          <a:p>
            <a:pPr marL="571500" lvl="1" indent="0">
              <a:buNone/>
            </a:pPr>
            <a:endParaRPr lang="en-US" dirty="0" smtClean="0"/>
          </a:p>
          <a:p>
            <a:pPr marL="571500" lvl="1" indent="0">
              <a:buNone/>
            </a:pPr>
            <a:endParaRPr lang="en-US" dirty="0"/>
          </a:p>
          <a:p>
            <a:pPr marL="571500" lvl="1" indent="0">
              <a:buNone/>
            </a:pPr>
            <a:endParaRPr lang="en-US" dirty="0" smtClean="0"/>
          </a:p>
          <a:p>
            <a:pPr marL="571500" lvl="1" indent="0">
              <a:buNone/>
            </a:pPr>
            <a:endParaRPr lang="en-US" dirty="0"/>
          </a:p>
          <a:p>
            <a:pPr marL="571500" lvl="1" indent="0">
              <a:buNone/>
            </a:pPr>
            <a:endParaRPr lang="en-US" dirty="0" smtClean="0"/>
          </a:p>
          <a:p>
            <a:pPr marL="571500" lvl="1" indent="0">
              <a:buNone/>
            </a:pPr>
            <a:endParaRPr lang="en-US" dirty="0"/>
          </a:p>
          <a:p>
            <a:pPr marL="571500" lvl="1" indent="0">
              <a:buNone/>
            </a:pPr>
            <a:endParaRPr lang="en-US" dirty="0" smtClean="0"/>
          </a:p>
          <a:p>
            <a:pPr marL="571500" lvl="1" indent="0">
              <a:buNone/>
            </a:pPr>
            <a:endParaRPr lang="en-US" dirty="0"/>
          </a:p>
          <a:p>
            <a:pPr marL="571500" lvl="1" indent="0">
              <a:buNone/>
            </a:pPr>
            <a:endParaRPr lang="en-US" dirty="0" smtClean="0"/>
          </a:p>
          <a:p>
            <a:pPr marL="0" indent="0" rtl="0">
              <a:buNone/>
            </a:pPr>
            <a:r>
              <a:rPr lang="fa-IR" dirty="0" smtClean="0"/>
              <a:t>  </a:t>
            </a:r>
            <a:endParaRPr lang="en-US" dirty="0" smtClean="0"/>
          </a:p>
          <a:p>
            <a:pPr marL="0" indent="0" rtl="0">
              <a:buNone/>
            </a:pPr>
            <a:endParaRPr lang="en-US" dirty="0" smtClean="0"/>
          </a:p>
          <a:p>
            <a:pPr marL="0" indent="0" rtl="0">
              <a:spcBef>
                <a:spcPts val="0"/>
              </a:spcBef>
              <a:buNone/>
            </a:pPr>
            <a:r>
              <a:rPr lang="en-US" dirty="0" smtClean="0">
                <a:solidFill>
                  <a:srgbClr val="C00000"/>
                </a:solidFill>
              </a:rPr>
              <a:t>Source: </a:t>
            </a:r>
            <a:r>
              <a:rPr lang="en-US" dirty="0" smtClean="0"/>
              <a:t>Al-</a:t>
            </a:r>
            <a:r>
              <a:rPr lang="en-US" dirty="0" err="1" smtClean="0"/>
              <a:t>Fuqaha</a:t>
            </a:r>
            <a:r>
              <a:rPr lang="en-US" dirty="0" smtClean="0"/>
              <a:t> et al., Internet </a:t>
            </a:r>
            <a:r>
              <a:rPr lang="en-US" dirty="0"/>
              <a:t>of Things: A Survey on </a:t>
            </a:r>
            <a:r>
              <a:rPr lang="en-US" dirty="0" smtClean="0"/>
              <a:t>Enabling Technologies</a:t>
            </a:r>
            <a:r>
              <a:rPr lang="en-US" dirty="0"/>
              <a:t>, Protocols, and </a:t>
            </a:r>
            <a:r>
              <a:rPr lang="en-US" dirty="0" smtClean="0"/>
              <a:t>Applications, IEEE Communication Surveys and Tutorials, 2015</a:t>
            </a:r>
            <a:endParaRPr lang="fa-IR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DFA25D-6EEE-4500-A440-36752B2ACF2F}" type="slidenum">
              <a:rPr lang="en-US" smtClean="0"/>
              <a:pPr>
                <a:defRPr/>
              </a:pPr>
              <a:t>51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-14808" y="15205"/>
            <a:ext cx="9158808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+mj-lt"/>
                <a:ea typeface="+mj-ea"/>
                <a:cs typeface="B Titr" panose="00000700000000000000" pitchFamily="2" charset="-78"/>
              </a:defRPr>
            </a:lvl1pPr>
          </a:lstStyle>
          <a:p>
            <a:pPr fontAlgn="auto">
              <a:lnSpc>
                <a:spcPct val="135000"/>
              </a:lnSpc>
              <a:spcAft>
                <a:spcPts val="0"/>
              </a:spcAft>
              <a:defRPr/>
            </a:pPr>
            <a:r>
              <a:rPr lang="en-US" altLang="en-US" b="1" dirty="0" smtClean="0"/>
              <a:t>AMQP architecture</a:t>
            </a:r>
            <a:endParaRPr lang="fa-IR" altLang="en-US" b="1" dirty="0">
              <a:solidFill>
                <a:srgbClr val="FFFF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 contrast="20000"/>
          </a:blip>
          <a:stretch>
            <a:fillRect/>
          </a:stretch>
        </p:blipFill>
        <p:spPr>
          <a:xfrm>
            <a:off x="1135596" y="1058488"/>
            <a:ext cx="6858000" cy="4981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239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eme2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5">
      <a:majorFont>
        <a:latin typeface="Arial"/>
        <a:ea typeface=""/>
        <a:cs typeface="B Titr"/>
      </a:majorFont>
      <a:minorFont>
        <a:latin typeface="Arial"/>
        <a:ea typeface=""/>
        <a:cs typeface="B Nazani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2" id="{98C4F543-CB5C-4FFC-BFDF-5F3B1AC93FAB}" vid="{6EC2F159-D004-4544-9371-8ABDCB33D9A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Theme2</Template>
  <TotalTime>2714</TotalTime>
  <Words>2006</Words>
  <Application>Microsoft Office PowerPoint</Application>
  <PresentationFormat>On-screen Show (4:3)</PresentationFormat>
  <Paragraphs>396</Paragraphs>
  <Slides>51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9" baseType="lpstr">
      <vt:lpstr>ＭＳ Ｐゴシック</vt:lpstr>
      <vt:lpstr>Arial</vt:lpstr>
      <vt:lpstr>B Nazanin</vt:lpstr>
      <vt:lpstr>B Titr</vt:lpstr>
      <vt:lpstr>IranNastaliq</vt:lpstr>
      <vt:lpstr>Times New Roman</vt:lpstr>
      <vt:lpstr>Wingdings</vt:lpstr>
      <vt:lpstr>Theme2</vt:lpstr>
      <vt:lpstr> Internet of Things (IoT)  Professor: Dr. Sadoon Azizi s.azizi@uok.ac.ir Faculty of Engineering Department of Computer and IT Engineering</vt:lpstr>
      <vt:lpstr>This chapter’s objectives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Destination Oriented Directed Acyclic Graph (DODAG)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Your Organization Name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هوش مصنوعی</dc:title>
  <dc:subject>فصل اول- مقدمه</dc:subject>
  <dc:creator>Your User Name</dc:creator>
  <cp:lastModifiedBy>Zharfa</cp:lastModifiedBy>
  <cp:revision>276</cp:revision>
  <dcterms:created xsi:type="dcterms:W3CDTF">2006-10-17T18:06:34Z</dcterms:created>
  <dcterms:modified xsi:type="dcterms:W3CDTF">2018-10-03T16:50:28Z</dcterms:modified>
</cp:coreProperties>
</file>