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6" r:id="rId1"/>
    <p:sldMasterId id="2147483688" r:id="rId2"/>
    <p:sldMasterId id="2147483702" r:id="rId3"/>
    <p:sldMasterId id="2147483716" r:id="rId4"/>
    <p:sldMasterId id="2147483768" r:id="rId5"/>
    <p:sldMasterId id="2147483782" r:id="rId6"/>
    <p:sldMasterId id="2147483832" r:id="rId7"/>
    <p:sldMasterId id="2147483872" r:id="rId8"/>
    <p:sldMasterId id="2147483886" r:id="rId9"/>
    <p:sldMasterId id="2147483900" r:id="rId10"/>
    <p:sldMasterId id="2147483914" r:id="rId11"/>
    <p:sldMasterId id="2147483928" r:id="rId12"/>
    <p:sldMasterId id="2147483954" r:id="rId13"/>
    <p:sldMasterId id="2147483966" r:id="rId14"/>
    <p:sldMasterId id="2147483978" r:id="rId15"/>
    <p:sldMasterId id="2147483992" r:id="rId16"/>
    <p:sldMasterId id="2147484004" r:id="rId17"/>
    <p:sldMasterId id="2147484018" r:id="rId18"/>
    <p:sldMasterId id="2147484032" r:id="rId19"/>
    <p:sldMasterId id="2147484046" r:id="rId20"/>
    <p:sldMasterId id="2147484060" r:id="rId21"/>
    <p:sldMasterId id="2147484072" r:id="rId22"/>
  </p:sldMasterIdLst>
  <p:notesMasterIdLst>
    <p:notesMasterId r:id="rId81"/>
  </p:notesMasterIdLst>
  <p:sldIdLst>
    <p:sldId id="256" r:id="rId23"/>
    <p:sldId id="359" r:id="rId24"/>
    <p:sldId id="360" r:id="rId25"/>
    <p:sldId id="308" r:id="rId26"/>
    <p:sldId id="309" r:id="rId27"/>
    <p:sldId id="310" r:id="rId28"/>
    <p:sldId id="354" r:id="rId29"/>
    <p:sldId id="298" r:id="rId30"/>
    <p:sldId id="299" r:id="rId31"/>
    <p:sldId id="269" r:id="rId32"/>
    <p:sldId id="315" r:id="rId33"/>
    <p:sldId id="292" r:id="rId34"/>
    <p:sldId id="270" r:id="rId35"/>
    <p:sldId id="355" r:id="rId36"/>
    <p:sldId id="274" r:id="rId37"/>
    <p:sldId id="275" r:id="rId38"/>
    <p:sldId id="276" r:id="rId39"/>
    <p:sldId id="277" r:id="rId40"/>
    <p:sldId id="278" r:id="rId41"/>
    <p:sldId id="316" r:id="rId42"/>
    <p:sldId id="282" r:id="rId43"/>
    <p:sldId id="283" r:id="rId44"/>
    <p:sldId id="281" r:id="rId45"/>
    <p:sldId id="280" r:id="rId46"/>
    <p:sldId id="287" r:id="rId47"/>
    <p:sldId id="286" r:id="rId48"/>
    <p:sldId id="319" r:id="rId49"/>
    <p:sldId id="320" r:id="rId50"/>
    <p:sldId id="321" r:id="rId51"/>
    <p:sldId id="322" r:id="rId52"/>
    <p:sldId id="323" r:id="rId53"/>
    <p:sldId id="324" r:id="rId54"/>
    <p:sldId id="326" r:id="rId55"/>
    <p:sldId id="327" r:id="rId56"/>
    <p:sldId id="328" r:id="rId57"/>
    <p:sldId id="329" r:id="rId58"/>
    <p:sldId id="330"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8" r:id="rId79"/>
    <p:sldId id="353" r:id="rId80"/>
  </p:sldIdLst>
  <p:sldSz cx="9144000" cy="6858000" type="screen4x3"/>
  <p:notesSz cx="6858000" cy="9144000"/>
  <p:embeddedFontLst>
    <p:embeddedFont>
      <p:font typeface="Wingdings 2" panose="05020102010507070707" pitchFamily="18" charset="2"/>
      <p:regular r:id="rId82"/>
    </p:embeddedFont>
    <p:embeddedFont>
      <p:font typeface="B Nazanin" panose="00000400000000000000" pitchFamily="2" charset="-78"/>
      <p:regular r:id="rId83"/>
      <p:bold r:id="rId84"/>
    </p:embeddedFont>
    <p:embeddedFont>
      <p:font typeface="宋体" panose="02010600030101010101" pitchFamily="2" charset="-122"/>
      <p:regular r:id="rId85"/>
    </p:embeddedFont>
    <p:embeddedFont>
      <p:font typeface="Titr" panose="00000700000000000000" pitchFamily="2" charset="-78"/>
      <p:regular r:id="rId86"/>
      <p:bold r:id="rId87"/>
    </p:embeddedFont>
    <p:embeddedFont>
      <p:font typeface="Times" panose="02020603050405020304" pitchFamily="18" charset="0"/>
      <p:regular r:id="rId88"/>
      <p:bold r:id="rId89"/>
      <p:italic r:id="rId90"/>
      <p:boldItalic r:id="rId91"/>
    </p:embeddedFont>
    <p:embeddedFont>
      <p:font typeface="IranNastaliq" panose="02020505000000020003" pitchFamily="18" charset="0"/>
      <p:regular r:id="rId92"/>
    </p:embeddedFont>
    <p:embeddedFont>
      <p:font typeface="B Lotus" panose="00000400000000000000" pitchFamily="2" charset="-78"/>
      <p:regular r:id="rId93"/>
      <p:bold r:id="rId94"/>
    </p:embeddedFont>
    <p:embeddedFont>
      <p:font typeface="Calibri" panose="020F0502020204030204" pitchFamily="34" charset="0"/>
      <p:regular r:id="rId95"/>
      <p:bold r:id="rId96"/>
      <p:italic r:id="rId97"/>
      <p:boldItalic r:id="rId98"/>
    </p:embeddedFont>
    <p:embeddedFont>
      <p:font typeface="B Mehr" panose="00000700000000000000" pitchFamily="2" charset="-78"/>
      <p:bold r:id="rId99"/>
    </p:embeddedFont>
    <p:embeddedFont>
      <p:font typeface="Georgia" panose="02040502050405020303" pitchFamily="18" charset="0"/>
      <p:regular r:id="rId100"/>
      <p:bold r:id="rId101"/>
      <p:italic r:id="rId102"/>
      <p:bold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5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font" Target="fonts/font4.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22.fntdata"/><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font" Target="fonts/font16.fntdata"/><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6.fntdata"/><Relationship Id="rId61" Type="http://schemas.openxmlformats.org/officeDocument/2006/relationships/slide" Target="slides/slide39.xml"/><Relationship Id="rId82" Type="http://schemas.openxmlformats.org/officeDocument/2006/relationships/font" Target="fonts/font1.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font" Target="fonts/font19.fntdata"/><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BB051-E6C7-45A4-B0A5-260600F8393C}" type="datetimeFigureOut">
              <a:rPr lang="en-US" smtClean="0"/>
              <a:t>9/25/2021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DE1F8-F284-4E18-BFD8-11949E4AD09D}" type="slidenum">
              <a:rPr lang="en-US" smtClean="0"/>
              <a:t>‹#›</a:t>
            </a:fld>
            <a:endParaRPr lang="en-US"/>
          </a:p>
        </p:txBody>
      </p:sp>
    </p:spTree>
    <p:extLst>
      <p:ext uri="{BB962C8B-B14F-4D97-AF65-F5344CB8AC3E}">
        <p14:creationId xmlns:p14="http://schemas.microsoft.com/office/powerpoint/2010/main" val="12995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BFEC24C-0485-46CD-AE66-45E8D52DE475}" type="slidenum">
              <a:rPr lang="ar-SA">
                <a:solidFill>
                  <a:prstClr val="black"/>
                </a:solidFill>
              </a:rPr>
              <a:pPr eaLnBrk="1" hangingPunct="1"/>
              <a:t>8</a:t>
            </a:fld>
            <a:endParaRPr lang="en-US">
              <a:solidFill>
                <a:prstClr val="black"/>
              </a:solidFill>
            </a:endParaRPr>
          </a:p>
        </p:txBody>
      </p:sp>
      <p:sp>
        <p:nvSpPr>
          <p:cNvPr id="578563" name="Rectangle 2"/>
          <p:cNvSpPr>
            <a:spLocks noGrp="1" noRot="1" noChangeAspect="1" noChangeArrowheads="1" noTextEdit="1"/>
          </p:cNvSpPr>
          <p:nvPr>
            <p:ph type="sldImg"/>
          </p:nvPr>
        </p:nvSpPr>
        <p:spPr>
          <a:ln/>
        </p:spPr>
      </p:sp>
      <p:sp>
        <p:nvSpPr>
          <p:cNvPr id="578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9845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89EDFAE7-D6A5-4038-A95F-CAAEA9394FF1}" type="slidenum">
              <a:rPr lang="fa-IR" smtClean="0">
                <a:solidFill>
                  <a:prstClr val="black"/>
                </a:solidFill>
              </a:rPr>
              <a:pPr/>
              <a:t>38</a:t>
            </a:fld>
            <a:endParaRPr lang="fa-IR">
              <a:solidFill>
                <a:prstClr val="black"/>
              </a:solidFill>
            </a:endParaRPr>
          </a:p>
        </p:txBody>
      </p:sp>
    </p:spTree>
    <p:extLst>
      <p:ext uri="{BB962C8B-B14F-4D97-AF65-F5344CB8AC3E}">
        <p14:creationId xmlns:p14="http://schemas.microsoft.com/office/powerpoint/2010/main" val="30329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1EA7E0C-6E41-465F-AFA1-0BDD3484C3A5}" type="slidenum">
              <a:rPr lang="ar-SA">
                <a:solidFill>
                  <a:prstClr val="black"/>
                </a:solidFill>
              </a:rPr>
              <a:pPr eaLnBrk="1" hangingPunct="1"/>
              <a:t>9</a:t>
            </a:fld>
            <a:endParaRPr lang="en-US">
              <a:solidFill>
                <a:prstClr val="black"/>
              </a:solidFill>
            </a:endParaRPr>
          </a:p>
        </p:txBody>
      </p:sp>
      <p:sp>
        <p:nvSpPr>
          <p:cNvPr id="583683" name="Rectangle 2"/>
          <p:cNvSpPr>
            <a:spLocks noGrp="1" noRot="1" noChangeAspect="1" noChangeArrowheads="1" noTextEdit="1"/>
          </p:cNvSpPr>
          <p:nvPr>
            <p:ph type="sldImg"/>
          </p:nvPr>
        </p:nvSpPr>
        <p:spPr>
          <a:ln/>
        </p:spPr>
      </p:sp>
      <p:sp>
        <p:nvSpPr>
          <p:cNvPr id="583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3548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19A94D-3D5F-44A4-9F31-25B33EE5E75B}" type="slidenum">
              <a:rPr lang="ar-SA" altLang="en-US" smtClean="0">
                <a:solidFill>
                  <a:srgbClr val="000000"/>
                </a:solidFill>
              </a:rPr>
              <a:pPr>
                <a:spcBef>
                  <a:spcPct val="0"/>
                </a:spcBef>
              </a:pPr>
              <a:t>11</a:t>
            </a:fld>
            <a:endParaRPr lang="en-US" altLang="en-US" smtClean="0">
              <a:solidFill>
                <a:srgbClr val="000000"/>
              </a:solidFill>
            </a:endParaRPr>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38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6A69429-EEE5-4ED1-9483-E807E8DD6B80}" type="slidenum">
              <a:rPr lang="ar-SA">
                <a:solidFill>
                  <a:prstClr val="black"/>
                </a:solidFill>
              </a:rPr>
              <a:pPr eaLnBrk="1" hangingPunct="1"/>
              <a:t>12</a:t>
            </a:fld>
            <a:endParaRPr lang="en-US">
              <a:solidFill>
                <a:prstClr val="black"/>
              </a:solidFill>
            </a:endParaRPr>
          </a:p>
        </p:txBody>
      </p:sp>
      <p:sp>
        <p:nvSpPr>
          <p:cNvPr id="604163" name="Rectangle 2"/>
          <p:cNvSpPr>
            <a:spLocks noGrp="1" noRot="1" noChangeAspect="1" noChangeArrowheads="1" noTextEdit="1"/>
          </p:cNvSpPr>
          <p:nvPr>
            <p:ph type="sldImg"/>
          </p:nvPr>
        </p:nvSpPr>
        <p:spPr>
          <a:ln/>
        </p:spPr>
      </p:sp>
      <p:sp>
        <p:nvSpPr>
          <p:cNvPr id="604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4372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A075710-CB87-4E79-9CC5-86CEFA346E48}" type="slidenum">
              <a:rPr lang="ar-SA" smtClean="0">
                <a:solidFill>
                  <a:srgbClr val="000000"/>
                </a:solidFill>
              </a:rPr>
              <a:pPr>
                <a:spcBef>
                  <a:spcPct val="0"/>
                </a:spcBef>
              </a:pPr>
              <a:t>27</a:t>
            </a:fld>
            <a:endParaRPr lang="en-US" smtClean="0">
              <a:solidFill>
                <a:srgbClr val="000000"/>
              </a:solidFill>
            </a:endParaRPr>
          </a:p>
        </p:txBody>
      </p:sp>
      <p:sp>
        <p:nvSpPr>
          <p:cNvPr id="557059" name="Rectangle 2"/>
          <p:cNvSpPr>
            <a:spLocks noGrp="1" noRot="1" noChangeAspect="1" noChangeArrowheads="1" noTextEdit="1"/>
          </p:cNvSpPr>
          <p:nvPr>
            <p:ph type="sldImg"/>
          </p:nvPr>
        </p:nvSpPr>
        <p:spPr>
          <a:ln/>
        </p:spPr>
      </p:sp>
      <p:sp>
        <p:nvSpPr>
          <p:cNvPr id="557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63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689F884-F05B-4F16-8869-D66AF1835149}" type="slidenum">
              <a:rPr lang="ar-SA" smtClean="0">
                <a:solidFill>
                  <a:srgbClr val="000000"/>
                </a:solidFill>
              </a:rPr>
              <a:pPr>
                <a:spcBef>
                  <a:spcPct val="0"/>
                </a:spcBef>
              </a:pPr>
              <a:t>28</a:t>
            </a:fld>
            <a:endParaRPr lang="en-US" smtClean="0">
              <a:solidFill>
                <a:srgbClr val="000000"/>
              </a:solidFill>
            </a:endParaRPr>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31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C3BAF1-A4BD-4E21-B0BC-BDA8AD5E155C}" type="slidenum">
              <a:rPr lang="ar-SA" smtClean="0">
                <a:solidFill>
                  <a:srgbClr val="000000"/>
                </a:solidFill>
              </a:rPr>
              <a:pPr>
                <a:spcBef>
                  <a:spcPct val="0"/>
                </a:spcBef>
              </a:pPr>
              <a:t>29</a:t>
            </a:fld>
            <a:endParaRPr lang="en-US" smtClean="0">
              <a:solidFill>
                <a:srgbClr val="000000"/>
              </a:solidFill>
            </a:endParaRPr>
          </a:p>
        </p:txBody>
      </p:sp>
      <p:sp>
        <p:nvSpPr>
          <p:cNvPr id="633859" name="Rectangle 2"/>
          <p:cNvSpPr>
            <a:spLocks noGrp="1" noRot="1" noChangeAspect="1" noChangeArrowheads="1" noTextEdit="1"/>
          </p:cNvSpPr>
          <p:nvPr>
            <p:ph type="sldImg"/>
          </p:nvPr>
        </p:nvSpPr>
        <p:spPr>
          <a:ln/>
        </p:spPr>
      </p:sp>
      <p:sp>
        <p:nvSpPr>
          <p:cNvPr id="633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48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52E0A5-CB9C-4B96-8F90-A4010EAA548B}" type="slidenum">
              <a:rPr lang="ar-SA" smtClean="0">
                <a:solidFill>
                  <a:srgbClr val="000000"/>
                </a:solidFill>
              </a:rPr>
              <a:pPr>
                <a:spcBef>
                  <a:spcPct val="0"/>
                </a:spcBef>
              </a:pPr>
              <a:t>30</a:t>
            </a:fld>
            <a:endParaRPr lang="en-US" smtClean="0">
              <a:solidFill>
                <a:srgbClr val="000000"/>
              </a:solidFill>
            </a:endParaRPr>
          </a:p>
        </p:txBody>
      </p:sp>
      <p:sp>
        <p:nvSpPr>
          <p:cNvPr id="635907" name="Rectangle 2"/>
          <p:cNvSpPr>
            <a:spLocks noGrp="1" noRot="1" noChangeAspect="1" noChangeArrowheads="1" noTextEdit="1"/>
          </p:cNvSpPr>
          <p:nvPr>
            <p:ph type="sldImg"/>
          </p:nvPr>
        </p:nvSpPr>
        <p:spPr>
          <a:ln/>
        </p:spPr>
      </p:sp>
      <p:sp>
        <p:nvSpPr>
          <p:cNvPr id="635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07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27826B0-F5D9-4902-9D90-5A3EC0101463}" type="slidenum">
              <a:rPr lang="ar-SA" smtClean="0">
                <a:solidFill>
                  <a:srgbClr val="000000"/>
                </a:solidFill>
              </a:rPr>
              <a:pPr>
                <a:spcBef>
                  <a:spcPct val="0"/>
                </a:spcBef>
              </a:pPr>
              <a:t>31</a:t>
            </a:fld>
            <a:endParaRPr lang="en-US" smtClean="0">
              <a:solidFill>
                <a:srgbClr val="000000"/>
              </a:solidFill>
            </a:endParaRPr>
          </a:p>
        </p:txBody>
      </p:sp>
      <p:sp>
        <p:nvSpPr>
          <p:cNvPr id="637955" name="Rectangle 2"/>
          <p:cNvSpPr>
            <a:spLocks noGrp="1" noRot="1" noChangeAspect="1" noChangeArrowheads="1" noTextEdit="1"/>
          </p:cNvSpPr>
          <p:nvPr>
            <p:ph type="sldImg"/>
          </p:nvPr>
        </p:nvSpPr>
        <p:spPr>
          <a:ln/>
        </p:spPr>
      </p:sp>
      <p:sp>
        <p:nvSpPr>
          <p:cNvPr id="637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5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1AE0400-95A3-4EDD-A5DF-C891E7D82427}" type="datetime1">
              <a:rPr lang="en-US" smtClean="0"/>
              <a:t>9/25/2021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3A8018-8B2C-43B0-9E5E-76D098F6D191}" type="datetime1">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44CD-5A7C-44D2-985E-F5EC077F434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301020"/>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719444"/>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282265"/>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665287"/>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78663"/>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45170"/>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16109"/>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954413"/>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925768"/>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71122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94544CD-5A7C-44D2-985E-F5EC077F434C}"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6B0BC6-DCCF-448C-A2BD-708C89DEA1BC}" type="datetime1">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6000"/>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314729"/>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670924"/>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119077"/>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863630"/>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814346"/>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822540"/>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79738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818554"/>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72371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AA652033-ED48-48F2-9B21-F1498F739C60}"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1105259"/>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113973"/>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545196"/>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171821"/>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272739"/>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79264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796723"/>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777893"/>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885374"/>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701739"/>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5394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3C326147-A897-4EB1-9A18-5470F570D96C}"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734479"/>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264431"/>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515638"/>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633542"/>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47912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52183"/>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668096"/>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167534"/>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030227"/>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93256"/>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35734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2F898FFB-C1D6-44C8-9FFB-060889EFCD57}"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89848"/>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77894"/>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549122"/>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2443475279"/>
      </p:ext>
    </p:extLst>
  </p:cSld>
  <p:clrMapOvr>
    <a:masterClrMapping/>
  </p:clrMapOvr>
  <p:transition spd="slow">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2266523243"/>
      </p:ext>
    </p:extLst>
  </p:cSld>
  <p:clrMapOvr>
    <a:masterClrMapping/>
  </p:clrMapOvr>
  <p:transition spd="slow">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588557671"/>
      </p:ext>
    </p:extLst>
  </p:cSld>
  <p:clrMapOvr>
    <a:masterClrMapping/>
  </p:clrMapOvr>
  <p:transition spd="slow">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1253930983"/>
      </p:ext>
    </p:extLst>
  </p:cSld>
  <p:clrMapOvr>
    <a:masterClrMapping/>
  </p:clrMapOvr>
  <p:transition spd="slow">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02/18/1443</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3633055662"/>
      </p:ext>
    </p:extLst>
  </p:cSld>
  <p:clrMapOvr>
    <a:masterClrMapping/>
  </p:clrMapOvr>
  <p:transition spd="slow">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02/18/1443</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4088805248"/>
      </p:ext>
    </p:extLst>
  </p:cSld>
  <p:clrMapOvr>
    <a:masterClrMapping/>
  </p:clrMapOvr>
  <p:transition spd="slow">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02/18/1443</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256492350"/>
      </p:ext>
    </p:extLst>
  </p:cSld>
  <p:clrMapOvr>
    <a:masterClrMapping/>
  </p:clrMapOvr>
  <p:transition spd="slow">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3124802891"/>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D450DB0F-3BA0-433E-A5E6-2941B83F66E4}"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975858"/>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675284858"/>
      </p:ext>
    </p:extLst>
  </p:cSld>
  <p:clrMapOvr>
    <a:masterClrMapping/>
  </p:clrMapOvr>
  <p:transition spd="slow">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797476985"/>
      </p:ext>
    </p:extLst>
  </p:cSld>
  <p:clrMapOvr>
    <a:masterClrMapping/>
  </p:clrMapOvr>
  <p:transition spd="slow">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1223181804"/>
      </p:ext>
    </p:extLst>
  </p:cSld>
  <p:clrMapOvr>
    <a:masterClrMapping/>
  </p:clrMapOvr>
  <p:transition spd="slow">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359354829"/>
      </p:ext>
    </p:extLst>
  </p:cSld>
  <p:clrMapOvr>
    <a:masterClrMapping/>
  </p:clrMapOvr>
  <p:transition spd="slow">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3454518241"/>
      </p:ext>
    </p:extLst>
  </p:cSld>
  <p:clrMapOvr>
    <a:masterClrMapping/>
  </p:clrMapOvr>
  <p:transition spd="slow">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2693090669"/>
      </p:ext>
    </p:extLst>
  </p:cSld>
  <p:clrMapOvr>
    <a:masterClrMapping/>
  </p:clrMapOvr>
  <p:transition spd="slow">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394742053"/>
      </p:ext>
    </p:extLst>
  </p:cSld>
  <p:clrMapOvr>
    <a:masterClrMapping/>
  </p:clrMapOvr>
  <p:transition spd="slow">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02/18/1443</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2349950085"/>
      </p:ext>
    </p:extLst>
  </p:cSld>
  <p:clrMapOvr>
    <a:masterClrMapping/>
  </p:clrMapOvr>
  <p:transition spd="slow">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02/18/1443</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3121305104"/>
      </p:ext>
    </p:extLst>
  </p:cSld>
  <p:clrMapOvr>
    <a:masterClrMapping/>
  </p:clrMapOvr>
  <p:transition spd="slow">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02/18/1443</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751242187"/>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FCAF7338-F58E-4B1C-B883-5C3860059721}" type="datetime1">
              <a:rPr lang="en-US" smtClean="0">
                <a:solidFill>
                  <a:srgbClr val="000000"/>
                </a:solidFill>
              </a:rPr>
              <a:t>9/25/2021</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295912"/>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2718663072"/>
      </p:ext>
    </p:extLst>
  </p:cSld>
  <p:clrMapOvr>
    <a:masterClrMapping/>
  </p:clrMapOvr>
  <p:transition spd="slow">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699389404"/>
      </p:ext>
    </p:extLst>
  </p:cSld>
  <p:clrMapOvr>
    <a:masterClrMapping/>
  </p:clrMapOvr>
  <p:transition spd="slow">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982861226"/>
      </p:ext>
    </p:extLst>
  </p:cSld>
  <p:clrMapOvr>
    <a:masterClrMapping/>
  </p:clrMapOvr>
  <p:transition spd="slow">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2757084714"/>
      </p:ext>
    </p:extLst>
  </p:cSld>
  <p:clrMapOvr>
    <a:masterClrMapping/>
  </p:clrMapOvr>
  <p:transition spd="slow">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2608268171"/>
      </p:ext>
    </p:extLst>
  </p:cSld>
  <p:clrMapOvr>
    <a:masterClrMapping/>
  </p:clrMapOvr>
  <p:transition spd="slow">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2023451791"/>
      </p:ext>
    </p:extLst>
  </p:cSld>
  <p:clrMapOvr>
    <a:masterClrMapping/>
  </p:clrMapOvr>
  <p:transition spd="slow">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294803790"/>
      </p:ext>
    </p:extLst>
  </p:cSld>
  <p:clrMapOvr>
    <a:masterClrMapping/>
  </p:clrMapOvr>
  <p:transition spd="slow">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3133461945"/>
      </p:ext>
    </p:extLst>
  </p:cSld>
  <p:clrMapOvr>
    <a:masterClrMapping/>
  </p:clrMapOvr>
  <p:transition spd="slow">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02/18/1443</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1542563162"/>
      </p:ext>
    </p:extLst>
  </p:cSld>
  <p:clrMapOvr>
    <a:masterClrMapping/>
  </p:clrMapOvr>
  <p:transition spd="slow">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02/18/1443</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596367011"/>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F548EE2E-62EB-4B34-904D-152933342DB4}" type="datetime1">
              <a:rPr lang="en-US" smtClean="0">
                <a:solidFill>
                  <a:srgbClr val="000000"/>
                </a:solidFill>
              </a:rPr>
              <a:t>9/25/2021</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495626"/>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02/18/1443</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3159007297"/>
      </p:ext>
    </p:extLst>
  </p:cSld>
  <p:clrMapOvr>
    <a:masterClrMapping/>
  </p:clrMapOvr>
  <p:transition spd="slow">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1439041397"/>
      </p:ext>
    </p:extLst>
  </p:cSld>
  <p:clrMapOvr>
    <a:masterClrMapping/>
  </p:clrMapOvr>
  <p:transition spd="slow">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02/18/1443</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1744593025"/>
      </p:ext>
    </p:extLst>
  </p:cSld>
  <p:clrMapOvr>
    <a:masterClrMapping/>
  </p:clrMapOvr>
  <p:transition spd="slow">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2713621988"/>
      </p:ext>
    </p:extLst>
  </p:cSld>
  <p:clrMapOvr>
    <a:masterClrMapping/>
  </p:clrMapOvr>
  <p:transition spd="slow">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02/18/1443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11365007"/>
      </p:ext>
    </p:extLst>
  </p:cSld>
  <p:clrMapOvr>
    <a:masterClrMapping/>
  </p:clrMapOvr>
  <p:transition spd="slow">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0A0D12D-A908-4CF9-8E54-449F7575555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022171"/>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D63C3DA-3236-4867-8099-1F8A822BA0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744556"/>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D03EB23-067D-4273-8B8D-C2BF66E54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964790"/>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A62A60A-A088-40F5-B4BA-4DB9B08FCA9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341268"/>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19745AB-5696-440C-9024-FB7A8B6868D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116186"/>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927801E4-AC2F-4DA9-8145-FC221E89EB1B}" type="datetime1">
              <a:rPr lang="en-US" smtClean="0">
                <a:solidFill>
                  <a:srgbClr val="000000"/>
                </a:solidFill>
              </a:rPr>
              <a:t>9/25/2021</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474733"/>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CF97D36-9A14-4405-A518-CB0CDF712E5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638576"/>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94220FF-98FE-43AF-B847-45865F6B55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982540"/>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506B69C-2A35-4737-A616-1F69579DD4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8412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4E20975-FFC9-4E30-822C-0F93D252F5B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77968"/>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842DA8-B9DE-449D-A7BE-4E6F941EBC0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788031"/>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6BA9C1-9169-48F5-9705-E4F0C3E28EC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340464"/>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A503CE7-FFB6-4156-863D-5B3D8B7781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796889"/>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5ECE20-A5D3-4454-A837-B38D580A316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894298"/>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65868EB7-4134-4EF2-BE17-ABF20F62C85D}"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477FA4-2AE0-4CA2-9E63-13C868230682}" type="slidenum">
              <a:rPr lang="fa-IR"/>
              <a:pPr/>
              <a:t>‹#›</a:t>
            </a:fld>
            <a:endParaRPr lang="fa-IR"/>
          </a:p>
        </p:txBody>
      </p:sp>
    </p:spTree>
    <p:extLst>
      <p:ext uri="{BB962C8B-B14F-4D97-AF65-F5344CB8AC3E}">
        <p14:creationId xmlns:p14="http://schemas.microsoft.com/office/powerpoint/2010/main" val="1454885486"/>
      </p:ext>
    </p:extLst>
  </p:cSld>
  <p:clrMapOvr>
    <a:masterClrMapping/>
  </p:clrMapOvr>
  <p:transition spd="slow">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290FF067-7811-4159-A6B4-89348D547887}"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15529BB-0C13-4ABE-9CD9-6F2871EF22B8}" type="slidenum">
              <a:rPr lang="fa-IR"/>
              <a:pPr/>
              <a:t>‹#›</a:t>
            </a:fld>
            <a:endParaRPr lang="fa-IR"/>
          </a:p>
        </p:txBody>
      </p:sp>
    </p:spTree>
    <p:extLst>
      <p:ext uri="{BB962C8B-B14F-4D97-AF65-F5344CB8AC3E}">
        <p14:creationId xmlns:p14="http://schemas.microsoft.com/office/powerpoint/2010/main" val="3409480591"/>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76838F7B-8400-4D77-9D60-D2CDC2530271}"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137669"/>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70C825-EC2A-4941-9E79-33A4068881D2}"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9739EEE-21A6-4DE6-8B1B-04DDB2CACEE9}" type="slidenum">
              <a:rPr lang="fa-IR"/>
              <a:pPr/>
              <a:t>‹#›</a:t>
            </a:fld>
            <a:endParaRPr lang="fa-IR"/>
          </a:p>
        </p:txBody>
      </p:sp>
    </p:spTree>
    <p:extLst>
      <p:ext uri="{BB962C8B-B14F-4D97-AF65-F5344CB8AC3E}">
        <p14:creationId xmlns:p14="http://schemas.microsoft.com/office/powerpoint/2010/main" val="4181432052"/>
      </p:ext>
    </p:extLst>
  </p:cSld>
  <p:clrMapOvr>
    <a:masterClrMapping/>
  </p:clrMapOvr>
  <p:transition spd="slow">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2A7E1571-B936-4367-84C0-362116D7E60A}"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6F51AFA-AA4B-450B-A79C-CA1258A38E56}" type="slidenum">
              <a:rPr lang="fa-IR"/>
              <a:pPr/>
              <a:t>‹#›</a:t>
            </a:fld>
            <a:endParaRPr lang="fa-IR"/>
          </a:p>
        </p:txBody>
      </p:sp>
    </p:spTree>
    <p:extLst>
      <p:ext uri="{BB962C8B-B14F-4D97-AF65-F5344CB8AC3E}">
        <p14:creationId xmlns:p14="http://schemas.microsoft.com/office/powerpoint/2010/main" val="3036614077"/>
      </p:ext>
    </p:extLst>
  </p:cSld>
  <p:clrMapOvr>
    <a:masterClrMapping/>
  </p:clrMapOvr>
  <p:transition spd="slow">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DDF59C7E-EB87-4E3E-874E-2FA2ACCEC082}"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85E1481-8DB4-46C3-8156-949ACCD8AF0C}" type="slidenum">
              <a:rPr lang="fa-IR"/>
              <a:pPr/>
              <a:t>‹#›</a:t>
            </a:fld>
            <a:endParaRPr lang="fa-IR"/>
          </a:p>
        </p:txBody>
      </p:sp>
    </p:spTree>
    <p:extLst>
      <p:ext uri="{BB962C8B-B14F-4D97-AF65-F5344CB8AC3E}">
        <p14:creationId xmlns:p14="http://schemas.microsoft.com/office/powerpoint/2010/main" val="2984457441"/>
      </p:ext>
    </p:extLst>
  </p:cSld>
  <p:clrMapOvr>
    <a:masterClrMapping/>
  </p:clrMapOvr>
  <p:transition spd="slow">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F93D447D-4356-4BB5-8FE0-75A190A57018}"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F0D22DF-9688-4336-B5F5-3092B3D0DCB3}" type="slidenum">
              <a:rPr lang="fa-IR"/>
              <a:pPr/>
              <a:t>‹#›</a:t>
            </a:fld>
            <a:endParaRPr lang="fa-IR"/>
          </a:p>
        </p:txBody>
      </p:sp>
    </p:spTree>
    <p:extLst>
      <p:ext uri="{BB962C8B-B14F-4D97-AF65-F5344CB8AC3E}">
        <p14:creationId xmlns:p14="http://schemas.microsoft.com/office/powerpoint/2010/main" val="4137586955"/>
      </p:ext>
    </p:extLst>
  </p:cSld>
  <p:clrMapOvr>
    <a:masterClrMapping/>
  </p:clrMapOvr>
  <p:transition spd="slow">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E65847-7B50-4BAB-92D2-7C857DE3412B}"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DA9FD84-CB1D-404E-BE8A-8BE0808F102E}" type="slidenum">
              <a:rPr lang="fa-IR"/>
              <a:pPr/>
              <a:t>‹#›</a:t>
            </a:fld>
            <a:endParaRPr lang="fa-IR"/>
          </a:p>
        </p:txBody>
      </p:sp>
    </p:spTree>
    <p:extLst>
      <p:ext uri="{BB962C8B-B14F-4D97-AF65-F5344CB8AC3E}">
        <p14:creationId xmlns:p14="http://schemas.microsoft.com/office/powerpoint/2010/main" val="3886066153"/>
      </p:ext>
    </p:extLst>
  </p:cSld>
  <p:clrMapOvr>
    <a:masterClrMapping/>
  </p:clrMapOvr>
  <p:transition spd="slow">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2914CB-4F98-4E66-A909-FFF7A0400251}"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DF37940-A3E7-47C6-A340-440157D25517}" type="slidenum">
              <a:rPr lang="fa-IR"/>
              <a:pPr/>
              <a:t>‹#›</a:t>
            </a:fld>
            <a:endParaRPr lang="fa-IR"/>
          </a:p>
        </p:txBody>
      </p:sp>
    </p:spTree>
    <p:extLst>
      <p:ext uri="{BB962C8B-B14F-4D97-AF65-F5344CB8AC3E}">
        <p14:creationId xmlns:p14="http://schemas.microsoft.com/office/powerpoint/2010/main" val="4181266085"/>
      </p:ext>
    </p:extLst>
  </p:cSld>
  <p:clrMapOvr>
    <a:masterClrMapping/>
  </p:clrMapOvr>
  <p:transition spd="slow">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87E3F5-6106-4884-A0D2-09F91CD843B8}"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D89C804-62CF-41CA-9943-CD061CFB9433}" type="slidenum">
              <a:rPr lang="fa-IR"/>
              <a:pPr/>
              <a:t>‹#›</a:t>
            </a:fld>
            <a:endParaRPr lang="fa-IR"/>
          </a:p>
        </p:txBody>
      </p:sp>
    </p:spTree>
    <p:extLst>
      <p:ext uri="{BB962C8B-B14F-4D97-AF65-F5344CB8AC3E}">
        <p14:creationId xmlns:p14="http://schemas.microsoft.com/office/powerpoint/2010/main" val="130621667"/>
      </p:ext>
    </p:extLst>
  </p:cSld>
  <p:clrMapOvr>
    <a:masterClrMapping/>
  </p:clrMapOvr>
  <p:transition spd="slow">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3588E9E-F33E-4D97-9F29-666E605CC0AC}"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491D1C0-93B6-4F63-9328-234DA3548B49}" type="slidenum">
              <a:rPr lang="fa-IR"/>
              <a:pPr/>
              <a:t>‹#›</a:t>
            </a:fld>
            <a:endParaRPr lang="fa-IR"/>
          </a:p>
        </p:txBody>
      </p:sp>
    </p:spTree>
    <p:extLst>
      <p:ext uri="{BB962C8B-B14F-4D97-AF65-F5344CB8AC3E}">
        <p14:creationId xmlns:p14="http://schemas.microsoft.com/office/powerpoint/2010/main" val="752170063"/>
      </p:ext>
    </p:extLst>
  </p:cSld>
  <p:clrMapOvr>
    <a:masterClrMapping/>
  </p:clrMapOvr>
  <p:transition spd="slow">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CAB8CBB2-D63E-47E3-AB1B-D710FB355E67}" type="datetime8">
              <a:rPr lang="fa-IR" smtClean="0">
                <a:solidFill>
                  <a:prstClr val="black">
                    <a:tint val="75000"/>
                  </a:prstClr>
                </a:solidFill>
              </a:rPr>
              <a:pPr>
                <a:defRPr/>
              </a:pPr>
              <a:t>سپتامبر 25، 21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3E90AF5-8242-4CEE-8C8E-28D406DA6883}" type="slidenum">
              <a:rPr lang="fa-IR"/>
              <a:pPr/>
              <a:t>‹#›</a:t>
            </a:fld>
            <a:endParaRPr lang="fa-IR"/>
          </a:p>
        </p:txBody>
      </p:sp>
    </p:spTree>
    <p:extLst>
      <p:ext uri="{BB962C8B-B14F-4D97-AF65-F5344CB8AC3E}">
        <p14:creationId xmlns:p14="http://schemas.microsoft.com/office/powerpoint/2010/main" val="3581822051"/>
      </p:ext>
    </p:extLst>
  </p:cSld>
  <p:clrMapOvr>
    <a:masterClrMapping/>
  </p:clrMapOvr>
  <p:transition spd="slow">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00255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8824E23-5667-4043-ABFA-135B73500E19}" type="datetime1">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94544CD-5A7C-44D2-985E-F5EC077F434C}"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B4D9EADB-2ED8-4FF3-B214-5742443A8CDE}"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930008"/>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91380"/>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346496"/>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800356"/>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259083"/>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64707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933130"/>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34450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656166"/>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701788"/>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7551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B4668393-ABBE-4856-9893-725C46D6512E}"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417116"/>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763381"/>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557660"/>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059232"/>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15002"/>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77588"/>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295341"/>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262530"/>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0197"/>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989419"/>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533672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5E33EFD-D9B0-4CD0-BE0F-60B6F1BA9159}"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214333"/>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641606"/>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251639"/>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142941"/>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43997"/>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737088"/>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F38BCDE-FBB8-463C-AE69-D8EBD83889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978198"/>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32C815B-B29C-4604-9ADE-09A91A508E3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625587"/>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94DE0AA-8F6E-412A-AFA4-A3F882322B3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68108"/>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12C33B7-E117-4B33-869D-AE2F3D658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065220"/>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94D9478D-E548-4ED0-8BDF-7636828993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0994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7C06CBAC-91A5-4102-A1B9-CDD6039C22AA}"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252513"/>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71C567B-2ECB-4F0B-B8A4-89FACAF08D7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058891"/>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14D7FF4-44E6-4DAC-A9CD-E62AECFA6F1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95778"/>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534F1A6-7465-4F0A-B305-DD4E8474A3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540556"/>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5560092-722A-49FE-94EB-1914614DC22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687327"/>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B542D7B-A46F-4A56-AA6E-E1B1BEDF54D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554401"/>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43E6659-5B1A-407B-8A69-1909AA82877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792174"/>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655A2E2-9C0C-45B8-BF2D-6D523ECC178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713753"/>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4112BB-9761-4127-951F-C37A26C592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968009"/>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02535"/>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47428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2F164EAF-B32B-4757-BD31-B20AAF1560C0}"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817042"/>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24721"/>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776619"/>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579430"/>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48358"/>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911069"/>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587544"/>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779534"/>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466758"/>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979454"/>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55940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2C07B39-FB8C-46D4-A3CC-99C2A11FB8BE}"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D44FAA6-BC53-42BA-9EE8-5CD6EC8F041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981333"/>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105157"/>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1216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812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2640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1591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7727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5677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0151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9095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251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7C852F0-5981-4512-8441-54557604B238}"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38E9751-853A-4D3A-B969-ACB8FE385FE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292668"/>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5390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6603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7292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8009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4028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6606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6929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3061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271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5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D06409FE-C18D-41D2-9260-536E4369258C}"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C4D51C2-709D-4678-A252-92BA8FDF0B2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546309"/>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4926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8397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732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FEC6A622-D453-426D-AF1D-2935EBB9C7BE}"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D99C9DE-5DD6-46F8-866C-7CB063BBAA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54629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F81BBE59-08BE-41D7-ADEF-1283D973C16B}" type="datetime1">
              <a:rPr lang="en-US" smtClean="0">
                <a:solidFill>
                  <a:srgbClr val="000000"/>
                </a:solidFill>
              </a:rPr>
              <a:t>9/25/2021</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83B45E0-CBE4-4137-BD54-30B4D287F88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72864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00A79AD-D5F0-461B-A492-5337A9157027}" type="datetime1">
              <a:rPr lang="en-US" smtClean="0"/>
              <a:t>9/25/2021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20552DE9-43C0-4BD6-9C4A-FC10E5ADDF7D}" type="datetime1">
              <a:rPr lang="en-US" smtClean="0">
                <a:solidFill>
                  <a:srgbClr val="000000"/>
                </a:solidFill>
              </a:rPr>
              <a:t>9/25/2021</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ED8BE7C-6B40-4B55-AD89-3FCB1E8C70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2116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D1C295AB-8D15-497F-9B34-C90E5AB966DE}" type="datetime1">
              <a:rPr lang="en-US" smtClean="0">
                <a:solidFill>
                  <a:srgbClr val="000000"/>
                </a:solidFill>
              </a:rPr>
              <a:t>9/25/2021</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F85091-6FF9-4630-A490-10EECB71D0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46505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2A54C182-78C0-464A-A6A3-2024A5CDD0CF}"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7278D3-26DE-4E1F-815A-03EC8CAD006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21808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7CA847D1-3646-4487-AD04-2EEF80B4BCD8}"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A229809-81A6-42FB-ADD6-FA8F17F039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48570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0F385CE2-7961-43D7-9CC2-6CAC8D8C41B7}"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0F5CA7-973F-4F63-B39C-5589D75271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18607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AC02530E-0E86-4CD3-8295-FD54F6004ACB}"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62DD177-004B-46F5-A889-5FD55EE494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14741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8D937C6C-F5E6-4965-9C9D-C885904C15A9}"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E12CA7C-56ED-4E99-AFF7-62B3E3A492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01762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9441CEFA-27C3-455D-8A88-BC2FADAACE35}"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D241438-6B87-41E0-A268-BF99D2E287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62709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6C701D61-6974-4E94-A640-0F843257BD9C}"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D44FAA6-BC53-42BA-9EE8-5CD6EC8F041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90753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8EB08018-D746-4BB2-81C0-0E627C003DF6}"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38E9751-853A-4D3A-B969-ACB8FE385FE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74954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6C9A88F-83EE-4BCD-AE6A-336F25D7C154}" type="datetime1">
              <a:rPr lang="en-US" smtClean="0"/>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544CD-5A7C-44D2-985E-F5EC077F434C}"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C60A8537-3C2F-4CE4-8F79-8677ECFBC4ED}"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C4D51C2-709D-4678-A252-92BA8FDF0B2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56396"/>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07DD2442-692A-48A1-814D-64EA80400CAA}"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D99C9DE-5DD6-46F8-866C-7CB063BBAA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33263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A53874C6-FC02-4D01-82A5-6D9F4BD08BAB}" type="datetime1">
              <a:rPr lang="en-US" smtClean="0">
                <a:solidFill>
                  <a:srgbClr val="000000"/>
                </a:solidFill>
              </a:rPr>
              <a:t>9/25/2021</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83B45E0-CBE4-4137-BD54-30B4D287F88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217397"/>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1CABBB91-2978-4D73-8653-F07ABDBB2138}" type="datetime1">
              <a:rPr lang="en-US" smtClean="0">
                <a:solidFill>
                  <a:srgbClr val="000000"/>
                </a:solidFill>
              </a:rPr>
              <a:t>9/25/2021</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ED8BE7C-6B40-4B55-AD89-3FCB1E8C70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27997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5FBC6F04-5C7E-4AC9-A29C-A89A4CC104A2}" type="datetime1">
              <a:rPr lang="en-US" smtClean="0">
                <a:solidFill>
                  <a:srgbClr val="000000"/>
                </a:solidFill>
              </a:rPr>
              <a:t>9/25/2021</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F85091-6FF9-4630-A490-10EECB71D0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7569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21297BBD-A552-400C-997F-60592866BA8E}"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7278D3-26DE-4E1F-815A-03EC8CAD006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814189"/>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34208C5B-58C3-498F-8A99-93A1497B5F74}"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A229809-81A6-42FB-ADD6-FA8F17F039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908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18F766C3-BBFF-4ACD-9E11-CE3791803689}"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0F5CA7-973F-4F63-B39C-5589D75271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5175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4CCE2B8C-905B-4D48-B3B5-50CB94F1D85F}"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62DD177-004B-46F5-A889-5FD55EE494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902442"/>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DCAB7727-AAFF-46E3-9F25-CA1DF6A16FE9}" type="datetime1">
              <a:rPr lang="en-US" smtClean="0">
                <a:solidFill>
                  <a:srgbClr val="000000"/>
                </a:solidFill>
              </a:rPr>
              <a:t>9/25/2021</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E12CA7C-56ED-4E99-AFF7-62B3E3A492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25615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3B303BE-BB93-4AC4-B165-B3E1978C31B0}" type="datetime1">
              <a:rPr lang="en-US" smtClean="0"/>
              <a:t>9/25/2021</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94544CD-5A7C-44D2-985E-F5EC077F434C}"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C9AA877C-E24B-487A-A802-7897D3E18231}" type="datetime1">
              <a:rPr lang="en-US" smtClean="0">
                <a:solidFill>
                  <a:srgbClr val="000000"/>
                </a:solidFill>
              </a:rPr>
              <a:t>9/25/2021</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D241438-6B87-41E0-A268-BF99D2E287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25334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B3D6F65-103B-4F65-A3C7-30F5556075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5991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0A3296A-B9E3-485B-86A1-ED5FF9F70B0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782376"/>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D1A0732-5A7B-4558-80CD-1878525DFB5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06142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A7BBA87-4C36-4BB7-9162-3C0C40B91D2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90703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6AF3571-FC81-41F3-9911-E997A72F228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206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64B3191-389A-42FD-ABE3-693ADE8C69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00265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4E4DAC0-ABCF-4C29-A0D2-DA42EEEB6A7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267475"/>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121D486-6492-4411-B3CC-922FCF3D85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487735"/>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E7D22F2-D828-4135-AFDB-E136D05C93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619246"/>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4CE3F24-F70B-4957-9750-D3FEA1B8ED11}" type="datetime1">
              <a:rPr lang="en-US" smtClean="0"/>
              <a:t>9/25/2021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94544CD-5A7C-44D2-985E-F5EC077F434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E6521DE-A75A-44F6-A989-A0E3F096C5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67997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755B329-CCFD-4AAE-A989-846C34DF6B9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17277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F808AE7-3640-49E2-BB89-6F96F4CDB50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535331"/>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493F7F5-6DA4-4000-AC41-956A3463B0B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348129"/>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CD349C-E75C-4E5B-AEB3-588E9549E1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30188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82C8242-D7F9-4798-915F-C6A93D94849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64166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3057751-B5E6-4B15-B1DC-0F477F22F17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146859"/>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5111D5-CCA8-43ED-B08A-85C251DC194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871151"/>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1473C7F-0E72-4A26-A9CC-823CD5DFC5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820579"/>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F91F2EEB-226F-41FC-B19F-6BF508A6D9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7950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9117398-EDC2-4D08-B7C0-99A3C81D4ACB}" type="datetime1">
              <a:rPr lang="en-US" smtClean="0"/>
              <a:t>9/25/2021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94544CD-5A7C-44D2-985E-F5EC077F434C}"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069C4A2-850E-4894-8552-A398D3BF229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441219"/>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DFB5D92-6541-4FCC-BC5F-61791015B3E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461769"/>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37A6147-C7A4-4BE7-BFB0-84A6BF469EC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425605"/>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69D54E9-1420-49FA-9DE7-58E48684F93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68577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187FC2F-89DB-448A-986F-8948DCC9307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532130"/>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060513D-D890-4B35-A907-5C1B008B7BE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421951"/>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95501C9-E67B-4329-9CC3-32DA2F275F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527953"/>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24951AE-AC7F-47F2-9E9B-850B3719A2F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696734"/>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EA75D18-E914-419C-BA10-93D4F2DDB27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646043"/>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B7780DE-2189-4DE6-AE35-C163FA43A4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44563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DE7C019-2457-4FC6-BF3C-64066DB899F6}" type="datetime1">
              <a:rPr lang="en-US" smtClean="0"/>
              <a:t>9/25/2021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4839980-E549-4987-B585-C62BCDAB434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616231"/>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2FE37C1E-E8FF-49CC-81D1-BD147BA681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203520"/>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1516E2C-47C6-49D1-937C-4B1916A372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997362"/>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590ABC6-E624-4E09-BBAD-C93EB4F4F5A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689478"/>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4F42D01-75AA-4964-972D-EB459D8A432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3145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2944F9B-7409-4355-90BB-8315BB6FBFA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41058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AAB9D9E-6501-4A06-A754-7FE75A9D7EF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8571"/>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5B97C64-E110-45EC-81A1-3584A6A1969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410839"/>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A9F9370-CFD6-412B-8B83-9E464B6451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05065"/>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527B854-396B-4716-82A3-C05E255F6D2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70210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94544CD-5A7C-44D2-985E-F5EC077F434C}"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1BFC838-9FFC-4A44-8959-774052A8AE62}" type="datetime1">
              <a:rPr lang="en-US" smtClean="0"/>
              <a:t>9/25/2021</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902310"/>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649927"/>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704101"/>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161687"/>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354783"/>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970937"/>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695133"/>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747206"/>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230129"/>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0268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6.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5.png"/><Relationship Id="rId2" Type="http://schemas.openxmlformats.org/officeDocument/2006/relationships/slideLayout" Target="../slideLayouts/slideLayout117.xml"/><Relationship Id="rId16" Type="http://schemas.openxmlformats.org/officeDocument/2006/relationships/image" Target="../media/image4.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3.png"/><Relationship Id="rId10" Type="http://schemas.openxmlformats.org/officeDocument/2006/relationships/slideLayout" Target="../slideLayouts/slideLayout125.xml"/><Relationship Id="rId19" Type="http://schemas.openxmlformats.org/officeDocument/2006/relationships/image" Target="../media/image7.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6.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5.png"/><Relationship Id="rId2" Type="http://schemas.openxmlformats.org/officeDocument/2006/relationships/slideLayout" Target="../slideLayouts/slideLayout130.xml"/><Relationship Id="rId16" Type="http://schemas.openxmlformats.org/officeDocument/2006/relationships/image" Target="../media/image4.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3.png"/><Relationship Id="rId10" Type="http://schemas.openxmlformats.org/officeDocument/2006/relationships/slideLayout" Target="../slideLayouts/slideLayout138.xml"/><Relationship Id="rId19" Type="http://schemas.openxmlformats.org/officeDocument/2006/relationships/image" Target="../media/image7.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3.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image" Target="../media/image6.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image" Target="../media/image5.png"/><Relationship Id="rId2" Type="http://schemas.openxmlformats.org/officeDocument/2006/relationships/slideLayout" Target="../slideLayouts/slideLayout176.xml"/><Relationship Id="rId16" Type="http://schemas.openxmlformats.org/officeDocument/2006/relationships/image" Target="../media/image4.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3.png"/><Relationship Id="rId10" Type="http://schemas.openxmlformats.org/officeDocument/2006/relationships/slideLayout" Target="../slideLayouts/slideLayout184.xml"/><Relationship Id="rId19" Type="http://schemas.openxmlformats.org/officeDocument/2006/relationships/image" Target="../media/image7.png"/><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image" Target="../media/image6.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image" Target="../media/image5.png"/><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19" Type="http://schemas.openxmlformats.org/officeDocument/2006/relationships/image" Target="../media/image7.png"/><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image" Target="../media/image6.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image" Target="../media/image5.png"/><Relationship Id="rId2" Type="http://schemas.openxmlformats.org/officeDocument/2006/relationships/slideLayout" Target="../slideLayouts/slideLayout213.xml"/><Relationship Id="rId16" Type="http://schemas.openxmlformats.org/officeDocument/2006/relationships/image" Target="../media/image4.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3.png"/><Relationship Id="rId10" Type="http://schemas.openxmlformats.org/officeDocument/2006/relationships/slideLayout" Target="../slideLayouts/slideLayout221.xml"/><Relationship Id="rId19" Type="http://schemas.openxmlformats.org/officeDocument/2006/relationships/image" Target="../media/image7.pn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image" Target="../media/image6.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5.png"/><Relationship Id="rId2" Type="http://schemas.openxmlformats.org/officeDocument/2006/relationships/slideLayout" Target="../slideLayouts/slideLayout226.xml"/><Relationship Id="rId16" Type="http://schemas.openxmlformats.org/officeDocument/2006/relationships/image" Target="../media/image4.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3.png"/><Relationship Id="rId10" Type="http://schemas.openxmlformats.org/officeDocument/2006/relationships/slideLayout" Target="../slideLayouts/slideLayout234.xml"/><Relationship Id="rId19" Type="http://schemas.openxmlformats.org/officeDocument/2006/relationships/image" Target="../media/image7.png"/><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image" Target="../media/image6.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image" Target="../media/image5.png"/><Relationship Id="rId2" Type="http://schemas.openxmlformats.org/officeDocument/2006/relationships/slideLayout" Target="../slideLayouts/slideLayout239.xml"/><Relationship Id="rId16" Type="http://schemas.openxmlformats.org/officeDocument/2006/relationships/image" Target="../media/image4.png"/><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image" Target="../media/image3.png"/><Relationship Id="rId10" Type="http://schemas.openxmlformats.org/officeDocument/2006/relationships/slideLayout" Target="../slideLayouts/slideLayout247.xml"/><Relationship Id="rId19" Type="http://schemas.openxmlformats.org/officeDocument/2006/relationships/image" Target="../media/image7.png"/><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1.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2.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png"/><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19" Type="http://schemas.openxmlformats.org/officeDocument/2006/relationships/image" Target="../media/image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6.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5.png"/><Relationship Id="rId2" Type="http://schemas.openxmlformats.org/officeDocument/2006/relationships/slideLayout" Target="../slideLayouts/slideLayout52.xml"/><Relationship Id="rId16" Type="http://schemas.openxmlformats.org/officeDocument/2006/relationships/image" Target="../media/image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png"/><Relationship Id="rId10" Type="http://schemas.openxmlformats.org/officeDocument/2006/relationships/slideLayout" Target="../slideLayouts/slideLayout60.xml"/><Relationship Id="rId19" Type="http://schemas.openxmlformats.org/officeDocument/2006/relationships/image" Target="../media/image7.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6.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5.png"/><Relationship Id="rId2" Type="http://schemas.openxmlformats.org/officeDocument/2006/relationships/slideLayout" Target="../slideLayouts/slideLayout65.xml"/><Relationship Id="rId16"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png"/><Relationship Id="rId10" Type="http://schemas.openxmlformats.org/officeDocument/2006/relationships/slideLayout" Target="../slideLayouts/slideLayout73.xml"/><Relationship Id="rId19" Type="http://schemas.openxmlformats.org/officeDocument/2006/relationships/image" Target="../media/image7.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6.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5.png"/><Relationship Id="rId2" Type="http://schemas.openxmlformats.org/officeDocument/2006/relationships/slideLayout" Target="../slideLayouts/slideLayout78.xml"/><Relationship Id="rId16" Type="http://schemas.openxmlformats.org/officeDocument/2006/relationships/image" Target="../media/image4.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3.png"/><Relationship Id="rId10" Type="http://schemas.openxmlformats.org/officeDocument/2006/relationships/slideLayout" Target="../slideLayouts/slideLayout86.xml"/><Relationship Id="rId19" Type="http://schemas.openxmlformats.org/officeDocument/2006/relationships/image" Target="../media/image7.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6.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5.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19" Type="http://schemas.openxmlformats.org/officeDocument/2006/relationships/image" Target="../media/image7.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6.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image" Target="../media/image5.png"/><Relationship Id="rId2" Type="http://schemas.openxmlformats.org/officeDocument/2006/relationships/slideLayout" Target="../slideLayouts/slideLayout104.xml"/><Relationship Id="rId16" Type="http://schemas.openxmlformats.org/officeDocument/2006/relationships/image" Target="../media/image4.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3.png"/><Relationship Id="rId10" Type="http://schemas.openxmlformats.org/officeDocument/2006/relationships/slideLayout" Target="../slideLayouts/slideLayout112.xml"/><Relationship Id="rId19" Type="http://schemas.openxmlformats.org/officeDocument/2006/relationships/image" Target="../media/image7.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D0E78DA-FAD9-4B9C-8E26-D9E724AE1144}" type="datetime1">
              <a:rPr lang="en-US" smtClean="0"/>
              <a:t>9/25/2021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94544CD-5A7C-44D2-985E-F5EC077F434C}"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74205752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38303534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02/18/1443</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272531899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02/18/1443</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70936224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02/18/1443</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387250116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1027" name="Rectangle 3"/>
          <p:cNvSpPr>
            <a:spLocks noChangeArrowheads="1"/>
          </p:cNvSpPr>
          <p:nvPr/>
        </p:nvSpPr>
        <p:spPr bwMode="auto">
          <a:xfrm>
            <a:off x="695325" y="638177"/>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350"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B335101A-B901-47C8-B04C-9246D598D353}"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069"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40"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70"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40"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71"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299103671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anose="05020102010507070707"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anose="05000000000000000000"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anose="05000000000000000000"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anose="05000000000000000000"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anose="05000000000000000000"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B050">
            <a:alpha val="21000"/>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fontAlgn="auto">
              <a:spcBef>
                <a:spcPts val="0"/>
              </a:spcBef>
              <a:spcAft>
                <a:spcPts val="0"/>
              </a:spcAft>
              <a:defRPr sz="900">
                <a:solidFill>
                  <a:schemeClr val="tx1">
                    <a:tint val="75000"/>
                  </a:schemeClr>
                </a:solidFill>
                <a:latin typeface="+mn-lt"/>
                <a:cs typeface="+mn-cs"/>
              </a:defRPr>
            </a:lvl1pPr>
          </a:lstStyle>
          <a:p>
            <a:pPr rtl="1">
              <a:defRPr/>
            </a:pPr>
            <a:fld id="{8AE9CDD2-7F49-49DB-9C8C-688E6805CA8C}" type="datetime8">
              <a:rPr lang="fa-IR" smtClean="0">
                <a:solidFill>
                  <a:prstClr val="black">
                    <a:tint val="75000"/>
                  </a:prstClr>
                </a:solidFill>
              </a:rPr>
              <a:pPr rtl="1">
                <a:defRPr/>
              </a:pPr>
              <a:t>سپتامبر 25، 21</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fontAlgn="auto">
              <a:spcBef>
                <a:spcPts val="0"/>
              </a:spcBef>
              <a:spcAft>
                <a:spcPts val="0"/>
              </a:spcAft>
              <a:defRPr sz="9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900">
                <a:solidFill>
                  <a:srgbClr val="898989"/>
                </a:solidFill>
                <a:latin typeface="Calibri" panose="020F0502020204030204" pitchFamily="34" charset="0"/>
              </a:defRPr>
            </a:lvl1pPr>
          </a:lstStyle>
          <a:p>
            <a:pPr rtl="1" fontAlgn="base">
              <a:spcBef>
                <a:spcPct val="0"/>
              </a:spcBef>
              <a:spcAft>
                <a:spcPct val="0"/>
              </a:spcAft>
            </a:pPr>
            <a:fld id="{4C4CBF2B-320E-4D4E-A350-D0550DA33EEF}" type="slidenum">
              <a:rPr lang="fa-IR"/>
              <a:pPr rtl="1" fontAlgn="base">
                <a:spcBef>
                  <a:spcPct val="0"/>
                </a:spcBef>
                <a:spcAft>
                  <a:spcPct val="0"/>
                </a:spcAft>
              </a:pPr>
              <a:t>‹#›</a:t>
            </a:fld>
            <a:endParaRPr lang="fa-IR"/>
          </a:p>
        </p:txBody>
      </p:sp>
    </p:spTree>
    <p:extLst>
      <p:ext uri="{BB962C8B-B14F-4D97-AF65-F5344CB8AC3E}">
        <p14:creationId xmlns:p14="http://schemas.microsoft.com/office/powerpoint/2010/main" val="31242614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ransition spd="slow">
    <p:random/>
  </p:transition>
  <p:hf hdr="0" ftr="0" dt="0"/>
  <p:txStyles>
    <p:titleStyle>
      <a:lvl1pPr algn="ctr" rtl="1" eaLnBrk="0" fontAlgn="base" hangingPunct="0">
        <a:spcBef>
          <a:spcPct val="0"/>
        </a:spcBef>
        <a:spcAft>
          <a:spcPct val="0"/>
        </a:spcAft>
        <a:defRPr sz="3300" kern="1200">
          <a:solidFill>
            <a:schemeClr val="tx1"/>
          </a:solidFill>
          <a:latin typeface="+mj-lt"/>
          <a:ea typeface="+mj-ea"/>
          <a:cs typeface="+mj-cs"/>
        </a:defRPr>
      </a:lvl1pPr>
      <a:lvl2pPr algn="ctr" rtl="1" eaLnBrk="0" fontAlgn="base" hangingPunct="0">
        <a:spcBef>
          <a:spcPct val="0"/>
        </a:spcBef>
        <a:spcAft>
          <a:spcPct val="0"/>
        </a:spcAft>
        <a:defRPr sz="33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33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33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3300">
          <a:solidFill>
            <a:schemeClr val="tx1"/>
          </a:solidFill>
          <a:latin typeface="Calibri" pitchFamily="34" charset="0"/>
          <a:cs typeface="Times New Roman" pitchFamily="18" charset="0"/>
        </a:defRPr>
      </a:lvl5pPr>
      <a:lvl6pPr marL="342900" algn="ctr" rtl="1" fontAlgn="base">
        <a:spcBef>
          <a:spcPct val="0"/>
        </a:spcBef>
        <a:spcAft>
          <a:spcPct val="0"/>
        </a:spcAft>
        <a:defRPr sz="3300">
          <a:solidFill>
            <a:schemeClr val="tx1"/>
          </a:solidFill>
          <a:latin typeface="Calibri" pitchFamily="34" charset="0"/>
          <a:cs typeface="Times New Roman" pitchFamily="18" charset="0"/>
        </a:defRPr>
      </a:lvl6pPr>
      <a:lvl7pPr marL="685800" algn="ctr" rtl="1" fontAlgn="base">
        <a:spcBef>
          <a:spcPct val="0"/>
        </a:spcBef>
        <a:spcAft>
          <a:spcPct val="0"/>
        </a:spcAft>
        <a:defRPr sz="3300">
          <a:solidFill>
            <a:schemeClr val="tx1"/>
          </a:solidFill>
          <a:latin typeface="Calibri" pitchFamily="34" charset="0"/>
          <a:cs typeface="Times New Roman" pitchFamily="18" charset="0"/>
        </a:defRPr>
      </a:lvl7pPr>
      <a:lvl8pPr marL="1028700" algn="ctr" rtl="1" fontAlgn="base">
        <a:spcBef>
          <a:spcPct val="0"/>
        </a:spcBef>
        <a:spcAft>
          <a:spcPct val="0"/>
        </a:spcAft>
        <a:defRPr sz="3300">
          <a:solidFill>
            <a:schemeClr val="tx1"/>
          </a:solidFill>
          <a:latin typeface="Calibri" pitchFamily="34" charset="0"/>
          <a:cs typeface="Times New Roman" pitchFamily="18" charset="0"/>
        </a:defRPr>
      </a:lvl8pPr>
      <a:lvl9pPr marL="1371600" algn="ctr" rtl="1" fontAlgn="base">
        <a:spcBef>
          <a:spcPct val="0"/>
        </a:spcBef>
        <a:spcAft>
          <a:spcPct val="0"/>
        </a:spcAft>
        <a:defRPr sz="3300">
          <a:solidFill>
            <a:schemeClr val="tx1"/>
          </a:solidFill>
          <a:latin typeface="Calibri" pitchFamily="34" charset="0"/>
          <a:cs typeface="Times New Roman" pitchFamily="18" charset="0"/>
        </a:defRPr>
      </a:lvl9pPr>
    </p:titleStyle>
    <p:bodyStyle>
      <a:lvl1pPr marL="257175" indent="-257175"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r" rtl="1"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r" rtl="1"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r" rtl="1"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r" rtl="1"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50172475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137626833"/>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charset="0"/>
                <a:cs typeface="Arial" charset="0"/>
              </a:defRPr>
            </a:lvl1pPr>
          </a:lstStyle>
          <a:p>
            <a:pPr fontAlgn="base">
              <a:spcBef>
                <a:spcPct val="0"/>
              </a:spcBef>
              <a:spcAft>
                <a:spcPct val="0"/>
              </a:spcAft>
              <a:defRPr/>
            </a:pPr>
            <a:fld id="{CC254649-F547-4F79-A31C-4DE42B45052B}" type="slidenum">
              <a:rPr lang="ar-SA">
                <a:solidFill>
                  <a:srgbClr val="000000"/>
                </a:solidFill>
              </a:rPr>
              <a:pPr fontAlgn="base">
                <a:spcBef>
                  <a:spcPct val="0"/>
                </a:spcBef>
                <a:spcAft>
                  <a:spcPct val="0"/>
                </a:spcAft>
                <a:defRPr/>
              </a:pPr>
              <a:t>‹#›</a:t>
            </a:fld>
            <a:endParaRPr lang="en-US">
              <a:solidFill>
                <a:srgbClr val="000000"/>
              </a:solidFill>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77897531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BE2F343F-A3C1-4FC3-86E6-4E67562F5B50}" type="datetime1">
              <a:rPr lang="en-US" smtClean="0">
                <a:solidFill>
                  <a:srgbClr val="000000"/>
                </a:solidFill>
                <a:cs typeface="Arial" charset="0"/>
              </a:rPr>
              <a:t>9/25/2021</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7043440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65311693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43253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95DC98-78E1-45CB-B121-DCAE33296B3B}" type="datetimeFigureOut">
              <a:rPr lang="en-US" smtClean="0">
                <a:solidFill>
                  <a:prstClr val="black">
                    <a:tint val="75000"/>
                  </a:prstClr>
                </a:solidFill>
              </a:rPr>
              <a:pPr/>
              <a:t>9/25/2021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57083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E53770B7-CE7E-4259-96C6-EF2F499AD2BC}" type="datetime1">
              <a:rPr lang="en-US" smtClean="0">
                <a:solidFill>
                  <a:srgbClr val="000000"/>
                </a:solidFill>
                <a:cs typeface="Arial" charset="0"/>
              </a:rPr>
              <a:t>9/25/2021</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41860C8-124B-4681-92D8-BC0E902E5338}"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6331182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8D71F1B3-F282-40C7-84C5-D0405B3B2F61}" type="datetime1">
              <a:rPr lang="en-US" smtClean="0">
                <a:solidFill>
                  <a:srgbClr val="000000"/>
                </a:solidFill>
                <a:cs typeface="Arial" charset="0"/>
              </a:rPr>
              <a:t>9/25/2021</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41860C8-124B-4681-92D8-BC0E902E5338}"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8998630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FBE3164-183C-4D9A-A517-65CA6C29E067}"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3606163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306226C-070B-48E5-B50B-A30970A04D26}"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395070476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5998C28-6FBD-4885-B8EF-1EB620F64D15}"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1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1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2616385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94704323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16049057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0.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1.xml"/><Relationship Id="rId6" Type="http://schemas.openxmlformats.org/officeDocument/2006/relationships/image" Target="../media/image32.jpeg"/><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8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9.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0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fa-IR" dirty="0" smtClean="0"/>
              <a:t>اصول پایه جانورشناسی</a:t>
            </a:r>
          </a:p>
          <a:p>
            <a:endParaRPr lang="fa-IR" dirty="0"/>
          </a:p>
          <a:p>
            <a:endParaRPr lang="fa-IR" dirty="0" smtClean="0"/>
          </a:p>
          <a:p>
            <a:r>
              <a:rPr lang="fa-IR" dirty="0" smtClean="0"/>
              <a:t>تهیه: لقمان ملکی (عضو هیئت علمی دانشگاه کردستان)</a:t>
            </a:r>
            <a:endParaRPr lang="en-US" dirty="0"/>
          </a:p>
        </p:txBody>
      </p:sp>
      <p:sp>
        <p:nvSpPr>
          <p:cNvPr id="2" name="Title 1"/>
          <p:cNvSpPr>
            <a:spLocks noGrp="1"/>
          </p:cNvSpPr>
          <p:nvPr>
            <p:ph type="ctrTitle"/>
          </p:nvPr>
        </p:nvSpPr>
        <p:spPr/>
        <p:txBody>
          <a:bodyPr>
            <a:normAutofit/>
          </a:bodyPr>
          <a:lstStyle/>
          <a:p>
            <a:r>
              <a:rPr lang="fa-IR" sz="7200" dirty="0" smtClean="0">
                <a:latin typeface="IranNastaliq" panose="02020505000000020003" pitchFamily="18" charset="0"/>
                <a:cs typeface="IranNastaliq" panose="02020505000000020003" pitchFamily="18" charset="0"/>
              </a:rPr>
              <a:t>بسم الله الرحمن الرحیم</a:t>
            </a:r>
            <a:endParaRPr lang="en-US" sz="7200" dirty="0">
              <a:latin typeface="IranNastaliq" panose="02020505000000020003" pitchFamily="18" charset="0"/>
              <a:cs typeface="IranNastaliq" panose="02020505000000020003" pitchFamily="18" charset="0"/>
            </a:endParaRPr>
          </a:p>
        </p:txBody>
      </p:sp>
      <p:sp>
        <p:nvSpPr>
          <p:cNvPr id="4" name="Slide Number Placeholder 3"/>
          <p:cNvSpPr>
            <a:spLocks noGrp="1"/>
          </p:cNvSpPr>
          <p:nvPr>
            <p:ph type="sldNum" sz="quarter" idx="12"/>
          </p:nvPr>
        </p:nvSpPr>
        <p:spPr/>
        <p:txBody>
          <a:bodyPr/>
          <a:lstStyle/>
          <a:p>
            <a:fld id="{194544CD-5A7C-44D2-985E-F5EC077F434C}" type="slidenum">
              <a:rPr lang="en-US" smtClean="0"/>
              <a:t>1</a:t>
            </a:fld>
            <a:endParaRPr lang="en-US"/>
          </a:p>
        </p:txBody>
      </p:sp>
    </p:spTree>
    <p:extLst>
      <p:ext uri="{BB962C8B-B14F-4D97-AF65-F5344CB8AC3E}">
        <p14:creationId xmlns:p14="http://schemas.microsoft.com/office/powerpoint/2010/main" val="142258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t>انواع تخم در جانوران</a:t>
            </a:r>
            <a:endParaRPr lang="en-US" sz="4000" dirty="0"/>
          </a:p>
        </p:txBody>
      </p:sp>
      <p:sp>
        <p:nvSpPr>
          <p:cNvPr id="3" name="Content Placeholder 2"/>
          <p:cNvSpPr>
            <a:spLocks noGrp="1"/>
          </p:cNvSpPr>
          <p:nvPr>
            <p:ph sz="quarter" idx="1"/>
          </p:nvPr>
        </p:nvSpPr>
        <p:spPr>
          <a:xfrm>
            <a:off x="304800" y="2209800"/>
            <a:ext cx="8503920" cy="4572000"/>
          </a:xfrm>
        </p:spPr>
        <p:txBody>
          <a:bodyPr>
            <a:normAutofit/>
          </a:bodyPr>
          <a:lstStyle/>
          <a:p>
            <a:pPr algn="r" rtl="1"/>
            <a:r>
              <a:rPr lang="en-US" sz="2800" dirty="0" err="1" smtClean="0">
                <a:cs typeface="B Nazanin" pitchFamily="2" charset="-78"/>
              </a:rPr>
              <a:t>Isolecithal</a:t>
            </a:r>
            <a:r>
              <a:rPr lang="fa-IR" sz="2800" dirty="0" smtClean="0">
                <a:cs typeface="B Nazanin" pitchFamily="2" charset="-78"/>
              </a:rPr>
              <a:t>: تخم هایی با زرده کم و پخش در سراسر سلول</a:t>
            </a:r>
          </a:p>
          <a:p>
            <a:pPr algn="r" rtl="1"/>
            <a:r>
              <a:rPr lang="en-US" sz="2800" dirty="0" err="1" smtClean="0">
                <a:cs typeface="B Nazanin" pitchFamily="2" charset="-78"/>
              </a:rPr>
              <a:t>Mesolecithal</a:t>
            </a:r>
            <a:r>
              <a:rPr lang="fa-IR" sz="2800" dirty="0" smtClean="0">
                <a:cs typeface="B Nazanin" pitchFamily="2" charset="-78"/>
              </a:rPr>
              <a:t>: تخم با یک مقدار متوسط از زرده در قطب گیاهی</a:t>
            </a:r>
          </a:p>
          <a:p>
            <a:pPr algn="r" rtl="1"/>
            <a:r>
              <a:rPr lang="en-US" sz="2800" dirty="0" err="1" smtClean="0">
                <a:cs typeface="B Nazanin" pitchFamily="2" charset="-78"/>
              </a:rPr>
              <a:t>Telolecithal</a:t>
            </a:r>
            <a:r>
              <a:rPr lang="fa-IR" sz="2800" dirty="0" smtClean="0">
                <a:cs typeface="B Nazanin" pitchFamily="2" charset="-78"/>
              </a:rPr>
              <a:t>: مقدار فراوان از زرده فشرده در قطب گیاهی</a:t>
            </a:r>
          </a:p>
          <a:p>
            <a:pPr algn="r" rtl="1"/>
            <a:r>
              <a:rPr lang="en-US" sz="2800" dirty="0" err="1" smtClean="0">
                <a:cs typeface="B Nazanin" pitchFamily="2" charset="-78"/>
              </a:rPr>
              <a:t>Centrolecithal</a:t>
            </a:r>
            <a:r>
              <a:rPr lang="fa-IR" sz="2800" dirty="0" smtClean="0">
                <a:cs typeface="B Nazanin" pitchFamily="2" charset="-78"/>
              </a:rPr>
              <a:t>: تخم یک توده متمرکز و بزرگ از زرده</a:t>
            </a:r>
            <a:endParaRPr lang="en-US" sz="2800" dirty="0">
              <a:cs typeface="B Nazanin" pitchFamily="2" charset="-78"/>
            </a:endParaRPr>
          </a:p>
        </p:txBody>
      </p:sp>
      <p:sp>
        <p:nvSpPr>
          <p:cNvPr id="4" name="Slide Number Placeholder 3"/>
          <p:cNvSpPr>
            <a:spLocks noGrp="1"/>
          </p:cNvSpPr>
          <p:nvPr>
            <p:ph type="sldNum" sz="quarter" idx="12"/>
          </p:nvPr>
        </p:nvSpPr>
        <p:spPr/>
        <p:txBody>
          <a:bodyPr/>
          <a:lstStyle/>
          <a:p>
            <a:fld id="{194544CD-5A7C-44D2-985E-F5EC077F434C}" type="slidenum">
              <a:rPr lang="en-US" smtClean="0"/>
              <a:t>10</a:t>
            </a:fld>
            <a:endParaRPr lang="en-US"/>
          </a:p>
        </p:txBody>
      </p:sp>
    </p:spTree>
    <p:extLst>
      <p:ext uri="{BB962C8B-B14F-4D97-AF65-F5344CB8AC3E}">
        <p14:creationId xmlns:p14="http://schemas.microsoft.com/office/powerpoint/2010/main" val="1924059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r>
              <a:rPr lang="fa-IR" altLang="en-US" smtClean="0"/>
              <a:t>انواع تخم در جانوران</a:t>
            </a:r>
            <a:endParaRPr lang="en-US" altLang="en-US" smtClean="0"/>
          </a:p>
        </p:txBody>
      </p:sp>
      <p:sp>
        <p:nvSpPr>
          <p:cNvPr id="456707" name="Rectangle 3"/>
          <p:cNvSpPr>
            <a:spLocks noGrp="1" noChangeArrowheads="1"/>
          </p:cNvSpPr>
          <p:nvPr>
            <p:ph type="body" idx="1"/>
          </p:nvPr>
        </p:nvSpPr>
        <p:spPr>
          <a:xfrm>
            <a:off x="0" y="981075"/>
            <a:ext cx="8532813" cy="5876925"/>
          </a:xfrm>
        </p:spPr>
        <p:txBody>
          <a:bodyPr/>
          <a:lstStyle/>
          <a:p>
            <a:pPr eaLnBrk="1" hangingPunct="1">
              <a:lnSpc>
                <a:spcPct val="90000"/>
              </a:lnSpc>
            </a:pPr>
            <a:r>
              <a:rPr lang="fa-IR" altLang="en-US" sz="2400" smtClean="0"/>
              <a:t>ايزولسيتال :</a:t>
            </a:r>
          </a:p>
          <a:p>
            <a:pPr lvl="1" eaLnBrk="1" hangingPunct="1">
              <a:lnSpc>
                <a:spcPct val="90000"/>
              </a:lnSpc>
            </a:pPr>
            <a:r>
              <a:rPr lang="fa-IR" altLang="en-US" sz="2000" smtClean="0"/>
              <a:t> تخم هايي که حاوی زرده کمی هستند. </a:t>
            </a:r>
          </a:p>
          <a:p>
            <a:pPr lvl="1" eaLnBrk="1" hangingPunct="1">
              <a:lnSpc>
                <a:spcPct val="90000"/>
              </a:lnSpc>
            </a:pPr>
            <a:r>
              <a:rPr lang="fa-IR" altLang="en-US" sz="2000" smtClean="0"/>
              <a:t>زرده  به طور مساوی و يکنواخت پراکنده شده است . </a:t>
            </a:r>
          </a:p>
          <a:p>
            <a:pPr lvl="1" eaLnBrk="1" hangingPunct="1">
              <a:lnSpc>
                <a:spcPct val="90000"/>
              </a:lnSpc>
            </a:pPr>
            <a:r>
              <a:rPr lang="fa-IR" altLang="en-US" sz="2000" smtClean="0"/>
              <a:t>بسياری از بی مهرگان و پستانداران (دارای جفت و کيسه داران )دارای اين نوع تخم هستند .</a:t>
            </a:r>
          </a:p>
          <a:p>
            <a:pPr lvl="1" eaLnBrk="1" hangingPunct="1">
              <a:lnSpc>
                <a:spcPct val="90000"/>
              </a:lnSpc>
            </a:pPr>
            <a:r>
              <a:rPr lang="fa-IR" altLang="en-US" sz="2000" smtClean="0"/>
              <a:t> تسهيم کامل است (هولو بلاستيک ).</a:t>
            </a:r>
          </a:p>
          <a:p>
            <a:pPr eaLnBrk="1" hangingPunct="1">
              <a:lnSpc>
                <a:spcPct val="90000"/>
              </a:lnSpc>
            </a:pPr>
            <a:r>
              <a:rPr lang="fa-IR" altLang="en-US" sz="2400" smtClean="0"/>
              <a:t>تلولسيتال:</a:t>
            </a:r>
          </a:p>
          <a:p>
            <a:pPr lvl="1" eaLnBrk="1" hangingPunct="1">
              <a:lnSpc>
                <a:spcPct val="90000"/>
              </a:lnSpc>
            </a:pPr>
            <a:r>
              <a:rPr lang="fa-IR" altLang="en-US" sz="2000" smtClean="0"/>
              <a:t> تخم هايي با مقدار زده بيشتر هستند . </a:t>
            </a:r>
          </a:p>
          <a:p>
            <a:pPr lvl="1" eaLnBrk="1" hangingPunct="1">
              <a:lnSpc>
                <a:spcPct val="90000"/>
              </a:lnSpc>
            </a:pPr>
            <a:r>
              <a:rPr lang="fa-IR" altLang="en-US" sz="2000" smtClean="0"/>
              <a:t>به دليل تمايل زرده در تجمع ، ناحيه تجمع زرده را قطب گياهی مي گويند و در قطب مقابل قطب جانوری قرار دارد که بيشتر سيتوپلاسم متمرکز است .</a:t>
            </a:r>
          </a:p>
          <a:p>
            <a:pPr lvl="1" eaLnBrk="1" hangingPunct="1">
              <a:lnSpc>
                <a:spcPct val="90000"/>
              </a:lnSpc>
            </a:pPr>
            <a:r>
              <a:rPr lang="fa-IR" altLang="en-US" sz="2000" smtClean="0"/>
              <a:t>در بسياری از تخم های تلولسيتال تسهيم کامل است . مانند دوزيستان و ماهيان استخوانی دريايي. </a:t>
            </a:r>
          </a:p>
          <a:p>
            <a:pPr lvl="1" eaLnBrk="1" hangingPunct="1">
              <a:lnSpc>
                <a:spcPct val="90000"/>
              </a:lnSpc>
            </a:pPr>
            <a:r>
              <a:rPr lang="fa-IR" altLang="en-US" sz="2000" smtClean="0"/>
              <a:t>در برخی از تخم های تلولسيتال تسهيم ناقص است (مروبلاستيک ). مانند پرندگان و خزندگان . اين تخم ها بسيار بزرگ هستند. </a:t>
            </a:r>
          </a:p>
          <a:p>
            <a:pPr eaLnBrk="1" hangingPunct="1">
              <a:lnSpc>
                <a:spcPct val="90000"/>
              </a:lnSpc>
            </a:pPr>
            <a:r>
              <a:rPr lang="fa-IR" altLang="en-US" sz="2400" smtClean="0"/>
              <a:t>سانترولسيتال:  </a:t>
            </a:r>
          </a:p>
          <a:p>
            <a:pPr lvl="1" eaLnBrk="1" hangingPunct="1">
              <a:lnSpc>
                <a:spcPct val="90000"/>
              </a:lnSpc>
            </a:pPr>
            <a:r>
              <a:rPr lang="fa-IR" altLang="en-US" sz="2000" smtClean="0"/>
              <a:t>تخم بند پايان پيشرفته بخصوص حشرات . </a:t>
            </a:r>
          </a:p>
          <a:p>
            <a:pPr lvl="1" eaLnBrk="1" hangingPunct="1">
              <a:lnSpc>
                <a:spcPct val="90000"/>
              </a:lnSpc>
            </a:pPr>
            <a:r>
              <a:rPr lang="fa-IR" altLang="en-US" sz="2000" smtClean="0"/>
              <a:t>از الگوی کاملا متفاوت در تسهيم پيروی مي کنند . </a:t>
            </a:r>
          </a:p>
          <a:p>
            <a:pPr lvl="1" eaLnBrk="1" hangingPunct="1">
              <a:lnSpc>
                <a:spcPct val="90000"/>
              </a:lnSpc>
            </a:pPr>
            <a:r>
              <a:rPr lang="fa-IR" altLang="en-US" sz="2000" smtClean="0"/>
              <a:t>هسته سلول تخم در مرکز آن به وسيله جزاير کوچک سيتوپلاسمی احاطه شده است. </a:t>
            </a:r>
          </a:p>
          <a:p>
            <a:pPr lvl="1" eaLnBrk="1" hangingPunct="1">
              <a:lnSpc>
                <a:spcPct val="90000"/>
              </a:lnSpc>
            </a:pPr>
            <a:r>
              <a:rPr lang="fa-IR" altLang="en-US" sz="2000" smtClean="0"/>
              <a:t>هسته بطور مکرر به روش ميتوز تقسيم مي شود بدون اينکه به سيتوکينز انجام شود .  </a:t>
            </a:r>
          </a:p>
          <a:p>
            <a:pPr eaLnBrk="1" hangingPunct="1">
              <a:lnSpc>
                <a:spcPct val="90000"/>
              </a:lnSpc>
            </a:pPr>
            <a:endParaRPr lang="en-US" altLang="en-US" sz="2400" smtClean="0"/>
          </a:p>
        </p:txBody>
      </p:sp>
    </p:spTree>
    <p:extLst>
      <p:ext uri="{BB962C8B-B14F-4D97-AF65-F5344CB8AC3E}">
        <p14:creationId xmlns:p14="http://schemas.microsoft.com/office/powerpoint/2010/main" val="3758335474"/>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6165850"/>
            <a:ext cx="4114800" cy="533400"/>
          </a:xfrm>
        </p:spPr>
        <p:txBody>
          <a:bodyPr anchor="t"/>
          <a:lstStyle/>
          <a:p>
            <a:pPr algn="l" eaLnBrk="1" hangingPunct="1"/>
            <a:r>
              <a:rPr lang="en-US" sz="1800" b="1" smtClean="0">
                <a:solidFill>
                  <a:srgbClr val="990000"/>
                </a:solidFill>
              </a:rPr>
              <a:t>The Blastula - Polarity</a:t>
            </a:r>
            <a:endParaRPr lang="en-US" smtClean="0">
              <a:solidFill>
                <a:srgbClr val="990000"/>
              </a:solidFill>
            </a:endParaRPr>
          </a:p>
        </p:txBody>
      </p:sp>
      <p:pic>
        <p:nvPicPr>
          <p:cNvPr id="248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1722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Rectangle 4"/>
          <p:cNvSpPr>
            <a:spLocks noChangeArrowheads="1"/>
          </p:cNvSpPr>
          <p:nvPr/>
        </p:nvSpPr>
        <p:spPr bwMode="auto">
          <a:xfrm>
            <a:off x="5605463" y="995363"/>
            <a:ext cx="168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smtClean="0">
                <a:solidFill>
                  <a:srgbClr val="000000"/>
                </a:solidFill>
                <a:latin typeface="Times" pitchFamily="18" charset="0"/>
                <a:cs typeface="Arial" charset="0"/>
              </a:rPr>
              <a:t>Blastomeres</a:t>
            </a:r>
          </a:p>
        </p:txBody>
      </p:sp>
      <p:sp>
        <p:nvSpPr>
          <p:cNvPr id="248837" name="Line 5"/>
          <p:cNvSpPr>
            <a:spLocks noChangeShapeType="1"/>
          </p:cNvSpPr>
          <p:nvPr/>
        </p:nvSpPr>
        <p:spPr bwMode="auto">
          <a:xfrm flipH="1">
            <a:off x="5029200" y="1447800"/>
            <a:ext cx="1219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48838" name="Rectangle 6"/>
          <p:cNvSpPr>
            <a:spLocks noChangeArrowheads="1"/>
          </p:cNvSpPr>
          <p:nvPr/>
        </p:nvSpPr>
        <p:spPr bwMode="auto">
          <a:xfrm>
            <a:off x="6629400" y="4724400"/>
            <a:ext cx="1468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smtClean="0">
                <a:solidFill>
                  <a:srgbClr val="000000"/>
                </a:solidFill>
                <a:latin typeface="Times" pitchFamily="18" charset="0"/>
                <a:cs typeface="Arial" charset="0"/>
              </a:rPr>
              <a:t>Blastocoel</a:t>
            </a:r>
          </a:p>
        </p:txBody>
      </p:sp>
      <p:sp>
        <p:nvSpPr>
          <p:cNvPr id="248839" name="Line 7"/>
          <p:cNvSpPr>
            <a:spLocks noChangeShapeType="1"/>
          </p:cNvSpPr>
          <p:nvPr/>
        </p:nvSpPr>
        <p:spPr bwMode="auto">
          <a:xfrm flipH="1" flipV="1">
            <a:off x="4572000" y="3810000"/>
            <a:ext cx="20574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2" name="Freeform 8"/>
          <p:cNvSpPr>
            <a:spLocks/>
          </p:cNvSpPr>
          <p:nvPr/>
        </p:nvSpPr>
        <p:spPr bwMode="auto">
          <a:xfrm>
            <a:off x="2997200" y="4267200"/>
            <a:ext cx="2882900" cy="939800"/>
          </a:xfrm>
          <a:custGeom>
            <a:avLst/>
            <a:gdLst>
              <a:gd name="T0" fmla="*/ 431800 w 1816"/>
              <a:gd name="T1" fmla="*/ 0 h 592"/>
              <a:gd name="T2" fmla="*/ 50800 w 1816"/>
              <a:gd name="T3" fmla="*/ 152400 h 592"/>
              <a:gd name="T4" fmla="*/ 127000 w 1816"/>
              <a:gd name="T5" fmla="*/ 457200 h 592"/>
              <a:gd name="T6" fmla="*/ 584200 w 1816"/>
              <a:gd name="T7" fmla="*/ 762000 h 592"/>
              <a:gd name="T8" fmla="*/ 1498600 w 1816"/>
              <a:gd name="T9" fmla="*/ 914400 h 592"/>
              <a:gd name="T10" fmla="*/ 1879600 w 1816"/>
              <a:gd name="T11" fmla="*/ 914400 h 592"/>
              <a:gd name="T12" fmla="*/ 2108200 w 1816"/>
              <a:gd name="T13" fmla="*/ 838200 h 592"/>
              <a:gd name="T14" fmla="*/ 2794000 w 1816"/>
              <a:gd name="T15" fmla="*/ 381000 h 592"/>
              <a:gd name="T16" fmla="*/ 2641600 w 1816"/>
              <a:gd name="T17" fmla="*/ 152400 h 592"/>
              <a:gd name="T18" fmla="*/ 2336800 w 1816"/>
              <a:gd name="T19" fmla="*/ 76200 h 592"/>
              <a:gd name="T20" fmla="*/ 2108200 w 1816"/>
              <a:gd name="T21" fmla="*/ 228600 h 592"/>
              <a:gd name="T22" fmla="*/ 1803400 w 1816"/>
              <a:gd name="T23" fmla="*/ 381000 h 592"/>
              <a:gd name="T24" fmla="*/ 1498600 w 1816"/>
              <a:gd name="T25" fmla="*/ 381000 h 592"/>
              <a:gd name="T26" fmla="*/ 1193800 w 1816"/>
              <a:gd name="T27" fmla="*/ 304800 h 592"/>
              <a:gd name="T28" fmla="*/ 660400 w 1816"/>
              <a:gd name="T29" fmla="*/ 152400 h 592"/>
              <a:gd name="T30" fmla="*/ 431800 w 1816"/>
              <a:gd name="T31" fmla="*/ 0 h 5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6"/>
              <a:gd name="T49" fmla="*/ 0 h 592"/>
              <a:gd name="T50" fmla="*/ 1816 w 1816"/>
              <a:gd name="T51" fmla="*/ 592 h 5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6" h="592">
                <a:moveTo>
                  <a:pt x="272" y="0"/>
                </a:moveTo>
                <a:cubicBezTo>
                  <a:pt x="208" y="0"/>
                  <a:pt x="64" y="48"/>
                  <a:pt x="32" y="96"/>
                </a:cubicBezTo>
                <a:cubicBezTo>
                  <a:pt x="0" y="144"/>
                  <a:pt x="24" y="224"/>
                  <a:pt x="80" y="288"/>
                </a:cubicBezTo>
                <a:cubicBezTo>
                  <a:pt x="136" y="352"/>
                  <a:pt x="224" y="432"/>
                  <a:pt x="368" y="480"/>
                </a:cubicBezTo>
                <a:cubicBezTo>
                  <a:pt x="512" y="528"/>
                  <a:pt x="808" y="560"/>
                  <a:pt x="944" y="576"/>
                </a:cubicBezTo>
                <a:cubicBezTo>
                  <a:pt x="1080" y="592"/>
                  <a:pt x="1120" y="584"/>
                  <a:pt x="1184" y="576"/>
                </a:cubicBezTo>
                <a:cubicBezTo>
                  <a:pt x="1248" y="568"/>
                  <a:pt x="1232" y="584"/>
                  <a:pt x="1328" y="528"/>
                </a:cubicBezTo>
                <a:cubicBezTo>
                  <a:pt x="1424" y="472"/>
                  <a:pt x="1704" y="312"/>
                  <a:pt x="1760" y="240"/>
                </a:cubicBezTo>
                <a:cubicBezTo>
                  <a:pt x="1816" y="168"/>
                  <a:pt x="1712" y="128"/>
                  <a:pt x="1664" y="96"/>
                </a:cubicBezTo>
                <a:cubicBezTo>
                  <a:pt x="1616" y="64"/>
                  <a:pt x="1528" y="40"/>
                  <a:pt x="1472" y="48"/>
                </a:cubicBezTo>
                <a:cubicBezTo>
                  <a:pt x="1416" y="56"/>
                  <a:pt x="1384" y="112"/>
                  <a:pt x="1328" y="144"/>
                </a:cubicBezTo>
                <a:cubicBezTo>
                  <a:pt x="1272" y="176"/>
                  <a:pt x="1200" y="224"/>
                  <a:pt x="1136" y="240"/>
                </a:cubicBezTo>
                <a:cubicBezTo>
                  <a:pt x="1072" y="256"/>
                  <a:pt x="1008" y="248"/>
                  <a:pt x="944" y="240"/>
                </a:cubicBezTo>
                <a:cubicBezTo>
                  <a:pt x="880" y="232"/>
                  <a:pt x="840" y="216"/>
                  <a:pt x="752" y="192"/>
                </a:cubicBezTo>
                <a:cubicBezTo>
                  <a:pt x="664" y="168"/>
                  <a:pt x="496" y="128"/>
                  <a:pt x="416" y="96"/>
                </a:cubicBezTo>
                <a:cubicBezTo>
                  <a:pt x="336" y="64"/>
                  <a:pt x="336" y="0"/>
                  <a:pt x="272" y="0"/>
                </a:cubicBezTo>
                <a:close/>
              </a:path>
            </a:pathLst>
          </a:custGeom>
          <a:solidFill>
            <a:srgbClr val="2ADD2E">
              <a:alpha val="54117"/>
            </a:srgbClr>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3" name="Freeform 9"/>
          <p:cNvSpPr>
            <a:spLocks/>
          </p:cNvSpPr>
          <p:nvPr/>
        </p:nvSpPr>
        <p:spPr bwMode="auto">
          <a:xfrm>
            <a:off x="2654300" y="1968500"/>
            <a:ext cx="3416300" cy="2590800"/>
          </a:xfrm>
          <a:custGeom>
            <a:avLst/>
            <a:gdLst>
              <a:gd name="T0" fmla="*/ 774700 w 2152"/>
              <a:gd name="T1" fmla="*/ 2298700 h 1632"/>
              <a:gd name="T2" fmla="*/ 393700 w 2152"/>
              <a:gd name="T3" fmla="*/ 2451100 h 1632"/>
              <a:gd name="T4" fmla="*/ 165100 w 2152"/>
              <a:gd name="T5" fmla="*/ 2374900 h 1632"/>
              <a:gd name="T6" fmla="*/ 12700 w 2152"/>
              <a:gd name="T7" fmla="*/ 1765300 h 1632"/>
              <a:gd name="T8" fmla="*/ 88900 w 2152"/>
              <a:gd name="T9" fmla="*/ 1231900 h 1632"/>
              <a:gd name="T10" fmla="*/ 469900 w 2152"/>
              <a:gd name="T11" fmla="*/ 469900 h 1632"/>
              <a:gd name="T12" fmla="*/ 927100 w 2152"/>
              <a:gd name="T13" fmla="*/ 88900 h 1632"/>
              <a:gd name="T14" fmla="*/ 1841500 w 2152"/>
              <a:gd name="T15" fmla="*/ 12700 h 1632"/>
              <a:gd name="T16" fmla="*/ 2451100 w 2152"/>
              <a:gd name="T17" fmla="*/ 165100 h 1632"/>
              <a:gd name="T18" fmla="*/ 3060699 w 2152"/>
              <a:gd name="T19" fmla="*/ 698500 h 1632"/>
              <a:gd name="T20" fmla="*/ 3365500 w 2152"/>
              <a:gd name="T21" fmla="*/ 1460500 h 1632"/>
              <a:gd name="T22" fmla="*/ 3365500 w 2152"/>
              <a:gd name="T23" fmla="*/ 1993900 h 1632"/>
              <a:gd name="T24" fmla="*/ 3213099 w 2152"/>
              <a:gd name="T25" fmla="*/ 2527300 h 1632"/>
              <a:gd name="T26" fmla="*/ 2755900 w 2152"/>
              <a:gd name="T27" fmla="*/ 2374900 h 1632"/>
              <a:gd name="T28" fmla="*/ 2755900 w 2152"/>
              <a:gd name="T29" fmla="*/ 2146300 h 1632"/>
              <a:gd name="T30" fmla="*/ 2832099 w 2152"/>
              <a:gd name="T31" fmla="*/ 1689100 h 1632"/>
              <a:gd name="T32" fmla="*/ 2832099 w 2152"/>
              <a:gd name="T33" fmla="*/ 1384300 h 1632"/>
              <a:gd name="T34" fmla="*/ 2679700 w 2152"/>
              <a:gd name="T35" fmla="*/ 1079500 h 1632"/>
              <a:gd name="T36" fmla="*/ 2298700 w 2152"/>
              <a:gd name="T37" fmla="*/ 850900 h 1632"/>
              <a:gd name="T38" fmla="*/ 1841500 w 2152"/>
              <a:gd name="T39" fmla="*/ 622300 h 1632"/>
              <a:gd name="T40" fmla="*/ 1308100 w 2152"/>
              <a:gd name="T41" fmla="*/ 546100 h 1632"/>
              <a:gd name="T42" fmla="*/ 850900 w 2152"/>
              <a:gd name="T43" fmla="*/ 774700 h 1632"/>
              <a:gd name="T44" fmla="*/ 622300 w 2152"/>
              <a:gd name="T45" fmla="*/ 1308100 h 1632"/>
              <a:gd name="T46" fmla="*/ 546100 w 2152"/>
              <a:gd name="T47" fmla="*/ 1765300 h 1632"/>
              <a:gd name="T48" fmla="*/ 698500 w 2152"/>
              <a:gd name="T49" fmla="*/ 2298700 h 1632"/>
              <a:gd name="T50" fmla="*/ 698500 w 2152"/>
              <a:gd name="T51" fmla="*/ 2374900 h 16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2"/>
              <a:gd name="T79" fmla="*/ 0 h 1632"/>
              <a:gd name="T80" fmla="*/ 2152 w 2152"/>
              <a:gd name="T81" fmla="*/ 1632 h 16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2" h="1632">
                <a:moveTo>
                  <a:pt x="488" y="1448"/>
                </a:moveTo>
                <a:cubicBezTo>
                  <a:pt x="400" y="1492"/>
                  <a:pt x="312" y="1536"/>
                  <a:pt x="248" y="1544"/>
                </a:cubicBezTo>
                <a:cubicBezTo>
                  <a:pt x="184" y="1552"/>
                  <a:pt x="144" y="1568"/>
                  <a:pt x="104" y="1496"/>
                </a:cubicBezTo>
                <a:cubicBezTo>
                  <a:pt x="64" y="1424"/>
                  <a:pt x="16" y="1232"/>
                  <a:pt x="8" y="1112"/>
                </a:cubicBezTo>
                <a:cubicBezTo>
                  <a:pt x="0" y="992"/>
                  <a:pt x="8" y="912"/>
                  <a:pt x="56" y="776"/>
                </a:cubicBezTo>
                <a:cubicBezTo>
                  <a:pt x="104" y="640"/>
                  <a:pt x="208" y="416"/>
                  <a:pt x="296" y="296"/>
                </a:cubicBezTo>
                <a:cubicBezTo>
                  <a:pt x="384" y="176"/>
                  <a:pt x="440" y="104"/>
                  <a:pt x="584" y="56"/>
                </a:cubicBezTo>
                <a:cubicBezTo>
                  <a:pt x="728" y="8"/>
                  <a:pt x="1000" y="0"/>
                  <a:pt x="1160" y="8"/>
                </a:cubicBezTo>
                <a:cubicBezTo>
                  <a:pt x="1320" y="16"/>
                  <a:pt x="1416" y="32"/>
                  <a:pt x="1544" y="104"/>
                </a:cubicBezTo>
                <a:cubicBezTo>
                  <a:pt x="1672" y="176"/>
                  <a:pt x="1832" y="304"/>
                  <a:pt x="1928" y="440"/>
                </a:cubicBezTo>
                <a:cubicBezTo>
                  <a:pt x="2024" y="576"/>
                  <a:pt x="2088" y="784"/>
                  <a:pt x="2120" y="920"/>
                </a:cubicBezTo>
                <a:cubicBezTo>
                  <a:pt x="2152" y="1056"/>
                  <a:pt x="2136" y="1144"/>
                  <a:pt x="2120" y="1256"/>
                </a:cubicBezTo>
                <a:cubicBezTo>
                  <a:pt x="2104" y="1368"/>
                  <a:pt x="2088" y="1552"/>
                  <a:pt x="2024" y="1592"/>
                </a:cubicBezTo>
                <a:cubicBezTo>
                  <a:pt x="1960" y="1632"/>
                  <a:pt x="1784" y="1536"/>
                  <a:pt x="1736" y="1496"/>
                </a:cubicBezTo>
                <a:cubicBezTo>
                  <a:pt x="1688" y="1456"/>
                  <a:pt x="1728" y="1424"/>
                  <a:pt x="1736" y="1352"/>
                </a:cubicBezTo>
                <a:cubicBezTo>
                  <a:pt x="1744" y="1280"/>
                  <a:pt x="1776" y="1144"/>
                  <a:pt x="1784" y="1064"/>
                </a:cubicBezTo>
                <a:cubicBezTo>
                  <a:pt x="1792" y="984"/>
                  <a:pt x="1800" y="936"/>
                  <a:pt x="1784" y="872"/>
                </a:cubicBezTo>
                <a:cubicBezTo>
                  <a:pt x="1768" y="808"/>
                  <a:pt x="1744" y="736"/>
                  <a:pt x="1688" y="680"/>
                </a:cubicBezTo>
                <a:cubicBezTo>
                  <a:pt x="1632" y="624"/>
                  <a:pt x="1536" y="584"/>
                  <a:pt x="1448" y="536"/>
                </a:cubicBezTo>
                <a:cubicBezTo>
                  <a:pt x="1360" y="488"/>
                  <a:pt x="1264" y="424"/>
                  <a:pt x="1160" y="392"/>
                </a:cubicBezTo>
                <a:cubicBezTo>
                  <a:pt x="1056" y="360"/>
                  <a:pt x="928" y="328"/>
                  <a:pt x="824" y="344"/>
                </a:cubicBezTo>
                <a:cubicBezTo>
                  <a:pt x="720" y="360"/>
                  <a:pt x="608" y="408"/>
                  <a:pt x="536" y="488"/>
                </a:cubicBezTo>
                <a:cubicBezTo>
                  <a:pt x="464" y="568"/>
                  <a:pt x="424" y="720"/>
                  <a:pt x="392" y="824"/>
                </a:cubicBezTo>
                <a:cubicBezTo>
                  <a:pt x="360" y="928"/>
                  <a:pt x="336" y="1008"/>
                  <a:pt x="344" y="1112"/>
                </a:cubicBezTo>
                <a:cubicBezTo>
                  <a:pt x="352" y="1216"/>
                  <a:pt x="424" y="1384"/>
                  <a:pt x="440" y="1448"/>
                </a:cubicBezTo>
                <a:cubicBezTo>
                  <a:pt x="456" y="1512"/>
                  <a:pt x="440" y="1488"/>
                  <a:pt x="440" y="1496"/>
                </a:cubicBezTo>
              </a:path>
            </a:pathLst>
          </a:custGeom>
          <a:solidFill>
            <a:srgbClr val="CA000B">
              <a:alpha val="50195"/>
            </a:srgbClr>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4" name="Rectangle 10"/>
          <p:cNvSpPr>
            <a:spLocks noChangeArrowheads="1"/>
          </p:cNvSpPr>
          <p:nvPr/>
        </p:nvSpPr>
        <p:spPr bwMode="auto">
          <a:xfrm>
            <a:off x="1400175" y="960438"/>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smtClean="0">
                <a:solidFill>
                  <a:srgbClr val="CA000B"/>
                </a:solidFill>
                <a:latin typeface="Times" pitchFamily="18" charset="0"/>
                <a:cs typeface="Arial" charset="0"/>
              </a:rPr>
              <a:t>Animal Pole</a:t>
            </a:r>
          </a:p>
        </p:txBody>
      </p:sp>
      <p:sp>
        <p:nvSpPr>
          <p:cNvPr id="349195" name="Rectangle 11"/>
          <p:cNvSpPr>
            <a:spLocks noChangeArrowheads="1"/>
          </p:cNvSpPr>
          <p:nvPr/>
        </p:nvSpPr>
        <p:spPr bwMode="auto">
          <a:xfrm>
            <a:off x="1524000" y="5715000"/>
            <a:ext cx="179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smtClean="0">
                <a:solidFill>
                  <a:srgbClr val="1A8B1C"/>
                </a:solidFill>
                <a:latin typeface="Times" pitchFamily="18" charset="0"/>
                <a:cs typeface="Arial" charset="0"/>
              </a:rPr>
              <a:t>Vegetal Pole</a:t>
            </a:r>
          </a:p>
        </p:txBody>
      </p:sp>
      <p:sp>
        <p:nvSpPr>
          <p:cNvPr id="248844" name="Rectangle 12"/>
          <p:cNvSpPr>
            <a:spLocks noChangeArrowheads="1"/>
          </p:cNvSpPr>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fontAlgn="base">
              <a:spcBef>
                <a:spcPct val="0"/>
              </a:spcBef>
              <a:spcAft>
                <a:spcPct val="0"/>
              </a:spcAft>
            </a:pPr>
            <a:r>
              <a:rPr lang="fa-IR" sz="3200" smtClean="0">
                <a:solidFill>
                  <a:srgbClr val="CCECFF"/>
                </a:solidFill>
                <a:cs typeface="Titr" pitchFamily="2" charset="-78"/>
              </a:rPr>
              <a:t>بلاستولا</a:t>
            </a:r>
            <a:endParaRPr lang="en-US" sz="3200" smtClean="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27B3E4B3-993F-4F45-81FA-8E74B9D0A651}" type="slidenum">
              <a:rPr lang="ar-SA"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1165938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254553236" fill="hold" grpId="0" nodeType="clickEffect">
                                  <p:stCondLst>
                                    <p:cond delay="0"/>
                                  </p:stCondLst>
                                  <p:childTnLst>
                                    <p:set>
                                      <p:cBhvr>
                                        <p:cTn id="6" dur="1" fill="hold">
                                          <p:stCondLst>
                                            <p:cond delay="499"/>
                                          </p:stCondLst>
                                        </p:cTn>
                                        <p:tgtEl>
                                          <p:spTgt spid="349194"/>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254552540" fill="hold" grpId="0" nodeType="afterEffect">
                                  <p:stCondLst>
                                    <p:cond delay="0"/>
                                  </p:stCondLst>
                                  <p:childTnLst>
                                    <p:set>
                                      <p:cBhvr>
                                        <p:cTn id="9" dur="1" fill="hold">
                                          <p:stCondLst>
                                            <p:cond delay="499"/>
                                          </p:stCondLst>
                                        </p:cTn>
                                        <p:tgtEl>
                                          <p:spTgt spid="34919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entr" presetSubtype="254546848" fill="hold" grpId="0" nodeType="clickEffect">
                                  <p:stCondLst>
                                    <p:cond delay="0"/>
                                  </p:stCondLst>
                                  <p:childTnLst>
                                    <p:set>
                                      <p:cBhvr>
                                        <p:cTn id="13" dur="1" fill="hold">
                                          <p:stCondLst>
                                            <p:cond delay="499"/>
                                          </p:stCondLst>
                                        </p:cTn>
                                        <p:tgtEl>
                                          <p:spTgt spid="349195"/>
                                        </p:tgtEl>
                                        <p:attrNameLst>
                                          <p:attrName>style.visibility</p:attrName>
                                        </p:attrNameLst>
                                      </p:cBhvr>
                                      <p:to>
                                        <p:strVal val="visible"/>
                                      </p:to>
                                    </p:set>
                                  </p:childTnLst>
                                </p:cTn>
                              </p:par>
                            </p:childTnLst>
                          </p:cTn>
                        </p:par>
                        <p:par>
                          <p:cTn id="14" fill="hold" nodeType="afterGroup">
                            <p:stCondLst>
                              <p:cond delay="500"/>
                            </p:stCondLst>
                            <p:childTnLst>
                              <p:par>
                                <p:cTn id="15" presetID="0" presetClass="entr" presetSubtype="254552404" fill="hold" grpId="0" nodeType="afterEffect">
                                  <p:stCondLst>
                                    <p:cond delay="0"/>
                                  </p:stCondLst>
                                  <p:childTnLst>
                                    <p:set>
                                      <p:cBhvr>
                                        <p:cTn id="16" dur="1" fill="hold">
                                          <p:stCondLst>
                                            <p:cond delay="499"/>
                                          </p:stCondLst>
                                        </p:cTn>
                                        <p:tgtEl>
                                          <p:spTgt spid="349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2" grpId="0" animBg="1"/>
      <p:bldP spid="349193" grpId="0" animBg="1"/>
      <p:bldP spid="349194" grpId="0" autoUpdateAnimBg="0"/>
      <p:bldP spid="3491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r" rtl="1"/>
            <a:r>
              <a:rPr lang="fa-IR" sz="2000" dirty="0" smtClean="0"/>
              <a:t>انواع کلیواژ:</a:t>
            </a:r>
          </a:p>
          <a:p>
            <a:pPr algn="r" rtl="1"/>
            <a:r>
              <a:rPr lang="fa-IR" sz="2000" dirty="0" smtClean="0"/>
              <a:t>1- </a:t>
            </a:r>
            <a:r>
              <a:rPr lang="en-US" sz="2000" dirty="0" smtClean="0"/>
              <a:t>Meroblastic</a:t>
            </a:r>
            <a:endParaRPr lang="fa-IR" sz="2000" dirty="0" smtClean="0"/>
          </a:p>
          <a:p>
            <a:pPr marL="0" indent="0" algn="r" rtl="1">
              <a:buNone/>
            </a:pPr>
            <a:r>
              <a:rPr lang="fa-IR" sz="2000" dirty="0" smtClean="0"/>
              <a:t>مقدار زرده زیاد: کلیواژ ناقص</a:t>
            </a:r>
          </a:p>
          <a:p>
            <a:pPr algn="r" rtl="1"/>
            <a:r>
              <a:rPr lang="en-US" sz="2000" dirty="0" err="1" smtClean="0"/>
              <a:t>Discoidal</a:t>
            </a:r>
            <a:r>
              <a:rPr lang="fa-IR" sz="2000" dirty="0" smtClean="0"/>
              <a:t>: در مونوترم ها، پرندگان، خزندگان </a:t>
            </a:r>
          </a:p>
          <a:p>
            <a:pPr marL="0" indent="0" algn="r" rtl="1">
              <a:buNone/>
            </a:pPr>
            <a:r>
              <a:rPr lang="fa-IR" sz="2000" dirty="0" smtClean="0"/>
              <a:t>برخی ماهیان</a:t>
            </a:r>
          </a:p>
          <a:p>
            <a:pPr algn="r" rtl="1"/>
            <a:r>
              <a:rPr lang="en-US" sz="2000" dirty="0" smtClean="0"/>
              <a:t>Superficial</a:t>
            </a:r>
            <a:r>
              <a:rPr lang="fa-IR" sz="2000" dirty="0" smtClean="0"/>
              <a:t>: در تخم </a:t>
            </a:r>
            <a:r>
              <a:rPr lang="en-US" sz="2000" dirty="0" err="1" smtClean="0"/>
              <a:t>centrolecital</a:t>
            </a:r>
            <a:r>
              <a:rPr lang="fa-IR" sz="2000" dirty="0" smtClean="0"/>
              <a:t> بندپایان</a:t>
            </a:r>
          </a:p>
          <a:p>
            <a:pPr algn="r" rtl="1"/>
            <a:endParaRPr lang="fa-IR" sz="2000" dirty="0"/>
          </a:p>
          <a:p>
            <a:pPr algn="r" rtl="1"/>
            <a:r>
              <a:rPr lang="fa-IR" sz="2000" dirty="0" smtClean="0"/>
              <a:t>2- </a:t>
            </a:r>
            <a:r>
              <a:rPr lang="en-US" sz="2000" dirty="0" err="1" smtClean="0"/>
              <a:t>Holoblastic</a:t>
            </a:r>
            <a:endParaRPr lang="fa-IR" sz="2000" dirty="0" smtClean="0"/>
          </a:p>
          <a:p>
            <a:pPr marL="0" indent="0" algn="r" rtl="1">
              <a:buNone/>
            </a:pPr>
            <a:r>
              <a:rPr lang="fa-IR" sz="2000" dirty="0" smtClean="0"/>
              <a:t>مقدار زرده کم: کلیواژ کامل</a:t>
            </a:r>
          </a:p>
          <a:p>
            <a:pPr algn="r" rtl="1">
              <a:buFont typeface="Arial" panose="020B0604020202020204" pitchFamily="34" charset="0"/>
              <a:buChar char="•"/>
            </a:pPr>
            <a:r>
              <a:rPr lang="en-US" sz="2000" dirty="0" smtClean="0"/>
              <a:t>Rotational</a:t>
            </a:r>
            <a:r>
              <a:rPr lang="fa-IR" sz="2000" dirty="0" smtClean="0"/>
              <a:t>: پستانداران</a:t>
            </a:r>
          </a:p>
          <a:p>
            <a:pPr algn="r" rtl="1"/>
            <a:r>
              <a:rPr lang="en-US" sz="2000" dirty="0" smtClean="0"/>
              <a:t>Radial</a:t>
            </a:r>
            <a:r>
              <a:rPr lang="fa-IR" sz="2000" dirty="0" smtClean="0"/>
              <a:t>: دهان ثانویه ها</a:t>
            </a:r>
            <a:endParaRPr lang="en-US" sz="2000" dirty="0" smtClean="0"/>
          </a:p>
          <a:p>
            <a:pPr algn="r" rtl="1"/>
            <a:r>
              <a:rPr lang="en-US" sz="2000" dirty="0" smtClean="0"/>
              <a:t>Spiral</a:t>
            </a:r>
            <a:r>
              <a:rPr lang="fa-IR" sz="2000" dirty="0" smtClean="0"/>
              <a:t>: دهان اولیه ها</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8637"/>
            <a:ext cx="3962400"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13</a:t>
            </a:fld>
            <a:endParaRPr lang="en-US"/>
          </a:p>
        </p:txBody>
      </p:sp>
    </p:spTree>
    <p:extLst>
      <p:ext uri="{BB962C8B-B14F-4D97-AF65-F5344CB8AC3E}">
        <p14:creationId xmlns:p14="http://schemas.microsoft.com/office/powerpoint/2010/main" val="461165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Slide Number Placeholder 2"/>
          <p:cNvSpPr>
            <a:spLocks noGrp="1"/>
          </p:cNvSpPr>
          <p:nvPr>
            <p:ph type="sldNum" sz="quarter" idx="12"/>
          </p:nvPr>
        </p:nvSpPr>
        <p:spPr/>
        <p:txBody>
          <a:bodyPr/>
          <a:lstStyle/>
          <a:p>
            <a:fld id="{194544CD-5A7C-44D2-985E-F5EC077F434C}" type="slidenum">
              <a:rPr lang="en-US" smtClean="0"/>
              <a:t>14</a:t>
            </a:fld>
            <a:endParaRPr lang="en-US"/>
          </a:p>
        </p:txBody>
      </p:sp>
      <p:pic>
        <p:nvPicPr>
          <p:cNvPr id="5" name="Content Placeholder 4"/>
          <p:cNvPicPr>
            <a:picLocks noGrp="1" noChangeAspect="1"/>
          </p:cNvPicPr>
          <p:nvPr>
            <p:ph sz="quarter" idx="1"/>
          </p:nvPr>
        </p:nvPicPr>
        <p:blipFill>
          <a:blip r:embed="rId2"/>
          <a:stretch>
            <a:fillRect/>
          </a:stretch>
        </p:blipFill>
        <p:spPr>
          <a:xfrm>
            <a:off x="74732" y="838200"/>
            <a:ext cx="9488311" cy="5337175"/>
          </a:xfrm>
          <a:prstGeom prst="rect">
            <a:avLst/>
          </a:prstGeom>
        </p:spPr>
      </p:pic>
      <p:pic>
        <p:nvPicPr>
          <p:cNvPr id="6" name="Picture 5"/>
          <p:cNvPicPr>
            <a:picLocks noChangeAspect="1"/>
          </p:cNvPicPr>
          <p:nvPr/>
        </p:nvPicPr>
        <p:blipFill>
          <a:blip r:embed="rId3"/>
          <a:stretch>
            <a:fillRect/>
          </a:stretch>
        </p:blipFill>
        <p:spPr>
          <a:xfrm>
            <a:off x="-185738" y="-323850"/>
            <a:ext cx="9515475" cy="7505700"/>
          </a:xfrm>
          <a:prstGeom prst="rect">
            <a:avLst/>
          </a:prstGeom>
        </p:spPr>
      </p:pic>
    </p:spTree>
    <p:extLst>
      <p:ext uri="{BB962C8B-B14F-4D97-AF65-F5344CB8AC3E}">
        <p14:creationId xmlns:p14="http://schemas.microsoft.com/office/powerpoint/2010/main" val="30918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مراحل گاسترولا و بلاستولا</a:t>
            </a:r>
            <a:endParaRPr lang="en-US" dirty="0"/>
          </a:p>
        </p:txBody>
      </p:sp>
      <p:sp>
        <p:nvSpPr>
          <p:cNvPr id="3" name="Content Placeholder 2"/>
          <p:cNvSpPr>
            <a:spLocks noGrp="1"/>
          </p:cNvSpPr>
          <p:nvPr>
            <p:ph sz="quarter" idx="1"/>
          </p:nvPr>
        </p:nvSpPr>
        <p:spPr/>
        <p:txBody>
          <a:bodyPr>
            <a:normAutofit/>
          </a:bodyPr>
          <a:lstStyle/>
          <a:p>
            <a:pPr algn="r" rtl="1"/>
            <a:r>
              <a:rPr lang="fa-IR" sz="2400" dirty="0" smtClean="0"/>
              <a:t>ایجاد توده ای از سلولها در نتیجه کلیواژ: بلاستولا (بلاستوسیست)</a:t>
            </a:r>
          </a:p>
          <a:p>
            <a:pPr algn="r" rtl="1"/>
            <a:r>
              <a:rPr lang="fa-IR" sz="2400" dirty="0" smtClean="0"/>
              <a:t>حفره مرکزی پر از مایع را بلاستوسل گویند (جنین تقریبا هم اندازه زیگوت)</a:t>
            </a:r>
          </a:p>
          <a:p>
            <a:pPr algn="r" rtl="1"/>
            <a:r>
              <a:rPr lang="fa-IR" sz="2400" dirty="0" smtClean="0"/>
              <a:t>تشکیل دو لایه جنینی: مرحله گاسترولا </a:t>
            </a:r>
          </a:p>
          <a:p>
            <a:pPr algn="r" rtl="1"/>
            <a:r>
              <a:rPr lang="fa-IR" sz="2400" dirty="0" smtClean="0"/>
              <a:t>طریقه ایجاد لایه دوم: </a:t>
            </a:r>
            <a:r>
              <a:rPr lang="en-US" sz="2400" dirty="0" smtClean="0"/>
              <a:t>invagination</a:t>
            </a:r>
            <a:r>
              <a:rPr lang="fa-IR" sz="2400" dirty="0" smtClean="0"/>
              <a:t> یک طرف بلاستولا به داخل بلاستوسل و تشکیل حفره</a:t>
            </a:r>
          </a:p>
          <a:p>
            <a:pPr algn="r" rtl="1"/>
            <a:r>
              <a:rPr lang="fa-IR" sz="2400" dirty="0" smtClean="0"/>
              <a:t>ایجاد آرکانترون یا گاستروسل </a:t>
            </a:r>
          </a:p>
          <a:p>
            <a:pPr algn="r" rtl="1"/>
            <a:r>
              <a:rPr lang="fa-IR" sz="2400" dirty="0" smtClean="0"/>
              <a:t>بلاستوپور: منفذ روده</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82867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15</a:t>
            </a:fld>
            <a:endParaRPr lang="en-US"/>
          </a:p>
        </p:txBody>
      </p:sp>
    </p:spTree>
    <p:extLst>
      <p:ext uri="{BB962C8B-B14F-4D97-AF65-F5344CB8AC3E}">
        <p14:creationId xmlns:p14="http://schemas.microsoft.com/office/powerpoint/2010/main" val="2225093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en-US" dirty="0"/>
          </a:p>
        </p:txBody>
      </p:sp>
      <p:sp>
        <p:nvSpPr>
          <p:cNvPr id="3" name="Content Placeholder 2"/>
          <p:cNvSpPr>
            <a:spLocks noGrp="1"/>
          </p:cNvSpPr>
          <p:nvPr>
            <p:ph sz="quarter" idx="1"/>
          </p:nvPr>
        </p:nvSpPr>
        <p:spPr/>
        <p:txBody>
          <a:bodyPr>
            <a:normAutofit/>
          </a:bodyPr>
          <a:lstStyle/>
          <a:p>
            <a:pPr algn="r" rtl="1"/>
            <a:r>
              <a:rPr lang="fa-IR" sz="2800" dirty="0" smtClean="0"/>
              <a:t>روده ناکامل (روده کور): حفره </a:t>
            </a:r>
            <a:r>
              <a:rPr lang="en-US" sz="2800" dirty="0" err="1" smtClean="0"/>
              <a:t>gastrovascular</a:t>
            </a:r>
            <a:endParaRPr lang="fa-IR" sz="2800" dirty="0" smtClean="0"/>
          </a:p>
          <a:p>
            <a:pPr marL="0" indent="0" algn="r" rtl="1">
              <a:buNone/>
            </a:pPr>
            <a:r>
              <a:rPr lang="fa-IR" sz="2400" dirty="0" smtClean="0"/>
              <a:t> باز شدن روده فقط در بلاستوپور: کرمهای پهن و شقایق دریایی</a:t>
            </a:r>
          </a:p>
          <a:p>
            <a:pPr marL="0" indent="0" algn="r" rtl="1">
              <a:buNone/>
            </a:pPr>
            <a:endParaRPr lang="fa-IR" sz="2800" dirty="0" smtClean="0"/>
          </a:p>
          <a:p>
            <a:pPr marL="0" indent="0" algn="r" rtl="1">
              <a:buNone/>
            </a:pPr>
            <a:r>
              <a:rPr lang="fa-IR" sz="2800" dirty="0" smtClean="0"/>
              <a:t>روده کامل: روده با دهان و مخرج:</a:t>
            </a:r>
          </a:p>
          <a:p>
            <a:pPr marL="0" indent="0" algn="r" rtl="1">
              <a:buNone/>
            </a:pPr>
            <a:r>
              <a:rPr lang="fa-IR" sz="2800" dirty="0" smtClean="0"/>
              <a:t> اتصال اکتودرم و اندودرم و ایجاد لوله اندودرمی</a:t>
            </a:r>
          </a:p>
          <a:p>
            <a:pPr marL="0" indent="0" algn="r" rtl="1">
              <a:buNone/>
            </a:pPr>
            <a:r>
              <a:rPr lang="fa-IR" sz="2800" dirty="0" smtClean="0"/>
              <a:t>احاطه شدن به وسیله بلاستوسل. </a:t>
            </a:r>
          </a:p>
          <a:p>
            <a:pPr marL="0" indent="0" algn="r" rtl="1">
              <a:buNone/>
            </a:pPr>
            <a:endParaRPr lang="fa-IR" sz="2800" dirty="0" smtClean="0"/>
          </a:p>
          <a:p>
            <a:pPr marL="0" indent="0" algn="r" rtl="1">
              <a:buNone/>
            </a:pPr>
            <a:endParaRPr lang="fa-IR" sz="2800" dirty="0"/>
          </a:p>
          <a:p>
            <a:pPr marL="0" indent="0" algn="r" rtl="1">
              <a:buNone/>
            </a:pPr>
            <a:endParaRPr 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14954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38600"/>
            <a:ext cx="15906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16</a:t>
            </a:fld>
            <a:endParaRPr lang="en-US"/>
          </a:p>
        </p:txBody>
      </p:sp>
    </p:spTree>
    <p:extLst>
      <p:ext uri="{BB962C8B-B14F-4D97-AF65-F5344CB8AC3E}">
        <p14:creationId xmlns:p14="http://schemas.microsoft.com/office/powerpoint/2010/main" val="33770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 </a:t>
            </a:r>
            <a:r>
              <a:rPr lang="en-US" dirty="0" smtClean="0"/>
              <a:t>mesoderm  </a:t>
            </a:r>
            <a:r>
              <a:rPr lang="fa-IR" dirty="0" smtClean="0"/>
              <a:t> تشکیل لایه سوم</a:t>
            </a:r>
            <a:endParaRPr lang="en-US" dirty="0"/>
          </a:p>
        </p:txBody>
      </p:sp>
      <p:sp>
        <p:nvSpPr>
          <p:cNvPr id="3" name="Content Placeholder 2"/>
          <p:cNvSpPr>
            <a:spLocks noGrp="1"/>
          </p:cNvSpPr>
          <p:nvPr>
            <p:ph sz="quarter" idx="1"/>
          </p:nvPr>
        </p:nvSpPr>
        <p:spPr>
          <a:xfrm>
            <a:off x="304800" y="1152525"/>
            <a:ext cx="8503920" cy="4572000"/>
          </a:xfrm>
        </p:spPr>
        <p:txBody>
          <a:bodyPr/>
          <a:lstStyle/>
          <a:p>
            <a:pPr algn="r" rtl="1"/>
            <a:r>
              <a:rPr lang="fa-IR" dirty="0" smtClean="0"/>
              <a:t>مزودرم: بین اکتودرم و اندودرم</a:t>
            </a:r>
          </a:p>
          <a:p>
            <a:pPr algn="r" rtl="1"/>
            <a:r>
              <a:rPr lang="fa-IR" dirty="0" smtClean="0"/>
              <a:t>راههای تشکیل مزودرم:</a:t>
            </a:r>
          </a:p>
          <a:p>
            <a:pPr algn="r" rtl="1">
              <a:buFont typeface="Wingdings" pitchFamily="2" charset="2"/>
              <a:buChar char="q"/>
            </a:pPr>
            <a:r>
              <a:rPr lang="fa-IR" sz="2000" dirty="0"/>
              <a:t> </a:t>
            </a:r>
            <a:r>
              <a:rPr lang="fa-IR" sz="2000" dirty="0" smtClean="0"/>
              <a:t>     سلولهای لبه نزدیک بلاستوپور ازدیاد شده و پر کردن فضای بین ارکنترون و دیواره  خارجی بدن</a:t>
            </a:r>
          </a:p>
          <a:p>
            <a:pPr algn="r" rtl="1">
              <a:buFont typeface="Wingdings" pitchFamily="2" charset="2"/>
              <a:buChar char="q"/>
            </a:pPr>
            <a:r>
              <a:rPr lang="fa-IR" sz="2000" dirty="0" smtClean="0"/>
              <a:t>      منطقه مرکزی دیواره  آرکنترون به سمت خارج رفته و به فضای بین آرکنترون و دیواره خارجی رفته</a:t>
            </a:r>
          </a:p>
          <a:p>
            <a:pPr marL="0" indent="0" algn="r" rtl="1">
              <a:buNone/>
            </a:pPr>
            <a:r>
              <a:rPr lang="fa-IR" dirty="0" smtClean="0"/>
              <a:t> </a:t>
            </a:r>
            <a:r>
              <a:rPr lang="fa-IR" sz="2400" dirty="0" smtClean="0">
                <a:solidFill>
                  <a:srgbClr val="C00000"/>
                </a:solidFill>
              </a:rPr>
              <a:t>منشا سلولهای اولیه مزودرم: اندودرم</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35" y="4419600"/>
            <a:ext cx="551116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17</a:t>
            </a:fld>
            <a:endParaRPr lang="en-US"/>
          </a:p>
        </p:txBody>
      </p:sp>
    </p:spTree>
    <p:extLst>
      <p:ext uri="{BB962C8B-B14F-4D97-AF65-F5344CB8AC3E}">
        <p14:creationId xmlns:p14="http://schemas.microsoft.com/office/powerpoint/2010/main" val="85619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تشکیل سلوم </a:t>
            </a:r>
            <a:r>
              <a:rPr lang="en-US" dirty="0" err="1" smtClean="0"/>
              <a:t>coelum</a:t>
            </a:r>
            <a:endParaRPr lang="en-US" dirty="0"/>
          </a:p>
        </p:txBody>
      </p:sp>
      <p:sp>
        <p:nvSpPr>
          <p:cNvPr id="3" name="Content Placeholder 2"/>
          <p:cNvSpPr>
            <a:spLocks noGrp="1"/>
          </p:cNvSpPr>
          <p:nvPr>
            <p:ph sz="quarter" idx="1"/>
          </p:nvPr>
        </p:nvSpPr>
        <p:spPr>
          <a:xfrm>
            <a:off x="566928" y="1420836"/>
            <a:ext cx="8503920" cy="4572000"/>
          </a:xfrm>
        </p:spPr>
        <p:txBody>
          <a:bodyPr/>
          <a:lstStyle/>
          <a:p>
            <a:pPr algn="r" rtl="1"/>
            <a:r>
              <a:rPr lang="fa-IR" dirty="0" smtClean="0"/>
              <a:t>حفره بدن که کاملا توسط مزودرم پوشیده شده است. </a:t>
            </a:r>
          </a:p>
          <a:p>
            <a:pPr algn="r" rtl="1"/>
            <a:r>
              <a:rPr lang="fa-IR" dirty="0" smtClean="0"/>
              <a:t>مزودرم با سلوم درون فضایی است که قبلا بلاستوسل بوده است.</a:t>
            </a:r>
          </a:p>
          <a:p>
            <a:pPr algn="r" rtl="1"/>
            <a:r>
              <a:rPr lang="fa-IR" dirty="0" smtClean="0"/>
              <a:t>بلاستوسل کاملا با مزودرم پر شده و فضای درون آن سلوم می شود. </a:t>
            </a:r>
          </a:p>
          <a:p>
            <a:pPr algn="r" rtl="1"/>
            <a:r>
              <a:rPr lang="fa-IR" dirty="0"/>
              <a:t> </a:t>
            </a:r>
            <a:r>
              <a:rPr lang="fa-IR" dirty="0" smtClean="0"/>
              <a:t> مزودرم و سلوم همزمان ایجاد می شوند. </a:t>
            </a:r>
          </a:p>
          <a:p>
            <a:pPr algn="r" rtl="1"/>
            <a:r>
              <a:rPr lang="fa-IR" dirty="0"/>
              <a:t> </a:t>
            </a:r>
            <a:r>
              <a:rPr lang="fa-IR" dirty="0" smtClean="0"/>
              <a:t> روشهای ایجاد سلوم</a:t>
            </a:r>
          </a:p>
          <a:p>
            <a:pPr marL="0" indent="0" algn="r" rtl="1">
              <a:buNone/>
            </a:pPr>
            <a:r>
              <a:rPr lang="fa-IR" dirty="0"/>
              <a:t> </a:t>
            </a:r>
            <a:r>
              <a:rPr lang="fa-IR" dirty="0" smtClean="0"/>
              <a:t>                   </a:t>
            </a:r>
            <a:r>
              <a:rPr lang="en-US" dirty="0" err="1" smtClean="0"/>
              <a:t>Schizocoely</a:t>
            </a:r>
            <a:r>
              <a:rPr lang="fa-IR" dirty="0" smtClean="0"/>
              <a:t> شیزوسلی</a:t>
            </a:r>
            <a:endParaRPr lang="en-US" dirty="0" smtClean="0"/>
          </a:p>
          <a:p>
            <a:pPr marL="0" indent="0" algn="r">
              <a:buNone/>
            </a:pPr>
            <a:r>
              <a:rPr lang="fa-IR" dirty="0" smtClean="0"/>
              <a:t>انتروسلی</a:t>
            </a:r>
            <a:r>
              <a:rPr lang="en-US" dirty="0" smtClean="0"/>
              <a:t>  </a:t>
            </a:r>
            <a:r>
              <a:rPr lang="en-US" dirty="0" err="1" smtClean="0"/>
              <a:t>Entrocoely</a:t>
            </a:r>
            <a:r>
              <a:rPr lang="fa-IR" dirty="0" smtClean="0"/>
              <a:t>                    </a:t>
            </a:r>
            <a:r>
              <a:rPr lang="en-US" dirty="0" smtClean="0"/>
              <a:t>    </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18</a:t>
            </a:fld>
            <a:endParaRPr lang="en-US"/>
          </a:p>
        </p:txBody>
      </p:sp>
      <p:pic>
        <p:nvPicPr>
          <p:cNvPr id="5" name="Picture 4"/>
          <p:cNvPicPr>
            <a:picLocks noChangeAspect="1"/>
          </p:cNvPicPr>
          <p:nvPr/>
        </p:nvPicPr>
        <p:blipFill>
          <a:blip r:embed="rId2"/>
          <a:stretch>
            <a:fillRect/>
          </a:stretch>
        </p:blipFill>
        <p:spPr>
          <a:xfrm>
            <a:off x="76200" y="3124200"/>
            <a:ext cx="3890962" cy="3553790"/>
          </a:xfrm>
          <a:prstGeom prst="rect">
            <a:avLst/>
          </a:prstGeom>
        </p:spPr>
      </p:pic>
    </p:spTree>
    <p:extLst>
      <p:ext uri="{BB962C8B-B14F-4D97-AF65-F5344CB8AC3E}">
        <p14:creationId xmlns:p14="http://schemas.microsoft.com/office/powerpoint/2010/main" val="2079542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تشکیل سلوم</a:t>
            </a:r>
            <a:endParaRPr lang="en-US" dirty="0"/>
          </a:p>
        </p:txBody>
      </p:sp>
      <p:sp>
        <p:nvSpPr>
          <p:cNvPr id="3" name="Content Placeholder 2"/>
          <p:cNvSpPr>
            <a:spLocks noGrp="1"/>
          </p:cNvSpPr>
          <p:nvPr>
            <p:ph sz="quarter" idx="1"/>
          </p:nvPr>
        </p:nvSpPr>
        <p:spPr/>
        <p:txBody>
          <a:bodyPr/>
          <a:lstStyle/>
          <a:p>
            <a:pPr algn="r" rtl="1"/>
            <a:r>
              <a:rPr lang="fa-IR" dirty="0"/>
              <a:t>سلوم يا حفره واقعی بدن در جانوران احشاء را در بر مي گيرد . </a:t>
            </a:r>
          </a:p>
          <a:p>
            <a:pPr algn="r" rtl="1"/>
            <a:r>
              <a:rPr lang="fa-IR" dirty="0"/>
              <a:t>سلوم به چند شکل تشکيل مي شود :</a:t>
            </a:r>
          </a:p>
          <a:p>
            <a:pPr lvl="1" algn="r" rtl="1"/>
            <a:r>
              <a:rPr lang="fa-IR" dirty="0"/>
              <a:t>شيزوسل :</a:t>
            </a:r>
          </a:p>
          <a:p>
            <a:pPr lvl="2" algn="r" rtl="1"/>
            <a:r>
              <a:rPr lang="fa-IR" dirty="0"/>
              <a:t>تشکيل سلوم با شکاف و جدا شدن دستجات </a:t>
            </a:r>
            <a:r>
              <a:rPr lang="fa-IR" dirty="0" smtClean="0"/>
              <a:t>مزودرمی در لبه بلاستوپور </a:t>
            </a:r>
            <a:r>
              <a:rPr lang="fa-IR" dirty="0"/>
              <a:t>شروع شده و بين اکتودرم و آندودرم رشد مي نمايد. </a:t>
            </a:r>
          </a:p>
          <a:p>
            <a:pPr lvl="2" algn="r" rtl="1"/>
            <a:r>
              <a:rPr lang="fa-IR" dirty="0"/>
              <a:t>سلوم جانوران پروتوستومی  </a:t>
            </a:r>
            <a:r>
              <a:rPr lang="fa-IR" dirty="0" smtClean="0"/>
              <a:t>شيزوسلومات هستند.</a:t>
            </a:r>
            <a:endParaRPr lang="fa-IR" dirty="0"/>
          </a:p>
          <a:p>
            <a:pPr lvl="1" algn="r" rtl="1"/>
            <a:r>
              <a:rPr lang="fa-IR" dirty="0" smtClean="0"/>
              <a:t>انتروسل</a:t>
            </a:r>
            <a:r>
              <a:rPr lang="fa-IR" dirty="0"/>
              <a:t>:</a:t>
            </a:r>
          </a:p>
          <a:p>
            <a:pPr lvl="2" algn="r" rtl="1"/>
            <a:r>
              <a:rPr lang="fa-IR" dirty="0"/>
              <a:t>تشکيل سلوم از جيب های آرکانترون يا روده ابتدايي مي باشد . </a:t>
            </a:r>
          </a:p>
          <a:p>
            <a:pPr lvl="2" algn="r" rtl="1"/>
            <a:r>
              <a:rPr lang="fa-IR" dirty="0"/>
              <a:t>سلوم جانوران </a:t>
            </a:r>
            <a:r>
              <a:rPr lang="fa-IR" dirty="0" smtClean="0"/>
              <a:t>دوترستوم از نوع انتروسلومات هستند.</a:t>
            </a:r>
            <a:endParaRPr lang="fa-IR" dirty="0"/>
          </a:p>
          <a:p>
            <a:pPr algn="r" rtl="1"/>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19</a:t>
            </a:fld>
            <a:endParaRPr lang="en-US"/>
          </a:p>
        </p:txBody>
      </p:sp>
    </p:spTree>
    <p:extLst>
      <p:ext uri="{BB962C8B-B14F-4D97-AF65-F5344CB8AC3E}">
        <p14:creationId xmlns:p14="http://schemas.microsoft.com/office/powerpoint/2010/main" val="167495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smtClean="0"/>
              <a:t>صفات علم</a:t>
            </a:r>
            <a:endParaRPr lang="en-US" b="1" dirty="0"/>
          </a:p>
        </p:txBody>
      </p:sp>
      <p:sp>
        <p:nvSpPr>
          <p:cNvPr id="3" name="Content Placeholder 2"/>
          <p:cNvSpPr>
            <a:spLocks noGrp="1"/>
          </p:cNvSpPr>
          <p:nvPr>
            <p:ph sz="quarter" idx="1"/>
          </p:nvPr>
        </p:nvSpPr>
        <p:spPr>
          <a:xfrm>
            <a:off x="304800" y="1152525"/>
            <a:ext cx="8503920" cy="4572000"/>
          </a:xfrm>
        </p:spPr>
        <p:txBody>
          <a:bodyPr>
            <a:normAutofit fontScale="92500" lnSpcReduction="20000"/>
          </a:bodyPr>
          <a:lstStyle/>
          <a:p>
            <a:pPr algn="r" rtl="1"/>
            <a:r>
              <a:rPr lang="fa-IR" sz="2400" dirty="0" smtClean="0">
                <a:solidFill>
                  <a:srgbClr val="C00000"/>
                </a:solidFill>
              </a:rPr>
              <a:t>1- تابع قانون طبیعت است</a:t>
            </a:r>
          </a:p>
          <a:p>
            <a:pPr algn="r" rtl="1"/>
            <a:r>
              <a:rPr lang="fa-IR" sz="2400" dirty="0" smtClean="0">
                <a:solidFill>
                  <a:srgbClr val="C00000"/>
                </a:solidFill>
              </a:rPr>
              <a:t>توسط قوانین طبیعی قابل توضیح باشد.</a:t>
            </a:r>
          </a:p>
          <a:p>
            <a:pPr algn="r" rtl="1"/>
            <a:r>
              <a:rPr lang="fa-IR" sz="2400" dirty="0" smtClean="0">
                <a:solidFill>
                  <a:srgbClr val="C00000"/>
                </a:solidFill>
              </a:rPr>
              <a:t>قابل ازمایش باشد.</a:t>
            </a:r>
          </a:p>
          <a:p>
            <a:pPr algn="r" rtl="1"/>
            <a:r>
              <a:rPr lang="fa-IR" sz="2400" dirty="0" smtClean="0">
                <a:solidFill>
                  <a:srgbClr val="C00000"/>
                </a:solidFill>
              </a:rPr>
              <a:t>نتایج علم موقتی است و لزوما نهایی نیست.</a:t>
            </a:r>
          </a:p>
          <a:p>
            <a:pPr algn="r" rtl="1"/>
            <a:r>
              <a:rPr lang="fa-IR" sz="2400" dirty="0" smtClean="0">
                <a:solidFill>
                  <a:srgbClr val="C00000"/>
                </a:solidFill>
              </a:rPr>
              <a:t>ابطال پذیر است.</a:t>
            </a:r>
          </a:p>
          <a:p>
            <a:pPr algn="r" rtl="1"/>
            <a:endParaRPr lang="fa-IR" sz="2400" dirty="0">
              <a:solidFill>
                <a:srgbClr val="C00000"/>
              </a:solidFill>
            </a:endParaRPr>
          </a:p>
          <a:p>
            <a:pPr algn="r" rtl="1"/>
            <a:r>
              <a:rPr lang="fa-IR" sz="2600" b="1" dirty="0" smtClean="0">
                <a:solidFill>
                  <a:srgbClr val="C00000"/>
                </a:solidFill>
              </a:rPr>
              <a:t>روش علمی بر مراحل زیر استوار است:</a:t>
            </a:r>
          </a:p>
          <a:p>
            <a:pPr marL="457200" indent="-457200" algn="r" rtl="1">
              <a:buFont typeface="+mj-lt"/>
              <a:buAutoNum type="arabicPeriod"/>
            </a:pPr>
            <a:r>
              <a:rPr lang="fa-IR" sz="2400" dirty="0">
                <a:solidFill>
                  <a:srgbClr val="C00000"/>
                </a:solidFill>
              </a:rPr>
              <a:t> </a:t>
            </a:r>
            <a:r>
              <a:rPr lang="fa-IR" sz="2400" dirty="0" smtClean="0">
                <a:solidFill>
                  <a:srgbClr val="C00000"/>
                </a:solidFill>
              </a:rPr>
              <a:t>مشاهده</a:t>
            </a:r>
          </a:p>
          <a:p>
            <a:pPr marL="457200" indent="-457200" algn="r" rtl="1">
              <a:buFont typeface="+mj-lt"/>
              <a:buAutoNum type="arabicPeriod"/>
            </a:pPr>
            <a:r>
              <a:rPr lang="fa-IR" sz="2400" dirty="0" smtClean="0">
                <a:solidFill>
                  <a:srgbClr val="C00000"/>
                </a:solidFill>
              </a:rPr>
              <a:t>پرسش</a:t>
            </a:r>
          </a:p>
          <a:p>
            <a:pPr marL="457200" indent="-457200" algn="r" rtl="1">
              <a:buFont typeface="+mj-lt"/>
              <a:buAutoNum type="arabicPeriod"/>
            </a:pPr>
            <a:r>
              <a:rPr lang="fa-IR" sz="2400" dirty="0" smtClean="0">
                <a:solidFill>
                  <a:srgbClr val="C00000"/>
                </a:solidFill>
              </a:rPr>
              <a:t>فرضیه (فرض صفر و فرض یک)</a:t>
            </a:r>
          </a:p>
          <a:p>
            <a:pPr marL="457200" indent="-457200" algn="r" rtl="1">
              <a:buFont typeface="+mj-lt"/>
              <a:buAutoNum type="arabicPeriod"/>
            </a:pPr>
            <a:r>
              <a:rPr lang="fa-IR" sz="2400" dirty="0" smtClean="0">
                <a:solidFill>
                  <a:srgbClr val="C00000"/>
                </a:solidFill>
              </a:rPr>
              <a:t>آزمون تجربی</a:t>
            </a:r>
          </a:p>
          <a:p>
            <a:pPr marL="457200" indent="-457200" algn="r" rtl="1">
              <a:buFont typeface="+mj-lt"/>
              <a:buAutoNum type="arabicPeriod"/>
            </a:pPr>
            <a:r>
              <a:rPr lang="fa-IR" sz="2400" dirty="0" smtClean="0">
                <a:solidFill>
                  <a:srgbClr val="C00000"/>
                </a:solidFill>
              </a:rPr>
              <a:t>نتیجه گیری</a:t>
            </a:r>
          </a:p>
          <a:p>
            <a:pPr marL="457200" indent="-457200" algn="r" rtl="1">
              <a:buFont typeface="+mj-lt"/>
              <a:buAutoNum type="arabicPeriod"/>
            </a:pPr>
            <a:r>
              <a:rPr lang="fa-IR" sz="2400" dirty="0" smtClean="0">
                <a:solidFill>
                  <a:srgbClr val="C00000"/>
                </a:solidFill>
              </a:rPr>
              <a:t>انتشار</a:t>
            </a:r>
          </a:p>
        </p:txBody>
      </p:sp>
      <p:sp>
        <p:nvSpPr>
          <p:cNvPr id="4" name="Slide Number Placeholder 3"/>
          <p:cNvSpPr>
            <a:spLocks noGrp="1"/>
          </p:cNvSpPr>
          <p:nvPr>
            <p:ph type="sldNum" sz="quarter" idx="12"/>
          </p:nvPr>
        </p:nvSpPr>
        <p:spPr/>
        <p:txBody>
          <a:bodyPr/>
          <a:lstStyle/>
          <a:p>
            <a:fld id="{194544CD-5A7C-44D2-985E-F5EC077F434C}" type="slidenum">
              <a:rPr lang="en-US" smtClean="0">
                <a:solidFill>
                  <a:srgbClr val="8CADAE">
                    <a:shade val="75000"/>
                  </a:srgbClr>
                </a:solidFill>
              </a:rPr>
              <a:pPr/>
              <a:t>2</a:t>
            </a:fld>
            <a:endParaRPr lang="en-US">
              <a:solidFill>
                <a:srgbClr val="8CADAE">
                  <a:shade val="75000"/>
                </a:srgbClr>
              </a:solidFill>
            </a:endParaRPr>
          </a:p>
        </p:txBody>
      </p:sp>
    </p:spTree>
    <p:extLst>
      <p:ext uri="{BB962C8B-B14F-4D97-AF65-F5344CB8AC3E}">
        <p14:creationId xmlns:p14="http://schemas.microsoft.com/office/powerpoint/2010/main" val="1617455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194544CD-5A7C-44D2-985E-F5EC077F434C}" type="slidenum">
              <a:rPr lang="en-US" smtClean="0"/>
              <a:t>20</a:t>
            </a:fld>
            <a:endParaRPr lang="en-US"/>
          </a:p>
        </p:txBody>
      </p:sp>
      <p:sp>
        <p:nvSpPr>
          <p:cNvPr id="4" name="Content Placeholder 3"/>
          <p:cNvSpPr>
            <a:spLocks noGrp="1"/>
          </p:cNvSpPr>
          <p:nvPr>
            <p:ph sz="quarter" idx="1"/>
          </p:nvPr>
        </p:nvSpPr>
        <p:spPr/>
        <p:txBody>
          <a:bodyPr>
            <a:normAutofit/>
          </a:bodyPr>
          <a:lstStyle/>
          <a:p>
            <a:pPr algn="r" rtl="1"/>
            <a:r>
              <a:rPr lang="fa-IR" dirty="0" smtClean="0"/>
              <a:t>34 شاخه جانوری در درخت کلادوگرام</a:t>
            </a:r>
          </a:p>
          <a:p>
            <a:pPr algn="r" rtl="1"/>
            <a:r>
              <a:rPr lang="fa-IR" dirty="0" smtClean="0"/>
              <a:t>اشتراک برخی از مراحل جنینی در همه جانوران به علت جد مشترک</a:t>
            </a:r>
          </a:p>
          <a:p>
            <a:pPr algn="r" rtl="1"/>
            <a:r>
              <a:rPr lang="fa-IR" dirty="0" smtClean="0"/>
              <a:t>مرحله بلاستولا و </a:t>
            </a:r>
            <a:r>
              <a:rPr lang="en-US" dirty="0" smtClean="0"/>
              <a:t>diploblastic</a:t>
            </a:r>
            <a:endParaRPr lang="fa-IR" dirty="0" smtClean="0"/>
          </a:p>
          <a:p>
            <a:pPr algn="r" rtl="1"/>
            <a:r>
              <a:rPr lang="fa-IR" dirty="0" smtClean="0"/>
              <a:t>صفت </a:t>
            </a:r>
            <a:r>
              <a:rPr lang="en-US" dirty="0" smtClean="0"/>
              <a:t>triploblastic </a:t>
            </a:r>
            <a:r>
              <a:rPr lang="en-US" dirty="0" err="1" smtClean="0"/>
              <a:t>bilateria</a:t>
            </a:r>
            <a:r>
              <a:rPr lang="fa-IR" dirty="0" smtClean="0"/>
              <a:t> روی درخت کلادوگرام</a:t>
            </a:r>
            <a:r>
              <a:rPr lang="en-US" dirty="0" smtClean="0"/>
              <a:t> </a:t>
            </a:r>
          </a:p>
          <a:p>
            <a:pPr algn="r" rtl="1"/>
            <a:r>
              <a:rPr lang="fa-IR" dirty="0" smtClean="0"/>
              <a:t>جانوران با سه لایه جنینی و تقارن دوطرفی به دو گروه </a:t>
            </a:r>
            <a:r>
              <a:rPr lang="en-US" dirty="0" smtClean="0"/>
              <a:t>protostome</a:t>
            </a:r>
            <a:r>
              <a:rPr lang="fa-IR" dirty="0" smtClean="0"/>
              <a:t> و </a:t>
            </a:r>
            <a:r>
              <a:rPr lang="en-US" dirty="0" err="1" smtClean="0"/>
              <a:t>deuterostome</a:t>
            </a:r>
            <a:r>
              <a:rPr lang="fa-IR" dirty="0" smtClean="0"/>
              <a:t> تقسیم می شوند.</a:t>
            </a:r>
          </a:p>
          <a:p>
            <a:pPr algn="r" rtl="1"/>
            <a:r>
              <a:rPr lang="fa-IR" dirty="0" smtClean="0"/>
              <a:t>تقسیم بندی برگرفته از اولین منفذ جنینی ایجاد شده در بلاستولا می باشد. </a:t>
            </a:r>
          </a:p>
          <a:p>
            <a:pPr algn="r" rtl="1"/>
            <a:endParaRPr lang="en-US" dirty="0" smtClean="0"/>
          </a:p>
        </p:txBody>
      </p:sp>
    </p:spTree>
    <p:extLst>
      <p:ext uri="{BB962C8B-B14F-4D97-AF65-F5344CB8AC3E}">
        <p14:creationId xmlns:p14="http://schemas.microsoft.com/office/powerpoint/2010/main" val="3285935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en-US" sz="2400" dirty="0" err="1" smtClean="0"/>
              <a:t>Protostomia</a:t>
            </a:r>
            <a:r>
              <a:rPr lang="fa-IR" sz="2400" dirty="0" smtClean="0"/>
              <a:t> (دهان اولیه ها) و </a:t>
            </a:r>
            <a:r>
              <a:rPr lang="en-US" sz="2400" dirty="0" err="1"/>
              <a:t>deuterostomia</a:t>
            </a:r>
            <a:r>
              <a:rPr lang="fa-IR" sz="2400" dirty="0"/>
              <a:t> (دهان ثانویه ها):</a:t>
            </a:r>
          </a:p>
          <a:p>
            <a:pPr algn="r" rtl="1"/>
            <a:endParaRPr lang="fa-IR" dirty="0"/>
          </a:p>
          <a:p>
            <a:pPr algn="r" rtl="1"/>
            <a:r>
              <a:rPr lang="fa-IR" dirty="0" smtClean="0"/>
              <a:t>4 تفاوت اساسی </a:t>
            </a:r>
          </a:p>
          <a:p>
            <a:pPr algn="r" rtl="1"/>
            <a:endParaRPr lang="fa-IR" dirty="0"/>
          </a:p>
          <a:p>
            <a:pPr marL="514350" indent="-514350" algn="r" rtl="1">
              <a:buFont typeface="+mj-lt"/>
              <a:buAutoNum type="arabicPeriod"/>
            </a:pPr>
            <a:r>
              <a:rPr lang="fa-IR" dirty="0" smtClean="0"/>
              <a:t>کلیواژ مارپیچی در مقابل شعاعی</a:t>
            </a:r>
          </a:p>
          <a:p>
            <a:pPr marL="514350" indent="-514350" algn="r" rtl="1">
              <a:buFont typeface="+mj-lt"/>
              <a:buAutoNum type="arabicPeriod"/>
            </a:pPr>
            <a:r>
              <a:rPr lang="fa-IR" dirty="0" smtClean="0"/>
              <a:t>کلیواژ</a:t>
            </a:r>
            <a:r>
              <a:rPr lang="en-US" dirty="0" smtClean="0"/>
              <a:t> </a:t>
            </a:r>
            <a:r>
              <a:rPr lang="fa-IR" dirty="0" smtClean="0"/>
              <a:t> موزائیک </a:t>
            </a:r>
            <a:r>
              <a:rPr lang="en-US" dirty="0" smtClean="0"/>
              <a:t>mosaic</a:t>
            </a:r>
            <a:r>
              <a:rPr lang="fa-IR" dirty="0" smtClean="0"/>
              <a:t> و تنظیمی </a:t>
            </a:r>
            <a:r>
              <a:rPr lang="en-US" dirty="0" smtClean="0"/>
              <a:t>regulatory</a:t>
            </a:r>
            <a:endParaRPr lang="fa-IR" dirty="0" smtClean="0"/>
          </a:p>
          <a:p>
            <a:pPr marL="514350" indent="-514350" algn="r" rtl="1">
              <a:buFont typeface="+mj-lt"/>
              <a:buAutoNum type="arabicPeriod"/>
            </a:pPr>
            <a:r>
              <a:rPr lang="fa-IR" dirty="0" smtClean="0"/>
              <a:t>سرنوشت پلاستوپور</a:t>
            </a:r>
          </a:p>
          <a:p>
            <a:pPr marL="514350" indent="-514350" algn="r" rtl="1">
              <a:buFont typeface="+mj-lt"/>
              <a:buAutoNum type="arabicPeriod"/>
            </a:pPr>
            <a:r>
              <a:rPr lang="fa-IR" dirty="0" smtClean="0"/>
              <a:t>تشکیل سلوم</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21</a:t>
            </a:fld>
            <a:endParaRPr lang="en-US"/>
          </a:p>
        </p:txBody>
      </p:sp>
    </p:spTree>
    <p:extLst>
      <p:ext uri="{BB962C8B-B14F-4D97-AF65-F5344CB8AC3E}">
        <p14:creationId xmlns:p14="http://schemas.microsoft.com/office/powerpoint/2010/main" val="4227568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32" y="195262"/>
            <a:ext cx="611031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22</a:t>
            </a:fld>
            <a:endParaRPr lang="en-US"/>
          </a:p>
        </p:txBody>
      </p:sp>
    </p:spTree>
    <p:extLst>
      <p:ext uri="{BB962C8B-B14F-4D97-AF65-F5344CB8AC3E}">
        <p14:creationId xmlns:p14="http://schemas.microsoft.com/office/powerpoint/2010/main" val="1829715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algn="r" rtl="1"/>
            <a:r>
              <a:rPr lang="fa-IR" dirty="0" smtClean="0"/>
              <a:t>34 شاخه روی درخت کلادوگرام</a:t>
            </a:r>
          </a:p>
          <a:p>
            <a:pPr algn="r" rtl="1"/>
            <a:r>
              <a:rPr lang="fa-IR" dirty="0" smtClean="0"/>
              <a:t>وجود بلاستولا درتکوین یک هومولوژی اساسی جانوری است.</a:t>
            </a:r>
          </a:p>
          <a:p>
            <a:pPr algn="r" rtl="1"/>
            <a:r>
              <a:rPr lang="fa-IR" dirty="0" smtClean="0"/>
              <a:t>جانوران بر اساس لایه های جنینی به دو دسته تقسیم می شوند</a:t>
            </a:r>
          </a:p>
          <a:p>
            <a:pPr algn="r" rtl="1"/>
            <a:endParaRPr lang="fa-IR" dirty="0" smtClean="0"/>
          </a:p>
          <a:p>
            <a:pPr algn="r" rtl="1">
              <a:buFont typeface="Wingdings" pitchFamily="2" charset="2"/>
              <a:buChar char="Ø"/>
            </a:pPr>
            <a:r>
              <a:rPr lang="fa-IR" dirty="0"/>
              <a:t> </a:t>
            </a:r>
            <a:r>
              <a:rPr lang="fa-IR" dirty="0" smtClean="0">
                <a:solidFill>
                  <a:srgbClr val="C00000"/>
                </a:solidFill>
              </a:rPr>
              <a:t>دو لایه </a:t>
            </a:r>
            <a:r>
              <a:rPr lang="en-US" dirty="0" smtClean="0">
                <a:solidFill>
                  <a:srgbClr val="C00000"/>
                </a:solidFill>
              </a:rPr>
              <a:t>diploblastic</a:t>
            </a:r>
            <a:endParaRPr lang="fa-IR" dirty="0">
              <a:solidFill>
                <a:srgbClr val="C00000"/>
              </a:solidFill>
            </a:endParaRPr>
          </a:p>
          <a:p>
            <a:pPr marL="0" indent="0" algn="r" rtl="1">
              <a:buNone/>
            </a:pPr>
            <a:r>
              <a:rPr lang="fa-IR" dirty="0" smtClean="0"/>
              <a:t> (</a:t>
            </a:r>
            <a:r>
              <a:rPr lang="en-US" dirty="0" err="1" smtClean="0"/>
              <a:t>placozoa</a:t>
            </a:r>
            <a:r>
              <a:rPr lang="fa-IR" dirty="0" smtClean="0"/>
              <a:t>، </a:t>
            </a:r>
            <a:r>
              <a:rPr lang="en-US" dirty="0" err="1" smtClean="0"/>
              <a:t>Cnidaria</a:t>
            </a:r>
            <a:r>
              <a:rPr lang="fa-IR" dirty="0" smtClean="0"/>
              <a:t> و شانه داران</a:t>
            </a:r>
            <a:endParaRPr lang="fa-IR" dirty="0"/>
          </a:p>
          <a:p>
            <a:pPr algn="r" rtl="1">
              <a:buFont typeface="Wingdings" pitchFamily="2" charset="2"/>
              <a:buChar char="Ø"/>
            </a:pPr>
            <a:r>
              <a:rPr lang="fa-IR" dirty="0" smtClean="0">
                <a:solidFill>
                  <a:srgbClr val="C00000"/>
                </a:solidFill>
              </a:rPr>
              <a:t>سه </a:t>
            </a:r>
            <a:r>
              <a:rPr lang="fa-IR" dirty="0">
                <a:solidFill>
                  <a:srgbClr val="C00000"/>
                </a:solidFill>
              </a:rPr>
              <a:t>لایه جنینی </a:t>
            </a:r>
            <a:r>
              <a:rPr lang="en-US" dirty="0" smtClean="0">
                <a:solidFill>
                  <a:srgbClr val="C00000"/>
                </a:solidFill>
              </a:rPr>
              <a:t>triploblastic</a:t>
            </a:r>
            <a:r>
              <a:rPr lang="fa-IR" dirty="0" smtClean="0">
                <a:solidFill>
                  <a:srgbClr val="C00000"/>
                </a:solidFill>
              </a:rPr>
              <a:t> و تقارت دو طرفی</a:t>
            </a:r>
          </a:p>
          <a:p>
            <a:pPr marL="0" indent="0" algn="r" rtl="1">
              <a:buNone/>
            </a:pPr>
            <a:r>
              <a:rPr lang="fa-IR" dirty="0" smtClean="0">
                <a:solidFill>
                  <a:srgbClr val="C00000"/>
                </a:solidFill>
              </a:rPr>
              <a:t>  </a:t>
            </a:r>
            <a:r>
              <a:rPr lang="fa-IR" dirty="0" smtClean="0"/>
              <a:t>( شامل 30 شاخه جانوری) </a:t>
            </a:r>
            <a:endParaRPr lang="en-US" dirty="0"/>
          </a:p>
        </p:txBody>
      </p:sp>
      <p:sp>
        <p:nvSpPr>
          <p:cNvPr id="4" name="Right Bracket 3"/>
          <p:cNvSpPr/>
          <p:nvPr/>
        </p:nvSpPr>
        <p:spPr>
          <a:xfrm>
            <a:off x="1905000" y="4038600"/>
            <a:ext cx="914400" cy="1524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33070" y="3852386"/>
            <a:ext cx="1152880" cy="369332"/>
          </a:xfrm>
          <a:prstGeom prst="rect">
            <a:avLst/>
          </a:prstGeom>
          <a:noFill/>
        </p:spPr>
        <p:txBody>
          <a:bodyPr wrap="none" rtlCol="0">
            <a:spAutoFit/>
          </a:bodyPr>
          <a:lstStyle/>
          <a:p>
            <a:r>
              <a:rPr lang="fa-IR" dirty="0" smtClean="0"/>
              <a:t>دهان اولیه ها</a:t>
            </a:r>
            <a:endParaRPr lang="en-US" dirty="0"/>
          </a:p>
        </p:txBody>
      </p:sp>
      <p:sp>
        <p:nvSpPr>
          <p:cNvPr id="7" name="TextBox 6"/>
          <p:cNvSpPr txBox="1"/>
          <p:nvPr/>
        </p:nvSpPr>
        <p:spPr>
          <a:xfrm>
            <a:off x="664141" y="5383768"/>
            <a:ext cx="1221809" cy="369332"/>
          </a:xfrm>
          <a:prstGeom prst="rect">
            <a:avLst/>
          </a:prstGeom>
          <a:noFill/>
        </p:spPr>
        <p:txBody>
          <a:bodyPr wrap="none" rtlCol="0">
            <a:spAutoFit/>
          </a:bodyPr>
          <a:lstStyle/>
          <a:p>
            <a:r>
              <a:rPr lang="fa-IR" dirty="0" smtClean="0"/>
              <a:t>دهان ثانویه ها</a:t>
            </a:r>
            <a:endParaRPr lang="en-US" dirty="0"/>
          </a:p>
        </p:txBody>
      </p:sp>
      <p:sp>
        <p:nvSpPr>
          <p:cNvPr id="5" name="Slide Number Placeholder 4"/>
          <p:cNvSpPr>
            <a:spLocks noGrp="1"/>
          </p:cNvSpPr>
          <p:nvPr>
            <p:ph type="sldNum" sz="quarter" idx="12"/>
          </p:nvPr>
        </p:nvSpPr>
        <p:spPr/>
        <p:txBody>
          <a:bodyPr/>
          <a:lstStyle/>
          <a:p>
            <a:fld id="{194544CD-5A7C-44D2-985E-F5EC077F434C}" type="slidenum">
              <a:rPr lang="en-US" smtClean="0"/>
              <a:t>23</a:t>
            </a:fld>
            <a:endParaRPr lang="en-US"/>
          </a:p>
        </p:txBody>
      </p:sp>
    </p:spTree>
    <p:extLst>
      <p:ext uri="{BB962C8B-B14F-4D97-AF65-F5344CB8AC3E}">
        <p14:creationId xmlns:p14="http://schemas.microsoft.com/office/powerpoint/2010/main" val="812994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9772650" cy="57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24</a:t>
            </a:fld>
            <a:endParaRPr lang="en-US"/>
          </a:p>
        </p:txBody>
      </p:sp>
    </p:spTree>
    <p:extLst>
      <p:ext uri="{BB962C8B-B14F-4D97-AF65-F5344CB8AC3E}">
        <p14:creationId xmlns:p14="http://schemas.microsoft.com/office/powerpoint/2010/main" val="933296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انواع طرح بدن جانوران </a:t>
            </a:r>
            <a:r>
              <a:rPr lang="en-US" dirty="0" smtClean="0"/>
              <a:t>animal body plan </a:t>
            </a:r>
            <a:endParaRPr lang="en-US" dirty="0"/>
          </a:p>
        </p:txBody>
      </p:sp>
      <p:sp>
        <p:nvSpPr>
          <p:cNvPr id="3" name="Content Placeholder 2"/>
          <p:cNvSpPr>
            <a:spLocks noGrp="1"/>
          </p:cNvSpPr>
          <p:nvPr>
            <p:ph sz="quarter" idx="1"/>
          </p:nvPr>
        </p:nvSpPr>
        <p:spPr/>
        <p:txBody>
          <a:bodyPr/>
          <a:lstStyle/>
          <a:p>
            <a:pPr algn="r" rtl="1"/>
            <a:r>
              <a:rPr lang="fa-IR" dirty="0" smtClean="0"/>
              <a:t>آسلومات: در برخی دهان اولیه ها مانند کرمهای پهن : مزودرم کاملا بلاستوسل را پر می کند  </a:t>
            </a:r>
            <a:r>
              <a:rPr lang="en-US" dirty="0" smtClean="0"/>
              <a:t>(acoelomate)</a:t>
            </a:r>
            <a:endParaRPr lang="fa-IR" dirty="0" smtClean="0"/>
          </a:p>
          <a:p>
            <a:pPr algn="r" rtl="1"/>
            <a:endParaRPr lang="fa-IR" dirty="0"/>
          </a:p>
          <a:p>
            <a:pPr algn="r" rtl="1"/>
            <a:r>
              <a:rPr lang="fa-IR" dirty="0" smtClean="0"/>
              <a:t>سلوم داران کاذب: در برخی دیگر دهان اولیه ها مزودرم فقط در یک طرف بلاستوسل قرار می گیرد و بلاستوسل اطراف روده را احاطه می کند</a:t>
            </a:r>
            <a:r>
              <a:rPr lang="en-US" dirty="0" smtClean="0"/>
              <a:t>  (</a:t>
            </a:r>
            <a:r>
              <a:rPr lang="en-US" dirty="0" err="1" smtClean="0"/>
              <a:t>pseudocoelomate</a:t>
            </a:r>
            <a:r>
              <a:rPr lang="en-US" dirty="0" smtClean="0"/>
              <a:t>)     </a:t>
            </a:r>
            <a:endParaRPr lang="fa-IR" dirty="0" smtClean="0"/>
          </a:p>
          <a:p>
            <a:pPr algn="r" rtl="1"/>
            <a:endParaRPr lang="fa-IR" dirty="0"/>
          </a:p>
          <a:p>
            <a:pPr algn="r" rtl="1"/>
            <a:r>
              <a:rPr lang="fa-IR" dirty="0" smtClean="0"/>
              <a:t>سلوم داران حقیقی: مزودرم کاملا در اطراف سلوم که آن هم با مایع پر شده است </a:t>
            </a:r>
            <a:r>
              <a:rPr lang="en-US" dirty="0" smtClean="0"/>
              <a:t>(</a:t>
            </a:r>
            <a:r>
              <a:rPr lang="en-US" dirty="0" err="1" smtClean="0"/>
              <a:t>eucoelomate</a:t>
            </a:r>
            <a:r>
              <a:rPr lang="en-US" dirty="0" smtClean="0"/>
              <a:t>)</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25</a:t>
            </a:fld>
            <a:endParaRPr lang="en-US"/>
          </a:p>
        </p:txBody>
      </p:sp>
    </p:spTree>
    <p:extLst>
      <p:ext uri="{BB962C8B-B14F-4D97-AF65-F5344CB8AC3E}">
        <p14:creationId xmlns:p14="http://schemas.microsoft.com/office/powerpoint/2010/main" val="1038669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طرح بدن جانوران </a:t>
            </a:r>
            <a:endParaRPr lang="en-US" dirty="0"/>
          </a:p>
        </p:txBody>
      </p:sp>
      <p:sp>
        <p:nvSpPr>
          <p:cNvPr id="3" name="Content Placeholder 2"/>
          <p:cNvSpPr>
            <a:spLocks noGrp="1"/>
          </p:cNvSpPr>
          <p:nvPr>
            <p:ph sz="quarter"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09" y="1527048"/>
            <a:ext cx="803940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26</a:t>
            </a:fld>
            <a:endParaRPr lang="en-US"/>
          </a:p>
        </p:txBody>
      </p:sp>
    </p:spTree>
    <p:extLst>
      <p:ext uri="{BB962C8B-B14F-4D97-AF65-F5344CB8AC3E}">
        <p14:creationId xmlns:p14="http://schemas.microsoft.com/office/powerpoint/2010/main" val="3520433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3"/>
          <p:cNvSpPr>
            <a:spLocks noChangeArrowheads="1"/>
          </p:cNvSpPr>
          <p:nvPr/>
        </p:nvSpPr>
        <p:spPr bwMode="auto">
          <a:xfrm>
            <a:off x="1412875" y="202723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4A4AE0"/>
                </a:solidFill>
                <a:latin typeface="Times" panose="02020603050405020304" pitchFamily="18" charset="0"/>
                <a:cs typeface="Arial" panose="020B0604020202020204" pitchFamily="34" charset="0"/>
              </a:rPr>
              <a:t>Ectoderm</a:t>
            </a:r>
          </a:p>
        </p:txBody>
      </p:sp>
      <p:sp>
        <p:nvSpPr>
          <p:cNvPr id="556035" name="Line 4"/>
          <p:cNvSpPr>
            <a:spLocks noChangeShapeType="1"/>
          </p:cNvSpPr>
          <p:nvPr/>
        </p:nvSpPr>
        <p:spPr bwMode="auto">
          <a:xfrm flipH="1">
            <a:off x="11080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36" name="Line 5"/>
          <p:cNvSpPr>
            <a:spLocks noChangeShapeType="1"/>
          </p:cNvSpPr>
          <p:nvPr/>
        </p:nvSpPr>
        <p:spPr bwMode="auto">
          <a:xfrm>
            <a:off x="1108075" y="2187575"/>
            <a:ext cx="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366598" name="Rectangle 6"/>
          <p:cNvSpPr>
            <a:spLocks noChangeArrowheads="1"/>
          </p:cNvSpPr>
          <p:nvPr/>
        </p:nvSpPr>
        <p:spPr bwMode="auto">
          <a:xfrm>
            <a:off x="1412875" y="2492375"/>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Skin</a:t>
            </a:r>
          </a:p>
        </p:txBody>
      </p:sp>
      <p:sp>
        <p:nvSpPr>
          <p:cNvPr id="366599" name="Rectangle 7"/>
          <p:cNvSpPr>
            <a:spLocks noChangeArrowheads="1"/>
          </p:cNvSpPr>
          <p:nvPr/>
        </p:nvSpPr>
        <p:spPr bwMode="auto">
          <a:xfrm>
            <a:off x="1403350" y="314166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Nervous system</a:t>
            </a:r>
          </a:p>
        </p:txBody>
      </p:sp>
      <p:sp>
        <p:nvSpPr>
          <p:cNvPr id="556039" name="Rectangle 8"/>
          <p:cNvSpPr>
            <a:spLocks noChangeArrowheads="1"/>
          </p:cNvSpPr>
          <p:nvPr/>
        </p:nvSpPr>
        <p:spPr bwMode="auto">
          <a:xfrm>
            <a:off x="3775075" y="20272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E30808"/>
                </a:solidFill>
                <a:latin typeface="Times" panose="02020603050405020304" pitchFamily="18" charset="0"/>
                <a:cs typeface="Arial" panose="020B0604020202020204" pitchFamily="34" charset="0"/>
              </a:rPr>
              <a:t>Mesoderm</a:t>
            </a:r>
          </a:p>
        </p:txBody>
      </p:sp>
      <p:sp>
        <p:nvSpPr>
          <p:cNvPr id="556040" name="Line 9"/>
          <p:cNvSpPr>
            <a:spLocks noChangeShapeType="1"/>
          </p:cNvSpPr>
          <p:nvPr/>
        </p:nvSpPr>
        <p:spPr bwMode="auto">
          <a:xfrm flipH="1">
            <a:off x="34702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1" name="Line 10"/>
          <p:cNvSpPr>
            <a:spLocks noChangeShapeType="1"/>
          </p:cNvSpPr>
          <p:nvPr/>
        </p:nvSpPr>
        <p:spPr bwMode="auto">
          <a:xfrm>
            <a:off x="3470275" y="2187575"/>
            <a:ext cx="0" cy="335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2" name="Rectangle 11"/>
          <p:cNvSpPr>
            <a:spLocks noChangeArrowheads="1"/>
          </p:cNvSpPr>
          <p:nvPr/>
        </p:nvSpPr>
        <p:spPr bwMode="auto">
          <a:xfrm>
            <a:off x="6213475" y="20272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1A8B1C"/>
                </a:solidFill>
                <a:latin typeface="Times" panose="02020603050405020304" pitchFamily="18" charset="0"/>
                <a:cs typeface="Arial" panose="020B0604020202020204" pitchFamily="34" charset="0"/>
              </a:rPr>
              <a:t>Endoderm</a:t>
            </a:r>
          </a:p>
        </p:txBody>
      </p:sp>
      <p:sp>
        <p:nvSpPr>
          <p:cNvPr id="556043" name="Line 12"/>
          <p:cNvSpPr>
            <a:spLocks noChangeShapeType="1"/>
          </p:cNvSpPr>
          <p:nvPr/>
        </p:nvSpPr>
        <p:spPr bwMode="auto">
          <a:xfrm flipH="1">
            <a:off x="59086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4" name="Line 13"/>
          <p:cNvSpPr>
            <a:spLocks noChangeShapeType="1"/>
          </p:cNvSpPr>
          <p:nvPr/>
        </p:nvSpPr>
        <p:spPr bwMode="auto">
          <a:xfrm>
            <a:off x="5908675" y="2187575"/>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366606" name="Rectangle 14"/>
          <p:cNvSpPr>
            <a:spLocks noChangeArrowheads="1"/>
          </p:cNvSpPr>
          <p:nvPr/>
        </p:nvSpPr>
        <p:spPr bwMode="auto">
          <a:xfrm>
            <a:off x="1412875" y="401637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Tooth enamel</a:t>
            </a:r>
          </a:p>
        </p:txBody>
      </p:sp>
      <p:sp>
        <p:nvSpPr>
          <p:cNvPr id="366607" name="Rectangle 15"/>
          <p:cNvSpPr>
            <a:spLocks noChangeArrowheads="1"/>
          </p:cNvSpPr>
          <p:nvPr/>
        </p:nvSpPr>
        <p:spPr bwMode="auto">
          <a:xfrm>
            <a:off x="3851275" y="2492375"/>
            <a:ext cx="160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Skeletal system</a:t>
            </a:r>
          </a:p>
        </p:txBody>
      </p:sp>
      <p:sp>
        <p:nvSpPr>
          <p:cNvPr id="366608" name="Rectangle 16"/>
          <p:cNvSpPr>
            <a:spLocks noChangeArrowheads="1"/>
          </p:cNvSpPr>
          <p:nvPr/>
        </p:nvSpPr>
        <p:spPr bwMode="auto">
          <a:xfrm>
            <a:off x="3851275" y="317817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Muscles</a:t>
            </a:r>
          </a:p>
        </p:txBody>
      </p:sp>
      <p:sp>
        <p:nvSpPr>
          <p:cNvPr id="366609" name="Rectangle 17"/>
          <p:cNvSpPr>
            <a:spLocks noChangeArrowheads="1"/>
          </p:cNvSpPr>
          <p:nvPr/>
        </p:nvSpPr>
        <p:spPr bwMode="auto">
          <a:xfrm>
            <a:off x="3851275" y="40163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Kidneys </a:t>
            </a:r>
          </a:p>
        </p:txBody>
      </p:sp>
      <p:sp>
        <p:nvSpPr>
          <p:cNvPr id="366610" name="Rectangle 18"/>
          <p:cNvSpPr>
            <a:spLocks noChangeArrowheads="1"/>
          </p:cNvSpPr>
          <p:nvPr/>
        </p:nvSpPr>
        <p:spPr bwMode="auto">
          <a:xfrm>
            <a:off x="3851275" y="4549775"/>
            <a:ext cx="191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Circulatory system</a:t>
            </a:r>
          </a:p>
        </p:txBody>
      </p:sp>
      <p:sp>
        <p:nvSpPr>
          <p:cNvPr id="366611" name="Rectangle 19"/>
          <p:cNvSpPr>
            <a:spLocks noChangeArrowheads="1"/>
          </p:cNvSpPr>
          <p:nvPr/>
        </p:nvSpPr>
        <p:spPr bwMode="auto">
          <a:xfrm>
            <a:off x="3851275" y="5083175"/>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Reproductive system</a:t>
            </a:r>
          </a:p>
        </p:txBody>
      </p:sp>
      <p:sp>
        <p:nvSpPr>
          <p:cNvPr id="366612" name="Rectangle 20"/>
          <p:cNvSpPr>
            <a:spLocks noChangeArrowheads="1"/>
          </p:cNvSpPr>
          <p:nvPr/>
        </p:nvSpPr>
        <p:spPr bwMode="auto">
          <a:xfrm>
            <a:off x="6289675" y="2492375"/>
            <a:ext cx="259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dirty="0" smtClean="0">
                <a:solidFill>
                  <a:srgbClr val="1A8B1C"/>
                </a:solidFill>
                <a:latin typeface="Times" panose="02020603050405020304" pitchFamily="18" charset="0"/>
                <a:cs typeface="Arial" panose="020B0604020202020204" pitchFamily="34" charset="0"/>
              </a:rPr>
              <a:t>Lining of digestive, circulatory, excretory, respiratory and reproductive systems</a:t>
            </a:r>
          </a:p>
        </p:txBody>
      </p:sp>
      <p:sp>
        <p:nvSpPr>
          <p:cNvPr id="366613" name="Rectangle 21"/>
          <p:cNvSpPr>
            <a:spLocks noChangeArrowheads="1"/>
          </p:cNvSpPr>
          <p:nvPr/>
        </p:nvSpPr>
        <p:spPr bwMode="auto">
          <a:xfrm>
            <a:off x="6289675" y="37877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dirty="0" smtClean="0">
                <a:solidFill>
                  <a:srgbClr val="1A8B1C"/>
                </a:solidFill>
                <a:latin typeface="Times" panose="02020603050405020304" pitchFamily="18" charset="0"/>
                <a:cs typeface="Arial" panose="020B0604020202020204" pitchFamily="34" charset="0"/>
              </a:rPr>
              <a:t>Liver </a:t>
            </a:r>
          </a:p>
        </p:txBody>
      </p:sp>
      <p:sp>
        <p:nvSpPr>
          <p:cNvPr id="366614" name="Rectangle 22"/>
          <p:cNvSpPr>
            <a:spLocks noChangeArrowheads="1"/>
          </p:cNvSpPr>
          <p:nvPr/>
        </p:nvSpPr>
        <p:spPr bwMode="auto">
          <a:xfrm>
            <a:off x="6289675" y="43211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1A8B1C"/>
                </a:solidFill>
                <a:latin typeface="Times" panose="02020603050405020304" pitchFamily="18" charset="0"/>
                <a:cs typeface="Arial" panose="020B0604020202020204" pitchFamily="34" charset="0"/>
              </a:rPr>
              <a:t>Pancreas </a:t>
            </a:r>
          </a:p>
        </p:txBody>
      </p:sp>
      <p:sp>
        <p:nvSpPr>
          <p:cNvPr id="556054" name="Line 23"/>
          <p:cNvSpPr>
            <a:spLocks noChangeShapeType="1"/>
          </p:cNvSpPr>
          <p:nvPr/>
        </p:nvSpPr>
        <p:spPr bwMode="auto">
          <a:xfrm>
            <a:off x="11080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5" name="Line 24"/>
          <p:cNvSpPr>
            <a:spLocks noChangeShapeType="1"/>
          </p:cNvSpPr>
          <p:nvPr/>
        </p:nvSpPr>
        <p:spPr bwMode="auto">
          <a:xfrm>
            <a:off x="1108075" y="3330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6" name="Line 25"/>
          <p:cNvSpPr>
            <a:spLocks noChangeShapeType="1"/>
          </p:cNvSpPr>
          <p:nvPr/>
        </p:nvSpPr>
        <p:spPr bwMode="auto">
          <a:xfrm>
            <a:off x="1108075" y="4168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7" name="Line 26"/>
          <p:cNvSpPr>
            <a:spLocks noChangeShapeType="1"/>
          </p:cNvSpPr>
          <p:nvPr/>
        </p:nvSpPr>
        <p:spPr bwMode="auto">
          <a:xfrm>
            <a:off x="34702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8" name="Line 27"/>
          <p:cNvSpPr>
            <a:spLocks noChangeShapeType="1"/>
          </p:cNvSpPr>
          <p:nvPr/>
        </p:nvSpPr>
        <p:spPr bwMode="auto">
          <a:xfrm>
            <a:off x="3470275" y="3330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9" name="Line 28"/>
          <p:cNvSpPr>
            <a:spLocks noChangeShapeType="1"/>
          </p:cNvSpPr>
          <p:nvPr/>
        </p:nvSpPr>
        <p:spPr bwMode="auto">
          <a:xfrm>
            <a:off x="3470275" y="4168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0" name="Line 29"/>
          <p:cNvSpPr>
            <a:spLocks noChangeShapeType="1"/>
          </p:cNvSpPr>
          <p:nvPr/>
        </p:nvSpPr>
        <p:spPr bwMode="auto">
          <a:xfrm>
            <a:off x="3470275" y="47021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1" name="Line 30"/>
          <p:cNvSpPr>
            <a:spLocks noChangeShapeType="1"/>
          </p:cNvSpPr>
          <p:nvPr/>
        </p:nvSpPr>
        <p:spPr bwMode="auto">
          <a:xfrm>
            <a:off x="3492500" y="55165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2" name="Line 31"/>
          <p:cNvSpPr>
            <a:spLocks noChangeShapeType="1"/>
          </p:cNvSpPr>
          <p:nvPr/>
        </p:nvSpPr>
        <p:spPr bwMode="auto">
          <a:xfrm>
            <a:off x="59086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3" name="Line 32"/>
          <p:cNvSpPr>
            <a:spLocks noChangeShapeType="1"/>
          </p:cNvSpPr>
          <p:nvPr/>
        </p:nvSpPr>
        <p:spPr bwMode="auto">
          <a:xfrm>
            <a:off x="5908675" y="39401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4" name="Line 33"/>
          <p:cNvSpPr>
            <a:spLocks noChangeShapeType="1"/>
          </p:cNvSpPr>
          <p:nvPr/>
        </p:nvSpPr>
        <p:spPr bwMode="auto">
          <a:xfrm>
            <a:off x="5908675" y="4473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5" name="Rectangle 35"/>
          <p:cNvSpPr>
            <a:spLocks noChangeArrowheads="1"/>
          </p:cNvSpPr>
          <p:nvPr/>
        </p:nvSpPr>
        <p:spPr bwMode="auto">
          <a:xfrm>
            <a:off x="457200" y="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fontAlgn="base">
              <a:spcBef>
                <a:spcPct val="0"/>
              </a:spcBef>
              <a:spcAft>
                <a:spcPct val="0"/>
              </a:spcAft>
              <a:buClrTx/>
              <a:buFontTx/>
              <a:buNone/>
            </a:pPr>
            <a:r>
              <a:rPr lang="fa-IR" smtClean="0">
                <a:solidFill>
                  <a:srgbClr val="CCECFF"/>
                </a:solidFill>
                <a:cs typeface="Titr" panose="020B0604020202020204" charset="-78"/>
              </a:rPr>
              <a:t>لايه های زاينده </a:t>
            </a:r>
            <a:endParaRPr lang="en-US" smtClean="0">
              <a:solidFill>
                <a:srgbClr val="CCECFF"/>
              </a:solidFill>
              <a:cs typeface="Titr" panose="020B0604020202020204" charset="-78"/>
            </a:endParaRPr>
          </a:p>
        </p:txBody>
      </p:sp>
      <p:sp>
        <p:nvSpPr>
          <p:cNvPr id="556066" name="Text Box 36"/>
          <p:cNvSpPr txBox="1">
            <a:spLocks noChangeArrowheads="1"/>
          </p:cNvSpPr>
          <p:nvPr/>
        </p:nvSpPr>
        <p:spPr bwMode="auto">
          <a:xfrm>
            <a:off x="755650" y="6461125"/>
            <a:ext cx="734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rtl="0" fontAlgn="base">
              <a:spcBef>
                <a:spcPct val="50000"/>
              </a:spcBef>
              <a:spcAft>
                <a:spcPct val="0"/>
              </a:spcAft>
              <a:buClrTx/>
              <a:buFontTx/>
              <a:buNone/>
            </a:pPr>
            <a:r>
              <a:rPr lang="fa-IR" sz="2000" smtClean="0">
                <a:solidFill>
                  <a:srgbClr val="990000"/>
                </a:solidFill>
                <a:cs typeface="Titr" panose="020B0604020202020204" charset="-78"/>
              </a:rPr>
              <a:t>لايه های زاينده و بافت های حاصل از آنها  </a:t>
            </a:r>
            <a:endParaRPr lang="en-US" sz="800" smtClean="0">
              <a:solidFill>
                <a:srgbClr val="990000"/>
              </a:solidFill>
              <a:cs typeface="Titr" panose="020B0604020202020204" charset="-78"/>
            </a:endParaRPr>
          </a:p>
        </p:txBody>
      </p:sp>
    </p:spTree>
    <p:extLst>
      <p:ext uri="{BB962C8B-B14F-4D97-AF65-F5344CB8AC3E}">
        <p14:creationId xmlns:p14="http://schemas.microsoft.com/office/powerpoint/2010/main" val="192015654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167927040" fill="hold" grpId="0" nodeType="clickEffect">
                                  <p:stCondLst>
                                    <p:cond delay="0"/>
                                  </p:stCondLst>
                                  <p:childTnLst>
                                    <p:set>
                                      <p:cBhvr>
                                        <p:cTn id="6" dur="1" fill="hold">
                                          <p:stCondLst>
                                            <p:cond delay="499"/>
                                          </p:stCondLst>
                                        </p:cTn>
                                        <p:tgtEl>
                                          <p:spTgt spid="366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167928308" fill="hold" grpId="0" nodeType="clickEffect">
                                  <p:stCondLst>
                                    <p:cond delay="0"/>
                                  </p:stCondLst>
                                  <p:childTnLst>
                                    <p:set>
                                      <p:cBhvr>
                                        <p:cTn id="10" dur="1" fill="hold">
                                          <p:stCondLst>
                                            <p:cond delay="499"/>
                                          </p:stCondLst>
                                        </p:cTn>
                                        <p:tgtEl>
                                          <p:spTgt spid="3665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241982348" fill="hold" grpId="0" nodeType="clickEffect">
                                  <p:stCondLst>
                                    <p:cond delay="0"/>
                                  </p:stCondLst>
                                  <p:childTnLst>
                                    <p:set>
                                      <p:cBhvr>
                                        <p:cTn id="14" dur="1" fill="hold">
                                          <p:stCondLst>
                                            <p:cond delay="499"/>
                                          </p:stCondLst>
                                        </p:cTn>
                                        <p:tgtEl>
                                          <p:spTgt spid="3666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241983640" fill="hold" grpId="0" nodeType="clickEffect">
                                  <p:stCondLst>
                                    <p:cond delay="0"/>
                                  </p:stCondLst>
                                  <p:childTnLst>
                                    <p:set>
                                      <p:cBhvr>
                                        <p:cTn id="18" dur="1" fill="hold">
                                          <p:stCondLst>
                                            <p:cond delay="499"/>
                                          </p:stCondLst>
                                        </p:cTn>
                                        <p:tgtEl>
                                          <p:spTgt spid="3666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241983844" fill="hold" grpId="0" nodeType="clickEffect">
                                  <p:stCondLst>
                                    <p:cond delay="0"/>
                                  </p:stCondLst>
                                  <p:childTnLst>
                                    <p:set>
                                      <p:cBhvr>
                                        <p:cTn id="22" dur="1" fill="hold">
                                          <p:stCondLst>
                                            <p:cond delay="499"/>
                                          </p:stCondLst>
                                        </p:cTn>
                                        <p:tgtEl>
                                          <p:spTgt spid="3666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241985332" fill="hold" grpId="0" nodeType="clickEffect">
                                  <p:stCondLst>
                                    <p:cond delay="0"/>
                                  </p:stCondLst>
                                  <p:childTnLst>
                                    <p:set>
                                      <p:cBhvr>
                                        <p:cTn id="26" dur="1" fill="hold">
                                          <p:stCondLst>
                                            <p:cond delay="499"/>
                                          </p:stCondLst>
                                        </p:cTn>
                                        <p:tgtEl>
                                          <p:spTgt spid="36660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241977656" fill="hold" grpId="0" nodeType="clickEffect">
                                  <p:stCondLst>
                                    <p:cond delay="0"/>
                                  </p:stCondLst>
                                  <p:childTnLst>
                                    <p:set>
                                      <p:cBhvr>
                                        <p:cTn id="30" dur="1" fill="hold">
                                          <p:stCondLst>
                                            <p:cond delay="499"/>
                                          </p:stCondLst>
                                        </p:cTn>
                                        <p:tgtEl>
                                          <p:spTgt spid="3666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241981776" fill="hold" grpId="0" nodeType="clickEffect">
                                  <p:stCondLst>
                                    <p:cond delay="0"/>
                                  </p:stCondLst>
                                  <p:childTnLst>
                                    <p:set>
                                      <p:cBhvr>
                                        <p:cTn id="34" dur="1" fill="hold">
                                          <p:stCondLst>
                                            <p:cond delay="499"/>
                                          </p:stCondLst>
                                        </p:cTn>
                                        <p:tgtEl>
                                          <p:spTgt spid="3666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241997644" fill="hold" grpId="0" nodeType="clickEffect">
                                  <p:stCondLst>
                                    <p:cond delay="0"/>
                                  </p:stCondLst>
                                  <p:childTnLst>
                                    <p:set>
                                      <p:cBhvr>
                                        <p:cTn id="38" dur="1" fill="hold">
                                          <p:stCondLst>
                                            <p:cond delay="499"/>
                                          </p:stCondLst>
                                        </p:cTn>
                                        <p:tgtEl>
                                          <p:spTgt spid="3666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241998192" fill="hold" grpId="0" nodeType="clickEffect">
                                  <p:stCondLst>
                                    <p:cond delay="0"/>
                                  </p:stCondLst>
                                  <p:childTnLst>
                                    <p:set>
                                      <p:cBhvr>
                                        <p:cTn id="42" dur="1" fill="hold">
                                          <p:stCondLst>
                                            <p:cond delay="499"/>
                                          </p:stCondLst>
                                        </p:cTn>
                                        <p:tgtEl>
                                          <p:spTgt spid="3666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entr" presetSubtype="241998688" fill="hold" grpId="0" nodeType="clickEffect">
                                  <p:stCondLst>
                                    <p:cond delay="0"/>
                                  </p:stCondLst>
                                  <p:childTnLst>
                                    <p:set>
                                      <p:cBhvr>
                                        <p:cTn id="46" dur="1" fill="hold">
                                          <p:stCondLst>
                                            <p:cond delay="499"/>
                                          </p:stCondLst>
                                        </p:cTn>
                                        <p:tgtEl>
                                          <p:spTgt spid="366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utoUpdateAnimBg="0"/>
      <p:bldP spid="366599" grpId="0" autoUpdateAnimBg="0"/>
      <p:bldP spid="366606" grpId="0" autoUpdateAnimBg="0"/>
      <p:bldP spid="366607" grpId="0" autoUpdateAnimBg="0"/>
      <p:bldP spid="366608" grpId="0" autoUpdateAnimBg="0"/>
      <p:bldP spid="366609" grpId="0" autoUpdateAnimBg="0"/>
      <p:bldP spid="366610" grpId="0" autoUpdateAnimBg="0"/>
      <p:bldP spid="366611" grpId="0" autoUpdateAnimBg="0"/>
      <p:bldP spid="366612" grpId="0" autoUpdateAnimBg="0"/>
      <p:bldP spid="366613" grpId="0" autoUpdateAnimBg="0"/>
      <p:bldP spid="36661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r>
              <a:rPr lang="fa-IR" smtClean="0"/>
              <a:t>تقارن  در جانوران</a:t>
            </a:r>
            <a:endParaRPr lang="en-US" smtClean="0"/>
          </a:p>
        </p:txBody>
      </p:sp>
      <p:sp>
        <p:nvSpPr>
          <p:cNvPr id="630787" name="Rectangle 3"/>
          <p:cNvSpPr>
            <a:spLocks noGrp="1" noChangeArrowheads="1"/>
          </p:cNvSpPr>
          <p:nvPr>
            <p:ph type="body" idx="1"/>
          </p:nvPr>
        </p:nvSpPr>
        <p:spPr/>
        <p:txBody>
          <a:bodyPr/>
          <a:lstStyle/>
          <a:p>
            <a:pPr eaLnBrk="1" hangingPunct="1">
              <a:buFont typeface="Wingdings 2" panose="05020102010507070707" pitchFamily="18" charset="2"/>
              <a:buNone/>
            </a:pPr>
            <a:r>
              <a:rPr lang="fa-IR" smtClean="0"/>
              <a:t>تقارن در جانوران حالتی است که در آن اندازه و شکل قسمت های مختلف بدن جانوران در طرفين صفحه ميانی قرار مي گيرد . </a:t>
            </a:r>
          </a:p>
          <a:p>
            <a:pPr eaLnBrk="1" hangingPunct="1"/>
            <a:r>
              <a:rPr lang="fa-IR" smtClean="0"/>
              <a:t> تقارن کروی</a:t>
            </a:r>
          </a:p>
          <a:p>
            <a:pPr eaLnBrk="1" hangingPunct="1"/>
            <a:r>
              <a:rPr lang="fa-IR" smtClean="0"/>
              <a:t>تقارن شعاعی</a:t>
            </a:r>
          </a:p>
          <a:p>
            <a:pPr eaLnBrk="1" hangingPunct="1"/>
            <a:r>
              <a:rPr lang="fa-IR" smtClean="0"/>
              <a:t>تقارن دو شعاعی</a:t>
            </a:r>
          </a:p>
          <a:p>
            <a:pPr eaLnBrk="1" hangingPunct="1"/>
            <a:r>
              <a:rPr lang="fa-IR" smtClean="0"/>
              <a:t>تقارن دو طرفی</a:t>
            </a:r>
          </a:p>
          <a:p>
            <a:pPr eaLnBrk="1" hangingPunct="1"/>
            <a:endParaRPr lang="en-US" smtClean="0"/>
          </a:p>
        </p:txBody>
      </p:sp>
    </p:spTree>
    <p:extLst>
      <p:ext uri="{BB962C8B-B14F-4D97-AF65-F5344CB8AC3E}">
        <p14:creationId xmlns:p14="http://schemas.microsoft.com/office/powerpoint/2010/main" val="1789810805"/>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pPr eaLnBrk="1" hangingPunct="1"/>
            <a:r>
              <a:rPr lang="fa-IR" smtClean="0"/>
              <a:t>تقارن کروی  </a:t>
            </a:r>
            <a:endParaRPr lang="en-US" smtClean="0"/>
          </a:p>
        </p:txBody>
      </p:sp>
      <p:sp>
        <p:nvSpPr>
          <p:cNvPr id="632835" name="Rectangle 3"/>
          <p:cNvSpPr>
            <a:spLocks noGrp="1" noChangeArrowheads="1"/>
          </p:cNvSpPr>
          <p:nvPr>
            <p:ph type="body" idx="1"/>
          </p:nvPr>
        </p:nvSpPr>
        <p:spPr>
          <a:xfrm>
            <a:off x="0" y="836613"/>
            <a:ext cx="8532813" cy="4525962"/>
          </a:xfrm>
        </p:spPr>
        <p:txBody>
          <a:bodyPr/>
          <a:lstStyle/>
          <a:p>
            <a:pPr eaLnBrk="1" hangingPunct="1"/>
            <a:r>
              <a:rPr lang="fa-IR" smtClean="0"/>
              <a:t> هر صفحه ای که از مرکز بدن بگذرد ، بدن را به دو نيمه مساوی تقسيم مي کند(تقارن آینه ای) . </a:t>
            </a:r>
          </a:p>
          <a:p>
            <a:pPr eaLnBrk="1" hangingPunct="1"/>
            <a:r>
              <a:rPr lang="fa-IR" smtClean="0"/>
              <a:t> اين تقارن بيشتر در تک ياخته ها ديده مي شود و در ساير گروه های جانوری به ندرت مشاهده مي شود . </a:t>
            </a:r>
          </a:p>
          <a:p>
            <a:pPr eaLnBrk="1" hangingPunct="1">
              <a:buFont typeface="Wingdings 2" panose="05020102010507070707" pitchFamily="18" charset="2"/>
              <a:buNone/>
            </a:pPr>
            <a:endParaRPr lang="fa-IR" smtClean="0"/>
          </a:p>
          <a:p>
            <a:pPr eaLnBrk="1" hangingPunct="1"/>
            <a:endParaRPr lang="en-US" smtClean="0"/>
          </a:p>
        </p:txBody>
      </p:sp>
      <p:pic>
        <p:nvPicPr>
          <p:cNvPr id="6328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213100"/>
            <a:ext cx="4445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28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221163"/>
            <a:ext cx="19431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2838" name="Oval 6"/>
          <p:cNvSpPr>
            <a:spLocks noChangeArrowheads="1"/>
          </p:cNvSpPr>
          <p:nvPr/>
        </p:nvSpPr>
        <p:spPr bwMode="auto">
          <a:xfrm>
            <a:off x="971550" y="2997200"/>
            <a:ext cx="1150938" cy="1223963"/>
          </a:xfrm>
          <a:prstGeom prst="ellipse">
            <a:avLst/>
          </a:prstGeom>
          <a:gradFill rotWithShape="1">
            <a:gsLst>
              <a:gs pos="0">
                <a:srgbClr val="99CCFF"/>
              </a:gs>
              <a:gs pos="100000">
                <a:srgbClr val="475E76"/>
              </a:gs>
            </a:gsLst>
            <a:path path="shape">
              <a:fillToRect l="50000" t="50000" r="50000" b="50000"/>
            </a:path>
          </a:gradFill>
          <a:ln w="9525">
            <a:solidFill>
              <a:schemeClr val="tx1"/>
            </a:solidFill>
            <a:round/>
            <a:headEnd/>
            <a:tailEnd/>
          </a:ln>
        </p:spPr>
        <p:txBody>
          <a:bodyPr wrap="none" anchor="ctr"/>
          <a:lstStyle>
            <a:lvl1pPr algn="just" rtl="1">
              <a:spcBef>
                <a:spcPct val="20000"/>
              </a:spcBef>
              <a:buClr>
                <a:srgbClr val="000099"/>
              </a:buClr>
              <a:buFont typeface="Wingdings 2" panose="05020102010507070707" pitchFamily="18" charset="2"/>
              <a:buBlip>
                <a:blip r:embed="rId5"/>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6"/>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7"/>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7"/>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endParaRPr lang="fa-IR" sz="1800" smtClean="0">
              <a:solidFill>
                <a:srgbClr val="000000"/>
              </a:solidFill>
              <a:cs typeface="Arial" panose="020B0604020202020204" pitchFamily="34" charset="0"/>
            </a:endParaRPr>
          </a:p>
        </p:txBody>
      </p:sp>
    </p:spTree>
    <p:extLst>
      <p:ext uri="{BB962C8B-B14F-4D97-AF65-F5344CB8AC3E}">
        <p14:creationId xmlns:p14="http://schemas.microsoft.com/office/powerpoint/2010/main" val="3889778197"/>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Slide Number Placeholder 2"/>
          <p:cNvSpPr>
            <a:spLocks noGrp="1"/>
          </p:cNvSpPr>
          <p:nvPr>
            <p:ph type="sldNum" sz="quarter" idx="12"/>
          </p:nvPr>
        </p:nvSpPr>
        <p:spPr/>
        <p:txBody>
          <a:bodyPr/>
          <a:lstStyle/>
          <a:p>
            <a:fld id="{194544CD-5A7C-44D2-985E-F5EC077F434C}" type="slidenum">
              <a:rPr lang="en-US" smtClean="0"/>
              <a:t>3</a:t>
            </a:fld>
            <a:endParaRPr lang="en-US"/>
          </a:p>
        </p:txBody>
      </p:sp>
      <p:sp>
        <p:nvSpPr>
          <p:cNvPr id="4" name="Content Placeholder 3"/>
          <p:cNvSpPr>
            <a:spLocks noGrp="1"/>
          </p:cNvSpPr>
          <p:nvPr>
            <p:ph sz="quarter" idx="1"/>
          </p:nvPr>
        </p:nvSpPr>
        <p:spPr/>
        <p:txBody>
          <a:bodyPr/>
          <a:lstStyle/>
          <a:p>
            <a:endParaRPr lang="fa-IR"/>
          </a:p>
        </p:txBody>
      </p:sp>
    </p:spTree>
    <p:extLst>
      <p:ext uri="{BB962C8B-B14F-4D97-AF65-F5344CB8AC3E}">
        <p14:creationId xmlns:p14="http://schemas.microsoft.com/office/powerpoint/2010/main" val="859743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r>
              <a:rPr lang="fa-IR" smtClean="0"/>
              <a:t>تقارن شعاعی </a:t>
            </a:r>
            <a:endParaRPr lang="en-US" smtClean="0"/>
          </a:p>
        </p:txBody>
      </p:sp>
      <p:sp>
        <p:nvSpPr>
          <p:cNvPr id="634883" name="Rectangle 3"/>
          <p:cNvSpPr>
            <a:spLocks noGrp="1" noChangeArrowheads="1"/>
          </p:cNvSpPr>
          <p:nvPr>
            <p:ph type="body" idx="1"/>
          </p:nvPr>
        </p:nvSpPr>
        <p:spPr>
          <a:xfrm>
            <a:off x="0" y="981075"/>
            <a:ext cx="8388350" cy="5876925"/>
          </a:xfrm>
        </p:spPr>
        <p:txBody>
          <a:bodyPr/>
          <a:lstStyle/>
          <a:p>
            <a:pPr eaLnBrk="1" hangingPunct="1"/>
            <a:r>
              <a:rPr lang="fa-IR" smtClean="0"/>
              <a:t>زمانی که محور مرکزی دور قسمت های شبيه به هم بدن به صورت متمرکز رديف شده باشد . </a:t>
            </a:r>
          </a:p>
          <a:p>
            <a:pPr eaLnBrk="1" hangingPunct="1"/>
            <a:r>
              <a:rPr lang="fa-IR" smtClean="0"/>
              <a:t>اين نوع تقارن به صورت لوله ای ، گلدانی يا جامی شکل در بعضی از اسفنج ها و هيدرا عروس دريايي (ژل فيش )ديده مي شود . </a:t>
            </a:r>
          </a:p>
          <a:p>
            <a:pPr eaLnBrk="1" hangingPunct="1"/>
            <a:r>
              <a:rPr lang="fa-IR" smtClean="0"/>
              <a:t>تقارن دوشعاعی نوع تغيير يافته تقارن شعاعی است که فقط دو صفحه از محور مرکزی مي گذرد . </a:t>
            </a:r>
            <a:endParaRPr lang="en-US" smtClean="0"/>
          </a:p>
        </p:txBody>
      </p:sp>
    </p:spTree>
    <p:extLst>
      <p:ext uri="{BB962C8B-B14F-4D97-AF65-F5344CB8AC3E}">
        <p14:creationId xmlns:p14="http://schemas.microsoft.com/office/powerpoint/2010/main" val="1280633346"/>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r>
              <a:rPr lang="fa-IR" smtClean="0"/>
              <a:t>تقارن شعاعی </a:t>
            </a:r>
            <a:endParaRPr lang="en-US" smtClean="0"/>
          </a:p>
        </p:txBody>
      </p:sp>
      <p:pic>
        <p:nvPicPr>
          <p:cNvPr id="63693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12875"/>
            <a:ext cx="304323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6932" name="Picture 6" descr="GENE006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052513"/>
            <a:ext cx="1979613" cy="2781300"/>
          </a:xfrm>
          <a:prstGeom prst="rect">
            <a:avLst/>
          </a:prstGeom>
          <a:noFill/>
          <a:ln>
            <a:noFill/>
          </a:ln>
          <a:effectLst>
            <a:outerShdw dist="81320" dir="2319588"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3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581525"/>
            <a:ext cx="33401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6934" name="Picture 8" descr="GENE005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987800"/>
            <a:ext cx="2170112" cy="2870200"/>
          </a:xfrm>
          <a:prstGeom prst="rect">
            <a:avLst/>
          </a:prstGeom>
          <a:noFill/>
          <a:ln>
            <a:noFill/>
          </a:ln>
          <a:effectLst>
            <a:outerShdw dist="8980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5" name="Rectangle 9"/>
          <p:cNvSpPr>
            <a:spLocks noChangeArrowheads="1"/>
          </p:cNvSpPr>
          <p:nvPr/>
        </p:nvSpPr>
        <p:spPr bwMode="auto">
          <a:xfrm>
            <a:off x="3132138" y="5589588"/>
            <a:ext cx="185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7"/>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8"/>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9"/>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9"/>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400" smtClean="0">
                <a:solidFill>
                  <a:srgbClr val="990000"/>
                </a:solidFill>
                <a:cs typeface="Titr" panose="020B0604020202020204" charset="-78"/>
              </a:rPr>
              <a:t>تقارن دوشعاعی</a:t>
            </a:r>
            <a:endParaRPr lang="en-US" sz="2400" smtClean="0">
              <a:solidFill>
                <a:srgbClr val="990000"/>
              </a:solidFill>
              <a:cs typeface="Titr" panose="020B0604020202020204" charset="-78"/>
            </a:endParaRPr>
          </a:p>
        </p:txBody>
      </p:sp>
      <p:sp>
        <p:nvSpPr>
          <p:cNvPr id="636936" name="Rectangle 10"/>
          <p:cNvSpPr>
            <a:spLocks noChangeArrowheads="1"/>
          </p:cNvSpPr>
          <p:nvPr/>
        </p:nvSpPr>
        <p:spPr bwMode="auto">
          <a:xfrm>
            <a:off x="3203575" y="2060575"/>
            <a:ext cx="1581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7"/>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8"/>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9"/>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9"/>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400" smtClean="0">
                <a:solidFill>
                  <a:srgbClr val="990000"/>
                </a:solidFill>
                <a:cs typeface="Titr" panose="020B0604020202020204" charset="-78"/>
              </a:rPr>
              <a:t>تقارن شعاعی</a:t>
            </a:r>
            <a:endParaRPr lang="en-US" sz="2400" smtClean="0">
              <a:solidFill>
                <a:srgbClr val="990000"/>
              </a:solidFill>
              <a:cs typeface="Titr" panose="020B0604020202020204" charset="-78"/>
            </a:endParaRPr>
          </a:p>
        </p:txBody>
      </p:sp>
    </p:spTree>
    <p:extLst>
      <p:ext uri="{BB962C8B-B14F-4D97-AF65-F5344CB8AC3E}">
        <p14:creationId xmlns:p14="http://schemas.microsoft.com/office/powerpoint/2010/main" val="2011484504"/>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57200" y="620713"/>
            <a:ext cx="8229600" cy="5619750"/>
          </a:xfrm>
        </p:spPr>
        <p:txBody>
          <a:bodyPr/>
          <a:lstStyle/>
          <a:p>
            <a:pPr algn="justLow"/>
            <a:r>
              <a:rPr lang="fa-IR" altLang="zh-CN" smtClean="0"/>
              <a:t>در تقارن دو طرفی فقط یک صفحۀ عمودی جانور را به دو قسمت متقارن آینه‌ای (نیمه چپ و نیمه راست) تقسیم می‌کند.</a:t>
            </a:r>
            <a:endParaRPr lang="en-US" smtClean="0">
              <a:cs typeface="Arial" panose="020B0604020202020204" pitchFamily="34" charset="0"/>
            </a:endParaRPr>
          </a:p>
          <a:p>
            <a:pPr>
              <a:buFont typeface="Wingdings" panose="05000000000000000000" pitchFamily="2" charset="2"/>
              <a:buNone/>
            </a:pPr>
            <a:endParaRPr lang="en-US" smtClean="0">
              <a:cs typeface="Arial" panose="020B0604020202020204" pitchFamily="34" charset="0"/>
            </a:endParaRPr>
          </a:p>
        </p:txBody>
      </p:sp>
      <p:pic>
        <p:nvPicPr>
          <p:cNvPr id="99331" name="Picture 3" descr="bilateral_symme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552700"/>
            <a:ext cx="734536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587880"/>
      </p:ext>
    </p:extLst>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57200" y="620713"/>
            <a:ext cx="8229600" cy="5619750"/>
          </a:xfrm>
        </p:spPr>
        <p:txBody>
          <a:bodyPr/>
          <a:lstStyle/>
          <a:p>
            <a:pPr algn="justLow">
              <a:buFont typeface="Wingdings" panose="05000000000000000000" pitchFamily="2" charset="2"/>
              <a:buNone/>
            </a:pPr>
            <a:r>
              <a:rPr lang="fa-IR" altLang="zh-CN" b="1" smtClean="0"/>
              <a:t>جانوران دارای تقارن دو طرفی و سلوم واقعی</a:t>
            </a:r>
          </a:p>
          <a:p>
            <a:pPr algn="justLow">
              <a:buFont typeface="Wingdings" panose="05000000000000000000" pitchFamily="2" charset="2"/>
              <a:buNone/>
            </a:pPr>
            <a:r>
              <a:rPr lang="fa-IR" altLang="zh-CN" b="1" smtClean="0"/>
              <a:t>متامریسم (بندبندی شدن)</a:t>
            </a:r>
            <a:endParaRPr lang="fa-IR" altLang="zh-CN" smtClean="0"/>
          </a:p>
          <a:p>
            <a:pPr algn="justLow"/>
            <a:r>
              <a:rPr lang="fa-IR" altLang="zh-CN" smtClean="0"/>
              <a:t>متامریسم تکرار پشت سر هم قطعات شبیه به هم بدن در طول محور طولی بدن جانور است.</a:t>
            </a:r>
          </a:p>
          <a:p>
            <a:pPr algn="justLow"/>
            <a:r>
              <a:rPr lang="fa-IR" altLang="zh-CN" smtClean="0"/>
              <a:t>متامریسم فقط در سه شاخه جانوری کرمهای حلقوی، بندپایان و مهره‌داران یافت می‌شود.</a:t>
            </a:r>
          </a:p>
          <a:p>
            <a:pPr algn="justLow">
              <a:buFont typeface="Wingdings" panose="05000000000000000000" pitchFamily="2" charset="2"/>
              <a:buNone/>
            </a:pPr>
            <a:r>
              <a:rPr lang="fa-IR" altLang="zh-CN" b="1" smtClean="0"/>
              <a:t>سفالیزاسیون</a:t>
            </a:r>
            <a:endParaRPr lang="fa-IR" altLang="zh-CN" smtClean="0"/>
          </a:p>
          <a:p>
            <a:pPr algn="justLow"/>
            <a:r>
              <a:rPr lang="fa-IR" altLang="zh-CN" smtClean="0"/>
              <a:t>تفکیک و تمایز انتهای سر را سفالیزاسیون می‌نامند که بیشتر در جانوران با تقارن دوطرفی دیده می‌شود.با تفکیک وتمایز در طول محور قدامی-خلفی همراه است که به ان(قطبیت) گویند. </a:t>
            </a:r>
            <a:endParaRPr lang="en-US" smtClean="0">
              <a:cs typeface="Arial" panose="020B0604020202020204" pitchFamily="34" charset="0"/>
            </a:endParaRPr>
          </a:p>
          <a:p>
            <a:pPr algn="justLow"/>
            <a:endParaRPr lang="en-US" smtClean="0">
              <a:cs typeface="Arial" panose="020B0604020202020204" pitchFamily="34" charset="0"/>
            </a:endParaRPr>
          </a:p>
        </p:txBody>
      </p:sp>
    </p:spTree>
    <p:extLst>
      <p:ext uri="{BB962C8B-B14F-4D97-AF65-F5344CB8AC3E}">
        <p14:creationId xmlns:p14="http://schemas.microsoft.com/office/powerpoint/2010/main" val="256592625"/>
      </p:ext>
    </p:extLst>
  </p:cSld>
  <p:clrMapOvr>
    <a:masterClrMapping/>
  </p:clrMapOvr>
  <p:transition spd="slow">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0188" y="285750"/>
            <a:ext cx="6357937" cy="6357938"/>
          </a:xfrm>
          <a:noFill/>
        </p:spPr>
      </p:pic>
    </p:spTree>
    <p:extLst>
      <p:ext uri="{BB962C8B-B14F-4D97-AF65-F5344CB8AC3E}">
        <p14:creationId xmlns:p14="http://schemas.microsoft.com/office/powerpoint/2010/main" val="4158763227"/>
      </p:ext>
    </p:extLst>
  </p:cSld>
  <p:clrMapOvr>
    <a:masterClrMapping/>
  </p:clrMapOvr>
  <p:transition spd="slow">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p:txBody>
          <a:bodyPr/>
          <a:lstStyle/>
          <a:p>
            <a:pPr eaLnBrk="1" hangingPunct="1"/>
            <a:r>
              <a:rPr lang="fa-IR" dirty="0" smtClean="0">
                <a:cs typeface="B Mehr" panose="00000700000000000000" pitchFamily="2" charset="-78"/>
              </a:rPr>
              <a:t>صفات همسان (آنالوگ) و همساخت (هومولوگ)</a:t>
            </a:r>
            <a:endParaRPr lang="en-US" dirty="0" smtClean="0">
              <a:cs typeface="B Mehr" panose="00000700000000000000" pitchFamily="2" charset="-78"/>
            </a:endParaRPr>
          </a:p>
        </p:txBody>
      </p:sp>
      <p:sp>
        <p:nvSpPr>
          <p:cNvPr id="669699" name="Rectangle 3"/>
          <p:cNvSpPr>
            <a:spLocks noGrp="1" noChangeArrowheads="1"/>
          </p:cNvSpPr>
          <p:nvPr>
            <p:ph type="body" idx="1"/>
          </p:nvPr>
        </p:nvSpPr>
        <p:spPr>
          <a:xfrm>
            <a:off x="2234508" y="2049855"/>
            <a:ext cx="5489179" cy="3394472"/>
          </a:xfrm>
        </p:spPr>
        <p:txBody>
          <a:bodyPr/>
          <a:lstStyle/>
          <a:p>
            <a:pPr eaLnBrk="1" hangingPunct="1"/>
            <a:r>
              <a:rPr lang="fa-IR" sz="3300" dirty="0"/>
              <a:t>همولوگی يا همساخت: شباهت در منشا تشکيل یا ریشه مشترک نه در شکل </a:t>
            </a:r>
          </a:p>
          <a:p>
            <a:pPr eaLnBrk="1" hangingPunct="1"/>
            <a:endParaRPr lang="fa-IR" sz="3300" dirty="0"/>
          </a:p>
          <a:p>
            <a:pPr eaLnBrk="1" hangingPunct="1"/>
            <a:r>
              <a:rPr lang="fa-IR" sz="3300" dirty="0"/>
              <a:t>آنالوگی يا همسانی: شباهت در عمل و نه در منشا پيدايش </a:t>
            </a:r>
            <a:endParaRPr lang="en-US" sz="3300" dirty="0"/>
          </a:p>
        </p:txBody>
      </p:sp>
    </p:spTree>
    <p:extLst>
      <p:ext uri="{BB962C8B-B14F-4D97-AF65-F5344CB8AC3E}">
        <p14:creationId xmlns:p14="http://schemas.microsoft.com/office/powerpoint/2010/main" val="506175691"/>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5"/>
          <p:cNvSpPr>
            <a:spLocks noChangeArrowheads="1"/>
          </p:cNvSpPr>
          <p:nvPr/>
        </p:nvSpPr>
        <p:spPr bwMode="auto">
          <a:xfrm>
            <a:off x="3221832" y="857251"/>
            <a:ext cx="295625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2"/>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3"/>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4"/>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4"/>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700" dirty="0">
                <a:solidFill>
                  <a:srgbClr val="CCECFF"/>
                </a:solidFill>
                <a:cs typeface="B Mehr" panose="00000700000000000000" pitchFamily="2" charset="-78"/>
              </a:rPr>
              <a:t>همولوگی يا همساختی</a:t>
            </a:r>
            <a:endParaRPr lang="en-US" sz="2700" dirty="0">
              <a:solidFill>
                <a:srgbClr val="CCECFF"/>
              </a:solidFill>
              <a:cs typeface="B Mehr" panose="00000700000000000000" pitchFamily="2" charset="-78"/>
            </a:endParaRPr>
          </a:p>
        </p:txBody>
      </p:sp>
      <p:pic>
        <p:nvPicPr>
          <p:cNvPr id="670723" name="Picture 6" descr="GB%20-%20L4"/>
          <p:cNvPicPr>
            <a:picLocks noChangeAspect="1" noChangeArrowheads="1"/>
          </p:cNvPicPr>
          <p:nvPr/>
        </p:nvPicPr>
        <p:blipFill>
          <a:blip r:embed="rId6">
            <a:extLst>
              <a:ext uri="{28A0092B-C50C-407E-A947-70E740481C1C}">
                <a14:useLocalDpi xmlns:a14="http://schemas.microsoft.com/office/drawing/2010/main" val="0"/>
              </a:ext>
            </a:extLst>
          </a:blip>
          <a:srcRect t="4713"/>
          <a:stretch>
            <a:fillRect/>
          </a:stretch>
        </p:blipFill>
        <p:spPr bwMode="auto">
          <a:xfrm>
            <a:off x="1248563" y="1644253"/>
            <a:ext cx="6096000" cy="435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394662"/>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r="24396"/>
          <a:stretch>
            <a:fillRect/>
          </a:stretch>
        </p:blipFill>
        <p:spPr bwMode="auto">
          <a:xfrm>
            <a:off x="1709738" y="1666875"/>
            <a:ext cx="49149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7" name="Rectangle 5"/>
          <p:cNvSpPr>
            <a:spLocks noChangeArrowheads="1"/>
          </p:cNvSpPr>
          <p:nvPr/>
        </p:nvSpPr>
        <p:spPr bwMode="auto">
          <a:xfrm>
            <a:off x="3659144" y="857251"/>
            <a:ext cx="260039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700" dirty="0">
                <a:solidFill>
                  <a:srgbClr val="CCECFF"/>
                </a:solidFill>
                <a:cs typeface="B Mehr" panose="00000700000000000000" pitchFamily="2" charset="-78"/>
              </a:rPr>
              <a:t>آنالوگی يا همسانی</a:t>
            </a:r>
            <a:endParaRPr lang="en-US" sz="2700" dirty="0">
              <a:solidFill>
                <a:srgbClr val="CCECFF"/>
              </a:solidFill>
              <a:cs typeface="B Mehr" panose="00000700000000000000" pitchFamily="2" charset="-78"/>
            </a:endParaRPr>
          </a:p>
        </p:txBody>
      </p:sp>
    </p:spTree>
    <p:extLst>
      <p:ext uri="{BB962C8B-B14F-4D97-AF65-F5344CB8AC3E}">
        <p14:creationId xmlns:p14="http://schemas.microsoft.com/office/powerpoint/2010/main" val="2420920672"/>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3" y="2826775"/>
            <a:ext cx="4637315" cy="2755221"/>
          </a:xfrm>
          <a:noFill/>
        </p:spPr>
      </p:pic>
      <p:sp>
        <p:nvSpPr>
          <p:cNvPr id="2" name="TextBox 1"/>
          <p:cNvSpPr txBox="1"/>
          <p:nvPr/>
        </p:nvSpPr>
        <p:spPr>
          <a:xfrm>
            <a:off x="2293052" y="1260661"/>
            <a:ext cx="4873065" cy="553998"/>
          </a:xfrm>
          <a:prstGeom prst="rect">
            <a:avLst/>
          </a:prstGeom>
          <a:noFill/>
        </p:spPr>
        <p:txBody>
          <a:bodyPr wrap="none" rtlCol="1">
            <a:spAutoFit/>
          </a:bodyPr>
          <a:lstStyle/>
          <a:p>
            <a:pPr algn="r" rtl="1"/>
            <a:r>
              <a:rPr lang="fa-IR" sz="3000" dirty="0">
                <a:solidFill>
                  <a:prstClr val="black"/>
                </a:solidFill>
              </a:rPr>
              <a:t>محورهای بدن جانوران (</a:t>
            </a:r>
            <a:r>
              <a:rPr lang="en-US" sz="3000" dirty="0">
                <a:solidFill>
                  <a:prstClr val="black"/>
                </a:solidFill>
              </a:rPr>
              <a:t>(body axis</a:t>
            </a:r>
            <a:endParaRPr lang="fa-IR" sz="3000" dirty="0">
              <a:solidFill>
                <a:prstClr val="black"/>
              </a:solidFill>
            </a:endParaRPr>
          </a:p>
        </p:txBody>
      </p:sp>
      <p:sp>
        <p:nvSpPr>
          <p:cNvPr id="3" name="Slide Number Placeholder 2"/>
          <p:cNvSpPr>
            <a:spLocks noGrp="1"/>
          </p:cNvSpPr>
          <p:nvPr>
            <p:ph type="sldNum" sz="quarter" idx="12"/>
          </p:nvPr>
        </p:nvSpPr>
        <p:spPr/>
        <p:txBody>
          <a:bodyPr/>
          <a:lstStyle/>
          <a:p>
            <a:fld id="{315529BB-0C13-4ABE-9CD9-6F2871EF22B8}" type="slidenum">
              <a:rPr lang="fa-IR" smtClean="0"/>
              <a:pPr/>
              <a:t>38</a:t>
            </a:fld>
            <a:endParaRPr lang="fa-IR"/>
          </a:p>
        </p:txBody>
      </p:sp>
      <p:pic>
        <p:nvPicPr>
          <p:cNvPr id="4" name="Picture 3"/>
          <p:cNvPicPr>
            <a:picLocks noChangeAspect="1"/>
          </p:cNvPicPr>
          <p:nvPr/>
        </p:nvPicPr>
        <p:blipFill>
          <a:blip r:embed="rId4"/>
          <a:stretch>
            <a:fillRect/>
          </a:stretch>
        </p:blipFill>
        <p:spPr>
          <a:xfrm>
            <a:off x="3981354" y="1880507"/>
            <a:ext cx="5008885" cy="2323879"/>
          </a:xfrm>
          <a:prstGeom prst="rect">
            <a:avLst/>
          </a:prstGeom>
        </p:spPr>
      </p:pic>
    </p:spTree>
    <p:extLst>
      <p:ext uri="{BB962C8B-B14F-4D97-AF65-F5344CB8AC3E}">
        <p14:creationId xmlns:p14="http://schemas.microsoft.com/office/powerpoint/2010/main" val="4293602099"/>
      </p:ext>
    </p:extLst>
  </p:cSld>
  <p:clrMapOvr>
    <a:masterClrMapping/>
  </p:clrMapOvr>
  <p:transition spd="slow">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7921" y="1600201"/>
            <a:ext cx="7245894" cy="3924151"/>
          </a:xfrm>
          <a:prstGeom prst="rect">
            <a:avLst/>
          </a:prstGeom>
          <a:noFill/>
        </p:spPr>
        <p:txBody>
          <a:bodyPr wrap="none" rtlCol="0">
            <a:spAutoFit/>
          </a:bodyPr>
          <a:lstStyle/>
          <a:p>
            <a:pPr marL="214313" indent="-214313" algn="just" rtl="1">
              <a:buFont typeface="Arial" pitchFamily="34" charset="0"/>
              <a:buChar char="•"/>
            </a:pPr>
            <a:r>
              <a:rPr lang="fa-IR" dirty="0">
                <a:solidFill>
                  <a:srgbClr val="000000"/>
                </a:solidFill>
              </a:rPr>
              <a:t>تکامل باعث تولید تنوع گسترده ای از گونه ها در سلسله جانوری شده است.</a:t>
            </a:r>
          </a:p>
          <a:p>
            <a:pPr marL="214313" indent="-214313" algn="just" rtl="1">
              <a:buFont typeface="Arial" pitchFamily="34" charset="0"/>
              <a:buChar char="•"/>
            </a:pPr>
            <a:r>
              <a:rPr lang="fa-IR" dirty="0">
                <a:solidFill>
                  <a:srgbClr val="000000"/>
                </a:solidFill>
              </a:rPr>
              <a:t>جانورشناسان بیش از 1/7 میلیون گونه را شناسایی و هزاران گونه را هرساله توصیف کرده</a:t>
            </a:r>
          </a:p>
          <a:p>
            <a:pPr marL="214313" indent="-214313" algn="just" rtl="1">
              <a:buFont typeface="Arial" pitchFamily="34" charset="0"/>
              <a:buChar char="•"/>
            </a:pPr>
            <a:r>
              <a:rPr lang="fa-IR" dirty="0">
                <a:solidFill>
                  <a:srgbClr val="000000"/>
                </a:solidFill>
              </a:rPr>
              <a:t>تخمین گونه های زنده کمتر از 20% گونه های موجود بوده و کمتر از 1% همه گونه ها</a:t>
            </a:r>
          </a:p>
          <a:p>
            <a:pPr algn="just" rtl="1"/>
            <a:r>
              <a:rPr lang="fa-IR" dirty="0">
                <a:solidFill>
                  <a:srgbClr val="000000"/>
                </a:solidFill>
              </a:rPr>
              <a:t> از آغاز تاکنون.</a:t>
            </a:r>
          </a:p>
          <a:p>
            <a:pPr marL="214313" indent="-214313" algn="just" rtl="1">
              <a:buFont typeface="Arial" pitchFamily="34" charset="0"/>
              <a:buChar char="•"/>
            </a:pPr>
            <a:r>
              <a:rPr lang="fa-IR" dirty="0">
                <a:solidFill>
                  <a:srgbClr val="000000"/>
                </a:solidFill>
              </a:rPr>
              <a:t>در گذشته انسانها تنوع موجود را برحسب استفاده، فواید و شکار نامگذاری می کردند</a:t>
            </a:r>
          </a:p>
          <a:p>
            <a:pPr marL="214313" indent="-214313" algn="just" rtl="1">
              <a:buFont typeface="Arial" pitchFamily="34" charset="0"/>
              <a:buChar char="•"/>
            </a:pPr>
            <a:r>
              <a:rPr lang="fa-IR" dirty="0">
                <a:solidFill>
                  <a:srgbClr val="000000"/>
                </a:solidFill>
              </a:rPr>
              <a:t>زیست شناسان جانوران را در گروههای سلسله مراتبی طبق روابط تکاملی بین آنها بر </a:t>
            </a:r>
          </a:p>
          <a:p>
            <a:pPr algn="just" rtl="1"/>
            <a:r>
              <a:rPr lang="fa-IR" dirty="0">
                <a:solidFill>
                  <a:srgbClr val="000000"/>
                </a:solidFill>
              </a:rPr>
              <a:t>اساس ویژگیهای هومولوگ توصیف می کنند</a:t>
            </a:r>
            <a:r>
              <a:rPr lang="en-US" dirty="0">
                <a:solidFill>
                  <a:srgbClr val="000000"/>
                </a:solidFill>
              </a:rPr>
              <a:t> </a:t>
            </a:r>
            <a:r>
              <a:rPr lang="fa-IR" dirty="0">
                <a:solidFill>
                  <a:srgbClr val="000000"/>
                </a:solidFill>
              </a:rPr>
              <a:t>که به آن سیستم طبیعی </a:t>
            </a:r>
            <a:r>
              <a:rPr lang="en-US" dirty="0">
                <a:solidFill>
                  <a:srgbClr val="000000"/>
                </a:solidFill>
              </a:rPr>
              <a:t>natural system</a:t>
            </a:r>
            <a:r>
              <a:rPr lang="fa-IR" dirty="0">
                <a:solidFill>
                  <a:srgbClr val="000000"/>
                </a:solidFill>
              </a:rPr>
              <a:t> می گویند.</a:t>
            </a:r>
          </a:p>
          <a:p>
            <a:pPr marL="257175" indent="-257175" algn="just" rtl="1">
              <a:buFont typeface="Arial" pitchFamily="34" charset="0"/>
              <a:buChar char="•"/>
            </a:pPr>
            <a:endParaRPr lang="fa-IR" dirty="0">
              <a:solidFill>
                <a:srgbClr val="000000"/>
              </a:solidFill>
            </a:endParaRPr>
          </a:p>
          <a:p>
            <a:pPr marL="257175" indent="-257175" algn="just" rtl="1">
              <a:buFont typeface="Arial" pitchFamily="34" charset="0"/>
              <a:buChar char="•"/>
            </a:pPr>
            <a:r>
              <a:rPr lang="fa-IR" b="1" dirty="0">
                <a:solidFill>
                  <a:srgbClr val="000000"/>
                </a:solidFill>
              </a:rPr>
              <a:t>یک جانورشناس سه هدف عمده دارد</a:t>
            </a:r>
          </a:p>
          <a:p>
            <a:pPr marL="342900" indent="-342900" algn="just" rtl="1">
              <a:buFont typeface="+mj-lt"/>
              <a:buAutoNum type="arabicPeriod"/>
            </a:pPr>
            <a:r>
              <a:rPr lang="fa-IR" dirty="0">
                <a:solidFill>
                  <a:srgbClr val="000000"/>
                </a:solidFill>
              </a:rPr>
              <a:t>کشف همه گونه ها</a:t>
            </a:r>
          </a:p>
          <a:p>
            <a:pPr marL="342900" indent="-342900" algn="just" rtl="1">
              <a:buFont typeface="+mj-lt"/>
              <a:buAutoNum type="arabicPeriod"/>
            </a:pPr>
            <a:r>
              <a:rPr lang="fa-IR" dirty="0">
                <a:solidFill>
                  <a:srgbClr val="000000"/>
                </a:solidFill>
              </a:rPr>
              <a:t>ساختن روابط تکاملی بین انها</a:t>
            </a:r>
          </a:p>
          <a:p>
            <a:pPr marL="342900" indent="-342900" algn="just" rtl="1">
              <a:buFont typeface="+mj-lt"/>
              <a:buAutoNum type="arabicPeriod"/>
            </a:pPr>
            <a:r>
              <a:rPr lang="fa-IR" dirty="0">
                <a:solidFill>
                  <a:srgbClr val="000000"/>
                </a:solidFill>
              </a:rPr>
              <a:t>ارتباط بین آنها با ساختن سیستم تاکسونومیک حاوی اطلاعات مختلف مانند</a:t>
            </a:r>
          </a:p>
          <a:p>
            <a:pPr algn="just" rtl="1"/>
            <a:r>
              <a:rPr lang="fa-IR" dirty="0">
                <a:solidFill>
                  <a:srgbClr val="000000"/>
                </a:solidFill>
              </a:rPr>
              <a:t> جغرافیایی و اکولوژیکی</a:t>
            </a:r>
          </a:p>
          <a:p>
            <a:pPr marL="214313" indent="-214313" algn="r" rtl="1">
              <a:buFont typeface="Arial" pitchFamily="34" charset="0"/>
              <a:buChar char="•"/>
            </a:pPr>
            <a:endParaRPr lang="en-US" sz="1500" dirty="0">
              <a:solidFill>
                <a:srgbClr val="000000"/>
              </a:solidFill>
            </a:endParaRPr>
          </a:p>
        </p:txBody>
      </p:sp>
      <p:sp>
        <p:nvSpPr>
          <p:cNvPr id="3" name="TextBox 2"/>
          <p:cNvSpPr txBox="1"/>
          <p:nvPr/>
        </p:nvSpPr>
        <p:spPr>
          <a:xfrm>
            <a:off x="4014105" y="976993"/>
            <a:ext cx="1069524" cy="369332"/>
          </a:xfrm>
          <a:prstGeom prst="rect">
            <a:avLst/>
          </a:prstGeom>
          <a:noFill/>
        </p:spPr>
        <p:txBody>
          <a:bodyPr wrap="none" rtlCol="1">
            <a:spAutoFit/>
          </a:bodyPr>
          <a:lstStyle/>
          <a:p>
            <a:pPr algn="r" rtl="1"/>
            <a:r>
              <a:rPr lang="fa-IR" dirty="0">
                <a:solidFill>
                  <a:srgbClr val="FF0000"/>
                </a:solidFill>
              </a:rPr>
              <a:t>جانورشناسی</a:t>
            </a:r>
          </a:p>
        </p:txBody>
      </p:sp>
    </p:spTree>
    <p:extLst>
      <p:ext uri="{BB962C8B-B14F-4D97-AF65-F5344CB8AC3E}">
        <p14:creationId xmlns:p14="http://schemas.microsoft.com/office/powerpoint/2010/main" val="3456884241"/>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تاریخچه و تقسیمات حیات</a:t>
            </a:r>
            <a:endParaRPr lang="en-US" dirty="0"/>
          </a:p>
        </p:txBody>
      </p:sp>
      <p:sp>
        <p:nvSpPr>
          <p:cNvPr id="3" name="Content Placeholder 2"/>
          <p:cNvSpPr>
            <a:spLocks noGrp="1"/>
          </p:cNvSpPr>
          <p:nvPr>
            <p:ph idx="1"/>
          </p:nvPr>
        </p:nvSpPr>
        <p:spPr/>
        <p:txBody>
          <a:bodyPr/>
          <a:lstStyle/>
          <a:p>
            <a:r>
              <a:rPr lang="fa-IR" sz="2400" dirty="0"/>
              <a:t>از دوره ارسطو تا اواخر 1800، هر موجود زنده ای به دو سلسله جانوران و یا </a:t>
            </a:r>
            <a:r>
              <a:rPr lang="fa-IR" sz="2400" dirty="0" smtClean="0"/>
              <a:t>گیاهان </a:t>
            </a:r>
            <a:endParaRPr lang="fa-IR" sz="2400" dirty="0"/>
          </a:p>
          <a:p>
            <a:r>
              <a:rPr lang="fa-IR" sz="2400" dirty="0"/>
              <a:t>در سال 1866 هکل </a:t>
            </a:r>
            <a:r>
              <a:rPr lang="en-US" sz="2400" dirty="0"/>
              <a:t>Haeckel </a:t>
            </a:r>
            <a:r>
              <a:rPr lang="fa-IR" sz="2400" dirty="0" smtClean="0"/>
              <a:t> یک </a:t>
            </a:r>
            <a:r>
              <a:rPr lang="fa-IR" sz="2400" dirty="0"/>
              <a:t>سلسله جدید بنام </a:t>
            </a:r>
            <a:r>
              <a:rPr lang="en-US" sz="2400" dirty="0" smtClean="0"/>
              <a:t>Protista</a:t>
            </a:r>
            <a:r>
              <a:rPr lang="fa-IR" sz="2400" dirty="0" smtClean="0"/>
              <a:t> پیشنهاد </a:t>
            </a:r>
            <a:r>
              <a:rPr lang="fa-IR" sz="2400" dirty="0"/>
              <a:t>کرد، که شامل همه جانوران تک سلولی </a:t>
            </a:r>
            <a:r>
              <a:rPr lang="fa-IR" sz="2400" dirty="0" smtClean="0"/>
              <a:t>بود</a:t>
            </a:r>
          </a:p>
          <a:p>
            <a:r>
              <a:rPr lang="fa-IR" sz="2400" dirty="0">
                <a:latin typeface="Times New Roman"/>
                <a:ea typeface="Calibri"/>
                <a:cs typeface="B Nazanin"/>
              </a:rPr>
              <a:t>در سال 1969 وایتاکر </a:t>
            </a:r>
            <a:r>
              <a:rPr lang="en-US" sz="2400" dirty="0" err="1">
                <a:latin typeface="Times New Roman"/>
                <a:ea typeface="Calibri"/>
                <a:cs typeface="B Nazanin"/>
              </a:rPr>
              <a:t>whittaker</a:t>
            </a:r>
            <a:r>
              <a:rPr lang="fa-IR" sz="2400" dirty="0">
                <a:latin typeface="Times New Roman"/>
                <a:ea typeface="Calibri"/>
                <a:cs typeface="B Nazanin"/>
              </a:rPr>
              <a:t> یک سیستم پنج سلسله ای را پیشنهاد کرد</a:t>
            </a:r>
            <a:endParaRPr lang="en-US" sz="2400" dirty="0"/>
          </a:p>
        </p:txBody>
      </p:sp>
      <p:pic>
        <p:nvPicPr>
          <p:cNvPr id="4" name="Picture 3"/>
          <p:cNvPicPr>
            <a:picLocks noChangeAspect="1"/>
          </p:cNvPicPr>
          <p:nvPr/>
        </p:nvPicPr>
        <p:blipFill>
          <a:blip r:embed="rId2"/>
          <a:stretch>
            <a:fillRect/>
          </a:stretch>
        </p:blipFill>
        <p:spPr>
          <a:xfrm>
            <a:off x="2581717" y="3352800"/>
            <a:ext cx="5717119" cy="3134659"/>
          </a:xfrm>
          <a:prstGeom prst="rect">
            <a:avLst/>
          </a:prstGeom>
        </p:spPr>
      </p:pic>
    </p:spTree>
    <p:extLst>
      <p:ext uri="{BB962C8B-B14F-4D97-AF65-F5344CB8AC3E}">
        <p14:creationId xmlns:p14="http://schemas.microsoft.com/office/powerpoint/2010/main" val="1347554560"/>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558" y="1600201"/>
            <a:ext cx="6606617" cy="3924151"/>
          </a:xfrm>
          <a:prstGeom prst="rect">
            <a:avLst/>
          </a:prstGeom>
          <a:noFill/>
        </p:spPr>
        <p:txBody>
          <a:bodyPr wrap="none" rtlCol="0">
            <a:spAutoFit/>
          </a:bodyPr>
          <a:lstStyle/>
          <a:p>
            <a:pPr marL="214313" indent="-214313" algn="just" rtl="1">
              <a:buFont typeface="Arial" pitchFamily="34" charset="0"/>
              <a:buChar char="•"/>
            </a:pPr>
            <a:r>
              <a:rPr lang="fa-IR" dirty="0">
                <a:solidFill>
                  <a:srgbClr val="000000"/>
                </a:solidFill>
              </a:rPr>
              <a:t>تکامل باعث تولید تنوع گسترده ای از گونه ها در سلسله جانوری شده است.</a:t>
            </a:r>
          </a:p>
          <a:p>
            <a:pPr marL="214313" indent="-214313" algn="just" rtl="1">
              <a:buFont typeface="Arial" pitchFamily="34" charset="0"/>
              <a:buChar char="•"/>
            </a:pPr>
            <a:r>
              <a:rPr lang="fa-IR" dirty="0">
                <a:solidFill>
                  <a:srgbClr val="000000"/>
                </a:solidFill>
              </a:rPr>
              <a:t>جانورشناسان بیش از 1/7 میلیون گونه را شناسایی و هزاران گونه را هرساله توصیف کرده</a:t>
            </a:r>
          </a:p>
          <a:p>
            <a:pPr marL="214313" indent="-214313" algn="just" rtl="1">
              <a:buFont typeface="Arial" pitchFamily="34" charset="0"/>
              <a:buChar char="•"/>
            </a:pPr>
            <a:r>
              <a:rPr lang="fa-IR" dirty="0">
                <a:solidFill>
                  <a:srgbClr val="000000"/>
                </a:solidFill>
              </a:rPr>
              <a:t>تخمین گونه های زنده کمتر از 20% گونه های موجود بوده و کمتر از 1% همه گونه ها</a:t>
            </a:r>
          </a:p>
          <a:p>
            <a:pPr algn="just" rtl="1"/>
            <a:r>
              <a:rPr lang="fa-IR" dirty="0">
                <a:solidFill>
                  <a:srgbClr val="000000"/>
                </a:solidFill>
              </a:rPr>
              <a:t> از آغاز تاکنون.</a:t>
            </a:r>
          </a:p>
          <a:p>
            <a:pPr marL="214313" indent="-214313" algn="just" rtl="1">
              <a:buFont typeface="Arial" pitchFamily="34" charset="0"/>
              <a:buChar char="•"/>
            </a:pPr>
            <a:r>
              <a:rPr lang="fa-IR" dirty="0">
                <a:solidFill>
                  <a:srgbClr val="000000"/>
                </a:solidFill>
              </a:rPr>
              <a:t>در گذشته انسانها تنوع موجود را برحسب استفاده، فواید و شکار نامگذاری می کردند</a:t>
            </a:r>
          </a:p>
          <a:p>
            <a:pPr marL="214313" indent="-214313" algn="just" rtl="1">
              <a:buFont typeface="Arial" pitchFamily="34" charset="0"/>
              <a:buChar char="•"/>
            </a:pPr>
            <a:r>
              <a:rPr lang="fa-IR" dirty="0">
                <a:solidFill>
                  <a:srgbClr val="000000"/>
                </a:solidFill>
              </a:rPr>
              <a:t>زیست شناسان جانوران را در گروههای سلسله مراتبی طبق روابط تکاملی بین آنها بر </a:t>
            </a:r>
          </a:p>
          <a:p>
            <a:pPr algn="just" rtl="1"/>
            <a:r>
              <a:rPr lang="fa-IR" dirty="0">
                <a:solidFill>
                  <a:srgbClr val="000000"/>
                </a:solidFill>
              </a:rPr>
              <a:t>اساس ویژگیهای هومولوگ توصیف می کنند</a:t>
            </a:r>
            <a:r>
              <a:rPr lang="en-US" dirty="0">
                <a:solidFill>
                  <a:srgbClr val="000000"/>
                </a:solidFill>
              </a:rPr>
              <a:t> </a:t>
            </a:r>
            <a:r>
              <a:rPr lang="fa-IR" dirty="0">
                <a:solidFill>
                  <a:srgbClr val="000000"/>
                </a:solidFill>
              </a:rPr>
              <a:t>که به آن </a:t>
            </a:r>
            <a:r>
              <a:rPr lang="en-US" dirty="0">
                <a:solidFill>
                  <a:srgbClr val="000000"/>
                </a:solidFill>
              </a:rPr>
              <a:t>natural system</a:t>
            </a:r>
            <a:r>
              <a:rPr lang="fa-IR" dirty="0">
                <a:solidFill>
                  <a:srgbClr val="000000"/>
                </a:solidFill>
              </a:rPr>
              <a:t> می گویند.</a:t>
            </a:r>
          </a:p>
          <a:p>
            <a:pPr marL="257175" indent="-257175" algn="just" rtl="1">
              <a:buFont typeface="Arial" pitchFamily="34" charset="0"/>
              <a:buChar char="•"/>
            </a:pPr>
            <a:endParaRPr lang="fa-IR" dirty="0">
              <a:solidFill>
                <a:srgbClr val="000000"/>
              </a:solidFill>
            </a:endParaRPr>
          </a:p>
          <a:p>
            <a:pPr marL="257175" indent="-257175" algn="just" rtl="1">
              <a:buFont typeface="Arial" pitchFamily="34" charset="0"/>
              <a:buChar char="•"/>
            </a:pPr>
            <a:r>
              <a:rPr lang="fa-IR" dirty="0">
                <a:solidFill>
                  <a:srgbClr val="000000"/>
                </a:solidFill>
              </a:rPr>
              <a:t>یک جانورشناس سه هدف عمده دارد</a:t>
            </a:r>
          </a:p>
          <a:p>
            <a:pPr marL="342900" indent="-342900" algn="just" rtl="1">
              <a:buFont typeface="+mj-lt"/>
              <a:buAutoNum type="arabicPeriod"/>
            </a:pPr>
            <a:r>
              <a:rPr lang="fa-IR" dirty="0">
                <a:solidFill>
                  <a:srgbClr val="000000"/>
                </a:solidFill>
              </a:rPr>
              <a:t>کشف همه گونه ها</a:t>
            </a:r>
          </a:p>
          <a:p>
            <a:pPr marL="342900" indent="-342900" algn="just" rtl="1">
              <a:buFont typeface="+mj-lt"/>
              <a:buAutoNum type="arabicPeriod"/>
            </a:pPr>
            <a:r>
              <a:rPr lang="fa-IR" dirty="0">
                <a:solidFill>
                  <a:srgbClr val="000000"/>
                </a:solidFill>
              </a:rPr>
              <a:t>ساختن روابط تکاملی بین انها</a:t>
            </a:r>
          </a:p>
          <a:p>
            <a:pPr marL="342900" indent="-342900" algn="just" rtl="1">
              <a:buFont typeface="+mj-lt"/>
              <a:buAutoNum type="arabicPeriod"/>
            </a:pPr>
            <a:r>
              <a:rPr lang="fa-IR" dirty="0">
                <a:solidFill>
                  <a:srgbClr val="000000"/>
                </a:solidFill>
              </a:rPr>
              <a:t>ارتباط بین آنها با ساختن سیستم تاکسونومیک حاوی اطلاعات مختلف مانند</a:t>
            </a:r>
          </a:p>
          <a:p>
            <a:pPr algn="just" rtl="1"/>
            <a:r>
              <a:rPr lang="fa-IR" dirty="0">
                <a:solidFill>
                  <a:srgbClr val="000000"/>
                </a:solidFill>
              </a:rPr>
              <a:t> جغرافیایی و اکولوژیکی</a:t>
            </a:r>
          </a:p>
          <a:p>
            <a:pPr marL="214313" indent="-214313" algn="r" rtl="1">
              <a:buFont typeface="Arial" pitchFamily="34" charset="0"/>
              <a:buChar char="•"/>
            </a:pPr>
            <a:endParaRPr lang="en-US" sz="1500" dirty="0">
              <a:solidFill>
                <a:srgbClr val="000000"/>
              </a:solidFill>
            </a:endParaRPr>
          </a:p>
        </p:txBody>
      </p:sp>
    </p:spTree>
    <p:extLst>
      <p:ext uri="{BB962C8B-B14F-4D97-AF65-F5344CB8AC3E}">
        <p14:creationId xmlns:p14="http://schemas.microsoft.com/office/powerpoint/2010/main" val="311483975"/>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4128" y="1714501"/>
            <a:ext cx="5618847" cy="1061829"/>
          </a:xfrm>
          <a:prstGeom prst="rect">
            <a:avLst/>
          </a:prstGeom>
          <a:noFill/>
        </p:spPr>
        <p:txBody>
          <a:bodyPr wrap="none" rtlCol="0">
            <a:spAutoFit/>
          </a:bodyPr>
          <a:lstStyle/>
          <a:p>
            <a:pPr marL="214313" indent="-214313" algn="r" rtl="1">
              <a:buFont typeface="Arial" pitchFamily="34" charset="0"/>
              <a:buChar char="•"/>
            </a:pPr>
            <a:r>
              <a:rPr lang="fa-IR" sz="2100" dirty="0">
                <a:solidFill>
                  <a:srgbClr val="000000"/>
                </a:solidFill>
              </a:rPr>
              <a:t> اولين فردی که برای نامگذاری موجودات تلاش کرد فيلسوف </a:t>
            </a:r>
          </a:p>
          <a:p>
            <a:pPr marL="214313" indent="-214313" algn="r" rtl="1">
              <a:buFont typeface="Arial" pitchFamily="34" charset="0"/>
              <a:buChar char="•"/>
            </a:pPr>
            <a:r>
              <a:rPr lang="fa-IR" sz="2100" dirty="0">
                <a:solidFill>
                  <a:srgbClr val="000000"/>
                </a:solidFill>
              </a:rPr>
              <a:t>و زيست شناس معروف يونانی </a:t>
            </a:r>
            <a:r>
              <a:rPr lang="fa-IR" sz="2100" b="1" dirty="0">
                <a:solidFill>
                  <a:srgbClr val="000000"/>
                </a:solidFill>
              </a:rPr>
              <a:t>ارسطو</a:t>
            </a:r>
            <a:r>
              <a:rPr lang="fa-IR" sz="2100" dirty="0">
                <a:solidFill>
                  <a:srgbClr val="000000"/>
                </a:solidFill>
              </a:rPr>
              <a:t> بود که</a:t>
            </a:r>
          </a:p>
          <a:p>
            <a:pPr algn="r" rtl="1"/>
            <a:r>
              <a:rPr lang="fa-IR" sz="2100" dirty="0">
                <a:solidFill>
                  <a:srgbClr val="000000"/>
                </a:solidFill>
              </a:rPr>
              <a:t> تلاش کرد موجودات را بر اساس ساختمان بدنی طبقه بندی کند .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943" y="3118758"/>
            <a:ext cx="1571625" cy="209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788923"/>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r>
              <a:rPr lang="fa-IR" dirty="0" smtClean="0"/>
              <a:t>لینه</a:t>
            </a:r>
            <a:endParaRPr lang="en-US" dirty="0" smtClean="0"/>
          </a:p>
        </p:txBody>
      </p:sp>
      <p:sp>
        <p:nvSpPr>
          <p:cNvPr id="342019" name="Rectangle 3"/>
          <p:cNvSpPr>
            <a:spLocks noGrp="1" noChangeArrowheads="1"/>
          </p:cNvSpPr>
          <p:nvPr>
            <p:ph type="body" idx="1"/>
          </p:nvPr>
        </p:nvSpPr>
        <p:spPr>
          <a:xfrm>
            <a:off x="1981200" y="828677"/>
            <a:ext cx="6399610" cy="4354115"/>
          </a:xfrm>
        </p:spPr>
        <p:txBody>
          <a:bodyPr/>
          <a:lstStyle/>
          <a:p>
            <a:pPr eaLnBrk="1" hangingPunct="1">
              <a:lnSpc>
                <a:spcPct val="80000"/>
              </a:lnSpc>
            </a:pPr>
            <a:r>
              <a:rPr lang="fa-IR" sz="1800" dirty="0"/>
              <a:t>معروفترين فردی که در قرن هیجدهم میلادی طبقه بندی جانداران را به اوج خود رساند</a:t>
            </a:r>
          </a:p>
          <a:p>
            <a:pPr eaLnBrk="1" hangingPunct="1">
              <a:lnSpc>
                <a:spcPct val="80000"/>
              </a:lnSpc>
            </a:pPr>
            <a:r>
              <a:rPr lang="fa-IR" sz="1800" dirty="0"/>
              <a:t>لينه يک گياه شناس سوئدی بود . </a:t>
            </a:r>
          </a:p>
          <a:p>
            <a:pPr lvl="1" eaLnBrk="1" hangingPunct="1">
              <a:lnSpc>
                <a:spcPct val="80000"/>
              </a:lnSpc>
            </a:pPr>
            <a:r>
              <a:rPr lang="fa-IR" sz="1800" dirty="0"/>
              <a:t>او علاقه شديدی به جمع آوری گياهان، بخصوص گل ها داشت و با کار زياد سيستم نسبتاً وسيعی را برای طبقه بندی گيآهان و جانواران پی ريزی نمود که منجر به چاپ کتابی از او شد که در آن بر خصوصيات ظاهری برای طبقه بندی تاکيد شده است. </a:t>
            </a:r>
          </a:p>
          <a:p>
            <a:pPr lvl="1" eaLnBrk="1" hangingPunct="1">
              <a:lnSpc>
                <a:spcPct val="80000"/>
              </a:lnSpc>
            </a:pPr>
            <a:endParaRPr lang="fa-IR" sz="1800" dirty="0"/>
          </a:p>
          <a:p>
            <a:pPr lvl="1" eaLnBrk="1" hangingPunct="1">
              <a:lnSpc>
                <a:spcPct val="80000"/>
              </a:lnSpc>
            </a:pPr>
            <a:r>
              <a:rPr lang="fa-IR" sz="1800" dirty="0"/>
              <a:t>طبقه بندی او اختياری و مصنوعی بود و شديدا به ثبات گونه ها معتقد بود .</a:t>
            </a:r>
          </a:p>
          <a:p>
            <a:pPr marL="342900" lvl="1" indent="0" eaLnBrk="1" hangingPunct="1">
              <a:lnSpc>
                <a:spcPct val="80000"/>
              </a:lnSpc>
              <a:buNone/>
            </a:pPr>
            <a:endParaRPr lang="fa-IR" sz="1800" dirty="0"/>
          </a:p>
          <a:p>
            <a:pPr lvl="1" eaLnBrk="1" hangingPunct="1">
              <a:lnSpc>
                <a:spcPct val="80000"/>
              </a:lnSpc>
            </a:pPr>
            <a:r>
              <a:rPr lang="fa-IR" sz="1800" dirty="0"/>
              <a:t>او سلسله جانوری را تا گونه تقسيم بندی کرد . </a:t>
            </a:r>
          </a:p>
          <a:p>
            <a:pPr lvl="1" eaLnBrk="1" hangingPunct="1">
              <a:lnSpc>
                <a:spcPct val="80000"/>
              </a:lnSpc>
            </a:pPr>
            <a:endParaRPr lang="fa-IR" sz="1800" dirty="0"/>
          </a:p>
          <a:p>
            <a:pPr lvl="1" eaLnBrk="1" hangingPunct="1">
              <a:lnSpc>
                <a:spcPct val="80000"/>
              </a:lnSpc>
            </a:pPr>
            <a:r>
              <a:rPr lang="fa-IR" sz="1800" dirty="0"/>
              <a:t>او 4 رده برای مهره داران و 2 رده برای بی مهرگاه مشخص نمود .</a:t>
            </a:r>
          </a:p>
          <a:p>
            <a:pPr marL="342900" lvl="1" indent="0" eaLnBrk="1" hangingPunct="1">
              <a:lnSpc>
                <a:spcPct val="80000"/>
              </a:lnSpc>
              <a:buNone/>
            </a:pPr>
            <a:endParaRPr lang="fa-IR" sz="1800" dirty="0"/>
          </a:p>
          <a:p>
            <a:pPr lvl="1" eaLnBrk="1" hangingPunct="1">
              <a:lnSpc>
                <a:spcPct val="80000"/>
              </a:lnSpc>
            </a:pPr>
            <a:r>
              <a:rPr lang="fa-IR" sz="1800" dirty="0"/>
              <a:t>اين رده ها به راسته ها ، راسته ها به جنس ها و جنس ها به گونه ها تقسيم مي شدند . </a:t>
            </a:r>
          </a:p>
          <a:p>
            <a:pPr lvl="1" eaLnBrk="1" hangingPunct="1">
              <a:lnSpc>
                <a:spcPct val="80000"/>
              </a:lnSpc>
            </a:pPr>
            <a:endParaRPr lang="fa-IR" sz="1800" dirty="0"/>
          </a:p>
          <a:p>
            <a:pPr lvl="1" eaLnBrk="1" hangingPunct="1">
              <a:lnSpc>
                <a:spcPct val="80000"/>
              </a:lnSpc>
            </a:pPr>
            <a:r>
              <a:rPr lang="fa-IR" sz="1800" dirty="0"/>
              <a:t>طرح لينه برای طبقه بندی موجودات زنده بر مبنای صعود گروه های موجودات است و به نام طبقه بندی سلسله مراتبی (</a:t>
            </a:r>
            <a:r>
              <a:rPr lang="en-US" sz="1800" dirty="0">
                <a:latin typeface="Times New Roman" pitchFamily="18" charset="0"/>
                <a:cs typeface="Times New Roman" pitchFamily="18" charset="0"/>
              </a:rPr>
              <a:t>Hierarchical system</a:t>
            </a:r>
            <a:r>
              <a:rPr lang="fa-IR" sz="1800" dirty="0"/>
              <a:t> ) معروف است . </a:t>
            </a:r>
          </a:p>
          <a:p>
            <a:pPr lvl="1" eaLnBrk="1" hangingPunct="1">
              <a:lnSpc>
                <a:spcPct val="80000"/>
              </a:lnSpc>
            </a:pPr>
            <a:r>
              <a:rPr lang="fa-IR" sz="1800" dirty="0"/>
              <a:t> اجتماع گونه ها جنس را تشکيل مي دهد . جنس ها ، راسته ها و راسته ها رده را تشکيل مي دهند . </a:t>
            </a:r>
            <a:endParaRPr lang="en-US"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25" y="1847851"/>
            <a:ext cx="1934761" cy="22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txBox="1">
            <a:spLocks noChangeArrowheads="1"/>
          </p:cNvSpPr>
          <p:nvPr/>
        </p:nvSpPr>
        <p:spPr bwMode="auto">
          <a:xfrm>
            <a:off x="-59813" y="4150520"/>
            <a:ext cx="2339634" cy="1008460"/>
          </a:xfrm>
          <a:prstGeom prst="rect">
            <a:avLst/>
          </a:prstGeom>
          <a:noFill/>
          <a:ln>
            <a:noFill/>
          </a:ln>
          <a:effectLst>
            <a:outerShdw dist="17961" dir="13500000" algn="ctr" rotWithShape="0">
              <a:srgbClr val="FCFEB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866" tIns="33338" rIns="67866" bIns="33338" numCol="1" anchor="t" anchorCtr="0" compatLnSpc="1">
            <a:prstTxWarp prst="textNoShape">
              <a:avLst/>
            </a:prstTxWarp>
          </a:bodyPr>
          <a:lstStyle>
            <a:lvl1pPr marL="342900" indent="-342900" algn="just" rtl="1" eaLnBrk="0" fontAlgn="base" hangingPunct="0">
              <a:spcBef>
                <a:spcPct val="20000"/>
              </a:spcBef>
              <a:spcAft>
                <a:spcPct val="0"/>
              </a:spcAft>
              <a:buClr>
                <a:srgbClr val="000099"/>
              </a:buClr>
              <a:buFont typeface="Wingdings 2" pitchFamily="18" charset="2"/>
              <a:buBlip>
                <a:blip r:embed="rId3"/>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4"/>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5"/>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5"/>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9pPr>
          </a:lstStyle>
          <a:p>
            <a:pPr algn="ctr" eaLnBrk="1" hangingPunct="1">
              <a:buFont typeface="Wingdings 2" pitchFamily="18" charset="2"/>
              <a:buNone/>
              <a:defRPr/>
            </a:pPr>
            <a:r>
              <a:rPr lang="fr-CA" sz="1800" kern="0" dirty="0" err="1">
                <a:solidFill>
                  <a:srgbClr val="333399"/>
                </a:solidFill>
                <a:effectLst>
                  <a:outerShdw blurRad="38100" dist="38100" dir="2700000" algn="tl">
                    <a:srgbClr val="C0C0C0"/>
                  </a:outerShdw>
                </a:effectLst>
              </a:rPr>
              <a:t>Linnaeus</a:t>
            </a:r>
            <a:r>
              <a:rPr lang="fr-CA" sz="1800" kern="0" dirty="0">
                <a:solidFill>
                  <a:srgbClr val="333399"/>
                </a:solidFill>
                <a:effectLst>
                  <a:outerShdw blurRad="38100" dist="38100" dir="2700000" algn="tl">
                    <a:srgbClr val="C0C0C0"/>
                  </a:outerShdw>
                </a:effectLst>
              </a:rPr>
              <a:t>, Carolus (1707-1778)</a:t>
            </a:r>
            <a:endParaRPr lang="fr-CA" sz="2400" kern="0" dirty="0">
              <a:solidFill>
                <a:srgbClr val="333399"/>
              </a:solidFill>
              <a:effectLst>
                <a:outerShdw blurRad="38100" dist="38100" dir="2700000" algn="tl">
                  <a:srgbClr val="C0C0C0"/>
                </a:outerShdw>
              </a:effectLst>
            </a:endParaRPr>
          </a:p>
        </p:txBody>
      </p:sp>
    </p:spTree>
    <p:extLst>
      <p:ext uri="{BB962C8B-B14F-4D97-AF65-F5344CB8AC3E}">
        <p14:creationId xmlns:p14="http://schemas.microsoft.com/office/powerpoint/2010/main" val="11904745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گونه </a:t>
            </a:r>
            <a:r>
              <a:rPr lang="en-US" dirty="0" smtClean="0"/>
              <a:t>species</a:t>
            </a:r>
            <a:r>
              <a:rPr lang="fa-IR" dirty="0" smtClean="0"/>
              <a:t> </a:t>
            </a:r>
            <a:endParaRPr lang="fa-IR" dirty="0"/>
          </a:p>
        </p:txBody>
      </p:sp>
      <p:sp>
        <p:nvSpPr>
          <p:cNvPr id="3" name="Content Placeholder 2"/>
          <p:cNvSpPr>
            <a:spLocks noGrp="1"/>
          </p:cNvSpPr>
          <p:nvPr>
            <p:ph idx="1"/>
          </p:nvPr>
        </p:nvSpPr>
        <p:spPr/>
        <p:txBody>
          <a:bodyPr/>
          <a:lstStyle/>
          <a:p>
            <a:pPr algn="r" rtl="1"/>
            <a:r>
              <a:rPr lang="fa-IR" sz="2100" dirty="0">
                <a:cs typeface="B Lotus" panose="00000400000000000000" pitchFamily="2" charset="-78"/>
              </a:rPr>
              <a:t>پاسخ به اینکه گونه چیست و چه مفهومی دارد مشکل است و معمولا برداشت های مختلفی از مفهوم گونه می شود.</a:t>
            </a:r>
          </a:p>
          <a:p>
            <a:pPr algn="r" rtl="1"/>
            <a:r>
              <a:rPr lang="fa-IR" sz="2100" dirty="0">
                <a:cs typeface="B Lotus" panose="00000400000000000000" pitchFamily="2" charset="-78"/>
              </a:rPr>
              <a:t>با وجود عدم توافق گسترده ای که وجود دارد زیست شناسان ملاک های ویژه ای را در تشخیص گونه ها مفید می دانند که از جمله آن ها منشا مشترک است. </a:t>
            </a:r>
          </a:p>
          <a:p>
            <a:pPr algn="r" rtl="1"/>
            <a:r>
              <a:rPr lang="fa-IR" sz="2100" dirty="0">
                <a:cs typeface="B Lotus" panose="00000400000000000000" pitchFamily="2" charset="-78"/>
              </a:rPr>
              <a:t>افراد یک گونه از نظر اجدادی به یک نقطه مشترک می رسند و این نقطه معمولا یک جمعیت است. </a:t>
            </a:r>
          </a:p>
          <a:p>
            <a:pPr algn="r" rtl="1"/>
            <a:r>
              <a:rPr lang="fa-IR" sz="2100" dirty="0">
                <a:cs typeface="B Lotus" panose="00000400000000000000" pitchFamily="2" charset="-78"/>
              </a:rPr>
              <a:t>دارای صفات ظاهری مشخص هستند </a:t>
            </a:r>
          </a:p>
          <a:p>
            <a:pPr algn="r" rtl="1"/>
            <a:r>
              <a:rPr lang="fa-IR" sz="2100" dirty="0">
                <a:cs typeface="B Lotus" panose="00000400000000000000" pitchFamily="2" charset="-78"/>
              </a:rPr>
              <a:t>یک جامعه تولیدمثلی را تشکیل می دهند.</a:t>
            </a:r>
          </a:p>
          <a:p>
            <a:pPr algn="r" rtl="1"/>
            <a:endParaRPr lang="fa-IR" dirty="0"/>
          </a:p>
        </p:txBody>
      </p:sp>
    </p:spTree>
    <p:extLst>
      <p:ext uri="{BB962C8B-B14F-4D97-AF65-F5344CB8AC3E}">
        <p14:creationId xmlns:p14="http://schemas.microsoft.com/office/powerpoint/2010/main" val="3857457682"/>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گونه </a:t>
            </a:r>
            <a:r>
              <a:rPr lang="en-US" dirty="0" smtClean="0"/>
              <a:t>(species)</a:t>
            </a:r>
            <a:endParaRPr lang="en-US" dirty="0"/>
          </a:p>
        </p:txBody>
      </p:sp>
      <p:sp>
        <p:nvSpPr>
          <p:cNvPr id="3" name="Content Placeholder 2"/>
          <p:cNvSpPr>
            <a:spLocks noGrp="1"/>
          </p:cNvSpPr>
          <p:nvPr>
            <p:ph idx="1"/>
          </p:nvPr>
        </p:nvSpPr>
        <p:spPr>
          <a:xfrm>
            <a:off x="1028701" y="1771651"/>
            <a:ext cx="6399610" cy="3394472"/>
          </a:xfrm>
        </p:spPr>
        <p:txBody>
          <a:bodyPr/>
          <a:lstStyle/>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گونه تیپولوژیک یا ریختی </a:t>
            </a:r>
            <a:r>
              <a:rPr lang="en-US" sz="1800" b="1" dirty="0">
                <a:solidFill>
                  <a:srgbClr val="00B050"/>
                </a:solidFill>
                <a:latin typeface="Times New Roman"/>
                <a:ea typeface="Times New Roman"/>
                <a:cs typeface="B Nazanin"/>
              </a:rPr>
              <a:t>Typological species concept</a:t>
            </a:r>
            <a:endParaRPr lang="fa-IR" sz="1800" b="1" dirty="0">
              <a:solidFill>
                <a:srgbClr val="00B050"/>
              </a:solidFill>
              <a:latin typeface="Times New Roman"/>
              <a:ea typeface="Times New Roman"/>
              <a:cs typeface="B Nazanin"/>
            </a:endParaRP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     براساس صفات و ویژگیهای مورفولوژیکی ثابت</a:t>
            </a: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     تعریف نمونه تیپ برای هر گونه</a:t>
            </a: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گونه ها ماهیتی ثابت دارند و عدم اعتقاد به تکامل</a:t>
            </a:r>
          </a:p>
          <a:p>
            <a:pPr marL="0" indent="0">
              <a:lnSpc>
                <a:spcPct val="115000"/>
              </a:lnSpc>
              <a:spcBef>
                <a:spcPts val="0"/>
              </a:spcBef>
              <a:spcAft>
                <a:spcPts val="0"/>
              </a:spcAft>
              <a:buNone/>
            </a:pPr>
            <a:r>
              <a:rPr lang="fa-IR" sz="1800" b="1" dirty="0">
                <a:latin typeface="Times New Roman"/>
                <a:ea typeface="Times New Roman"/>
                <a:cs typeface="B Nazanin"/>
              </a:rPr>
              <a:t>     </a:t>
            </a:r>
            <a:endParaRPr lang="fa-IR" sz="1800" b="1" dirty="0">
              <a:latin typeface="Times New Roman"/>
              <a:ea typeface="Calibri"/>
              <a:cs typeface="B Nazanin"/>
            </a:endParaRPr>
          </a:p>
          <a:p>
            <a:pPr marL="0" indent="171450">
              <a:lnSpc>
                <a:spcPct val="115000"/>
              </a:lnSpc>
              <a:spcBef>
                <a:spcPts val="0"/>
              </a:spcBef>
              <a:spcAft>
                <a:spcPts val="0"/>
              </a:spcAft>
            </a:pPr>
            <a:r>
              <a:rPr lang="fa-IR" sz="1800" b="1" dirty="0">
                <a:solidFill>
                  <a:srgbClr val="00B050"/>
                </a:solidFill>
                <a:latin typeface="Times New Roman"/>
                <a:ea typeface="Calibri"/>
                <a:cs typeface="B Nazanin"/>
              </a:rPr>
              <a:t>مفهوم زیستی گونه </a:t>
            </a:r>
            <a:r>
              <a:rPr lang="en-US" sz="1800" b="1" dirty="0">
                <a:solidFill>
                  <a:srgbClr val="00B050"/>
                </a:solidFill>
                <a:latin typeface="Times New Roman"/>
                <a:ea typeface="Calibri"/>
                <a:cs typeface="B Nazanin"/>
              </a:rPr>
              <a:t>Biological species concept</a:t>
            </a:r>
            <a:endParaRPr lang="fa-IR" sz="1800" b="1" dirty="0">
              <a:solidFill>
                <a:srgbClr val="00B050"/>
              </a:solidFill>
              <a:latin typeface="Times New Roman"/>
              <a:ea typeface="Calibri"/>
              <a:cs typeface="B Nazanin"/>
            </a:endParaRPr>
          </a:p>
          <a:p>
            <a:pPr>
              <a:lnSpc>
                <a:spcPct val="115000"/>
              </a:lnSpc>
              <a:spcBef>
                <a:spcPts val="0"/>
              </a:spcBef>
              <a:spcAft>
                <a:spcPts val="0"/>
              </a:spcAft>
              <a:buFont typeface="Arial" pitchFamily="34" charset="0"/>
              <a:buChar char="•"/>
            </a:pPr>
            <a:r>
              <a:rPr lang="fa-IR" sz="1800" b="1" dirty="0">
                <a:solidFill>
                  <a:srgbClr val="00B050"/>
                </a:solidFill>
                <a:latin typeface="Times New Roman"/>
                <a:cs typeface="B Nazanin"/>
              </a:rPr>
              <a:t>    </a:t>
            </a:r>
            <a:r>
              <a:rPr lang="fa-IR" sz="1800" b="1" dirty="0">
                <a:solidFill>
                  <a:schemeClr val="accent6">
                    <a:lumMod val="60000"/>
                    <a:lumOff val="40000"/>
                  </a:schemeClr>
                </a:solidFill>
                <a:latin typeface="Times New Roman"/>
                <a:cs typeface="B Nazanin"/>
              </a:rPr>
              <a:t>یک جامعه با قابلیت تولید مثلی</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تشکیل شده از جمعیت هایی</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اشغال نیچ خاص</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گنجینه ژنتیکی واحد</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واحد اکولوژیکی</a:t>
            </a:r>
            <a:endParaRPr lang="en-US" dirty="0">
              <a:solidFill>
                <a:srgbClr val="00B050"/>
              </a:solidFill>
            </a:endParaRPr>
          </a:p>
        </p:txBody>
      </p:sp>
    </p:spTree>
    <p:extLst>
      <p:ext uri="{BB962C8B-B14F-4D97-AF65-F5344CB8AC3E}">
        <p14:creationId xmlns:p14="http://schemas.microsoft.com/office/powerpoint/2010/main" val="202068888"/>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مفاهیم گونه</a:t>
            </a:r>
            <a:endParaRPr lang="en-US" dirty="0"/>
          </a:p>
        </p:txBody>
      </p:sp>
      <p:sp>
        <p:nvSpPr>
          <p:cNvPr id="3" name="Content Placeholder 2"/>
          <p:cNvSpPr>
            <a:spLocks noGrp="1"/>
          </p:cNvSpPr>
          <p:nvPr>
            <p:ph idx="1"/>
          </p:nvPr>
        </p:nvSpPr>
        <p:spPr>
          <a:xfrm>
            <a:off x="1118508" y="1828801"/>
            <a:ext cx="6399610" cy="3394472"/>
          </a:xfrm>
        </p:spPr>
        <p:txBody>
          <a:bodyPr/>
          <a:lstStyle/>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 مفهوم تکاملی گونه </a:t>
            </a:r>
            <a:r>
              <a:rPr lang="en-US" sz="1800" b="1" dirty="0">
                <a:solidFill>
                  <a:srgbClr val="00B050"/>
                </a:solidFill>
                <a:latin typeface="Times New Roman"/>
                <a:ea typeface="Times New Roman"/>
                <a:cs typeface="B Nazanin"/>
              </a:rPr>
              <a:t>Evolutionary species concept</a:t>
            </a:r>
            <a:endParaRPr lang="en-US" sz="1800" dirty="0">
              <a:solidFill>
                <a:srgbClr val="00B050"/>
              </a:solidFill>
              <a:latin typeface="Calibri"/>
              <a:ea typeface="Calibri"/>
              <a:cs typeface="Arial"/>
            </a:endParaRPr>
          </a:p>
          <a:p>
            <a:pPr marL="0" indent="0">
              <a:buNone/>
            </a:pPr>
            <a:r>
              <a:rPr lang="fa-IR" sz="1800"/>
              <a:t>  افزودن بعد زمان و مکان</a:t>
            </a:r>
            <a:endParaRPr lang="fa-IR" sz="1800" dirty="0"/>
          </a:p>
          <a:p>
            <a:endParaRPr lang="fa-IR" dirty="0"/>
          </a:p>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 مفهوم فیلوژنتیکی گونه </a:t>
            </a:r>
            <a:r>
              <a:rPr lang="en-US" sz="1800" b="1" dirty="0">
                <a:solidFill>
                  <a:srgbClr val="00B050"/>
                </a:solidFill>
                <a:latin typeface="Times New Roman"/>
                <a:ea typeface="Times New Roman"/>
                <a:cs typeface="B Nazanin"/>
              </a:rPr>
              <a:t>Phylogenetic species concept</a:t>
            </a:r>
            <a:endParaRPr lang="fa-IR" sz="1800" b="1" dirty="0">
              <a:solidFill>
                <a:srgbClr val="00B050"/>
              </a:solidFill>
              <a:latin typeface="Times New Roman"/>
              <a:ea typeface="Times New Roman"/>
              <a:cs typeface="B Nazanin"/>
            </a:endParaRPr>
          </a:p>
          <a:p>
            <a:pPr marL="0" indent="0">
              <a:lnSpc>
                <a:spcPct val="115000"/>
              </a:lnSpc>
              <a:spcBef>
                <a:spcPts val="0"/>
              </a:spcBef>
              <a:spcAft>
                <a:spcPts val="0"/>
              </a:spcAft>
              <a:buNone/>
            </a:pPr>
            <a:r>
              <a:rPr lang="fa-IR" sz="1800" b="1" dirty="0">
                <a:latin typeface="Times New Roman"/>
                <a:ea typeface="Calibri"/>
                <a:cs typeface="B Nazanin"/>
              </a:rPr>
              <a:t>                 (جد مشترک و داشتن الگوی مشخص اجدادی-اخلافی)</a:t>
            </a:r>
          </a:p>
          <a:p>
            <a:pPr marL="0" indent="171450">
              <a:lnSpc>
                <a:spcPct val="115000"/>
              </a:lnSpc>
              <a:spcBef>
                <a:spcPts val="0"/>
              </a:spcBef>
              <a:spcAft>
                <a:spcPts val="0"/>
              </a:spcAft>
            </a:pPr>
            <a:endParaRPr lang="fa-IR" sz="1800" b="1" dirty="0">
              <a:latin typeface="Times New Roman"/>
              <a:ea typeface="Calibri"/>
              <a:cs typeface="B Nazanin"/>
            </a:endParaRPr>
          </a:p>
          <a:p>
            <a:pPr marL="0" indent="171450">
              <a:lnSpc>
                <a:spcPct val="115000"/>
              </a:lnSpc>
              <a:spcBef>
                <a:spcPts val="0"/>
              </a:spcBef>
              <a:spcAft>
                <a:spcPts val="0"/>
              </a:spcAft>
            </a:pPr>
            <a:endParaRPr lang="fa-IR" sz="1800" b="1" dirty="0">
              <a:latin typeface="Times New Roman"/>
              <a:ea typeface="Calibri"/>
              <a:cs typeface="B Nazanin"/>
            </a:endParaRPr>
          </a:p>
          <a:p>
            <a:pPr marL="0" indent="171450">
              <a:lnSpc>
                <a:spcPct val="115000"/>
              </a:lnSpc>
              <a:spcBef>
                <a:spcPts val="0"/>
              </a:spcBef>
              <a:spcAft>
                <a:spcPts val="0"/>
              </a:spcAft>
            </a:pPr>
            <a:r>
              <a:rPr lang="en-US" sz="1800" b="1" dirty="0">
                <a:solidFill>
                  <a:srgbClr val="00B050"/>
                </a:solidFill>
                <a:latin typeface="Times New Roman"/>
                <a:ea typeface="Times New Roman"/>
                <a:cs typeface="B Nazanin"/>
              </a:rPr>
              <a:t>DNA barcoding</a:t>
            </a:r>
            <a:r>
              <a:rPr lang="fa-IR" sz="1800" b="1" dirty="0">
                <a:solidFill>
                  <a:srgbClr val="00B050"/>
                </a:solidFill>
                <a:latin typeface="Times New Roman"/>
                <a:ea typeface="Calibri"/>
                <a:cs typeface="B Nazanin"/>
              </a:rPr>
              <a:t> </a:t>
            </a:r>
          </a:p>
          <a:p>
            <a:pPr marL="0" indent="0">
              <a:lnSpc>
                <a:spcPct val="115000"/>
              </a:lnSpc>
              <a:spcBef>
                <a:spcPts val="0"/>
              </a:spcBef>
              <a:spcAft>
                <a:spcPts val="0"/>
              </a:spcAft>
              <a:buNone/>
            </a:pPr>
            <a:r>
              <a:rPr lang="fa-IR" sz="1800" b="1" dirty="0">
                <a:latin typeface="Times New Roman"/>
                <a:ea typeface="Calibri"/>
                <a:cs typeface="B Nazanin"/>
              </a:rPr>
              <a:t> (استفاده از توالی </a:t>
            </a:r>
            <a:r>
              <a:rPr lang="en-US" sz="1800" b="1" dirty="0">
                <a:latin typeface="Times New Roman"/>
                <a:ea typeface="Calibri"/>
                <a:cs typeface="B Nazanin"/>
              </a:rPr>
              <a:t>DNA</a:t>
            </a:r>
            <a:r>
              <a:rPr lang="fa-IR" sz="1800" b="1" dirty="0">
                <a:latin typeface="Times New Roman"/>
                <a:ea typeface="Calibri"/>
                <a:cs typeface="B Nazanin"/>
              </a:rPr>
              <a:t> ژن </a:t>
            </a:r>
            <a:r>
              <a:rPr lang="en-US" sz="1800" b="1" dirty="0">
                <a:latin typeface="Times New Roman"/>
                <a:ea typeface="Calibri"/>
                <a:cs typeface="B Nazanin"/>
              </a:rPr>
              <a:t>CO1</a:t>
            </a:r>
            <a:r>
              <a:rPr lang="fa-IR" sz="1800" b="1" dirty="0">
                <a:latin typeface="Times New Roman"/>
                <a:ea typeface="Calibri"/>
                <a:cs typeface="B Nazanin"/>
              </a:rPr>
              <a:t> برای شناسایی جانوران)</a:t>
            </a:r>
            <a:endParaRPr lang="en-US" sz="1800" dirty="0">
              <a:latin typeface="Calibri"/>
              <a:ea typeface="Calibri"/>
              <a:cs typeface="Arial"/>
            </a:endParaRPr>
          </a:p>
          <a:p>
            <a:endParaRPr lang="en-US" dirty="0"/>
          </a:p>
        </p:txBody>
      </p:sp>
    </p:spTree>
    <p:extLst>
      <p:ext uri="{BB962C8B-B14F-4D97-AF65-F5344CB8AC3E}">
        <p14:creationId xmlns:p14="http://schemas.microsoft.com/office/powerpoint/2010/main" val="4164316607"/>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fa-IR" smtClean="0"/>
              <a:t>گروه های اصلی تاکسا </a:t>
            </a:r>
            <a:endParaRPr lang="en-US" smtClean="0"/>
          </a:p>
        </p:txBody>
      </p:sp>
      <p:sp>
        <p:nvSpPr>
          <p:cNvPr id="344067" name="Rectangle 3"/>
          <p:cNvSpPr>
            <a:spLocks noGrp="1" noChangeArrowheads="1"/>
          </p:cNvSpPr>
          <p:nvPr>
            <p:ph type="body" idx="1"/>
          </p:nvPr>
        </p:nvSpPr>
        <p:spPr/>
        <p:txBody>
          <a:bodyPr/>
          <a:lstStyle/>
          <a:p>
            <a:pPr eaLnBrk="1" hangingPunct="1">
              <a:lnSpc>
                <a:spcPct val="90000"/>
              </a:lnSpc>
            </a:pPr>
            <a:r>
              <a:rPr lang="fa-IR" dirty="0" smtClean="0"/>
              <a:t>گروه های اصلی تاکسا (جمع تاکسون) (هفت رتبه) </a:t>
            </a:r>
          </a:p>
          <a:p>
            <a:pPr lvl="1" eaLnBrk="1" hangingPunct="1">
              <a:lnSpc>
                <a:spcPct val="90000"/>
              </a:lnSpc>
            </a:pPr>
            <a:r>
              <a:rPr lang="fa-IR" dirty="0" smtClean="0"/>
              <a:t>سلسله </a:t>
            </a:r>
          </a:p>
          <a:p>
            <a:pPr lvl="1" eaLnBrk="1" hangingPunct="1">
              <a:lnSpc>
                <a:spcPct val="90000"/>
              </a:lnSpc>
            </a:pPr>
            <a:r>
              <a:rPr lang="fa-IR" dirty="0" smtClean="0"/>
              <a:t>شاخه </a:t>
            </a:r>
          </a:p>
          <a:p>
            <a:pPr lvl="1" eaLnBrk="1" hangingPunct="1">
              <a:lnSpc>
                <a:spcPct val="90000"/>
              </a:lnSpc>
            </a:pPr>
            <a:r>
              <a:rPr lang="fa-IR" dirty="0" smtClean="0"/>
              <a:t>رده </a:t>
            </a:r>
          </a:p>
          <a:p>
            <a:pPr lvl="1" eaLnBrk="1" hangingPunct="1">
              <a:lnSpc>
                <a:spcPct val="90000"/>
              </a:lnSpc>
            </a:pPr>
            <a:r>
              <a:rPr lang="fa-IR" dirty="0" smtClean="0"/>
              <a:t>راسته </a:t>
            </a:r>
          </a:p>
          <a:p>
            <a:pPr lvl="1" eaLnBrk="1" hangingPunct="1">
              <a:lnSpc>
                <a:spcPct val="90000"/>
              </a:lnSpc>
            </a:pPr>
            <a:r>
              <a:rPr lang="fa-IR" dirty="0" smtClean="0"/>
              <a:t>تيره (خانواده)</a:t>
            </a:r>
          </a:p>
          <a:p>
            <a:pPr lvl="1" eaLnBrk="1" hangingPunct="1">
              <a:lnSpc>
                <a:spcPct val="90000"/>
              </a:lnSpc>
            </a:pPr>
            <a:r>
              <a:rPr lang="fa-IR" dirty="0" smtClean="0"/>
              <a:t>سرده (جنس ) </a:t>
            </a:r>
          </a:p>
          <a:p>
            <a:pPr lvl="1" eaLnBrk="1" hangingPunct="1">
              <a:lnSpc>
                <a:spcPct val="90000"/>
              </a:lnSpc>
            </a:pPr>
            <a:r>
              <a:rPr lang="fa-IR" dirty="0" smtClean="0"/>
              <a:t>گونه</a:t>
            </a:r>
          </a:p>
          <a:p>
            <a:pPr eaLnBrk="1" hangingPunct="1">
              <a:lnSpc>
                <a:spcPct val="90000"/>
              </a:lnSpc>
            </a:pPr>
            <a:r>
              <a:rPr lang="fa-IR" dirty="0" smtClean="0"/>
              <a:t>در مجموع به طور کلی بيش از 30 تاکسا شناخته شده است .  </a:t>
            </a:r>
            <a:endParaRPr lang="en-US" dirty="0" smtClean="0"/>
          </a:p>
        </p:txBody>
      </p:sp>
    </p:spTree>
    <p:extLst>
      <p:ext uri="{BB962C8B-B14F-4D97-AF65-F5344CB8AC3E}">
        <p14:creationId xmlns:p14="http://schemas.microsoft.com/office/powerpoint/2010/main" val="1855354550"/>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4" descr="01_14ClassifyingLife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526382"/>
            <a:ext cx="5049441" cy="44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867" name="Rectangle 5"/>
          <p:cNvSpPr>
            <a:spLocks noChangeArrowheads="1"/>
          </p:cNvSpPr>
          <p:nvPr/>
        </p:nvSpPr>
        <p:spPr bwMode="auto">
          <a:xfrm>
            <a:off x="1485900" y="857251"/>
            <a:ext cx="6172200"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a:spcBef>
                <a:spcPct val="0"/>
              </a:spcBef>
              <a:buClrTx/>
              <a:buFontTx/>
              <a:buNone/>
            </a:pPr>
            <a:r>
              <a:rPr lang="fa-IR" sz="2400">
                <a:solidFill>
                  <a:srgbClr val="CCECFF"/>
                </a:solidFill>
                <a:cs typeface="Titr" pitchFamily="2" charset="-78"/>
              </a:rPr>
              <a:t>گروه های اصلی تاکسا </a:t>
            </a:r>
            <a:endParaRPr lang="en-US" sz="2400">
              <a:solidFill>
                <a:srgbClr val="CCECFF"/>
              </a:solidFill>
              <a:cs typeface="Titr" pitchFamily="2" charset="-78"/>
            </a:endParaRPr>
          </a:p>
        </p:txBody>
      </p:sp>
    </p:spTree>
    <p:extLst>
      <p:ext uri="{BB962C8B-B14F-4D97-AF65-F5344CB8AC3E}">
        <p14:creationId xmlns:p14="http://schemas.microsoft.com/office/powerpoint/2010/main" val="25014439"/>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fa-IR" dirty="0" smtClean="0"/>
              <a:t>نام گذاری علمی </a:t>
            </a:r>
            <a:endParaRPr lang="en-US" dirty="0" smtClean="0"/>
          </a:p>
        </p:txBody>
      </p:sp>
      <p:sp>
        <p:nvSpPr>
          <p:cNvPr id="348163" name="Rectangle 3"/>
          <p:cNvSpPr>
            <a:spLocks noGrp="1" noChangeArrowheads="1"/>
          </p:cNvSpPr>
          <p:nvPr>
            <p:ph type="body" idx="1"/>
          </p:nvPr>
        </p:nvSpPr>
        <p:spPr>
          <a:xfrm>
            <a:off x="1143001" y="2078832"/>
            <a:ext cx="6399610" cy="3921919"/>
          </a:xfrm>
        </p:spPr>
        <p:txBody>
          <a:bodyPr/>
          <a:lstStyle/>
          <a:p>
            <a:pPr eaLnBrk="1" hangingPunct="1"/>
            <a:r>
              <a:rPr lang="fa-IR" sz="2100" dirty="0"/>
              <a:t>نامگذاری گونه ای لينه را به نام سیستم دو اسمی مي شناسند . </a:t>
            </a:r>
          </a:p>
          <a:p>
            <a:pPr eaLnBrk="1" hangingPunct="1"/>
            <a:r>
              <a:rPr lang="fa-IR" sz="2100" dirty="0"/>
              <a:t>هر گونه دارای يک اسم لاتينی است که از دو کلمه تشکيل شده است . </a:t>
            </a:r>
          </a:p>
          <a:p>
            <a:pPr lvl="1" eaLnBrk="1" hangingPunct="1"/>
            <a:r>
              <a:rPr lang="fa-IR" sz="1800" dirty="0"/>
              <a:t> اولين کلمه جنس را نشان مي دهد و با حروف بزرگ نوشته مي شود .</a:t>
            </a:r>
          </a:p>
          <a:p>
            <a:pPr lvl="1" eaLnBrk="1" hangingPunct="1"/>
            <a:r>
              <a:rPr lang="fa-IR" sz="1800" dirty="0"/>
              <a:t>دومين کلمه مشخص کننده گونه است و با حروف کوچک نوشته مي شود . </a:t>
            </a:r>
          </a:p>
          <a:p>
            <a:pPr lvl="1" eaLnBrk="1" hangingPunct="1"/>
            <a:r>
              <a:rPr lang="fa-IR" sz="1800" dirty="0"/>
              <a:t>جنس هميشه يک اسم است و گونه معمولا يک صفت . </a:t>
            </a:r>
          </a:p>
          <a:p>
            <a:pPr eaLnBrk="1" hangingPunct="1"/>
            <a:r>
              <a:rPr lang="fa-IR" sz="2100" dirty="0"/>
              <a:t>برخی مواقع گونه به زير گونه هايي نيز تقسيم مي شود که در آن صورت فهرست 3 اسمی خواهيم داشت مانند </a:t>
            </a:r>
            <a:r>
              <a:rPr lang="en-US" sz="1800" i="1" dirty="0" err="1">
                <a:latin typeface="Times New Roman" panose="02020603050405020304" pitchFamily="18" charset="0"/>
                <a:cs typeface="Times New Roman" panose="02020603050405020304" pitchFamily="18" charset="0"/>
              </a:rPr>
              <a:t>Buteo</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jamaicensis</a:t>
            </a:r>
            <a:r>
              <a:rPr lang="en-US" sz="1800" i="1" dirty="0">
                <a:latin typeface="Times New Roman" panose="02020603050405020304" pitchFamily="18" charset="0"/>
                <a:cs typeface="Times New Roman" panose="02020603050405020304" pitchFamily="18" charset="0"/>
              </a:rPr>
              <a:t> borealis </a:t>
            </a:r>
            <a:endParaRPr lang="fa-IR" sz="1800" i="1" dirty="0">
              <a:latin typeface="Times New Roman" panose="02020603050405020304" pitchFamily="18" charset="0"/>
              <a:cs typeface="Times New Roman" panose="02020603050405020304" pitchFamily="18" charset="0"/>
            </a:endParaRPr>
          </a:p>
          <a:p>
            <a:pPr eaLnBrk="1" hangingPunct="1"/>
            <a:r>
              <a:rPr lang="fa-IR" sz="2100" dirty="0"/>
              <a:t>فقط گونه 2 اسمی است و تمام مراتب بالاتر از آن فقط دارای يک اسم مي باشند که با حروف بزرگ نوشته مي شود .</a:t>
            </a:r>
          </a:p>
          <a:p>
            <a:pPr eaLnBrk="1" hangingPunct="1"/>
            <a:r>
              <a:rPr lang="fa-IR" sz="2100" dirty="0"/>
              <a:t>گونه به صورت ایتالیک نوشته می شود. </a:t>
            </a:r>
            <a:endParaRPr lang="en-US" sz="2100" dirty="0"/>
          </a:p>
        </p:txBody>
      </p:sp>
    </p:spTree>
    <p:extLst>
      <p:ext uri="{BB962C8B-B14F-4D97-AF65-F5344CB8AC3E}">
        <p14:creationId xmlns:p14="http://schemas.microsoft.com/office/powerpoint/2010/main" val="2540827537"/>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اسم علمی برخی گونه ها </a:t>
            </a:r>
            <a:endParaRPr lang="fa-IR" dirty="0"/>
          </a:p>
        </p:txBody>
      </p:sp>
      <p:graphicFrame>
        <p:nvGraphicFramePr>
          <p:cNvPr id="4" name="Content Placeholder 3"/>
          <p:cNvGraphicFramePr>
            <a:graphicFrameLocks noGrp="1"/>
          </p:cNvGraphicFramePr>
          <p:nvPr>
            <p:ph idx="1"/>
            <p:extLst/>
          </p:nvPr>
        </p:nvGraphicFramePr>
        <p:xfrm>
          <a:off x="783770" y="1817575"/>
          <a:ext cx="6760030" cy="1543395"/>
        </p:xfrm>
        <a:graphic>
          <a:graphicData uri="http://schemas.openxmlformats.org/drawingml/2006/table">
            <a:tbl>
              <a:tblPr rtl="1" firstRow="1" bandRow="1">
                <a:tableStyleId>{5C22544A-7EE6-4342-B048-85BDC9FD1C3A}</a:tableStyleId>
              </a:tblPr>
              <a:tblGrid>
                <a:gridCol w="3380015">
                  <a:extLst>
                    <a:ext uri="{9D8B030D-6E8A-4147-A177-3AD203B41FA5}">
                      <a16:colId xmlns:a16="http://schemas.microsoft.com/office/drawing/2014/main" val="20000"/>
                    </a:ext>
                  </a:extLst>
                </a:gridCol>
                <a:gridCol w="3380015">
                  <a:extLst>
                    <a:ext uri="{9D8B030D-6E8A-4147-A177-3AD203B41FA5}">
                      <a16:colId xmlns:a16="http://schemas.microsoft.com/office/drawing/2014/main" val="20001"/>
                    </a:ext>
                  </a:extLst>
                </a:gridCol>
              </a:tblGrid>
              <a:tr h="324065">
                <a:tc>
                  <a:txBody>
                    <a:bodyPr/>
                    <a:lstStyle/>
                    <a:p>
                      <a:pPr rtl="1"/>
                      <a:r>
                        <a:rPr lang="fa-IR" sz="1000" dirty="0" smtClean="0"/>
                        <a:t>نام عمومی</a:t>
                      </a:r>
                      <a:endParaRPr lang="fa-IR" sz="1000" dirty="0"/>
                    </a:p>
                  </a:txBody>
                  <a:tcPr marL="68580" marR="68580" marT="34290" marB="34290"/>
                </a:tc>
                <a:tc>
                  <a:txBody>
                    <a:bodyPr/>
                    <a:lstStyle/>
                    <a:p>
                      <a:pPr rtl="1"/>
                      <a:r>
                        <a:rPr lang="fa-IR" sz="1000" dirty="0" smtClean="0"/>
                        <a:t>نام علمی</a:t>
                      </a:r>
                      <a:endParaRPr lang="fa-IR" sz="1000" dirty="0"/>
                    </a:p>
                  </a:txBody>
                  <a:tcPr marL="68580" marR="68580" marT="34290" marB="34290"/>
                </a:tc>
                <a:extLst>
                  <a:ext uri="{0D108BD9-81ED-4DB2-BD59-A6C34878D82A}">
                    <a16:rowId xmlns:a16="http://schemas.microsoft.com/office/drawing/2014/main" val="10000"/>
                  </a:ext>
                </a:extLst>
              </a:tr>
              <a:tr h="243866">
                <a:tc>
                  <a:txBody>
                    <a:bodyPr/>
                    <a:lstStyle/>
                    <a:p>
                      <a:r>
                        <a:rPr lang="en-AU" sz="1000" i="0" dirty="0">
                          <a:latin typeface="Times New Roman" panose="02020603050405020304" pitchFamily="18" charset="0"/>
                          <a:cs typeface="Times New Roman" panose="02020603050405020304" pitchFamily="18" charset="0"/>
                        </a:rPr>
                        <a:t>House sparrow</a:t>
                      </a:r>
                    </a:p>
                  </a:txBody>
                  <a:tcPr marL="0" marR="0" marT="0" marB="0" anchor="ctr"/>
                </a:tc>
                <a:tc>
                  <a:txBody>
                    <a:bodyPr/>
                    <a:lstStyle/>
                    <a:p>
                      <a:r>
                        <a:rPr lang="en-AU" sz="1000" i="1" dirty="0">
                          <a:latin typeface="Times New Roman" panose="02020603050405020304" pitchFamily="18" charset="0"/>
                          <a:cs typeface="Times New Roman" panose="02020603050405020304" pitchFamily="18" charset="0"/>
                        </a:rPr>
                        <a:t>Passer </a:t>
                      </a:r>
                      <a:r>
                        <a:rPr lang="en-AU" sz="1000" i="1" dirty="0" err="1">
                          <a:latin typeface="Times New Roman" panose="02020603050405020304" pitchFamily="18" charset="0"/>
                          <a:cs typeface="Times New Roman" panose="02020603050405020304" pitchFamily="18" charset="0"/>
                        </a:rPr>
                        <a:t>domesticus</a:t>
                      </a:r>
                      <a:endParaRPr lang="en-AU" sz="1000" i="1"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243866">
                <a:tc>
                  <a:txBody>
                    <a:bodyPr/>
                    <a:lstStyle/>
                    <a:p>
                      <a:r>
                        <a:rPr lang="en-AU" sz="1000" i="0" dirty="0">
                          <a:latin typeface="Times New Roman" panose="02020603050405020304" pitchFamily="18" charset="0"/>
                          <a:cs typeface="Times New Roman" panose="02020603050405020304" pitchFamily="18" charset="0"/>
                        </a:rPr>
                        <a:t>Lion</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Panthera</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leo</a:t>
                      </a:r>
                      <a:endParaRPr lang="en-AU" sz="1000" i="1"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243866">
                <a:tc>
                  <a:txBody>
                    <a:bodyPr/>
                    <a:lstStyle/>
                    <a:p>
                      <a:r>
                        <a:rPr lang="en-AU" sz="1000" i="0" dirty="0">
                          <a:latin typeface="Times New Roman" panose="02020603050405020304" pitchFamily="18" charset="0"/>
                          <a:cs typeface="Times New Roman" panose="02020603050405020304" pitchFamily="18" charset="0"/>
                        </a:rPr>
                        <a:t>Horse</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Equus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caballus</a:t>
                      </a:r>
                      <a:endParaRPr lang="en-AU" sz="1000" i="1"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243866">
                <a:tc>
                  <a:txBody>
                    <a:bodyPr/>
                    <a:lstStyle/>
                    <a:p>
                      <a:r>
                        <a:rPr lang="en-AU" sz="1000" i="0" dirty="0">
                          <a:latin typeface="Times New Roman" panose="02020603050405020304" pitchFamily="18" charset="0"/>
                          <a:cs typeface="Times New Roman" panose="02020603050405020304" pitchFamily="18" charset="0"/>
                        </a:rPr>
                        <a:t>Honey bee</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Apis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mellifera</a:t>
                      </a:r>
                      <a:endParaRPr lang="en-AU" sz="1000" i="1"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243866">
                <a:tc>
                  <a:txBody>
                    <a:bodyPr/>
                    <a:lstStyle/>
                    <a:p>
                      <a:r>
                        <a:rPr lang="en-AU" sz="1000" i="0" dirty="0">
                          <a:latin typeface="Times New Roman" panose="02020603050405020304" pitchFamily="18" charset="0"/>
                          <a:cs typeface="Times New Roman" panose="02020603050405020304" pitchFamily="18" charset="0"/>
                        </a:rPr>
                        <a:t>Domestic dog</a:t>
                      </a:r>
                    </a:p>
                  </a:txBody>
                  <a:tcPr marL="0" marR="0" marT="0" marB="0" anchor="ctr">
                    <a:lnB w="12700" cap="flat" cmpd="sng" algn="ctr">
                      <a:solidFill>
                        <a:schemeClr val="tx1"/>
                      </a:solidFill>
                      <a:prstDash val="solid"/>
                      <a:round/>
                      <a:headEnd type="none" w="med" len="med"/>
                      <a:tailEnd type="none" w="med" len="med"/>
                    </a:lnB>
                  </a:tcPr>
                </a:tc>
                <a:tc>
                  <a:txBody>
                    <a:bodyPr/>
                    <a:lstStyle/>
                    <a:p>
                      <a:r>
                        <a:rPr lang="en-AU" sz="1000" i="1" dirty="0" err="1">
                          <a:latin typeface="Times New Roman" panose="02020603050405020304" pitchFamily="18" charset="0"/>
                          <a:cs typeface="Times New Roman" panose="02020603050405020304" pitchFamily="18" charset="0"/>
                        </a:rPr>
                        <a:t>Canis</a:t>
                      </a:r>
                      <a:r>
                        <a:rPr lang="en-AU" sz="1000" i="1" dirty="0">
                          <a:latin typeface="Times New Roman" panose="02020603050405020304" pitchFamily="18" charset="0"/>
                          <a:cs typeface="Times New Roman" panose="02020603050405020304" pitchFamily="18" charset="0"/>
                        </a:rPr>
                        <a:t> lupus </a:t>
                      </a:r>
                      <a:r>
                        <a:rPr lang="en-AU" sz="1000" i="1" dirty="0" err="1">
                          <a:latin typeface="Times New Roman" panose="02020603050405020304" pitchFamily="18" charset="0"/>
                          <a:cs typeface="Times New Roman" panose="02020603050405020304" pitchFamily="18" charset="0"/>
                        </a:rPr>
                        <a:t>familiaris</a:t>
                      </a:r>
                      <a:r>
                        <a:rPr lang="en-AU" sz="1000" i="1" dirty="0">
                          <a:latin typeface="Times New Roman" panose="02020603050405020304" pitchFamily="18" charset="0"/>
                          <a:cs typeface="Times New Roman" panose="02020603050405020304" pitchFamily="18" charset="0"/>
                        </a:rPr>
                        <a:t> </a:t>
                      </a:r>
                      <a:endParaRPr lang="fa-IR" sz="1000" i="1" dirty="0" smtClean="0">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nvPr>
        </p:nvGraphicFramePr>
        <p:xfrm>
          <a:off x="729342" y="3393622"/>
          <a:ext cx="6814458" cy="1467249"/>
        </p:xfrm>
        <a:graphic>
          <a:graphicData uri="http://schemas.openxmlformats.org/drawingml/2006/table">
            <a:tbl>
              <a:tblPr rtl="1" firstRow="1" bandRow="1">
                <a:tableStyleId>{5C22544A-7EE6-4342-B048-85BDC9FD1C3A}</a:tableStyleId>
              </a:tblPr>
              <a:tblGrid>
                <a:gridCol w="3407229">
                  <a:extLst>
                    <a:ext uri="{9D8B030D-6E8A-4147-A177-3AD203B41FA5}">
                      <a16:colId xmlns:a16="http://schemas.microsoft.com/office/drawing/2014/main" val="20000"/>
                    </a:ext>
                  </a:extLst>
                </a:gridCol>
                <a:gridCol w="3407229">
                  <a:extLst>
                    <a:ext uri="{9D8B030D-6E8A-4147-A177-3AD203B41FA5}">
                      <a16:colId xmlns:a16="http://schemas.microsoft.com/office/drawing/2014/main" val="20001"/>
                    </a:ext>
                  </a:extLst>
                </a:gridCol>
              </a:tblGrid>
              <a:tr h="261257">
                <a:tc>
                  <a:txBody>
                    <a:bodyPr/>
                    <a:lstStyle/>
                    <a:p>
                      <a:r>
                        <a:rPr lang="en-AU" sz="1000" b="0" dirty="0">
                          <a:solidFill>
                            <a:schemeClr val="tx1"/>
                          </a:solidFill>
                          <a:latin typeface="Times New Roman" panose="02020603050405020304" pitchFamily="18" charset="0"/>
                          <a:cs typeface="Times New Roman" panose="02020603050405020304" pitchFamily="18" charset="0"/>
                        </a:rPr>
                        <a:t>Domestic cat</a:t>
                      </a:r>
                    </a:p>
                  </a:txBody>
                  <a:tcPr marL="0" marR="0" marT="0" marB="0" anchor="ctr"/>
                </a:tc>
                <a:tc>
                  <a:txBody>
                    <a:bodyPr/>
                    <a:lstStyle/>
                    <a:p>
                      <a:r>
                        <a:rPr lang="en-AU" sz="1000" b="0" i="1" dirty="0" err="1">
                          <a:solidFill>
                            <a:schemeClr val="tx1"/>
                          </a:solidFill>
                          <a:latin typeface="Times New Roman" panose="02020603050405020304" pitchFamily="18" charset="0"/>
                          <a:cs typeface="Times New Roman" panose="02020603050405020304" pitchFamily="18" charset="0"/>
                        </a:rPr>
                        <a:t>Felis</a:t>
                      </a:r>
                      <a:r>
                        <a:rPr lang="en-AU" sz="1000" b="0" i="1" dirty="0">
                          <a:solidFill>
                            <a:schemeClr val="tx1"/>
                          </a:solidFill>
                          <a:latin typeface="Times New Roman" panose="02020603050405020304" pitchFamily="18" charset="0"/>
                          <a:cs typeface="Times New Roman" panose="02020603050405020304" pitchFamily="18" charset="0"/>
                        </a:rPr>
                        <a:t> </a:t>
                      </a:r>
                      <a:r>
                        <a:rPr lang="en-AU" sz="1000" b="0" i="1" dirty="0" err="1">
                          <a:solidFill>
                            <a:schemeClr val="tx1"/>
                          </a:solidFill>
                          <a:latin typeface="Times New Roman" panose="02020603050405020304" pitchFamily="18" charset="0"/>
                          <a:cs typeface="Times New Roman" panose="02020603050405020304" pitchFamily="18" charset="0"/>
                        </a:rPr>
                        <a:t>catus</a:t>
                      </a:r>
                      <a:endParaRPr lang="en-AU" sz="1000" b="0" dirty="0">
                        <a:solidFill>
                          <a:schemeClr val="tx1"/>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01498">
                <a:tc>
                  <a:txBody>
                    <a:bodyPr/>
                    <a:lstStyle/>
                    <a:p>
                      <a:r>
                        <a:rPr lang="en-AU" sz="1000" dirty="0">
                          <a:latin typeface="Times New Roman" panose="02020603050405020304" pitchFamily="18" charset="0"/>
                          <a:cs typeface="Times New Roman" panose="02020603050405020304" pitchFamily="18" charset="0"/>
                        </a:rPr>
                        <a:t>Asian elephant</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Elephas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maximus</a:t>
                      </a:r>
                      <a:endParaRPr lang="en-AU" sz="1000"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301498">
                <a:tc>
                  <a:txBody>
                    <a:bodyPr/>
                    <a:lstStyle/>
                    <a:p>
                      <a:r>
                        <a:rPr lang="en-AU" sz="1000" dirty="0">
                          <a:latin typeface="Times New Roman" panose="02020603050405020304" pitchFamily="18" charset="0"/>
                          <a:cs typeface="Times New Roman" panose="02020603050405020304" pitchFamily="18" charset="0"/>
                        </a:rPr>
                        <a:t>Mouse</a:t>
                      </a:r>
                    </a:p>
                  </a:txBody>
                  <a:tcPr marL="0" marR="0" marT="0" marB="0" anchor="ctr"/>
                </a:tc>
                <a:tc>
                  <a:txBody>
                    <a:bodyPr/>
                    <a:lstStyle/>
                    <a:p>
                      <a:r>
                        <a:rPr lang="en-AU" sz="1000" i="1" dirty="0">
                          <a:latin typeface="Times New Roman" panose="02020603050405020304" pitchFamily="18" charset="0"/>
                          <a:cs typeface="Times New Roman" panose="02020603050405020304" pitchFamily="18" charset="0"/>
                        </a:rPr>
                        <a:t>Mus </a:t>
                      </a:r>
                      <a:r>
                        <a:rPr lang="en-AU" sz="1000" i="1" dirty="0" err="1">
                          <a:latin typeface="Times New Roman" panose="02020603050405020304" pitchFamily="18" charset="0"/>
                          <a:cs typeface="Times New Roman" panose="02020603050405020304" pitchFamily="18" charset="0"/>
                        </a:rPr>
                        <a:t>musculus</a:t>
                      </a:r>
                      <a:endParaRPr lang="en-AU" sz="1000"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301498">
                <a:tc>
                  <a:txBody>
                    <a:bodyPr/>
                    <a:lstStyle/>
                    <a:p>
                      <a:r>
                        <a:rPr lang="en-AU" sz="1000" dirty="0">
                          <a:latin typeface="Times New Roman" panose="02020603050405020304" pitchFamily="18" charset="0"/>
                          <a:cs typeface="Times New Roman" panose="02020603050405020304" pitchFamily="18" charset="0"/>
                        </a:rPr>
                        <a:t>Tiger</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Panthera</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tigris</a:t>
                      </a:r>
                      <a:endParaRPr lang="en-AU" sz="1000" dirty="0">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301498">
                <a:tc>
                  <a:txBody>
                    <a:bodyPr/>
                    <a:lstStyle/>
                    <a:p>
                      <a:pPr rtl="1"/>
                      <a:endParaRPr lang="fa-IR" sz="1000"/>
                    </a:p>
                  </a:txBody>
                  <a:tcPr marL="68580" marR="68580" marT="34290" marB="34290"/>
                </a:tc>
                <a:tc>
                  <a:txBody>
                    <a:bodyPr/>
                    <a:lstStyle/>
                    <a:p>
                      <a:pPr rtl="1"/>
                      <a:endParaRPr lang="fa-IR" sz="1000" dirty="0"/>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5980388"/>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2" name="Oval 5"/>
          <p:cNvSpPr>
            <a:spLocks noChangeArrowheads="1"/>
          </p:cNvSpPr>
          <p:nvPr/>
        </p:nvSpPr>
        <p:spPr bwMode="auto">
          <a:xfrm>
            <a:off x="3938588" y="2379663"/>
            <a:ext cx="1136650" cy="1136650"/>
          </a:xfrm>
          <a:prstGeom prst="ellipse">
            <a:avLst/>
          </a:prstGeom>
          <a:solidFill>
            <a:srgbClr val="AD69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3" name="Oval 6"/>
          <p:cNvSpPr>
            <a:spLocks noChangeArrowheads="1"/>
          </p:cNvSpPr>
          <p:nvPr/>
        </p:nvSpPr>
        <p:spPr bwMode="auto">
          <a:xfrm>
            <a:off x="5464175" y="1793875"/>
            <a:ext cx="1931988" cy="1819275"/>
          </a:xfrm>
          <a:prstGeom prst="ellipse">
            <a:avLst/>
          </a:prstGeom>
          <a:solidFill>
            <a:srgbClr val="3365FB"/>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4" name="Oval 7"/>
          <p:cNvSpPr>
            <a:spLocks noChangeArrowheads="1"/>
          </p:cNvSpPr>
          <p:nvPr/>
        </p:nvSpPr>
        <p:spPr bwMode="auto">
          <a:xfrm>
            <a:off x="1690688" y="1847850"/>
            <a:ext cx="1931987" cy="1819275"/>
          </a:xfrm>
          <a:prstGeom prst="ellipse">
            <a:avLst/>
          </a:prstGeom>
          <a:solidFill>
            <a:srgbClr val="438E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5" name="Oval 8"/>
          <p:cNvSpPr>
            <a:spLocks noChangeArrowheads="1"/>
          </p:cNvSpPr>
          <p:nvPr/>
        </p:nvSpPr>
        <p:spPr bwMode="auto">
          <a:xfrm>
            <a:off x="1811338" y="3551238"/>
            <a:ext cx="5559425" cy="901700"/>
          </a:xfrm>
          <a:prstGeom prst="ellipse">
            <a:avLst/>
          </a:prstGeom>
          <a:solidFill>
            <a:srgbClr val="EF91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6" name="Oval 9"/>
          <p:cNvSpPr>
            <a:spLocks noChangeArrowheads="1"/>
          </p:cNvSpPr>
          <p:nvPr/>
        </p:nvSpPr>
        <p:spPr bwMode="auto">
          <a:xfrm>
            <a:off x="4078288" y="4479925"/>
            <a:ext cx="1136650" cy="1136650"/>
          </a:xfrm>
          <a:prstGeom prst="ellipse">
            <a:avLst/>
          </a:prstGeom>
          <a:solidFill>
            <a:srgbClr val="CF0E3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578570" name="Rectangle 10"/>
          <p:cNvSpPr>
            <a:spLocks noChangeArrowheads="1"/>
          </p:cNvSpPr>
          <p:nvPr/>
        </p:nvSpPr>
        <p:spPr bwMode="auto">
          <a:xfrm>
            <a:off x="1841500" y="2552700"/>
            <a:ext cx="1624013"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Plantae</a:t>
            </a:r>
          </a:p>
        </p:txBody>
      </p:sp>
      <p:sp>
        <p:nvSpPr>
          <p:cNvPr id="578571" name="Rectangle 11"/>
          <p:cNvSpPr>
            <a:spLocks noChangeArrowheads="1"/>
          </p:cNvSpPr>
          <p:nvPr/>
        </p:nvSpPr>
        <p:spPr bwMode="auto">
          <a:xfrm>
            <a:off x="5549900" y="2465388"/>
            <a:ext cx="1873250" cy="576262"/>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Animalia</a:t>
            </a:r>
          </a:p>
        </p:txBody>
      </p:sp>
      <p:sp>
        <p:nvSpPr>
          <p:cNvPr id="578572" name="Rectangle 12"/>
          <p:cNvSpPr>
            <a:spLocks noChangeArrowheads="1"/>
          </p:cNvSpPr>
          <p:nvPr/>
        </p:nvSpPr>
        <p:spPr bwMode="auto">
          <a:xfrm>
            <a:off x="3890963" y="2603500"/>
            <a:ext cx="1284287"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Fungi</a:t>
            </a:r>
          </a:p>
        </p:txBody>
      </p:sp>
      <p:sp>
        <p:nvSpPr>
          <p:cNvPr id="578573" name="Rectangle 13"/>
          <p:cNvSpPr>
            <a:spLocks noChangeArrowheads="1"/>
          </p:cNvSpPr>
          <p:nvPr/>
        </p:nvSpPr>
        <p:spPr bwMode="auto">
          <a:xfrm>
            <a:off x="3810000" y="3733800"/>
            <a:ext cx="1692275"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a:solidFill>
                  <a:srgbClr val="000000"/>
                </a:solidFill>
                <a:effectLst>
                  <a:outerShdw blurRad="38100" dist="38100" dir="2700000" algn="tl">
                    <a:srgbClr val="C0C0C0"/>
                  </a:outerShdw>
                </a:effectLst>
                <a:cs typeface="Arial" charset="0"/>
              </a:rPr>
              <a:t>Protista</a:t>
            </a:r>
          </a:p>
        </p:txBody>
      </p:sp>
      <p:sp>
        <p:nvSpPr>
          <p:cNvPr id="578574" name="Rectangle 14"/>
          <p:cNvSpPr>
            <a:spLocks noChangeArrowheads="1"/>
          </p:cNvSpPr>
          <p:nvPr/>
        </p:nvSpPr>
        <p:spPr bwMode="auto">
          <a:xfrm>
            <a:off x="3843338" y="4756150"/>
            <a:ext cx="1624012" cy="576263"/>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Monera</a:t>
            </a:r>
          </a:p>
        </p:txBody>
      </p:sp>
    </p:spTree>
    <p:extLst>
      <p:ext uri="{BB962C8B-B14F-4D97-AF65-F5344CB8AC3E}">
        <p14:creationId xmlns:p14="http://schemas.microsoft.com/office/powerpoint/2010/main" val="1555965963"/>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348344" y="2993233"/>
            <a:ext cx="8532813" cy="3394472"/>
          </a:xfrm>
        </p:spPr>
        <p:txBody>
          <a:bodyPr/>
          <a:lstStyle/>
          <a:p>
            <a:pPr marL="0" indent="0" algn="ctr">
              <a:buNone/>
            </a:pPr>
            <a:r>
              <a:rPr lang="fa-IR" sz="5400" b="1" dirty="0"/>
              <a:t>فیلوژنی و طبقه بندی</a:t>
            </a:r>
          </a:p>
        </p:txBody>
      </p:sp>
    </p:spTree>
    <p:extLst>
      <p:ext uri="{BB962C8B-B14F-4D97-AF65-F5344CB8AC3E}">
        <p14:creationId xmlns:p14="http://schemas.microsoft.com/office/powerpoint/2010/main" val="3200810782"/>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همه جانوران کره زمین خویشاوند یکدیگرند.</a:t>
            </a:r>
          </a:p>
          <a:p>
            <a:r>
              <a:rPr lang="fa-IR" dirty="0" smtClean="0"/>
              <a:t>فرایند تکامل به صورت شاخه شاخه شدن تدریجی و افزایش تنوع در شاخه ها بوده است (فیلوژنی)</a:t>
            </a:r>
          </a:p>
          <a:p>
            <a:r>
              <a:rPr lang="fa-IR" dirty="0" smtClean="0"/>
              <a:t>همه جانوران روی یک درخت فیلوژنتیک ترسیم می شوند و دارای نیای مشترک هستند.</a:t>
            </a:r>
          </a:p>
          <a:p>
            <a:r>
              <a:rPr lang="fa-IR" dirty="0"/>
              <a:t> </a:t>
            </a:r>
            <a:r>
              <a:rPr lang="fa-IR" dirty="0" smtClean="0"/>
              <a:t>در روی درخت، هر چه جانوران خویشاوندیشان نزدیک تر باشد نیای مشترک جدید تری دارند.</a:t>
            </a:r>
          </a:p>
          <a:p>
            <a:r>
              <a:rPr lang="fa-IR" dirty="0" smtClean="0"/>
              <a:t>امروزه در طبقه بندی جانوران بر اساس خویشاوندی آن ها  عمل می کنند. هر چه دو موجود خویشاوندی نزدیکتری داشته باشند و یا به عبارت دیگر نیای مشترک جدیدتری داشته باشند در طبقه بندی نزدیک هم قرار می گیرند. </a:t>
            </a:r>
          </a:p>
          <a:p>
            <a:endParaRPr lang="fa-IR" dirty="0"/>
          </a:p>
        </p:txBody>
      </p:sp>
    </p:spTree>
    <p:extLst>
      <p:ext uri="{BB962C8B-B14F-4D97-AF65-F5344CB8AC3E}">
        <p14:creationId xmlns:p14="http://schemas.microsoft.com/office/powerpoint/2010/main" val="3250371363"/>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هرگز نمی توانیم بدانیم که خویشاوندی دقیق موجودات زنده با هم چقدر است اما با تخمین و حدس و گمان می توانیم درخت فیلوژنتیک ترسیم کنیم. این درخت تخمینی از واقعیتی در میلیون ها سال پیش است. </a:t>
            </a:r>
          </a:p>
          <a:p>
            <a:r>
              <a:rPr lang="fa-IR" dirty="0" smtClean="0"/>
              <a:t>آنالیز فیلوژنی یا کلادیستیک روشی محاسبه ای، دقیق و مبتنی بر توصیف مقایسه ای جانداران است.</a:t>
            </a:r>
          </a:p>
          <a:p>
            <a:r>
              <a:rPr lang="fa-IR" dirty="0" smtClean="0"/>
              <a:t>کلاد: یک کلاد یا تبار گروهی یا تاکسونی از جانداران است که همگی از نیای مشترکی منشا گرفته اند، اگر تمام انواعی که از آن نیای مشترک منشا گرفته اند نیز زیر مجموعه همان گروه طبقه بندی شوند.  </a:t>
            </a:r>
            <a:endParaRPr lang="fa-IR" dirty="0"/>
          </a:p>
        </p:txBody>
      </p:sp>
    </p:spTree>
    <p:extLst>
      <p:ext uri="{BB962C8B-B14F-4D97-AF65-F5344CB8AC3E}">
        <p14:creationId xmlns:p14="http://schemas.microsoft.com/office/powerpoint/2010/main" val="276334"/>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طریقه ایجاد درخت فیلوژنتیکی</a:t>
            </a:r>
            <a:endParaRPr lang="en-US" dirty="0"/>
          </a:p>
        </p:txBody>
      </p:sp>
      <p:sp>
        <p:nvSpPr>
          <p:cNvPr id="3" name="Content Placeholder 2"/>
          <p:cNvSpPr>
            <a:spLocks noGrp="1"/>
          </p:cNvSpPr>
          <p:nvPr>
            <p:ph idx="1"/>
          </p:nvPr>
        </p:nvSpPr>
        <p:spPr/>
        <p:txBody>
          <a:bodyPr/>
          <a:lstStyle/>
          <a:p>
            <a:r>
              <a:rPr lang="fa-IR" sz="2100" dirty="0"/>
              <a:t>ایجاد درخت با استفاده از شناسایی اشکال جانوران که صفت یا </a:t>
            </a:r>
            <a:r>
              <a:rPr lang="en-US" sz="2100" dirty="0"/>
              <a:t>character</a:t>
            </a:r>
            <a:r>
              <a:rPr lang="fa-IR" sz="2100" dirty="0"/>
              <a:t> نامیده می شود.</a:t>
            </a:r>
          </a:p>
          <a:p>
            <a:r>
              <a:rPr lang="fa-IR" sz="2100" dirty="0"/>
              <a:t>صفت: هر شکل و ویژگی از موجود زنده که تاکسونومیست برای مطالعه تغییرات درون و بین گونه ها استفاده می کند. </a:t>
            </a:r>
          </a:p>
          <a:p>
            <a:r>
              <a:rPr lang="fa-IR" sz="2100" dirty="0"/>
              <a:t>انواع صفات: مورفولوژیکی، مولکولی، کروموزومی، اکولوژی، جنین شناسی، رفتار شناسی و ....</a:t>
            </a:r>
          </a:p>
          <a:p>
            <a:r>
              <a:rPr lang="fa-IR" sz="2100" dirty="0"/>
              <a:t>هدف آنالیز فیلوژنتیکی پیدا کردن صفات مشترکی بین موجودات است که از یک جد مشترک به ارث رسیده باشد. این صفات صفات هومولوگ یا </a:t>
            </a:r>
            <a:r>
              <a:rPr lang="en-US" sz="2100" dirty="0"/>
              <a:t>homology</a:t>
            </a:r>
            <a:r>
              <a:rPr lang="fa-IR" sz="2100" dirty="0"/>
              <a:t> می گویند. </a:t>
            </a:r>
          </a:p>
          <a:p>
            <a:r>
              <a:rPr lang="fa-IR" sz="2100" dirty="0"/>
              <a:t>مشابهت لزوما نتیجه جد مشترک نیست.</a:t>
            </a:r>
          </a:p>
          <a:p>
            <a:r>
              <a:rPr lang="fa-IR" sz="2100" dirty="0"/>
              <a:t>شباهت صفات که ناشی از همولوگ بودن آن ها نباشد را هوموپلازی </a:t>
            </a:r>
            <a:r>
              <a:rPr lang="en-US" sz="2100" dirty="0" err="1"/>
              <a:t>homoplasy</a:t>
            </a:r>
            <a:r>
              <a:rPr lang="fa-IR" sz="2100" dirty="0"/>
              <a:t>  یا آنالوگ می گویند. مانند خون گرم بودن پرندگان و پستانداران</a:t>
            </a:r>
            <a:endParaRPr lang="en-US" sz="2100" dirty="0"/>
          </a:p>
        </p:txBody>
      </p:sp>
    </p:spTree>
    <p:extLst>
      <p:ext uri="{BB962C8B-B14F-4D97-AF65-F5344CB8AC3E}">
        <p14:creationId xmlns:p14="http://schemas.microsoft.com/office/powerpoint/2010/main" val="2803902495"/>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700" b="1" dirty="0">
                <a:cs typeface="+mn-cs"/>
              </a:rPr>
              <a:t>آنالیز فیلوژنی</a:t>
            </a:r>
            <a:endParaRPr lang="en-US" sz="2700" b="1" dirty="0">
              <a:cs typeface="+mn-cs"/>
            </a:endParaRPr>
          </a:p>
        </p:txBody>
      </p:sp>
      <p:sp>
        <p:nvSpPr>
          <p:cNvPr id="3" name="Content Placeholder 2"/>
          <p:cNvSpPr>
            <a:spLocks noGrp="1"/>
          </p:cNvSpPr>
          <p:nvPr>
            <p:ph idx="1"/>
          </p:nvPr>
        </p:nvSpPr>
        <p:spPr/>
        <p:txBody>
          <a:bodyPr/>
          <a:lstStyle/>
          <a:p>
            <a:r>
              <a:rPr lang="fa-IR" dirty="0" smtClean="0"/>
              <a:t>در روش کلادیستیک که یک روش طبقه بندی زیستی است موجودات بر اساس ویژگی های اشتقاق یافته مشترک طبقه بندی می شوندو این قابل ردیابی تا اخیرترین جد مشترک است و در اجداد دورتر نیست. بنابراین اعضای گروه بسیار به همدیگر مرتبط هستند. </a:t>
            </a:r>
          </a:p>
          <a:p>
            <a:r>
              <a:rPr lang="fa-IR" dirty="0" smtClean="0"/>
              <a:t>در رده بندی سنتی گروه هایی که « کلاد یا تبار» هم نباشند باز هم معتبر و قابل استناد هستند مانند ماهی ها و خزندگان</a:t>
            </a:r>
          </a:p>
          <a:p>
            <a:r>
              <a:rPr lang="fa-IR" dirty="0" smtClean="0"/>
              <a:t>اما بر اساس منطق کلادیستیک یا فیلوژنتیک گروهی مانند ماهی ها معتبر نیستند  چرا که ماهی ها تبار (کلاد) نیستند. </a:t>
            </a:r>
            <a:endParaRPr lang="en-US" dirty="0"/>
          </a:p>
        </p:txBody>
      </p:sp>
    </p:spTree>
    <p:extLst>
      <p:ext uri="{BB962C8B-B14F-4D97-AF65-F5344CB8AC3E}">
        <p14:creationId xmlns:p14="http://schemas.microsoft.com/office/powerpoint/2010/main" val="1572765842"/>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r>
              <a:rPr lang="fa-IR" dirty="0" smtClean="0"/>
              <a:t>انواع گروه های فیلوژنی</a:t>
            </a:r>
            <a:endParaRPr lang="en-US" dirty="0" smtClean="0"/>
          </a:p>
        </p:txBody>
      </p:sp>
      <p:sp>
        <p:nvSpPr>
          <p:cNvPr id="350211" name="Rectangle 3"/>
          <p:cNvSpPr>
            <a:spLocks noGrp="1" noChangeArrowheads="1"/>
          </p:cNvSpPr>
          <p:nvPr>
            <p:ph type="body" idx="1"/>
          </p:nvPr>
        </p:nvSpPr>
        <p:spPr>
          <a:xfrm>
            <a:off x="1143001" y="1714501"/>
            <a:ext cx="6399610" cy="3394472"/>
          </a:xfrm>
        </p:spPr>
        <p:txBody>
          <a:bodyPr/>
          <a:lstStyle/>
          <a:p>
            <a:pPr eaLnBrk="1" hangingPunct="1"/>
            <a:r>
              <a:rPr lang="fa-IR" sz="1800" dirty="0">
                <a:latin typeface="Times New Roman"/>
                <a:ea typeface="Times New Roman"/>
                <a:cs typeface="B Nazanin"/>
              </a:rPr>
              <a:t>تاکسونی تک نیا</a:t>
            </a:r>
            <a:r>
              <a:rPr lang="en-US" sz="1800" dirty="0">
                <a:latin typeface="Times New Roman"/>
                <a:ea typeface="Times New Roman"/>
                <a:cs typeface="B Nazanin"/>
              </a:rPr>
              <a:t>(monophyletic) </a:t>
            </a:r>
            <a:r>
              <a:rPr lang="fa-IR" sz="1800" dirty="0">
                <a:latin typeface="Times New Roman"/>
                <a:ea typeface="Times New Roman"/>
                <a:cs typeface="B Nazanin"/>
              </a:rPr>
              <a:t> است که شامل نزدیکترین جد مشترک و همه فرزندان آن جد مشترک است </a:t>
            </a:r>
          </a:p>
          <a:p>
            <a:pPr eaLnBrk="1" hangingPunct="1"/>
            <a:r>
              <a:rPr lang="fa-IR" sz="1800" dirty="0">
                <a:latin typeface="Times New Roman"/>
                <a:ea typeface="Times New Roman"/>
                <a:cs typeface="B Nazanin"/>
              </a:rPr>
              <a:t>اگر گروهی شامل تمام فرزندان یک جد مشترک نبود این گروه پارافیلتیک</a:t>
            </a:r>
            <a:r>
              <a:rPr lang="en-US" sz="1800" dirty="0">
                <a:latin typeface="Times New Roman"/>
                <a:ea typeface="Times New Roman"/>
                <a:cs typeface="B Nazanin"/>
              </a:rPr>
              <a:t>(paraphyletic) </a:t>
            </a:r>
            <a:r>
              <a:rPr lang="fa-IR" sz="1800" dirty="0">
                <a:latin typeface="Times New Roman"/>
                <a:ea typeface="Times New Roman"/>
                <a:cs typeface="B Nazanin"/>
              </a:rPr>
              <a:t> است</a:t>
            </a:r>
          </a:p>
          <a:p>
            <a:pPr eaLnBrk="1" hangingPunct="1"/>
            <a:endParaRPr lang="fa-IR" sz="1800" dirty="0">
              <a:latin typeface="Times New Roman"/>
              <a:cs typeface="B Nazanin"/>
            </a:endParaRPr>
          </a:p>
          <a:p>
            <a:pPr eaLnBrk="1" hangingPunct="1"/>
            <a:r>
              <a:rPr lang="fa-IR" sz="1800" dirty="0">
                <a:latin typeface="Times New Roman"/>
                <a:ea typeface="Times New Roman"/>
                <a:cs typeface="B Nazanin"/>
              </a:rPr>
              <a:t>اعضای یک گروه دارای چند جد مشترک هستند را پلی فیلتیک</a:t>
            </a:r>
            <a:r>
              <a:rPr lang="en-US" sz="1800" dirty="0">
                <a:latin typeface="Times New Roman"/>
                <a:ea typeface="Times New Roman"/>
                <a:cs typeface="B Nazanin"/>
              </a:rPr>
              <a:t>(polyphyletic) </a:t>
            </a:r>
            <a:r>
              <a:rPr lang="fa-IR" sz="1800" dirty="0">
                <a:latin typeface="Times New Roman"/>
                <a:ea typeface="Times New Roman"/>
                <a:cs typeface="B Nazanin"/>
              </a:rPr>
              <a:t> یا چند نیا </a:t>
            </a:r>
            <a:endParaRPr lang="en-US" sz="1800" dirty="0"/>
          </a:p>
        </p:txBody>
      </p:sp>
    </p:spTree>
    <p:extLst>
      <p:ext uri="{BB962C8B-B14F-4D97-AF65-F5344CB8AC3E}">
        <p14:creationId xmlns:p14="http://schemas.microsoft.com/office/powerpoint/2010/main" val="2039207212"/>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E:\ImageLibrary18-28\25-PhylogenyAndSystematics\25-09-CladisticAnalysis-L.gif"/>
          <p:cNvPicPr>
            <a:picLocks noChangeAspect="1" noChangeArrowheads="1"/>
          </p:cNvPicPr>
          <p:nvPr/>
        </p:nvPicPr>
        <p:blipFill>
          <a:blip r:embed="rId2" cstate="print"/>
          <a:srcRect/>
          <a:stretch>
            <a:fillRect/>
          </a:stretch>
        </p:blipFill>
        <p:spPr bwMode="auto">
          <a:xfrm>
            <a:off x="1143000" y="2207419"/>
            <a:ext cx="6858000" cy="2443163"/>
          </a:xfrm>
          <a:prstGeom prst="rect">
            <a:avLst/>
          </a:prstGeom>
          <a:noFill/>
        </p:spPr>
      </p:pic>
    </p:spTree>
    <p:extLst>
      <p:ext uri="{BB962C8B-B14F-4D97-AF65-F5344CB8AC3E}">
        <p14:creationId xmlns:p14="http://schemas.microsoft.com/office/powerpoint/2010/main" val="22571428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1371600" y="1752600"/>
            <a:ext cx="5542807" cy="3926681"/>
          </a:xfrm>
          <a:prstGeom prst="rect">
            <a:avLst/>
          </a:prstGeom>
        </p:spPr>
      </p:pic>
    </p:spTree>
    <p:extLst>
      <p:ext uri="{BB962C8B-B14F-4D97-AF65-F5344CB8AC3E}">
        <p14:creationId xmlns:p14="http://schemas.microsoft.com/office/powerpoint/2010/main" val="330798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7175" algn="r" rtl="1">
              <a:lnSpc>
                <a:spcPct val="115000"/>
              </a:lnSpc>
              <a:spcBef>
                <a:spcPts val="0"/>
              </a:spcBef>
              <a:spcAft>
                <a:spcPts val="750"/>
              </a:spcAft>
            </a:pPr>
            <a:r>
              <a:rPr lang="fa-IR" sz="1800" b="1">
                <a:solidFill>
                  <a:prstClr val="black"/>
                </a:solidFill>
                <a:latin typeface="Times New Roman"/>
                <a:ea typeface="Calibri"/>
                <a:cs typeface="B Nazanin"/>
              </a:rPr>
              <a:t>رده بندی و منطق </a:t>
            </a:r>
            <a:r>
              <a:rPr lang="fa-IR" sz="1800" b="1" dirty="0">
                <a:solidFill>
                  <a:prstClr val="black"/>
                </a:solidFill>
                <a:latin typeface="Times New Roman"/>
                <a:ea typeface="Calibri"/>
                <a:cs typeface="B Nazanin"/>
              </a:rPr>
              <a:t>کلادیستیک </a:t>
            </a:r>
            <a:r>
              <a:rPr lang="en-US" sz="1800" b="1" dirty="0">
                <a:solidFill>
                  <a:prstClr val="black"/>
                </a:solidFill>
                <a:latin typeface="Times New Roman"/>
                <a:ea typeface="Calibri"/>
                <a:cs typeface="B Nazanin"/>
              </a:rPr>
              <a:t>Cladistics</a:t>
            </a:r>
            <a:r>
              <a:rPr lang="en-US" sz="1800" dirty="0">
                <a:solidFill>
                  <a:prstClr val="black"/>
                </a:solidFill>
                <a:ea typeface="Calibri"/>
                <a:cs typeface="Arial"/>
              </a:rPr>
              <a:t/>
            </a:r>
            <a:br>
              <a:rPr lang="en-US" sz="1800" dirty="0">
                <a:solidFill>
                  <a:prstClr val="black"/>
                </a:solidFill>
                <a:ea typeface="Calibri"/>
                <a:cs typeface="Arial"/>
              </a:rPr>
            </a:br>
            <a:endParaRPr lang="en-US" sz="1800" dirty="0"/>
          </a:p>
        </p:txBody>
      </p:sp>
      <p:sp>
        <p:nvSpPr>
          <p:cNvPr id="3" name="Content Placeholder 2"/>
          <p:cNvSpPr>
            <a:spLocks noGrp="1"/>
          </p:cNvSpPr>
          <p:nvPr>
            <p:ph idx="1"/>
          </p:nvPr>
        </p:nvSpPr>
        <p:spPr/>
        <p:txBody>
          <a:bodyPr>
            <a:normAutofit/>
          </a:bodyPr>
          <a:lstStyle/>
          <a:p>
            <a:pPr marL="0" algn="just" rtl="1">
              <a:lnSpc>
                <a:spcPct val="115000"/>
              </a:lnSpc>
              <a:spcBef>
                <a:spcPts val="0"/>
              </a:spcBef>
              <a:spcAft>
                <a:spcPts val="750"/>
              </a:spcAft>
            </a:pPr>
            <a:r>
              <a:rPr lang="fa-IR" dirty="0" smtClean="0">
                <a:latin typeface="Times New Roman"/>
                <a:ea typeface="Calibri"/>
                <a:cs typeface="B Nazanin"/>
              </a:rPr>
              <a:t>یکی </a:t>
            </a:r>
            <a:r>
              <a:rPr lang="fa-IR" dirty="0">
                <a:latin typeface="Times New Roman"/>
                <a:ea typeface="Calibri"/>
                <a:cs typeface="B Nazanin"/>
              </a:rPr>
              <a:t>از تئوری های تاکسونومی بوده که </a:t>
            </a:r>
            <a:r>
              <a:rPr lang="en-US" dirty="0">
                <a:latin typeface="Times New Roman"/>
                <a:ea typeface="Calibri"/>
                <a:cs typeface="B Nazanin"/>
              </a:rPr>
              <a:t>phylogenetic systematics </a:t>
            </a:r>
            <a:r>
              <a:rPr lang="fa-IR" dirty="0">
                <a:latin typeface="Times New Roman"/>
                <a:ea typeface="Calibri"/>
                <a:cs typeface="B Nazanin"/>
              </a:rPr>
              <a:t> یا </a:t>
            </a:r>
            <a:r>
              <a:rPr lang="en-US" dirty="0">
                <a:latin typeface="Times New Roman"/>
                <a:ea typeface="Calibri"/>
                <a:cs typeface="B Nazanin"/>
              </a:rPr>
              <a:t>cladistics</a:t>
            </a:r>
            <a:r>
              <a:rPr lang="fa-IR" dirty="0">
                <a:latin typeface="Times New Roman"/>
                <a:ea typeface="Calibri"/>
                <a:cs typeface="B Nazanin"/>
              </a:rPr>
              <a:t> نامیده می­شود. این روش از رده بندی جانوران روی جد مشترک </a:t>
            </a:r>
            <a:r>
              <a:rPr lang="en-US" dirty="0">
                <a:latin typeface="Times New Roman"/>
                <a:ea typeface="Calibri"/>
                <a:cs typeface="B Nazanin"/>
              </a:rPr>
              <a:t>(common descent)</a:t>
            </a:r>
            <a:r>
              <a:rPr lang="fa-IR" dirty="0">
                <a:latin typeface="Times New Roman"/>
                <a:ea typeface="Calibri"/>
                <a:cs typeface="B Nazanin"/>
              </a:rPr>
              <a:t> تاکید می­کند و طرح شاخه زایی سلسله مراتبی کلادهای آشیانه ای آن را کلادوگرام</a:t>
            </a:r>
            <a:r>
              <a:rPr lang="en-US" dirty="0">
                <a:latin typeface="Times New Roman"/>
                <a:ea typeface="Calibri"/>
                <a:cs typeface="B Nazanin"/>
              </a:rPr>
              <a:t>(</a:t>
            </a:r>
            <a:r>
              <a:rPr lang="en-US" dirty="0" err="1">
                <a:latin typeface="Times New Roman"/>
                <a:ea typeface="Calibri"/>
                <a:cs typeface="B Nazanin"/>
              </a:rPr>
              <a:t>cladogram</a:t>
            </a:r>
            <a:r>
              <a:rPr lang="en-US" dirty="0">
                <a:latin typeface="Times New Roman"/>
                <a:ea typeface="Calibri"/>
                <a:cs typeface="B Nazanin"/>
              </a:rPr>
              <a:t>) </a:t>
            </a:r>
            <a:r>
              <a:rPr lang="fa-IR" dirty="0">
                <a:latin typeface="Times New Roman"/>
                <a:ea typeface="Calibri"/>
                <a:cs typeface="B Nazanin"/>
              </a:rPr>
              <a:t> می­گویند</a:t>
            </a:r>
            <a:r>
              <a:rPr lang="fa-IR" dirty="0" smtClean="0">
                <a:latin typeface="Times New Roman"/>
                <a:ea typeface="Calibri"/>
                <a:cs typeface="B Nazanin"/>
              </a:rPr>
              <a:t>.</a:t>
            </a:r>
          </a:p>
          <a:p>
            <a:pPr marL="0" algn="just" rtl="1">
              <a:lnSpc>
                <a:spcPct val="115000"/>
              </a:lnSpc>
              <a:spcBef>
                <a:spcPts val="0"/>
              </a:spcBef>
              <a:spcAft>
                <a:spcPts val="750"/>
              </a:spcAft>
            </a:pPr>
            <a:r>
              <a:rPr lang="fa-IR" dirty="0" smtClean="0">
                <a:latin typeface="Times New Roman"/>
                <a:ea typeface="Calibri"/>
                <a:cs typeface="B Nazanin"/>
              </a:rPr>
              <a:t> </a:t>
            </a:r>
            <a:r>
              <a:rPr lang="fa-IR" dirty="0">
                <a:latin typeface="Times New Roman"/>
                <a:ea typeface="Calibri"/>
                <a:cs typeface="B Nazanin"/>
              </a:rPr>
              <a:t>این روش تاکسونومی اولین در سال 1950 توسط حشره شناس آلمانی </a:t>
            </a:r>
            <a:r>
              <a:rPr lang="en-US" dirty="0" err="1">
                <a:latin typeface="Times New Roman"/>
                <a:ea typeface="Calibri"/>
                <a:cs typeface="B Nazanin"/>
              </a:rPr>
              <a:t>Willi</a:t>
            </a:r>
            <a:r>
              <a:rPr lang="en-US" dirty="0">
                <a:latin typeface="Times New Roman"/>
                <a:ea typeface="Calibri"/>
                <a:cs typeface="B Nazanin"/>
              </a:rPr>
              <a:t> </a:t>
            </a:r>
            <a:r>
              <a:rPr lang="en-US" dirty="0" err="1">
                <a:latin typeface="Times New Roman"/>
                <a:ea typeface="Calibri"/>
                <a:cs typeface="B Nazanin"/>
              </a:rPr>
              <a:t>Hennig</a:t>
            </a:r>
            <a:r>
              <a:rPr lang="fa-IR" dirty="0">
                <a:latin typeface="Times New Roman"/>
                <a:ea typeface="Calibri"/>
                <a:cs typeface="B Nazanin"/>
              </a:rPr>
              <a:t> پیشنهاد شد</a:t>
            </a:r>
            <a:r>
              <a:rPr lang="fa-IR" dirty="0" smtClean="0">
                <a:latin typeface="Times New Roman"/>
                <a:ea typeface="Calibri"/>
                <a:cs typeface="B Nazanin"/>
              </a:rPr>
              <a:t>.</a:t>
            </a:r>
          </a:p>
          <a:p>
            <a:pPr marL="0" algn="just" rtl="1">
              <a:lnSpc>
                <a:spcPct val="115000"/>
              </a:lnSpc>
              <a:spcBef>
                <a:spcPts val="0"/>
              </a:spcBef>
              <a:spcAft>
                <a:spcPts val="750"/>
              </a:spcAft>
            </a:pPr>
            <a:r>
              <a:rPr lang="fa-IR" dirty="0" smtClean="0">
                <a:latin typeface="Times New Roman"/>
                <a:ea typeface="Calibri"/>
                <a:cs typeface="B Nazanin"/>
              </a:rPr>
              <a:t> </a:t>
            </a:r>
            <a:r>
              <a:rPr lang="fa-IR" dirty="0">
                <a:latin typeface="Times New Roman"/>
                <a:ea typeface="Calibri"/>
                <a:cs typeface="B Nazanin"/>
              </a:rPr>
              <a:t>همه تاکسون­ها بر اساس این روش باید تک نیا </a:t>
            </a:r>
            <a:r>
              <a:rPr lang="en-US" dirty="0">
                <a:latin typeface="Times New Roman"/>
                <a:ea typeface="Calibri"/>
                <a:cs typeface="B Nazanin"/>
              </a:rPr>
              <a:t>(monophyletic)</a:t>
            </a:r>
            <a:r>
              <a:rPr lang="fa-IR" dirty="0">
                <a:latin typeface="Times New Roman"/>
                <a:ea typeface="Calibri"/>
                <a:cs typeface="B Nazanin"/>
              </a:rPr>
              <a:t> باشند </a:t>
            </a:r>
            <a:endParaRPr lang="fa-IR" dirty="0" smtClean="0">
              <a:latin typeface="Times New Roman"/>
              <a:ea typeface="Calibri"/>
              <a:cs typeface="B Nazanin"/>
            </a:endParaRPr>
          </a:p>
          <a:p>
            <a:pPr marL="0" algn="just" rtl="1">
              <a:lnSpc>
                <a:spcPct val="115000"/>
              </a:lnSpc>
              <a:spcBef>
                <a:spcPts val="0"/>
              </a:spcBef>
              <a:spcAft>
                <a:spcPts val="750"/>
              </a:spcAft>
            </a:pPr>
            <a:r>
              <a:rPr lang="fa-IR" dirty="0" smtClean="0">
                <a:latin typeface="Times New Roman"/>
                <a:ea typeface="Calibri"/>
                <a:cs typeface="B Nazanin"/>
              </a:rPr>
              <a:t>تشخیص </a:t>
            </a:r>
            <a:r>
              <a:rPr lang="fa-IR" dirty="0">
                <a:latin typeface="Times New Roman"/>
                <a:ea typeface="Calibri"/>
                <a:cs typeface="B Nazanin"/>
              </a:rPr>
              <a:t>کلاد ها بر اساس داشتن صفات استقاق یافته </a:t>
            </a:r>
            <a:r>
              <a:rPr lang="en-US" dirty="0" err="1">
                <a:latin typeface="Times New Roman"/>
                <a:ea typeface="Calibri"/>
                <a:cs typeface="B Nazanin"/>
              </a:rPr>
              <a:t>synapomorphy</a:t>
            </a:r>
            <a:r>
              <a:rPr lang="fa-IR" dirty="0">
                <a:latin typeface="Times New Roman"/>
                <a:ea typeface="Calibri"/>
                <a:cs typeface="B Nazanin"/>
              </a:rPr>
              <a:t> صورت می­گیرد.</a:t>
            </a:r>
            <a:endParaRPr lang="en-US" sz="1800" dirty="0">
              <a:ea typeface="Calibri"/>
              <a:cs typeface="Arial"/>
            </a:endParaRPr>
          </a:p>
          <a:p>
            <a:pPr algn="r" rtl="1"/>
            <a:endParaRPr lang="en-US" dirty="0"/>
          </a:p>
        </p:txBody>
      </p:sp>
    </p:spTree>
    <p:extLst>
      <p:ext uri="{BB962C8B-B14F-4D97-AF65-F5344CB8AC3E}">
        <p14:creationId xmlns:p14="http://schemas.microsoft.com/office/powerpoint/2010/main" val="159395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effectLst/>
                <a:latin typeface="Times New Roman"/>
                <a:ea typeface="Calibri"/>
                <a:cs typeface="B Nazanin"/>
              </a:rPr>
              <a:t>et al. (1990)</a:t>
            </a:r>
            <a:r>
              <a:rPr lang="en-US" sz="2400" dirty="0" smtClean="0">
                <a:effectLst/>
                <a:latin typeface="B Nazanin"/>
                <a:ea typeface="Calibri"/>
              </a:rPr>
              <a:t> </a:t>
            </a:r>
            <a:r>
              <a:rPr lang="en-US" sz="2400" dirty="0" err="1" smtClean="0">
                <a:effectLst/>
                <a:latin typeface="Times New Roman"/>
                <a:ea typeface="Calibri"/>
                <a:cs typeface="B Nazanin"/>
              </a:rPr>
              <a:t>Woese</a:t>
            </a:r>
            <a:r>
              <a:rPr lang="fa-IR" sz="2400" dirty="0" smtClean="0">
                <a:effectLst/>
                <a:latin typeface="Times New Roman"/>
                <a:ea typeface="Calibri"/>
                <a:cs typeface="B Nazanin"/>
              </a:rPr>
              <a:t> بر اساس اطلاعات فیلوژنتیک بدست آمده از داده های مولکولی سه قلمرو</a:t>
            </a:r>
            <a:r>
              <a:rPr lang="en-US" sz="2400" dirty="0" smtClean="0">
                <a:effectLst/>
                <a:latin typeface="Times New Roman"/>
                <a:ea typeface="Calibri"/>
                <a:cs typeface="B Nazanin"/>
              </a:rPr>
              <a:t>(domain) </a:t>
            </a:r>
            <a:r>
              <a:rPr lang="fa-IR" sz="2400" dirty="0" smtClean="0">
                <a:effectLst/>
                <a:latin typeface="Times New Roman"/>
                <a:ea typeface="Calibri"/>
                <a:cs typeface="B Nazanin"/>
              </a:rPr>
              <a:t> تک نیا را تشخیص دادند :</a:t>
            </a:r>
          </a:p>
          <a:p>
            <a:endParaRPr lang="fa-IR" sz="2400" dirty="0" smtClean="0">
              <a:effectLst/>
              <a:latin typeface="Times New Roman"/>
              <a:ea typeface="Calibri"/>
              <a:cs typeface="B Nazanin"/>
            </a:endParaRPr>
          </a:p>
          <a:p>
            <a:pPr marL="457200" indent="-457200">
              <a:buFont typeface="+mj-lt"/>
              <a:buAutoNum type="arabicPeriod"/>
            </a:pPr>
            <a:r>
              <a:rPr lang="en-US" sz="2400" dirty="0" err="1" smtClean="0">
                <a:effectLst/>
                <a:latin typeface="Times New Roman"/>
                <a:ea typeface="Calibri"/>
                <a:cs typeface="B Nazanin"/>
              </a:rPr>
              <a:t>Eucarya</a:t>
            </a:r>
            <a:r>
              <a:rPr lang="fa-IR" sz="2400" dirty="0" smtClean="0">
                <a:effectLst/>
                <a:latin typeface="Times New Roman"/>
                <a:ea typeface="Calibri"/>
                <a:cs typeface="B Nazanin"/>
              </a:rPr>
              <a:t> (همه یوکاریوتها)،</a:t>
            </a:r>
          </a:p>
          <a:p>
            <a:pPr marL="457200" indent="-457200">
              <a:buFont typeface="+mj-lt"/>
              <a:buAutoNum type="arabicPeriod"/>
            </a:pPr>
            <a:endParaRPr lang="fa-IR" sz="2400" dirty="0" smtClean="0">
              <a:effectLst/>
              <a:latin typeface="Times New Roman"/>
              <a:ea typeface="Calibri"/>
              <a:cs typeface="B Nazanin"/>
            </a:endParaRPr>
          </a:p>
          <a:p>
            <a:pPr marL="457200" indent="-457200">
              <a:buFont typeface="+mj-lt"/>
              <a:buAutoNum type="arabicPeriod"/>
            </a:pPr>
            <a:r>
              <a:rPr lang="fa-IR" sz="2400" dirty="0" smtClean="0">
                <a:effectLst/>
                <a:latin typeface="Times New Roman"/>
                <a:ea typeface="Calibri"/>
                <a:cs typeface="B Nazanin"/>
              </a:rPr>
              <a:t> </a:t>
            </a:r>
            <a:r>
              <a:rPr lang="en-US" sz="2400" dirty="0" smtClean="0">
                <a:effectLst/>
                <a:latin typeface="Times New Roman"/>
                <a:ea typeface="Calibri"/>
                <a:cs typeface="B Nazanin"/>
              </a:rPr>
              <a:t>Bacteria</a:t>
            </a:r>
            <a:r>
              <a:rPr lang="fa-IR" sz="2400" dirty="0" smtClean="0">
                <a:effectLst/>
                <a:latin typeface="Times New Roman"/>
                <a:ea typeface="Calibri"/>
                <a:cs typeface="B Nazanin"/>
              </a:rPr>
              <a:t> (باکتریهای حقیقی)،</a:t>
            </a:r>
          </a:p>
          <a:p>
            <a:pPr marL="457200" indent="-457200">
              <a:buFont typeface="+mj-lt"/>
              <a:buAutoNum type="arabicPeriod"/>
            </a:pPr>
            <a:endParaRPr lang="fa-IR" sz="2400" dirty="0" smtClean="0">
              <a:effectLst/>
              <a:latin typeface="Times New Roman"/>
              <a:ea typeface="Calibri"/>
              <a:cs typeface="B Nazanin"/>
            </a:endParaRPr>
          </a:p>
          <a:p>
            <a:pPr marL="457200" indent="-457200">
              <a:buFont typeface="+mj-lt"/>
              <a:buAutoNum type="arabicPeriod"/>
            </a:pPr>
            <a:r>
              <a:rPr lang="en-US" sz="2400" dirty="0" err="1" smtClean="0">
                <a:effectLst/>
                <a:latin typeface="Times New Roman"/>
                <a:ea typeface="Calibri"/>
                <a:cs typeface="B Nazanin"/>
              </a:rPr>
              <a:t>Archaea</a:t>
            </a:r>
            <a:r>
              <a:rPr lang="fa-IR" sz="2400" dirty="0" smtClean="0">
                <a:effectLst/>
                <a:latin typeface="Times New Roman"/>
                <a:ea typeface="Calibri"/>
                <a:cs typeface="B Nazanin"/>
              </a:rPr>
              <a:t> (پروکاریوتهایی که از باکتریها در ساختار غشا و توالی </a:t>
            </a:r>
            <a:r>
              <a:rPr lang="en-US" sz="2400" dirty="0" err="1" smtClean="0">
                <a:effectLst/>
                <a:latin typeface="Times New Roman"/>
                <a:ea typeface="Calibri"/>
                <a:cs typeface="B Nazanin"/>
              </a:rPr>
              <a:t>rRNA</a:t>
            </a:r>
            <a:r>
              <a:rPr lang="fa-IR" sz="2400" dirty="0" smtClean="0">
                <a:effectLst/>
                <a:latin typeface="Times New Roman"/>
                <a:ea typeface="Calibri"/>
                <a:cs typeface="B Nazanin"/>
              </a:rPr>
              <a:t> متفاوت هستند)</a:t>
            </a:r>
          </a:p>
          <a:p>
            <a:endParaRPr lang="en-US" sz="2400" dirty="0"/>
          </a:p>
        </p:txBody>
      </p:sp>
    </p:spTree>
    <p:extLst>
      <p:ext uri="{BB962C8B-B14F-4D97-AF65-F5344CB8AC3E}">
        <p14:creationId xmlns:p14="http://schemas.microsoft.com/office/powerpoint/2010/main" val="4282701650"/>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52440" y="0"/>
            <a:ext cx="9225016" cy="6858000"/>
          </a:xfrm>
          <a:prstGeom prst="rect">
            <a:avLst/>
          </a:prstGeom>
        </p:spPr>
      </p:pic>
    </p:spTree>
    <p:extLst>
      <p:ext uri="{BB962C8B-B14F-4D97-AF65-F5344CB8AC3E}">
        <p14:creationId xmlns:p14="http://schemas.microsoft.com/office/powerpoint/2010/main" val="3361600869"/>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fa-IR" dirty="0" smtClean="0"/>
              <a:t>مراحل نمو جانوران (تکوین جانوران)</a:t>
            </a:r>
            <a:endParaRPr lang="en-US" dirty="0" smtClean="0"/>
          </a:p>
        </p:txBody>
      </p:sp>
      <p:sp>
        <p:nvSpPr>
          <p:cNvPr id="223235" name="Rectangle 3"/>
          <p:cNvSpPr>
            <a:spLocks noGrp="1" noChangeArrowheads="1"/>
          </p:cNvSpPr>
          <p:nvPr>
            <p:ph type="body" idx="1"/>
          </p:nvPr>
        </p:nvSpPr>
        <p:spPr/>
        <p:txBody>
          <a:bodyPr/>
          <a:lstStyle/>
          <a:p>
            <a:pPr eaLnBrk="1" hangingPunct="1"/>
            <a:r>
              <a:rPr lang="fa-IR" dirty="0" smtClean="0"/>
              <a:t>تسهيم </a:t>
            </a:r>
          </a:p>
          <a:p>
            <a:pPr eaLnBrk="1" hangingPunct="1"/>
            <a:r>
              <a:rPr lang="fa-IR" dirty="0" smtClean="0"/>
              <a:t>بلاستولا</a:t>
            </a:r>
          </a:p>
          <a:p>
            <a:pPr eaLnBrk="1" hangingPunct="1"/>
            <a:r>
              <a:rPr lang="fa-IR" dirty="0" smtClean="0"/>
              <a:t>گاسترولاسيون</a:t>
            </a:r>
          </a:p>
          <a:p>
            <a:pPr eaLnBrk="1" hangingPunct="1"/>
            <a:r>
              <a:rPr lang="fa-IR" dirty="0" smtClean="0"/>
              <a:t>تشکيل سلوم</a:t>
            </a:r>
          </a:p>
          <a:p>
            <a:pPr eaLnBrk="1" hangingPunct="1"/>
            <a:r>
              <a:rPr lang="fa-IR" dirty="0" smtClean="0"/>
              <a:t>تفکيک و تمايز</a:t>
            </a:r>
          </a:p>
          <a:p>
            <a:pPr eaLnBrk="1" hangingPunct="1"/>
            <a:r>
              <a:rPr lang="fa-IR" dirty="0" smtClean="0"/>
              <a:t>سازماندهی بدن </a:t>
            </a: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36576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38E9751-853A-4D3A-B969-ACB8FE385FE8}" type="slidenum">
              <a:rPr lang="ar-SA"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1334417601"/>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p:cNvPicPr>
            <a:picLocks noChangeAspect="1" noChangeArrowheads="1"/>
          </p:cNvPicPr>
          <p:nvPr/>
        </p:nvPicPr>
        <p:blipFill>
          <a:blip r:embed="rId3">
            <a:extLst>
              <a:ext uri="{28A0092B-C50C-407E-A947-70E740481C1C}">
                <a14:useLocalDpi xmlns:a14="http://schemas.microsoft.com/office/drawing/2010/main" val="0"/>
              </a:ext>
            </a:extLst>
          </a:blip>
          <a:srcRect b="6047"/>
          <a:stretch>
            <a:fillRect/>
          </a:stretch>
        </p:blipFill>
        <p:spPr bwMode="auto">
          <a:xfrm>
            <a:off x="250825" y="981075"/>
            <a:ext cx="8202613"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5"/>
          <p:cNvSpPr txBox="1">
            <a:spLocks noChangeArrowheads="1"/>
          </p:cNvSpPr>
          <p:nvPr/>
        </p:nvSpPr>
        <p:spPr bwMode="auto">
          <a:xfrm>
            <a:off x="900113" y="5373688"/>
            <a:ext cx="73437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2000" smtClean="0">
                <a:solidFill>
                  <a:srgbClr val="990000"/>
                </a:solidFill>
                <a:cs typeface="Titr" pitchFamily="2" charset="-78"/>
              </a:rPr>
              <a:t>تسهيم : تقسيمات پی در پی سلول تخم را گويند .اين تقسيمات سلول تخم را به مجموعه ای از سلول ها تبديل مي کند که به روش ميتوز انجام تقسيم شده اند اما به هنگام تقسيم افزايش توده پروتوپلاسمی مشاهده نمي شود . </a:t>
            </a:r>
            <a:r>
              <a:rPr lang="fa-IR" sz="800" smtClean="0">
                <a:solidFill>
                  <a:srgbClr val="990000"/>
                </a:solidFill>
                <a:cs typeface="Titr" pitchFamily="2" charset="-78"/>
              </a:rPr>
              <a:t> </a:t>
            </a:r>
            <a:endParaRPr lang="en-US" sz="800" smtClean="0">
              <a:solidFill>
                <a:srgbClr val="990000"/>
              </a:solidFill>
              <a:cs typeface="Titr" pitchFamily="2" charset="-78"/>
            </a:endParaRPr>
          </a:p>
        </p:txBody>
      </p:sp>
      <p:sp>
        <p:nvSpPr>
          <p:cNvPr id="228356" name="Text Box 6"/>
          <p:cNvSpPr txBox="1">
            <a:spLocks noChangeArrowheads="1"/>
          </p:cNvSpPr>
          <p:nvPr/>
        </p:nvSpPr>
        <p:spPr bwMode="auto">
          <a:xfrm>
            <a:off x="900113" y="0"/>
            <a:ext cx="7343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3600" smtClean="0">
                <a:solidFill>
                  <a:srgbClr val="CCECFF"/>
                </a:solidFill>
                <a:cs typeface="Titr" pitchFamily="2" charset="-78"/>
              </a:rPr>
              <a:t>تسهيم</a:t>
            </a:r>
            <a:r>
              <a:rPr lang="fa-IR" sz="1400" smtClean="0">
                <a:solidFill>
                  <a:srgbClr val="CCECFF"/>
                </a:solidFill>
                <a:cs typeface="Titr" pitchFamily="2" charset="-78"/>
              </a:rPr>
              <a:t> </a:t>
            </a:r>
            <a:endParaRPr lang="en-US" sz="1400" smtClean="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83F85091-6FF9-4630-A490-10EECB71D007}" type="slidenum">
              <a:rPr lang="ar-SA"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2197147271"/>
      </p:ext>
    </p:extLst>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9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2216</TotalTime>
  <Words>2926</Words>
  <Application>Microsoft Office PowerPoint</Application>
  <PresentationFormat>On-screen Show (4:3)</PresentationFormat>
  <Paragraphs>375</Paragraphs>
  <Slides>58</Slides>
  <Notes>10</Notes>
  <HiddenSlides>0</HiddenSlides>
  <MMClips>0</MMClips>
  <ScaleCrop>false</ScaleCrop>
  <HeadingPairs>
    <vt:vector size="6" baseType="variant">
      <vt:variant>
        <vt:lpstr>Fonts Used</vt:lpstr>
      </vt:variant>
      <vt:variant>
        <vt:i4>13</vt:i4>
      </vt:variant>
      <vt:variant>
        <vt:lpstr>Theme</vt:lpstr>
      </vt:variant>
      <vt:variant>
        <vt:i4>22</vt:i4>
      </vt:variant>
      <vt:variant>
        <vt:lpstr>Slide Titles</vt:lpstr>
      </vt:variant>
      <vt:variant>
        <vt:i4>58</vt:i4>
      </vt:variant>
    </vt:vector>
  </HeadingPairs>
  <TitlesOfParts>
    <vt:vector size="93" baseType="lpstr">
      <vt:lpstr>Wingdings 2</vt:lpstr>
      <vt:lpstr>B Nazanin</vt:lpstr>
      <vt:lpstr>宋体</vt:lpstr>
      <vt:lpstr>Titr</vt:lpstr>
      <vt:lpstr>Wingdings</vt:lpstr>
      <vt:lpstr>Times New Roman</vt:lpstr>
      <vt:lpstr>Times</vt:lpstr>
      <vt:lpstr>IranNastaliq</vt:lpstr>
      <vt:lpstr>B Lotus</vt:lpstr>
      <vt:lpstr>Arial</vt:lpstr>
      <vt:lpstr>Calibri</vt:lpstr>
      <vt:lpstr>B Mehr</vt:lpstr>
      <vt:lpstr>Georgia</vt:lpstr>
      <vt:lpstr>Civic</vt:lpstr>
      <vt:lpstr>Biology of Zoology 01</vt:lpstr>
      <vt:lpstr>1_Biology of Zoology 01</vt:lpstr>
      <vt:lpstr>2_Biology of Zoology 01</vt:lpstr>
      <vt:lpstr>5_Biology of Zoology 01</vt:lpstr>
      <vt:lpstr>7_Biology of Zoology 01</vt:lpstr>
      <vt:lpstr>3_Biology of Zoology 01</vt:lpstr>
      <vt:lpstr>6_Biology of Zoology 01</vt:lpstr>
      <vt:lpstr>8_Biology of Zoology 01</vt:lpstr>
      <vt:lpstr>9_Biology of Zoology 01</vt:lpstr>
      <vt:lpstr>10_Biology of Zoology 01</vt:lpstr>
      <vt:lpstr>5_Office Theme</vt:lpstr>
      <vt:lpstr>6_Office Theme</vt:lpstr>
      <vt:lpstr>7_Office Theme</vt:lpstr>
      <vt:lpstr>12_Biology of Zoology 01</vt:lpstr>
      <vt:lpstr>4_Office Theme</vt:lpstr>
      <vt:lpstr>4_Biology of Zoology 01</vt:lpstr>
      <vt:lpstr>11_Biology of Zoology 01</vt:lpstr>
      <vt:lpstr>13_Biology of Zoology 01</vt:lpstr>
      <vt:lpstr>14_Biology of Zoology 01</vt:lpstr>
      <vt:lpstr>8_Office Theme</vt:lpstr>
      <vt:lpstr>9_Office Theme</vt:lpstr>
      <vt:lpstr>بسم الله الرحمن الرحیم</vt:lpstr>
      <vt:lpstr>صفات علم</vt:lpstr>
      <vt:lpstr>PowerPoint Presentation</vt:lpstr>
      <vt:lpstr>تاریخچه و تقسیمات حیات</vt:lpstr>
      <vt:lpstr>PowerPoint Presentation</vt:lpstr>
      <vt:lpstr>PowerPoint Presentation</vt:lpstr>
      <vt:lpstr>PowerPoint Presentation</vt:lpstr>
      <vt:lpstr>مراحل نمو جانوران (تکوین جانوران)</vt:lpstr>
      <vt:lpstr>PowerPoint Presentation</vt:lpstr>
      <vt:lpstr>انواع تخم در جانوران</vt:lpstr>
      <vt:lpstr>انواع تخم در جانوران</vt:lpstr>
      <vt:lpstr>The Blastula - Polarity</vt:lpstr>
      <vt:lpstr>PowerPoint Presentation</vt:lpstr>
      <vt:lpstr>PowerPoint Presentation</vt:lpstr>
      <vt:lpstr>مراحل گاسترولا و بلاستولا</vt:lpstr>
      <vt:lpstr> </vt:lpstr>
      <vt:lpstr> mesoderm   تشکیل لایه سوم</vt:lpstr>
      <vt:lpstr>تشکیل سلوم coelum</vt:lpstr>
      <vt:lpstr>تشکیل سلوم</vt:lpstr>
      <vt:lpstr>PowerPoint Presentation</vt:lpstr>
      <vt:lpstr>PowerPoint Presentation</vt:lpstr>
      <vt:lpstr>PowerPoint Presentation</vt:lpstr>
      <vt:lpstr>PowerPoint Presentation</vt:lpstr>
      <vt:lpstr>PowerPoint Presentation</vt:lpstr>
      <vt:lpstr>انواع طرح بدن جانوران animal body plan </vt:lpstr>
      <vt:lpstr>طرح بدن جانوران </vt:lpstr>
      <vt:lpstr>PowerPoint Presentation</vt:lpstr>
      <vt:lpstr>تقارن  در جانوران</vt:lpstr>
      <vt:lpstr>تقارن کروی  </vt:lpstr>
      <vt:lpstr>تقارن شعاعی </vt:lpstr>
      <vt:lpstr>تقارن شعاعی </vt:lpstr>
      <vt:lpstr>PowerPoint Presentation</vt:lpstr>
      <vt:lpstr>PowerPoint Presentation</vt:lpstr>
      <vt:lpstr>PowerPoint Presentation</vt:lpstr>
      <vt:lpstr>صفات همسان (آنالوگ) و همساخت (هومولوگ)</vt:lpstr>
      <vt:lpstr>PowerPoint Presentation</vt:lpstr>
      <vt:lpstr>PowerPoint Presentation</vt:lpstr>
      <vt:lpstr>PowerPoint Presentation</vt:lpstr>
      <vt:lpstr>PowerPoint Presentation</vt:lpstr>
      <vt:lpstr>PowerPoint Presentation</vt:lpstr>
      <vt:lpstr>PowerPoint Presentation</vt:lpstr>
      <vt:lpstr>لینه</vt:lpstr>
      <vt:lpstr>  گونه species </vt:lpstr>
      <vt:lpstr>تعریف گونه (species)</vt:lpstr>
      <vt:lpstr>مفاهیم گونه</vt:lpstr>
      <vt:lpstr>گروه های اصلی تاکسا </vt:lpstr>
      <vt:lpstr>PowerPoint Presentation</vt:lpstr>
      <vt:lpstr>نام گذاری علمی </vt:lpstr>
      <vt:lpstr>اسم علمی برخی گونه ها </vt:lpstr>
      <vt:lpstr>PowerPoint Presentation</vt:lpstr>
      <vt:lpstr>PowerPoint Presentation</vt:lpstr>
      <vt:lpstr>PowerPoint Presentation</vt:lpstr>
      <vt:lpstr>طریقه ایجاد درخت فیلوژنتیکی</vt:lpstr>
      <vt:lpstr>آنالیز فیلوژنی</vt:lpstr>
      <vt:lpstr>انواع گروه های فیلوژنی</vt:lpstr>
      <vt:lpstr>PowerPoint Presentation</vt:lpstr>
      <vt:lpstr>PowerPoint Presentation</vt:lpstr>
      <vt:lpstr>رده بندی و منطق کلادیستیک Cladistics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loghman</dc:creator>
  <cp:lastModifiedBy>Admin</cp:lastModifiedBy>
  <cp:revision>182</cp:revision>
  <dcterms:created xsi:type="dcterms:W3CDTF">2013-02-15T05:19:42Z</dcterms:created>
  <dcterms:modified xsi:type="dcterms:W3CDTF">2021-09-25T08:24:06Z</dcterms:modified>
</cp:coreProperties>
</file>