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</p:sldMasterIdLst>
  <p:sldIdLst>
    <p:sldId id="258" r:id="rId6"/>
    <p:sldId id="286" r:id="rId7"/>
    <p:sldId id="256" r:id="rId8"/>
    <p:sldId id="257" r:id="rId9"/>
    <p:sldId id="259" r:id="rId10"/>
    <p:sldId id="260" r:id="rId11"/>
    <p:sldId id="261" r:id="rId12"/>
    <p:sldId id="262" r:id="rId13"/>
    <p:sldId id="273" r:id="rId14"/>
    <p:sldId id="275" r:id="rId15"/>
    <p:sldId id="276" r:id="rId16"/>
    <p:sldId id="278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8" r:id="rId25"/>
    <p:sldId id="353" r:id="rId26"/>
    <p:sldId id="354" r:id="rId27"/>
    <p:sldId id="289" r:id="rId28"/>
    <p:sldId id="290" r:id="rId29"/>
    <p:sldId id="313" r:id="rId30"/>
    <p:sldId id="314" r:id="rId31"/>
    <p:sldId id="315" r:id="rId32"/>
    <p:sldId id="318" r:id="rId33"/>
    <p:sldId id="317" r:id="rId34"/>
    <p:sldId id="319" r:id="rId35"/>
    <p:sldId id="320" r:id="rId36"/>
    <p:sldId id="321" r:id="rId37"/>
    <p:sldId id="291" r:id="rId38"/>
    <p:sldId id="308" r:id="rId39"/>
    <p:sldId id="310" r:id="rId40"/>
    <p:sldId id="31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2" r:id="rId50"/>
    <p:sldId id="300" r:id="rId51"/>
    <p:sldId id="301" r:id="rId52"/>
    <p:sldId id="303" r:id="rId53"/>
    <p:sldId id="304" r:id="rId54"/>
    <p:sldId id="355" r:id="rId55"/>
    <p:sldId id="306" r:id="rId56"/>
    <p:sldId id="305" r:id="rId57"/>
    <p:sldId id="307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36" r:id="rId66"/>
    <p:sldId id="329" r:id="rId67"/>
    <p:sldId id="331" r:id="rId68"/>
    <p:sldId id="332" r:id="rId69"/>
    <p:sldId id="333" r:id="rId70"/>
    <p:sldId id="334" r:id="rId71"/>
    <p:sldId id="338" r:id="rId72"/>
    <p:sldId id="346" r:id="rId73"/>
    <p:sldId id="347" r:id="rId74"/>
    <p:sldId id="348" r:id="rId75"/>
    <p:sldId id="349" r:id="rId76"/>
    <p:sldId id="350" r:id="rId77"/>
    <p:sldId id="352" r:id="rId78"/>
    <p:sldId id="351" r:id="rId79"/>
    <p:sldId id="337" r:id="rId80"/>
    <p:sldId id="339" r:id="rId81"/>
    <p:sldId id="340" r:id="rId82"/>
    <p:sldId id="341" r:id="rId83"/>
    <p:sldId id="342" r:id="rId84"/>
    <p:sldId id="343" r:id="rId85"/>
    <p:sldId id="344" r:id="rId86"/>
    <p:sldId id="345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00" autoAdjust="0"/>
    <p:restoredTop sz="94660"/>
  </p:normalViewPr>
  <p:slideViewPr>
    <p:cSldViewPr>
      <p:cViewPr varScale="1">
        <p:scale>
          <a:sx n="70" d="100"/>
          <a:sy n="70" d="100"/>
        </p:scale>
        <p:origin x="17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MY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98747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08689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55506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28885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49441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04038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69535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249726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95622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94791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3657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031563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08866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982528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72300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6166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73392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49824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89154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203342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847000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9151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MY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20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EF48C-DE28-4890-A454-9A370C96922B}" type="datetimeFigureOut">
              <a:rPr lang="en-MY" smtClean="0"/>
              <a:pPr/>
              <a:t>24/10/2018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7DC8E-737F-46F2-8190-A1595C334131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5093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com/url?sa=i&amp;source=images&amp;cd=&amp;cad=rja&amp;uact=8&amp;ved=0CAgQjRw&amp;url=http://biotechnews.blogsky.com/1393/03/20/post-97/%D9%85%DA%A9%D8%A7%D9%86%DB%8C%D8%B3%D9%85-%D9%87%D8%A7%DB%8C-%D8%AA%D9%86%D8%B8%DB%8C%D9%85-%D8%A8%DB%8C%D8%A7%D9%86-%DA%98%D9%86&amp;ei=wlrzVMeJDefgywPk3YD4Dw&amp;psig=AFQjCNGHo80J5Q4C0ek6b3HkwTrcu9Of0w&amp;ust=1425321026265119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1760" y="198884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fa-IR" sz="4000" b="1" dirty="0" smtClean="0"/>
              <a:t>فصل اول</a:t>
            </a:r>
          </a:p>
          <a:p>
            <a:pPr algn="ctr" rtl="1"/>
            <a:r>
              <a:rPr lang="fa-IR" sz="4000" b="1" dirty="0" smtClean="0"/>
              <a:t> </a:t>
            </a:r>
          </a:p>
          <a:p>
            <a:pPr algn="ctr" rtl="1"/>
            <a:r>
              <a:rPr lang="fa-IR" sz="4000" b="1" dirty="0"/>
              <a:t>مولفه های رشد و نمو</a:t>
            </a:r>
            <a:endParaRPr lang="en-MY" sz="4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smtClean="0"/>
              <a:t>نکته</a:t>
            </a: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115616" y="2017713"/>
            <a:ext cx="6840934" cy="4114800"/>
          </a:xfrm>
        </p:spPr>
        <p:txBody>
          <a:bodyPr>
            <a:normAutofit/>
          </a:bodyPr>
          <a:lstStyle/>
          <a:p>
            <a:pPr algn="just" rtl="1" eaLnBrk="1" hangingPunct="1"/>
            <a:r>
              <a:rPr lang="fa-IR" sz="3200" dirty="0" smtClean="0">
                <a:cs typeface="B Lotus" pitchFamily="2" charset="-78"/>
              </a:rPr>
              <a:t>هنگامي كه از تواناييهاي ژنتيكي گونه</a:t>
            </a:r>
            <a:r>
              <a:rPr lang="fa-IR" sz="3200" dirty="0" smtClean="0"/>
              <a:t>‌</a:t>
            </a:r>
            <a:r>
              <a:rPr lang="fa-IR" sz="3200" dirty="0" smtClean="0">
                <a:cs typeface="B Lotus" pitchFamily="2" charset="-78"/>
              </a:rPr>
              <a:t>ها گفتگو مي</a:t>
            </a:r>
            <a:r>
              <a:rPr lang="fa-IR" sz="3200" dirty="0" smtClean="0"/>
              <a:t>‌</a:t>
            </a:r>
            <a:r>
              <a:rPr lang="fa-IR" sz="3200" dirty="0" smtClean="0">
                <a:cs typeface="B Lotus" pitchFamily="2" charset="-78"/>
              </a:rPr>
              <a:t>كنيم، نه فقط ژنهاي مستقر در هسته ، بلكه عوامل سيتوپلاسمي را هم بايد در نظر بگيريم .</a:t>
            </a:r>
            <a:endParaRPr lang="en-US" sz="3200" dirty="0" smtClean="0">
              <a:cs typeface="B Lotus" pitchFamily="2" charset="-7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4704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fa-IR" sz="3600" dirty="0" smtClean="0">
                <a:cs typeface="B Koodak" pitchFamily="2" charset="-78"/>
              </a:rPr>
              <a:t>اثر عوامل مختلف در ريخت</a:t>
            </a:r>
            <a:r>
              <a:rPr lang="fa-IR" sz="3600" dirty="0" smtClean="0"/>
              <a:t>‌</a:t>
            </a:r>
            <a:r>
              <a:rPr lang="fa-IR" sz="3600" dirty="0" smtClean="0">
                <a:cs typeface="B Koodak" pitchFamily="2" charset="-78"/>
              </a:rPr>
              <a:t>زايي</a:t>
            </a:r>
            <a:br>
              <a:rPr lang="fa-IR" sz="3600" dirty="0" smtClean="0">
                <a:cs typeface="B Koodak" pitchFamily="2" charset="-78"/>
              </a:rPr>
            </a:br>
            <a:r>
              <a:rPr lang="fa-IR" sz="3600" dirty="0" smtClean="0">
                <a:cs typeface="B Koodak" pitchFamily="2" charset="-78"/>
              </a:rPr>
              <a:t>1- عوامل ژنتيكي</a:t>
            </a:r>
            <a:br>
              <a:rPr lang="fa-IR" sz="3600" dirty="0" smtClean="0">
                <a:cs typeface="B Koodak" pitchFamily="2" charset="-78"/>
              </a:rPr>
            </a:br>
            <a:endParaRPr lang="en-US" sz="3600" dirty="0" smtClean="0">
              <a:cs typeface="B Koodak" pitchFamily="2" charset="-78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14400" y="1953344"/>
            <a:ext cx="7772400" cy="4572000"/>
          </a:xfrm>
        </p:spPr>
        <p:txBody>
          <a:bodyPr>
            <a:normAutofit/>
          </a:bodyPr>
          <a:lstStyle/>
          <a:p>
            <a:pPr algn="just" rtl="1" eaLnBrk="1" hangingPunct="1">
              <a:lnSpc>
                <a:spcPct val="90000"/>
              </a:lnSpc>
            </a:pPr>
            <a:r>
              <a:rPr lang="fa-IR" sz="2800" dirty="0" smtClean="0"/>
              <a:t>ارتباط هسته و سيتوپلاسم</a:t>
            </a:r>
          </a:p>
          <a:p>
            <a:pPr algn="just" rtl="1" eaLnBrk="1" hangingPunct="1">
              <a:lnSpc>
                <a:spcPct val="90000"/>
              </a:lnSpc>
            </a:pPr>
            <a:r>
              <a:rPr lang="fa-IR" sz="2800" dirty="0" smtClean="0"/>
              <a:t>ارتباط بين هسته و سيتوپلاسم در جلبك دريايي استابولاريا به گونه‌اي گسترده مطالعه شده است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botanicalgarden.ubc.ca/potd/acetabularia_s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4300" y="390419"/>
            <a:ext cx="4999457" cy="6253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9/94/Acetabularia_mediterranea_life.svg/2000px-Acetabularia_mediterranea_lif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521068"/>
            <a:ext cx="4226672" cy="6336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6" descr="1-1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8640"/>
            <a:ext cx="8893175" cy="6505575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6" descr="1-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0"/>
            <a:ext cx="8497887" cy="6858000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algn="just" rtl="1" eaLnBrk="1" hangingPunct="1"/>
            <a:r>
              <a:rPr lang="fa-IR" dirty="0" smtClean="0"/>
              <a:t>پژوهش روي استابولاريا از چند طريق به اين نتيجه رسيده است . اول ، حضور مستمر هسته براي ايجاد چتر طبيعي ضروري به نظر نمي‌رسد .</a:t>
            </a:r>
          </a:p>
          <a:p>
            <a:pPr algn="just" rtl="1" eaLnBrk="1" hangingPunct="1"/>
            <a:r>
              <a:rPr lang="fa-IR" dirty="0" smtClean="0"/>
              <a:t>اگر نخستين چتر تشكيل شده برداشته شود ، چتر ديگري مي‌تواند بوجود آيد .</a:t>
            </a:r>
            <a:endParaRPr lang="en-US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smtClean="0">
                <a:cs typeface="B Koodak" pitchFamily="2" charset="-78"/>
              </a:rPr>
              <a:t>مواد ژنتيكي ريخت</a:t>
            </a:r>
            <a:r>
              <a:rPr lang="fa-IR" smtClean="0"/>
              <a:t>‌</a:t>
            </a:r>
            <a:r>
              <a:rPr lang="fa-IR" smtClean="0">
                <a:cs typeface="B Koodak" pitchFamily="2" charset="-78"/>
              </a:rPr>
              <a:t>زا</a:t>
            </a:r>
            <a:endParaRPr lang="en-US" smtClean="0">
              <a:cs typeface="B Koodak" pitchFamily="2" charset="-78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algn="just" rtl="1" eaLnBrk="1" hangingPunct="1"/>
            <a:r>
              <a:rPr lang="fa-IR" dirty="0" smtClean="0"/>
              <a:t>اين مطلب بر حسب «مواد ژنتيكي ريخت‌زا» بيان شده است گمان مي‌رود كه هسته، مواد ژنتيكي ريخت‌زاي گونة ويژه را توليد مي‌كند كه در سيتوپلاسم رها مي‌شوند .</a:t>
            </a:r>
          </a:p>
          <a:p>
            <a:pPr algn="just" rtl="1" eaLnBrk="1" hangingPunct="1"/>
            <a:r>
              <a:rPr lang="fa-IR" dirty="0" smtClean="0"/>
              <a:t>گرايش به اين نتيجه‌گيري كه </a:t>
            </a:r>
            <a:r>
              <a:rPr lang="en-US" dirty="0" smtClean="0"/>
              <a:t>RNA</a:t>
            </a:r>
            <a:r>
              <a:rPr lang="fa-IR" dirty="0" smtClean="0"/>
              <a:t> هاي پيك مواد ريخت‌زا هستند بسيار زیاد است .</a:t>
            </a:r>
            <a:endParaRPr lang="en-US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fa-IR" dirty="0" smtClean="0">
                <a:cs typeface="B Koodak" pitchFamily="2" charset="-78"/>
              </a:rPr>
              <a:t>2- عوامل محيطي</a:t>
            </a:r>
            <a:r>
              <a:rPr lang="fa-IR" dirty="0" smtClean="0"/>
              <a:t/>
            </a:r>
            <a:br>
              <a:rPr lang="fa-IR" dirty="0" smtClean="0"/>
            </a:br>
            <a:endParaRPr lang="en-US" dirty="0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609600" indent="-609600" algn="just" rtl="1" eaLnBrk="1" hangingPunct="1"/>
            <a:r>
              <a:rPr lang="fa-IR" dirty="0" smtClean="0"/>
              <a:t>2- عوامل محيطي</a:t>
            </a:r>
          </a:p>
          <a:p>
            <a:pPr marL="609600" indent="-609600" algn="just" rtl="1" eaLnBrk="1" hangingPunct="1"/>
            <a:r>
              <a:rPr lang="fa-IR" dirty="0" smtClean="0"/>
              <a:t>كنترل محيطي در استابولاريا</a:t>
            </a:r>
          </a:p>
          <a:p>
            <a:pPr marL="609600" indent="-609600" algn="just" rtl="1" eaLnBrk="1" hangingPunct="1"/>
            <a:r>
              <a:rPr lang="fa-IR" dirty="0" smtClean="0"/>
              <a:t>ريخت‌زايي چتر به تنهايي به حضور مواد ژنتيكي ريخت‌زا در سيتوپلاسم بستگي ندارد . به شرايط نور كه در آن رشد مي‌كند نيز بستگي دارد.</a:t>
            </a:r>
          </a:p>
          <a:p>
            <a:pPr marL="609600" indent="-609600" algn="just" rtl="1" eaLnBrk="1" hangingPunct="1"/>
            <a:r>
              <a:rPr lang="fa-IR" dirty="0" smtClean="0"/>
              <a:t>اين مثال ساده و آشكاري از كنترل اعمال شده روي فرآيند‌هاي نموي به وسيلة عوامل خارجي است .</a:t>
            </a:r>
            <a:endParaRPr lang="en-US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sz="3600" smtClean="0">
                <a:cs typeface="B Koodak" pitchFamily="2" charset="-78"/>
              </a:rPr>
              <a:t>3- عوامل سيتوپلاسمي</a:t>
            </a:r>
            <a:endParaRPr lang="en-US" sz="3600" smtClean="0">
              <a:cs typeface="B Koodak" pitchFamily="2" charset="-78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609600" indent="-609600" algn="just" rtl="1" eaLnBrk="1" hangingPunct="1">
              <a:lnSpc>
                <a:spcPct val="90000"/>
              </a:lnSpc>
            </a:pPr>
            <a:r>
              <a:rPr lang="fa-IR" dirty="0" smtClean="0"/>
              <a:t>3- عوامل سيتوپلاسمي</a:t>
            </a:r>
          </a:p>
          <a:p>
            <a:pPr marL="609600" indent="-609600" algn="just" rtl="1" eaLnBrk="1" hangingPunct="1">
              <a:lnSpc>
                <a:spcPct val="90000"/>
              </a:lnSpc>
            </a:pPr>
            <a:r>
              <a:rPr lang="fa-IR" dirty="0" smtClean="0"/>
              <a:t>شواهدي در استابولاريا از اثر سيتوپلاسم روي هسته بدست آمده است .</a:t>
            </a:r>
          </a:p>
          <a:p>
            <a:pPr marL="609600" indent="-609600" algn="just" rtl="1" eaLnBrk="1" hangingPunct="1">
              <a:lnSpc>
                <a:spcPct val="90000"/>
              </a:lnSpc>
            </a:pPr>
            <a:r>
              <a:rPr lang="fa-IR" dirty="0" smtClean="0"/>
              <a:t>اگر هسته جوان در سيتوپلاسم يك ساقة پير بدون هسته پير كاشته شود ، پس از 5 تا 10 روز هسته پير ظاهر مي‌شود . برعكس، هسته پيري كه در سيتوپلاسم ساقة جوان بدون هسته كاشته مي‌شود ، در مدت 10 روز ظاهر هسته جوان را پيدا مي‌كند .</a:t>
            </a:r>
            <a:endParaRPr lang="en-US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en-US" dirty="0" err="1" smtClean="0"/>
              <a:t>Totipotency</a:t>
            </a:r>
            <a:endParaRPr lang="en-MY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r" rtl="1" eaLnBrk="1" hangingPunct="1"/>
            <a:endParaRPr lang="fa-IR" sz="3200" dirty="0" smtClean="0"/>
          </a:p>
          <a:p>
            <a:pPr algn="r" rtl="1" eaLnBrk="1" hangingPunct="1"/>
            <a:r>
              <a:rPr lang="fa-IR" sz="3200" dirty="0" smtClean="0">
                <a:cs typeface="B Lotus" pitchFamily="2" charset="-78"/>
              </a:rPr>
              <a:t>توانايي ياخته</a:t>
            </a:r>
            <a:r>
              <a:rPr lang="fa-IR" sz="3200" dirty="0" smtClean="0"/>
              <a:t>‌</a:t>
            </a:r>
            <a:r>
              <a:rPr lang="fa-IR" sz="3200" dirty="0" smtClean="0">
                <a:cs typeface="B Lotus" pitchFamily="2" charset="-78"/>
              </a:rPr>
              <a:t>هاي تمايز يافته اندامهاي ويژه ، براي توليد يك گياه را «</a:t>
            </a:r>
            <a:r>
              <a:rPr lang="fa-IR" sz="3200" b="1" dirty="0" smtClean="0">
                <a:solidFill>
                  <a:srgbClr val="A50021"/>
                </a:solidFill>
                <a:cs typeface="B Lotus" pitchFamily="2" charset="-78"/>
              </a:rPr>
              <a:t>نيروي كامل ياخته</a:t>
            </a:r>
            <a:r>
              <a:rPr lang="fa-IR" sz="3200" b="1" dirty="0" smtClean="0">
                <a:solidFill>
                  <a:srgbClr val="A50021"/>
                </a:solidFill>
              </a:rPr>
              <a:t>‌</a:t>
            </a:r>
            <a:r>
              <a:rPr lang="fa-IR" sz="3200" b="1" dirty="0" smtClean="0">
                <a:solidFill>
                  <a:srgbClr val="A50021"/>
                </a:solidFill>
                <a:cs typeface="B Lotus" pitchFamily="2" charset="-78"/>
              </a:rPr>
              <a:t>اي</a:t>
            </a:r>
            <a:r>
              <a:rPr lang="fa-IR" sz="3200" dirty="0" smtClean="0">
                <a:latin typeface="Arial" charset="0"/>
                <a:cs typeface="B Lotus" pitchFamily="2" charset="-78"/>
              </a:rPr>
              <a:t>» يا پس تواني گويند .</a:t>
            </a:r>
          </a:p>
          <a:p>
            <a:pPr algn="r" rtl="1" eaLnBrk="1" hangingPunct="1"/>
            <a:r>
              <a:rPr lang="fa-IR" sz="3200" dirty="0" smtClean="0">
                <a:cs typeface="B Lotus" pitchFamily="2" charset="-78"/>
              </a:rPr>
              <a:t>همه ياخته</a:t>
            </a:r>
            <a:r>
              <a:rPr lang="fa-IR" sz="3200" dirty="0" smtClean="0"/>
              <a:t>‌</a:t>
            </a:r>
            <a:r>
              <a:rPr lang="fa-IR" sz="3200" dirty="0" smtClean="0">
                <a:cs typeface="B Lotus" pitchFamily="2" charset="-78"/>
              </a:rPr>
              <a:t>هاي زنده پيكر گياه احتمالاً تمام تواناييهاي ژنتيكي ياخته تخم اصلي را دربردارند.</a:t>
            </a:r>
            <a:endParaRPr lang="en-US" sz="3200" dirty="0" smtClean="0">
              <a:cs typeface="B Lotus" pitchFamily="2" charset="-7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213285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/>
              <a:t>تنظیم بیان ژن در پروکاریوتها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43786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97190" y="1484784"/>
            <a:ext cx="84089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1"/>
          <p:cNvGrpSpPr>
            <a:grpSpLocks noChangeAspect="1"/>
          </p:cNvGrpSpPr>
          <p:nvPr/>
        </p:nvGrpSpPr>
        <p:grpSpPr bwMode="auto">
          <a:xfrm>
            <a:off x="261985" y="620688"/>
            <a:ext cx="8851468" cy="3960440"/>
            <a:chOff x="2306" y="4031"/>
            <a:chExt cx="10577" cy="3141"/>
          </a:xfrm>
        </p:grpSpPr>
        <p:sp>
          <p:nvSpPr>
            <p:cNvPr id="6" name="AutoShape 6"/>
            <p:cNvSpPr>
              <a:spLocks noChangeAspect="1" noChangeArrowheads="1" noTextEdit="1"/>
            </p:cNvSpPr>
            <p:nvPr/>
          </p:nvSpPr>
          <p:spPr bwMode="auto">
            <a:xfrm>
              <a:off x="2306" y="4031"/>
              <a:ext cx="10577" cy="3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 descr="la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2" y="4031"/>
              <a:ext cx="5441" cy="3141"/>
            </a:xfrm>
            <a:prstGeom prst="rect">
              <a:avLst/>
            </a:prstGeom>
            <a:noFill/>
            <a:ln w="9525">
              <a:solidFill>
                <a:srgbClr val="FF66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lacof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" y="4031"/>
              <a:ext cx="5060" cy="3141"/>
            </a:xfrm>
            <a:prstGeom prst="rect">
              <a:avLst/>
            </a:prstGeom>
            <a:noFill/>
            <a:ln w="9525">
              <a:solidFill>
                <a:srgbClr val="FF66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2306" y="4031"/>
              <a:ext cx="2173" cy="3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الف :بدون حضورلاكتوز</a:t>
              </a:r>
              <a:endParaRPr kumimoji="0" lang="fa-I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7442" y="4031"/>
              <a:ext cx="2173" cy="3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ب: در حضورلاكتوز</a:t>
              </a:r>
              <a:endParaRPr kumimoji="0" lang="fa-I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131669" y="5075892"/>
            <a:ext cx="5056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ساختمان و عملكرد اپرون لاكتوز در حضور و عدم حضور لاكتوز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340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71601" y="1700807"/>
            <a:ext cx="1374915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" descr="lacgluc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2" y="980728"/>
            <a:ext cx="745658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038" y="5229200"/>
            <a:ext cx="4079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كنترل مثبت اپرون لاكتوز توسط 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cAMP</a:t>
            </a:r>
            <a:r>
              <a:rPr lang="fa-IR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و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CAP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9701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9055"/>
            <a:ext cx="7920880" cy="655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461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2204864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400" b="1" dirty="0" smtClean="0"/>
              <a:t>تنظیم بیان ژن در یوکاریوتها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491738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 noChangeAspect="1"/>
          </p:cNvGrpSpPr>
          <p:nvPr/>
        </p:nvGrpSpPr>
        <p:grpSpPr bwMode="auto">
          <a:xfrm>
            <a:off x="467544" y="548680"/>
            <a:ext cx="7857439" cy="4535166"/>
            <a:chOff x="1624" y="6439"/>
            <a:chExt cx="6747" cy="3870"/>
          </a:xfrm>
        </p:grpSpPr>
        <p:sp>
          <p:nvSpPr>
            <p:cNvPr id="7" name="AutoShape 21"/>
            <p:cNvSpPr>
              <a:spLocks noChangeAspect="1" noChangeArrowheads="1" noTextEdit="1"/>
            </p:cNvSpPr>
            <p:nvPr/>
          </p:nvSpPr>
          <p:spPr bwMode="auto">
            <a:xfrm>
              <a:off x="1624" y="6439"/>
              <a:ext cx="6747" cy="3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44" name="Picture 20" descr="07_00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78"/>
            <a:stretch>
              <a:fillRect/>
            </a:stretch>
          </p:blipFill>
          <p:spPr bwMode="auto">
            <a:xfrm>
              <a:off x="2303" y="6439"/>
              <a:ext cx="6068" cy="3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19"/>
            <p:cNvSpPr>
              <a:spLocks noChangeArrowheads="1"/>
            </p:cNvSpPr>
            <p:nvPr/>
          </p:nvSpPr>
          <p:spPr bwMode="auto">
            <a:xfrm>
              <a:off x="2167" y="7519"/>
              <a:ext cx="544" cy="94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514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2711" y="7519"/>
              <a:ext cx="407" cy="94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514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4748" y="7654"/>
              <a:ext cx="407" cy="94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514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6"/>
            <p:cNvSpPr>
              <a:spLocks noChangeArrowheads="1"/>
            </p:cNvSpPr>
            <p:nvPr/>
          </p:nvSpPr>
          <p:spPr bwMode="auto">
            <a:xfrm>
              <a:off x="6786" y="6844"/>
              <a:ext cx="408" cy="94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514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6786" y="8329"/>
              <a:ext cx="405" cy="94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514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7330" y="9004"/>
              <a:ext cx="407" cy="94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514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3933" y="7519"/>
              <a:ext cx="407" cy="94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514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5292" y="7519"/>
              <a:ext cx="408" cy="94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514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2303" y="8059"/>
              <a:ext cx="136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endParaRPr kumimoji="0" lang="fa-I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2847" y="8059"/>
              <a:ext cx="134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kumimoji="0" lang="fa-I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4069" y="8059"/>
              <a:ext cx="272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endParaRPr kumimoji="0" lang="fa-I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4748" y="8194"/>
              <a:ext cx="273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endParaRPr kumimoji="0" lang="fa-I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5428" y="8059"/>
              <a:ext cx="134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</a:t>
              </a:r>
              <a:endParaRPr kumimoji="0" lang="fa-I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6922" y="7114"/>
              <a:ext cx="272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</a:t>
              </a:r>
              <a:endParaRPr kumimoji="0" lang="fa-I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6922" y="8734"/>
              <a:ext cx="136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7</a:t>
              </a:r>
              <a:endParaRPr kumimoji="0" lang="fa-I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7465" y="9274"/>
              <a:ext cx="136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</a:t>
              </a:r>
              <a:endParaRPr kumimoji="0" lang="fa-I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060493" y="5659910"/>
            <a:ext cx="3081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سطوح مختلف تنظيم در يوكاريو ت ها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215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0072" y="470619"/>
            <a:ext cx="3454793" cy="579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2400" b="1" dirty="0">
                <a:solidFill>
                  <a:srgbClr val="FF0000"/>
                </a:solidFill>
              </a:rPr>
              <a:t>1</a:t>
            </a:r>
            <a:r>
              <a:rPr lang="fa-I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-  تغيير در ساختمان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DNA</a:t>
            </a:r>
            <a:r>
              <a:rPr lang="en-US" sz="2400" b="1" dirty="0" smtClean="0">
                <a:solidFill>
                  <a:srgbClr val="FF0000"/>
                </a:solidFill>
                <a:latin typeface="B Nazanin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598" y="1340768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الف) متيلاسيون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DNA</a:t>
            </a:r>
            <a:r>
              <a:rPr lang="fa-IR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 تشكيل </a:t>
            </a:r>
            <a:r>
              <a:rPr lang="fa-IR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هتروكروماتين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B Nazanin"/>
            </a:endParaRPr>
          </a:p>
          <a:p>
            <a:pPr algn="just" rtl="1"/>
            <a:r>
              <a:rPr lang="fa-IR" sz="2000" dirty="0">
                <a:solidFill>
                  <a:srgbClr val="0070C0"/>
                </a:solidFill>
              </a:rPr>
              <a:t>متيلاسيون توسط آنزيم متيل ترانسفراز و با متيله كردن بازهاي خاص (توالي </a:t>
            </a:r>
            <a:r>
              <a:rPr lang="en-US" sz="2000" dirty="0">
                <a:solidFill>
                  <a:srgbClr val="0070C0"/>
                </a:solidFill>
              </a:rPr>
              <a:t>CG</a:t>
            </a:r>
            <a:r>
              <a:rPr lang="fa-IR" sz="2000" dirty="0">
                <a:solidFill>
                  <a:srgbClr val="0070C0"/>
                </a:solidFill>
              </a:rPr>
              <a:t>) باعث غيرفعال شدن </a:t>
            </a:r>
            <a:r>
              <a:rPr lang="en-US" sz="2000" dirty="0">
                <a:solidFill>
                  <a:srgbClr val="0070C0"/>
                </a:solidFill>
              </a:rPr>
              <a:t>DNA</a:t>
            </a:r>
            <a:r>
              <a:rPr lang="fa-IR" sz="2000" dirty="0">
                <a:solidFill>
                  <a:srgbClr val="0070C0"/>
                </a:solidFill>
              </a:rPr>
              <a:t> مي‌شود</a:t>
            </a:r>
            <a:r>
              <a:rPr lang="fa-IR" sz="2000" dirty="0" smtClean="0">
                <a:solidFill>
                  <a:srgbClr val="0070C0"/>
                </a:solidFill>
              </a:rPr>
              <a:t>.</a:t>
            </a:r>
            <a:endParaRPr lang="en-US" sz="2000" dirty="0" smtClean="0">
              <a:solidFill>
                <a:srgbClr val="0070C0"/>
              </a:solidFill>
            </a:endParaRPr>
          </a:p>
          <a:p>
            <a:pPr algn="just" rtl="1"/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Nazanin"/>
            </a:endParaRPr>
          </a:p>
          <a:p>
            <a:pPr algn="just" rtl="1"/>
            <a:r>
              <a:rPr lang="fa-IR" sz="2000" dirty="0"/>
              <a:t>ب) متيلاسيون و تغييرات ديگر در هيستون ها </a:t>
            </a:r>
            <a:endParaRPr lang="en-US" sz="20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Nazanin"/>
            </a:endParaRPr>
          </a:p>
          <a:p>
            <a:pPr algn="just" rtl="1"/>
            <a:r>
              <a:rPr lang="fa-IR" sz="2000" dirty="0">
                <a:solidFill>
                  <a:srgbClr val="0070C0"/>
                </a:solidFill>
              </a:rPr>
              <a:t>تغيير هيستون ها از طريق متيلاسيون، استيلاسيون و </a:t>
            </a:r>
            <a:r>
              <a:rPr lang="fa-IR" sz="2000" dirty="0" smtClean="0">
                <a:solidFill>
                  <a:srgbClr val="0070C0"/>
                </a:solidFill>
              </a:rPr>
              <a:t>يا </a:t>
            </a:r>
            <a:r>
              <a:rPr lang="fa-IR" sz="2000" dirty="0">
                <a:solidFill>
                  <a:srgbClr val="0070C0"/>
                </a:solidFill>
              </a:rPr>
              <a:t>فسفريلاسيون باعث تغيير ساختار نوكلئوزوم‌ها </a:t>
            </a:r>
            <a:r>
              <a:rPr lang="fa-IR" sz="2000" dirty="0" smtClean="0">
                <a:solidFill>
                  <a:srgbClr val="0070C0"/>
                </a:solidFill>
              </a:rPr>
              <a:t>و </a:t>
            </a:r>
            <a:r>
              <a:rPr lang="fa-IR" sz="2000" dirty="0">
                <a:solidFill>
                  <a:srgbClr val="0070C0"/>
                </a:solidFill>
              </a:rPr>
              <a:t>در دسترس قرار گرفتن يا نگرفتن نواحي تنظيمي ژن‌ها مي شوند</a:t>
            </a:r>
            <a:r>
              <a:rPr lang="fa-IR" sz="2000" dirty="0" smtClean="0">
                <a:solidFill>
                  <a:srgbClr val="0070C0"/>
                </a:solidFill>
              </a:rPr>
              <a:t>.</a:t>
            </a:r>
            <a:endParaRPr lang="en-US" sz="2000" dirty="0" smtClean="0">
              <a:solidFill>
                <a:srgbClr val="0070C0"/>
              </a:solidFill>
            </a:endParaRPr>
          </a:p>
          <a:p>
            <a:pPr algn="just" rtl="1"/>
            <a:endParaRPr lang="en-US" sz="2000" dirty="0">
              <a:solidFill>
                <a:srgbClr val="0070C0"/>
              </a:solidFill>
            </a:endParaRPr>
          </a:p>
          <a:p>
            <a:pPr algn="just" rtl="1"/>
            <a:endParaRPr lang="en-US" sz="2000" dirty="0" smtClean="0">
              <a:solidFill>
                <a:srgbClr val="0070C0"/>
              </a:solidFill>
            </a:endParaRPr>
          </a:p>
          <a:p>
            <a:pPr algn="just" rtl="1"/>
            <a:endParaRPr lang="en-US" sz="2000" dirty="0">
              <a:solidFill>
                <a:srgbClr val="0070C0"/>
              </a:solidFill>
            </a:endParaRPr>
          </a:p>
          <a:p>
            <a:pPr algn="just" rtl="1"/>
            <a:endParaRPr lang="en-US" sz="2000" dirty="0" smtClean="0">
              <a:solidFill>
                <a:srgbClr val="0070C0"/>
              </a:solidFill>
            </a:endParaRPr>
          </a:p>
          <a:p>
            <a:pPr algn="just" rtl="1"/>
            <a:r>
              <a:rPr lang="fa-IR" sz="1400" dirty="0" smtClean="0">
                <a:solidFill>
                  <a:srgbClr val="FF0000"/>
                </a:solidFill>
              </a:rPr>
              <a:t>تغيير </a:t>
            </a:r>
            <a:r>
              <a:rPr lang="fa-IR" sz="1400" dirty="0">
                <a:solidFill>
                  <a:srgbClr val="FF0000"/>
                </a:solidFill>
              </a:rPr>
              <a:t>در هيستون ها (</a:t>
            </a:r>
            <a:r>
              <a:rPr lang="en-US" sz="1400" dirty="0" err="1">
                <a:solidFill>
                  <a:srgbClr val="FF0000"/>
                </a:solidFill>
              </a:rPr>
              <a:t>Histon</a:t>
            </a:r>
            <a:r>
              <a:rPr lang="en-US" sz="1400" dirty="0">
                <a:solidFill>
                  <a:srgbClr val="FF0000"/>
                </a:solidFill>
              </a:rPr>
              <a:t> modification</a:t>
            </a:r>
            <a:r>
              <a:rPr lang="fa-IR" sz="1400" dirty="0">
                <a:solidFill>
                  <a:srgbClr val="FF0000"/>
                </a:solidFill>
              </a:rPr>
              <a:t>) توسط كمپلكس هاي آنزيمي</a:t>
            </a:r>
            <a:endParaRPr lang="en-US" sz="1400" dirty="0">
              <a:solidFill>
                <a:srgbClr val="FF0000"/>
              </a:solidFill>
            </a:endParaRPr>
          </a:p>
          <a:p>
            <a:pPr algn="just" rtl="1"/>
            <a:endParaRPr lang="en-US" sz="2000" dirty="0" smtClean="0">
              <a:solidFill>
                <a:srgbClr val="0070C0"/>
              </a:solidFill>
            </a:endParaRPr>
          </a:p>
          <a:p>
            <a:pPr algn="just" rtl="1"/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Nazanin"/>
            </a:endParaRPr>
          </a:p>
          <a:p>
            <a:pPr algn="just" rtl="1"/>
            <a:r>
              <a:rPr lang="fa-IR" sz="2000" dirty="0"/>
              <a:t>ج) تزايد </a:t>
            </a:r>
            <a:r>
              <a:rPr lang="fa-IR" sz="2000" dirty="0" smtClean="0"/>
              <a:t>ژن‌ها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Nazanin"/>
            </a:endParaRPr>
          </a:p>
          <a:p>
            <a:pPr algn="just" rtl="1"/>
            <a:r>
              <a:rPr lang="fa-IR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 </a:t>
            </a:r>
            <a:r>
              <a:rPr lang="fa-IR" sz="2000" dirty="0">
                <a:solidFill>
                  <a:srgbClr val="0070C0"/>
                </a:solidFill>
              </a:rPr>
              <a:t>افزايش تعداد نسخه‌هاي ژن مذبور از طريق همانندسازي موضعي به دفعات متعدد است.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27938" y="476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1" descr="C063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 r="21698"/>
          <a:stretch>
            <a:fillRect/>
          </a:stretch>
        </p:blipFill>
        <p:spPr bwMode="auto">
          <a:xfrm>
            <a:off x="683568" y="3501008"/>
            <a:ext cx="3600400" cy="234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14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91680" y="170080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 descr="ch5f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752115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30622" y="4941168"/>
            <a:ext cx="126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تزايد ژن‌ها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9648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5.picofile.com/file/8126071268/gene_expression_regula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87277"/>
            <a:ext cx="6872080" cy="586001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3163366"/>
            <a:ext cx="3059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2- تنظيم رونويسي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74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35839" y="522478"/>
            <a:ext cx="3142207" cy="579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3 - تنظيم پس از رونويسي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481" y="1264508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dirty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الف) فرآيند اسپلايسينگ آلترناتيو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mRNA</a:t>
            </a:r>
            <a:r>
              <a:rPr lang="fa-I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  <a:cs typeface="B Nazanin"/>
            </a:endParaRPr>
          </a:p>
          <a:p>
            <a:pPr marL="228600" marR="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dirty="0">
                <a:solidFill>
                  <a:srgbClr val="0070C0"/>
                </a:solidFill>
              </a:rPr>
              <a:t>ژن‌هاي يوكاريوتي از طريق قطع اينترون‌ها و اتصال اكسون‌ها به شكل‌هاي مختلف،‌ مي‌توانند محصولات مختلفي را توليد كنند.  در اين حلت بر حسب اينكه كدام اكسون ها در طي اين فرآيند قطع و وصل، حفظ شده باشند، يك ژن مي‌تواند در سلول‌هاي مختلف پروتئين‌هاي متفاوتي را توليد كند. </a:t>
            </a:r>
            <a:endParaRPr lang="en-US" dirty="0" smtClean="0">
              <a:solidFill>
                <a:srgbClr val="0070C0"/>
              </a:solidFill>
            </a:endParaRPr>
          </a:p>
          <a:p>
            <a:pPr marL="228600" marR="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fa-IR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fa-IR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fa-IR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7"/>
          <a:stretch>
            <a:fillRect/>
          </a:stretch>
        </p:blipFill>
        <p:spPr bwMode="auto">
          <a:xfrm>
            <a:off x="827584" y="3530673"/>
            <a:ext cx="6299121" cy="304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40152" y="5373216"/>
            <a:ext cx="258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alternative 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splicing</a:t>
            </a:r>
            <a:r>
              <a:rPr lang="fa-IR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:  </a:t>
            </a:r>
            <a:r>
              <a:rPr lang="fa-IR" sz="1200" dirty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ژن توليد كننده هورمون‌ كلسيتونين در غده تيروئيد و پپتيد مرتبط به ژن كلسيتونين در نرون‌ها ( 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Calcitonin gene-related peptide</a:t>
            </a: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50688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350" y="1143000"/>
            <a:ext cx="65913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340768"/>
            <a:ext cx="746783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dirty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ب) تنظيم پايداري </a:t>
            </a:r>
            <a:endParaRPr lang="fa-IR" dirty="0" smtClean="0">
              <a:latin typeface="Times New Roman" panose="02020603050405020304" pitchFamily="18" charset="0"/>
              <a:ea typeface="Times New Roman" panose="02020603050405020304" pitchFamily="18" charset="0"/>
              <a:cs typeface="B Nazanin"/>
            </a:endParaRPr>
          </a:p>
          <a:p>
            <a:pPr marL="228600" marR="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dirty="0">
                <a:solidFill>
                  <a:srgbClr val="0070C0"/>
                </a:solidFill>
              </a:rPr>
              <a:t>توالي پلي </a:t>
            </a:r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fa-IR" dirty="0">
                <a:solidFill>
                  <a:srgbClr val="0070C0"/>
                </a:solidFill>
              </a:rPr>
              <a:t> موجود در انتهاي </a:t>
            </a:r>
            <a:r>
              <a:rPr lang="en-US" dirty="0">
                <a:solidFill>
                  <a:srgbClr val="0070C0"/>
                </a:solidFill>
              </a:rPr>
              <a:t>'</a:t>
            </a:r>
            <a:r>
              <a:rPr lang="fa-IR" dirty="0">
                <a:solidFill>
                  <a:srgbClr val="0070C0"/>
                </a:solidFill>
              </a:rPr>
              <a:t>3 </a:t>
            </a:r>
            <a:r>
              <a:rPr lang="en-US" dirty="0">
                <a:solidFill>
                  <a:srgbClr val="0070C0"/>
                </a:solidFill>
              </a:rPr>
              <a:t>mRNA</a:t>
            </a:r>
            <a:r>
              <a:rPr lang="fa-IR" dirty="0">
                <a:solidFill>
                  <a:srgbClr val="0070C0"/>
                </a:solidFill>
              </a:rPr>
              <a:t> يوكاريوت‌ها (</a:t>
            </a:r>
            <a:r>
              <a:rPr lang="fa-IR" dirty="0" smtClean="0">
                <a:solidFill>
                  <a:srgbClr val="0070C0"/>
                </a:solidFill>
              </a:rPr>
              <a:t>دم ‌پلي </a:t>
            </a:r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fa-IR" dirty="0">
                <a:solidFill>
                  <a:srgbClr val="0070C0"/>
                </a:solidFill>
              </a:rPr>
              <a:t>) در اين امر نقشي مؤثري دارد. همچنين نقش عوامل ديگري مانند </a:t>
            </a:r>
            <a:r>
              <a:rPr lang="fa-IR" dirty="0" smtClean="0">
                <a:solidFill>
                  <a:srgbClr val="0070C0"/>
                </a:solidFill>
              </a:rPr>
              <a:t>حضور آهن در پايداري </a:t>
            </a:r>
            <a:r>
              <a:rPr lang="en-US" dirty="0" smtClean="0">
                <a:solidFill>
                  <a:srgbClr val="0070C0"/>
                </a:solidFill>
              </a:rPr>
              <a:t>mRNA</a:t>
            </a:r>
            <a:r>
              <a:rPr lang="fa-IR" dirty="0" smtClean="0">
                <a:solidFill>
                  <a:srgbClr val="0070C0"/>
                </a:solidFill>
              </a:rPr>
              <a:t> ترانسفرين و فريتين</a:t>
            </a:r>
            <a:endParaRPr lang="en-US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421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00192" y="1052736"/>
            <a:ext cx="1786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4- تنظيم </a:t>
            </a: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ترجمه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6746312" cy="2808312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835696" y="2492895"/>
            <a:ext cx="648072" cy="36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514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5’ UTR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706298" y="2607196"/>
            <a:ext cx="746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514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3’ UTR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81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72390" y="1196752"/>
            <a:ext cx="2771914" cy="579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5- تنظيم بعد از ترجمه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700" y="2060848"/>
            <a:ext cx="76328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000" dirty="0">
                <a:latin typeface="Times New Roman" panose="02020603050405020304" pitchFamily="18" charset="0"/>
                <a:ea typeface="Times New Roman" panose="02020603050405020304" pitchFamily="18" charset="0"/>
                <a:cs typeface="B Nazanin"/>
              </a:rPr>
              <a:t>پس از ساخت پروتئين‌ها تغييراتي مانند گلي‌كوزيله شدن و هيدروليز كنترل شده بر روي آنها انجام مي‌شود كه مي‌تواند باعث ايجاد پروتئين كارآمد شود. ساير تنظيم‌هاي در حد پس از ترجمه شامل فسفريله شدن </a:t>
            </a:r>
            <a:r>
              <a:rPr lang="fa-IR" sz="2000" dirty="0"/>
              <a:t>از روش‌هاي مهم كنترل عملكرد يك پروتئين در يوكاريوت‌ها هستند.   </a:t>
            </a:r>
            <a:endParaRPr lang="en-US" sz="2000" dirty="0"/>
          </a:p>
          <a:p>
            <a:pPr algn="just" rt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2771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1268760"/>
            <a:ext cx="6120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a-IR" sz="4000" b="1" dirty="0" smtClean="0"/>
          </a:p>
          <a:p>
            <a:pPr algn="ctr"/>
            <a:r>
              <a:rPr lang="fa-IR" sz="4000" b="1" dirty="0" smtClean="0"/>
              <a:t>فصل سوم</a:t>
            </a:r>
          </a:p>
          <a:p>
            <a:pPr algn="ctr"/>
            <a:endParaRPr lang="fa-IR" sz="4000" b="1" dirty="0" smtClean="0"/>
          </a:p>
          <a:p>
            <a:pPr algn="ctr"/>
            <a:r>
              <a:rPr lang="fa-IR" sz="4000" b="1" dirty="0" smtClean="0"/>
              <a:t>قطبیت</a:t>
            </a:r>
            <a:endParaRPr lang="en-MY" sz="4000" b="1" dirty="0"/>
          </a:p>
        </p:txBody>
      </p:sp>
    </p:spTree>
    <p:extLst>
      <p:ext uri="{BB962C8B-B14F-4D97-AF65-F5344CB8AC3E}">
        <p14:creationId xmlns:p14="http://schemas.microsoft.com/office/powerpoint/2010/main" val="3262852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07379" y="692696"/>
            <a:ext cx="77724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fa-IR" sz="4000" dirty="0" smtClean="0">
                <a:cs typeface="B Koodak Outline" pitchFamily="2" charset="-78"/>
              </a:rPr>
              <a:t>قطبيت و نمو</a:t>
            </a:r>
            <a:r>
              <a:rPr lang="fa-IR" sz="4400" dirty="0" smtClean="0"/>
              <a:t> </a:t>
            </a:r>
            <a:br>
              <a:rPr lang="fa-IR" sz="4400" dirty="0" smtClean="0"/>
            </a:br>
            <a:endParaRPr lang="en-US" sz="4400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r" rtl="1" eaLnBrk="1" hangingPunct="1"/>
            <a:r>
              <a:rPr lang="fa-IR" sz="3200" dirty="0" smtClean="0">
                <a:cs typeface="B Lotus" pitchFamily="2" charset="-78"/>
              </a:rPr>
              <a:t>نمو پيكر گياه در اثر يك سلسله پديده</a:t>
            </a:r>
            <a:r>
              <a:rPr lang="fa-IR" sz="3200" dirty="0" smtClean="0"/>
              <a:t>‌</a:t>
            </a:r>
            <a:r>
              <a:rPr lang="fa-IR" sz="3200" dirty="0" smtClean="0">
                <a:cs typeface="B Lotus" pitchFamily="2" charset="-78"/>
              </a:rPr>
              <a:t>هاي هماهنگ شامل تقسيم ياخته ، بزرگ شدن آن و سپس تمايز ياخته صورت مي</a:t>
            </a:r>
            <a:r>
              <a:rPr lang="fa-IR" sz="3200" dirty="0" smtClean="0"/>
              <a:t>‌</a:t>
            </a:r>
            <a:r>
              <a:rPr lang="fa-IR" sz="3200" dirty="0" smtClean="0">
                <a:cs typeface="B Lotus" pitchFamily="2" charset="-78"/>
              </a:rPr>
              <a:t>گيرد .</a:t>
            </a:r>
          </a:p>
          <a:p>
            <a:pPr algn="r" rtl="1" eaLnBrk="1" hangingPunct="1"/>
            <a:r>
              <a:rPr lang="fa-IR" sz="3200" dirty="0" smtClean="0">
                <a:cs typeface="B Lotus" pitchFamily="2" charset="-78"/>
              </a:rPr>
              <a:t>شكل كلي اين نوع رشد را مي</a:t>
            </a:r>
            <a:r>
              <a:rPr lang="fa-IR" sz="3200" dirty="0" smtClean="0"/>
              <a:t>‌</a:t>
            </a:r>
            <a:r>
              <a:rPr lang="fa-IR" sz="3200" dirty="0" smtClean="0">
                <a:cs typeface="B Lotus" pitchFamily="2" charset="-78"/>
              </a:rPr>
              <a:t>توان به عنوان رشد قرينه</a:t>
            </a:r>
            <a:r>
              <a:rPr lang="fa-IR" sz="3200" dirty="0" smtClean="0"/>
              <a:t>‌</a:t>
            </a:r>
            <a:r>
              <a:rPr lang="fa-IR" sz="3200" dirty="0" smtClean="0">
                <a:cs typeface="B Lotus" pitchFamily="2" charset="-78"/>
              </a:rPr>
              <a:t>هاي متفاوت در اطراف ساختارهاي محوري در نظر گرفت .</a:t>
            </a:r>
            <a:endParaRPr lang="en-US" sz="3200" dirty="0" smtClean="0"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8488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 eaLnBrk="1" hangingPunct="1"/>
            <a:r>
              <a:rPr lang="fa-IR" sz="3200" dirty="0" smtClean="0">
                <a:cs typeface="B Lotus" pitchFamily="2" charset="-78"/>
              </a:rPr>
              <a:t>اين مطلب كه محورهاي رشد قطبي هستند ، بدين معني است كه دو انتهاي آنها با يكديگر تفاوت دارند .</a:t>
            </a:r>
          </a:p>
          <a:p>
            <a:pPr algn="r" rtl="1" eaLnBrk="1" hangingPunct="1"/>
            <a:r>
              <a:rPr lang="fa-IR" sz="3200" dirty="0" smtClean="0">
                <a:cs typeface="B Lotus" pitchFamily="2" charset="-78"/>
              </a:rPr>
              <a:t>حتي در يك ياخته ، قطبيت وجود دارد و ممكن است آشكار باشد .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sz="3600" dirty="0" smtClean="0">
                <a:cs typeface="B Koodak" pitchFamily="2" charset="-78"/>
              </a:rPr>
              <a:t>قطبي بودن محورهاي رشد</a:t>
            </a:r>
            <a:endParaRPr lang="en-US" sz="3600" dirty="0" smtClean="0">
              <a:cs typeface="B Kooda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2207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 eaLnBrk="1" hangingPunct="1">
              <a:lnSpc>
                <a:spcPct val="150000"/>
              </a:lnSpc>
            </a:pPr>
            <a:r>
              <a:rPr lang="fa-IR" sz="2800" dirty="0" smtClean="0"/>
              <a:t>بدون محورهاي پايدار رشد، گياهان به صورت توده‌هايي از ياخته‌هاي بي‌شكل، نسبتاً همانند بافتهاي كالوس در محيط كشت خواهد بود .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smtClean="0"/>
              <a:t>نکته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65572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5976664" cy="60466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39952" y="5917633"/>
            <a:ext cx="4799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latin typeface="MRT_Ashgar"/>
              </a:rPr>
              <a:t>محورهای قطبی و بخش های متقارن در گیاهان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1388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965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>
                <a:latin typeface="MRT_Ashgar"/>
              </a:rPr>
              <a:t>راه هایی برای نشان دادن مورفولوژیکی نبودن قطبیت در اندام ها وجود دارد: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699888" y="1555597"/>
            <a:ext cx="5104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400" dirty="0" smtClean="0">
                <a:solidFill>
                  <a:srgbClr val="FF0000"/>
                </a:solidFill>
                <a:latin typeface="MRT_Ashgar"/>
              </a:rPr>
              <a:t>کارهای </a:t>
            </a:r>
            <a:r>
              <a:rPr lang="fa-IR" sz="2400" dirty="0">
                <a:solidFill>
                  <a:srgbClr val="FF0000"/>
                </a:solidFill>
                <a:latin typeface="MRT_Ashgar"/>
              </a:rPr>
              <a:t>دانشمند آلمانی :: </a:t>
            </a:r>
            <a:r>
              <a:rPr lang="fa-IR" sz="2400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Hermann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</a:rPr>
              <a:t>Vöchting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28800"/>
            <a:ext cx="2088232" cy="4708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2160" y="303423"/>
            <a:ext cx="1792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dirty="0" smtClean="0">
                <a:solidFill>
                  <a:schemeClr val="bg1">
                    <a:lumMod val="50000"/>
                  </a:schemeClr>
                </a:solidFill>
              </a:rPr>
              <a:t>قطبیت اندام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64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0032" y="1358270"/>
            <a:ext cx="2892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800" dirty="0">
                <a:solidFill>
                  <a:srgbClr val="FF0000"/>
                </a:solidFill>
                <a:latin typeface="MRT_Ashgar"/>
              </a:rPr>
              <a:t>آزمایش دوم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</a:rPr>
              <a:t>Vöchting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52736"/>
            <a:ext cx="3678130" cy="5074191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851920" y="3589831"/>
            <a:ext cx="4680520" cy="56714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a-IR" dirty="0" smtClean="0">
                <a:cs typeface="B Koodak" pitchFamily="2" charset="-78"/>
              </a:rPr>
              <a:t>قطبيت در قلمه</a:t>
            </a:r>
            <a:r>
              <a:rPr lang="fa-IR" dirty="0" smtClean="0"/>
              <a:t>‌</a:t>
            </a:r>
            <a:r>
              <a:rPr lang="fa-IR" dirty="0" smtClean="0">
                <a:cs typeface="B Koodak" pitchFamily="2" charset="-78"/>
              </a:rPr>
              <a:t>ها</a:t>
            </a:r>
            <a:r>
              <a:rPr lang="fa-IR" dirty="0" smtClean="0"/>
              <a:t> </a:t>
            </a:r>
            <a:br>
              <a:rPr lang="fa-IR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636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962025"/>
            <a:ext cx="8731288" cy="474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3568" y="5805264"/>
            <a:ext cx="7776864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dirty="0"/>
              <a:t>جهت تقسیمات در یک سلول سوماتیک که پس توانی در آن رخ می دهد، ) </a:t>
            </a:r>
            <a:r>
              <a:rPr lang="en-MY" dirty="0"/>
              <a:t>A ( </a:t>
            </a:r>
            <a:r>
              <a:rPr lang="fa-IR" dirty="0"/>
              <a:t>جنین کروی شکل ،) </a:t>
            </a:r>
            <a:r>
              <a:rPr lang="en-MY" dirty="0"/>
              <a:t>B ( </a:t>
            </a:r>
            <a:r>
              <a:rPr lang="fa-IR" dirty="0"/>
              <a:t>جنین قلبی شکل</a:t>
            </a:r>
            <a:endParaRPr lang="en-MY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78497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65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908720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400" dirty="0">
                <a:solidFill>
                  <a:srgbClr val="FF0000"/>
                </a:solidFill>
                <a:latin typeface="MRT_Ashgar"/>
              </a:rPr>
              <a:t>از این تجربیات این نتایج بدست می آید: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rgbClr val="000000"/>
                </a:solidFill>
                <a:latin typeface="MRT_Ashgar"/>
              </a:rPr>
              <a:t>1.</a:t>
            </a:r>
            <a:r>
              <a:rPr lang="fa-IR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a-IR" sz="2400" dirty="0" smtClean="0">
                <a:solidFill>
                  <a:srgbClr val="000000"/>
                </a:solidFill>
                <a:latin typeface="MRT_Ashgar"/>
              </a:rPr>
              <a:t>دو انتهای </a:t>
            </a:r>
            <a:r>
              <a:rPr lang="fa-IR" sz="2400" dirty="0">
                <a:solidFill>
                  <a:srgbClr val="000000"/>
                </a:solidFill>
                <a:latin typeface="MRT_Ashgar"/>
              </a:rPr>
              <a:t>اندام گیاهان شاید به نظر مورفولوژیکی مثل هم اند اما از نظر عملکردی متفاوت اند و دو عمل عکس </a:t>
            </a:r>
            <a:r>
              <a:rPr lang="fa-IR" sz="2400" dirty="0" smtClean="0">
                <a:solidFill>
                  <a:srgbClr val="000000"/>
                </a:solidFill>
                <a:latin typeface="MRT_Ashgar"/>
              </a:rPr>
              <a:t>هم دارند</a:t>
            </a:r>
            <a:r>
              <a:rPr lang="fa-IR" sz="2400" dirty="0">
                <a:solidFill>
                  <a:srgbClr val="000000"/>
                </a:solidFill>
                <a:latin typeface="MRT_Ashgar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rgbClr val="000000"/>
                </a:solidFill>
                <a:latin typeface="MRT_Ashgar"/>
              </a:rPr>
              <a:t>2.</a:t>
            </a:r>
            <a:r>
              <a:rPr lang="fa-IR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a-IR" sz="2400" dirty="0">
                <a:solidFill>
                  <a:srgbClr val="000000"/>
                </a:solidFill>
                <a:latin typeface="MRT_Ashgar"/>
              </a:rPr>
              <a:t>پدیده ی قطبیت در اندام های گیاهی به طور قابل توجه ثابت است و تغییر پیدا نمی کند.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rgbClr val="000000"/>
                </a:solidFill>
                <a:latin typeface="MRT_Ashgar"/>
              </a:rPr>
              <a:t>3. اندازه </a:t>
            </a:r>
            <a:r>
              <a:rPr lang="fa-IR" sz="2400" dirty="0">
                <a:solidFill>
                  <a:srgbClr val="000000"/>
                </a:solidFill>
                <a:latin typeface="MRT_Ashgar"/>
              </a:rPr>
              <a:t>ی قلمه ی هیچ تاثیری در نتیجه ی آزمایشات ندارد.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11560" y="4869160"/>
            <a:ext cx="7677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en-US" sz="20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Vöchting</a:t>
            </a:r>
            <a:r>
              <a:rPr lang="fa-IR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اولین نفری بود که به این نتیجه رسید که قطبیت در تک تک سلولهای ساختمانی اندامهای گیاه مورد نظر وجود دارد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60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52120" y="476672"/>
            <a:ext cx="2646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>
                <a:solidFill>
                  <a:srgbClr val="FF0000"/>
                </a:solidFill>
                <a:latin typeface="MRT_Ashgar"/>
              </a:rPr>
              <a:t>قطبیت در سلول ها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83" y="1052737"/>
            <a:ext cx="851638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93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04664"/>
            <a:ext cx="6712790" cy="5112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594928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dirty="0">
                <a:latin typeface="MRT_Ashgar"/>
              </a:rPr>
              <a:t>رشد انتهایی یا </a:t>
            </a:r>
            <a:r>
              <a:rPr lang="en-US" sz="2400" dirty="0">
                <a:latin typeface="Calibri" panose="020F0502020204030204" pitchFamily="34" charset="0"/>
              </a:rPr>
              <a:t>tip growth </a:t>
            </a:r>
            <a:r>
              <a:rPr lang="fa-IR" sz="2400" dirty="0" smtClean="0">
                <a:latin typeface="Calibri" panose="020F0502020204030204" pitchFamily="34" charset="0"/>
              </a:rPr>
              <a:t> </a:t>
            </a:r>
            <a:r>
              <a:rPr lang="fa-IR" sz="2400" dirty="0" smtClean="0">
                <a:latin typeface="MRT_Ashgar"/>
              </a:rPr>
              <a:t>در </a:t>
            </a:r>
            <a:r>
              <a:rPr lang="fa-IR" sz="2400" dirty="0">
                <a:latin typeface="MRT_Ashgar"/>
              </a:rPr>
              <a:t>سلول های </a:t>
            </a:r>
            <a:r>
              <a:rPr lang="fa-IR" sz="2400" dirty="0" smtClean="0">
                <a:latin typeface="MRT_Ashgar"/>
              </a:rPr>
              <a:t>مختلف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90652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9912" y="1052736"/>
            <a:ext cx="4176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solidFill>
                  <a:srgbClr val="FF0000"/>
                </a:solidFill>
                <a:latin typeface="MRT_Ashgar"/>
              </a:rPr>
              <a:t>نمود </a:t>
            </a:r>
            <a:r>
              <a:rPr lang="fa-IR" sz="2800" dirty="0" smtClean="0">
                <a:solidFill>
                  <a:srgbClr val="FF0000"/>
                </a:solidFill>
                <a:latin typeface="MRT_Ashgar"/>
              </a:rPr>
              <a:t>فیزیولوژیکی قطبیت در سلول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83568" y="1988840"/>
            <a:ext cx="7744384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400" dirty="0">
                <a:latin typeface="MRT_Ashgar"/>
              </a:rPr>
              <a:t>در مواردی سلول قطبی است</a:t>
            </a:r>
            <a:r>
              <a:rPr lang="fa-IR" sz="2400" dirty="0" smtClean="0">
                <a:latin typeface="MRT_Ashgar"/>
              </a:rPr>
              <a:t>، اما </a:t>
            </a:r>
            <a:r>
              <a:rPr lang="fa-IR" sz="2400" dirty="0">
                <a:latin typeface="MRT_Ashgar"/>
              </a:rPr>
              <a:t>نمود ظاهری ندارد و نمود فیزیولوژیکی دارد</a:t>
            </a:r>
            <a:r>
              <a:rPr lang="fa-IR" sz="2400" dirty="0" smtClean="0">
                <a:latin typeface="MRT_Ashgar"/>
              </a:rPr>
              <a:t>.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latin typeface="MRT_Ashgar"/>
              </a:rPr>
              <a:t>مانند سلول </a:t>
            </a:r>
            <a:r>
              <a:rPr lang="fa-IR" sz="2400" dirty="0">
                <a:latin typeface="MRT_Ashgar"/>
              </a:rPr>
              <a:t>های کلاهک ریشه در </a:t>
            </a:r>
            <a:r>
              <a:rPr lang="fa-IR" sz="2400" dirty="0" smtClean="0">
                <a:latin typeface="MRT_Ashgar"/>
              </a:rPr>
              <a:t>گیاهان. یاخته های کلاهک </a:t>
            </a:r>
            <a:r>
              <a:rPr lang="fa-IR" sz="2400" dirty="0">
                <a:latin typeface="MRT_Ashgar"/>
              </a:rPr>
              <a:t>عمل دفع مواد ترشحی دارند</a:t>
            </a:r>
            <a:r>
              <a:rPr lang="fa-IR" sz="2400" dirty="0" smtClean="0">
                <a:latin typeface="MRT_Ashgar"/>
              </a:rPr>
              <a:t>. مواد </a:t>
            </a:r>
            <a:r>
              <a:rPr lang="fa-IR" sz="2400" dirty="0">
                <a:latin typeface="MRT_Ashgar"/>
              </a:rPr>
              <a:t>ترشحی همیشه در یکی از سطوح سلول انجام می گیرد که به طرف محیط بیرونی </a:t>
            </a:r>
            <a:r>
              <a:rPr lang="fa-IR" sz="2400" dirty="0" smtClean="0">
                <a:latin typeface="MRT_Ashgar"/>
              </a:rPr>
              <a:t>است. این مورد </a:t>
            </a:r>
            <a:r>
              <a:rPr lang="fa-IR" sz="2400" dirty="0">
                <a:latin typeface="MRT_Ashgar"/>
              </a:rPr>
              <a:t>در کلاله گل نیز مشاهده می </a:t>
            </a:r>
            <a:r>
              <a:rPr lang="fa-IR" sz="2400" dirty="0" smtClean="0">
                <a:latin typeface="MRT_Ashgar"/>
              </a:rPr>
              <a:t>شود.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523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52736"/>
            <a:ext cx="7128791" cy="52758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31840" y="476672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latin typeface="MRT_Ashgar"/>
              </a:rPr>
              <a:t>چرخه زندگی جلبک فوکوس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099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8720"/>
            <a:ext cx="3312368" cy="5052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7" y="916215"/>
            <a:ext cx="5720122" cy="366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4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576" y="1268760"/>
            <a:ext cx="7776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000" dirty="0" smtClean="0">
                <a:solidFill>
                  <a:srgbClr val="FF0000"/>
                </a:solidFill>
                <a:latin typeface="MRT_Ashgar"/>
              </a:rPr>
              <a:t>تاثیر </a:t>
            </a:r>
            <a:r>
              <a:rPr lang="fa-IR" sz="2000" dirty="0">
                <a:solidFill>
                  <a:srgbClr val="FF0000"/>
                </a:solidFill>
                <a:latin typeface="MRT_Ashgar"/>
              </a:rPr>
              <a:t>دما</a:t>
            </a:r>
            <a:r>
              <a:rPr lang="fa-IR" sz="2000" dirty="0" smtClean="0">
                <a:solidFill>
                  <a:srgbClr val="FF0000"/>
                </a:solidFill>
                <a:latin typeface="MRT_Ashgar"/>
              </a:rPr>
              <a:t>: 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در </a:t>
            </a:r>
            <a:r>
              <a:rPr lang="fa-IR" sz="2000" dirty="0">
                <a:solidFill>
                  <a:srgbClr val="000000"/>
                </a:solidFill>
                <a:latin typeface="MRT_Ashgar"/>
              </a:rPr>
              <a:t>محیطی با گرادیان دما قطب ریزوئیدی بدون 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توجه</a:t>
            </a:r>
            <a:r>
              <a:rPr lang="en-US" sz="2000" dirty="0" smtClean="0">
                <a:solidFill>
                  <a:srgbClr val="000000"/>
                </a:solidFill>
                <a:latin typeface="MRT_Ashgar"/>
              </a:rPr>
              <a:t> 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به </a:t>
            </a:r>
            <a:r>
              <a:rPr lang="fa-IR" sz="2000" dirty="0">
                <a:solidFill>
                  <a:srgbClr val="000000"/>
                </a:solidFill>
                <a:latin typeface="MRT_Ashgar"/>
              </a:rPr>
              <a:t>محل ورود اسپرم در بخشی که گرمتر است محل تشکیل 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آن خواهد </a:t>
            </a:r>
            <a:r>
              <a:rPr lang="fa-IR" sz="2000" dirty="0">
                <a:solidFill>
                  <a:srgbClr val="000000"/>
                </a:solidFill>
                <a:latin typeface="MRT_Ashgar"/>
              </a:rPr>
              <a:t>بود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sz="2000" dirty="0" smtClean="0">
                <a:solidFill>
                  <a:srgbClr val="FF0000"/>
                </a:solidFill>
                <a:latin typeface="MRT_Ashgar"/>
              </a:rPr>
              <a:t>تاثیر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pH </a:t>
            </a:r>
            <a:r>
              <a:rPr lang="fa-I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: 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در </a:t>
            </a:r>
            <a:r>
              <a:rPr lang="fa-IR" sz="2000" dirty="0">
                <a:solidFill>
                  <a:srgbClr val="000000"/>
                </a:solidFill>
                <a:latin typeface="MRT_Ashgar"/>
              </a:rPr>
              <a:t>محیطی که گرادیان </a:t>
            </a:r>
            <a:r>
              <a:rPr lang="en-US" sz="2000" dirty="0" smtClean="0">
                <a:solidFill>
                  <a:srgbClr val="000000"/>
                </a:solidFill>
                <a:latin typeface="MRT_Ashgar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PH </a:t>
            </a:r>
            <a:r>
              <a:rPr lang="fa-IR" sz="2000" dirty="0">
                <a:solidFill>
                  <a:srgbClr val="000000"/>
                </a:solidFill>
                <a:latin typeface="MRT_Ashgar"/>
              </a:rPr>
              <a:t>در آن محیط باشد 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همواره ریزوئید </a:t>
            </a:r>
            <a:r>
              <a:rPr lang="fa-IR" sz="2000" dirty="0">
                <a:solidFill>
                  <a:srgbClr val="000000"/>
                </a:solidFill>
                <a:latin typeface="MRT_Ashgar"/>
              </a:rPr>
              <a:t>در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PH </a:t>
            </a:r>
            <a:r>
              <a:rPr lang="fa-IR" sz="2000" dirty="0">
                <a:solidFill>
                  <a:srgbClr val="000000"/>
                </a:solidFill>
                <a:latin typeface="MRT_Ashgar"/>
              </a:rPr>
              <a:t>اسیدی تشکیل می شود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sz="2000" dirty="0" smtClean="0">
                <a:solidFill>
                  <a:srgbClr val="FF0000"/>
                </a:solidFill>
                <a:latin typeface="MRT_Ashgar"/>
              </a:rPr>
              <a:t>تاثیرکاتیون: 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یون </a:t>
            </a:r>
            <a:r>
              <a:rPr lang="fa-IR" sz="2000" dirty="0">
                <a:solidFill>
                  <a:srgbClr val="000000"/>
                </a:solidFill>
                <a:latin typeface="MRT_Ashgar"/>
              </a:rPr>
              <a:t>پتاسیم و کلسیم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، ملاحظه </a:t>
            </a:r>
            <a:r>
              <a:rPr lang="fa-IR" sz="2000" dirty="0">
                <a:solidFill>
                  <a:srgbClr val="000000"/>
                </a:solidFill>
                <a:latin typeface="MRT_Ashgar"/>
              </a:rPr>
              <a:t>نموده 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اند</a:t>
            </a:r>
            <a:r>
              <a:rPr lang="en-US" sz="2000" dirty="0" smtClean="0">
                <a:solidFill>
                  <a:srgbClr val="000000"/>
                </a:solidFill>
                <a:latin typeface="MRT_Ashgar"/>
              </a:rPr>
              <a:t> 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هرکجا </a:t>
            </a:r>
            <a:r>
              <a:rPr lang="fa-IR" sz="2000" dirty="0">
                <a:solidFill>
                  <a:srgbClr val="000000"/>
                </a:solidFill>
                <a:latin typeface="MRT_Ashgar"/>
              </a:rPr>
              <a:t>تراکم 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بالایی</a:t>
            </a:r>
            <a:r>
              <a:rPr lang="en-US" sz="2000" dirty="0" smtClean="0">
                <a:solidFill>
                  <a:srgbClr val="000000"/>
                </a:solidFill>
                <a:latin typeface="MRT_Ashgar"/>
              </a:rPr>
              <a:t> </a:t>
            </a:r>
            <a:r>
              <a:rPr lang="fa-IR" sz="2000" dirty="0"/>
              <a:t>از کاتیون ها باشدمحل تشکیل </a:t>
            </a:r>
            <a:r>
              <a:rPr lang="fa-IR" sz="2000" dirty="0" smtClean="0"/>
              <a:t>قطب</a:t>
            </a:r>
            <a:r>
              <a:rPr lang="en-US" sz="2000" dirty="0" smtClean="0"/>
              <a:t> </a:t>
            </a:r>
            <a:r>
              <a:rPr lang="fa-IR" sz="2000" dirty="0"/>
              <a:t>ریزوئیدی است</a:t>
            </a:r>
            <a:r>
              <a:rPr lang="fa-IR" sz="2000" dirty="0" smtClean="0"/>
              <a:t>.</a:t>
            </a:r>
            <a:endParaRPr lang="en-US" sz="2000" dirty="0" smtClean="0"/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rgbClr val="FF0000"/>
                </a:solidFill>
              </a:rPr>
              <a:t>تاثیرنوریک جانبه</a:t>
            </a:r>
            <a:r>
              <a:rPr lang="fa-IR" sz="2000" dirty="0" smtClean="0">
                <a:solidFill>
                  <a:srgbClr val="FF0000"/>
                </a:solidFill>
              </a:rPr>
              <a:t>: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fa-IR" sz="2000" dirty="0" smtClean="0"/>
              <a:t>سلولهای </a:t>
            </a:r>
            <a:r>
              <a:rPr lang="fa-IR" sz="2000" dirty="0"/>
              <a:t>تخم فوکوس را در داخل لوله ی مویین قرار می دهند و اثر نور را مطالعه می کنند</a:t>
            </a:r>
            <a:r>
              <a:rPr lang="fa-IR" sz="2000" dirty="0" smtClean="0"/>
              <a:t>،</a:t>
            </a:r>
            <a:r>
              <a:rPr lang="en-US" sz="2000" dirty="0" smtClean="0"/>
              <a:t> </a:t>
            </a:r>
            <a:r>
              <a:rPr lang="fa-IR" sz="2000" dirty="0" smtClean="0"/>
              <a:t>ریزوئید </a:t>
            </a:r>
            <a:r>
              <a:rPr lang="fa-IR" sz="2000" dirty="0"/>
              <a:t>همواره </a:t>
            </a:r>
            <a:r>
              <a:rPr lang="fa-IR" sz="2000" dirty="0" smtClean="0"/>
              <a:t>در</a:t>
            </a:r>
            <a:r>
              <a:rPr lang="en-US" sz="2000" dirty="0" smtClean="0"/>
              <a:t> </a:t>
            </a:r>
            <a:r>
              <a:rPr lang="fa-IR" sz="2000" dirty="0" smtClean="0"/>
              <a:t>نیمه </a:t>
            </a:r>
            <a:r>
              <a:rPr lang="fa-IR" sz="2000" dirty="0"/>
              <a:t>ی تاریک تشکیل می شود</a:t>
            </a:r>
            <a:r>
              <a:rPr lang="fa-IR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1478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036496" cy="43287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3728" y="5805264"/>
            <a:ext cx="504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000" dirty="0">
                <a:solidFill>
                  <a:srgbClr val="FF0000"/>
                </a:solidFill>
                <a:latin typeface="MRT_Ashgar"/>
              </a:rPr>
              <a:t>تشکیل قطب ریزوئیدی و تالوئیدی و عوامل موثر بر آن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950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08720"/>
            <a:ext cx="7056784" cy="56684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5696" y="260648"/>
            <a:ext cx="3564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400" dirty="0">
                <a:solidFill>
                  <a:srgbClr val="FF0000"/>
                </a:solidFill>
              </a:rPr>
              <a:t>انتقال قطبی اکسین در گیاه </a:t>
            </a:r>
            <a:br>
              <a:rPr lang="fa-IR" sz="24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1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12160" y="980728"/>
            <a:ext cx="2850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000" b="1" dirty="0" smtClean="0"/>
              <a:t>جنین </a:t>
            </a:r>
            <a:r>
              <a:rPr lang="fa-IR" sz="2000" b="1" dirty="0"/>
              <a:t>های راس برگ ارکیده ی </a:t>
            </a:r>
            <a:r>
              <a:rPr lang="en-MY" sz="2000" b="1" dirty="0" err="1"/>
              <a:t>Malaxis</a:t>
            </a:r>
            <a:r>
              <a:rPr lang="en-MY" sz="2000" b="1" dirty="0"/>
              <a:t> </a:t>
            </a:r>
            <a:r>
              <a:rPr lang="en-MY" sz="2000" b="1" dirty="0" err="1"/>
              <a:t>Paludosa</a:t>
            </a:r>
            <a:endParaRPr lang="en-MY" sz="2000" b="1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196752"/>
            <a:ext cx="7272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000" b="1" dirty="0" smtClean="0">
                <a:solidFill>
                  <a:srgbClr val="FF0000"/>
                </a:solidFill>
              </a:rPr>
              <a:t>ثبات پدیده قطبیت</a:t>
            </a:r>
          </a:p>
          <a:p>
            <a:pPr algn="just" rtl="1"/>
            <a:endParaRPr lang="fa-IR" sz="2000" b="1" dirty="0" smtClean="0">
              <a:solidFill>
                <a:srgbClr val="FF0000"/>
              </a:solidFill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sz="2000" dirty="0" smtClean="0"/>
              <a:t>نوع عوامل تغییر دهنده قطبیت و طول مدت زمانی که این عوامل روی اندام مورد نظر تاثیر می نمایند، در بروز قطبیت نوین و یا برگشت اندام به قطبیت طبیعی و اصلی تاثیر به سزایی دارد.</a:t>
            </a:r>
          </a:p>
          <a:p>
            <a:pPr algn="just" rtl="1"/>
            <a:endParaRPr lang="fa-IR" sz="2000" dirty="0" smtClean="0"/>
          </a:p>
          <a:p>
            <a:pPr algn="just" rtl="1"/>
            <a:r>
              <a:rPr lang="fa-IR" sz="2000" b="1" dirty="0" smtClean="0">
                <a:solidFill>
                  <a:srgbClr val="FF0000"/>
                </a:solidFill>
              </a:rPr>
              <a:t>هر قدر عامل تغییر دهنده قطبیت قوی تر و مدت زمان تاثیر آن طولانی تر باشد، امکان برگشت به قطبیت اولیه کمتر است.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118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6421" y="1556792"/>
            <a:ext cx="797463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000" dirty="0">
                <a:latin typeface="MRT_Ashgar"/>
              </a:rPr>
              <a:t>میکروفیلمان ها در بررسی های </a:t>
            </a:r>
            <a:r>
              <a:rPr lang="fa-IR" sz="2000" dirty="0" smtClean="0">
                <a:latin typeface="MRT_Ashgar"/>
              </a:rPr>
              <a:t>انجام</a:t>
            </a:r>
            <a:r>
              <a:rPr lang="en-US" sz="2000" dirty="0" smtClean="0">
                <a:latin typeface="MRT_Ashgar"/>
              </a:rPr>
              <a:t> </a:t>
            </a:r>
            <a:r>
              <a:rPr lang="fa-IR" sz="2000" dirty="0" smtClean="0">
                <a:latin typeface="MRT_Ashgar"/>
              </a:rPr>
              <a:t>گرفته،</a:t>
            </a:r>
            <a:r>
              <a:rPr lang="en-US" sz="2000" dirty="0" smtClean="0">
                <a:latin typeface="MRT_Ashgar"/>
              </a:rPr>
              <a:t> </a:t>
            </a:r>
            <a:r>
              <a:rPr lang="fa-IR" sz="2000" dirty="0" smtClean="0">
                <a:latin typeface="MRT_Ashgar"/>
              </a:rPr>
              <a:t>تنها </a:t>
            </a:r>
            <a:r>
              <a:rPr lang="fa-IR" sz="2000" dirty="0">
                <a:latin typeface="MRT_Ashgar"/>
              </a:rPr>
              <a:t>ارگانهایی که در پیدایش قطبیت در یاخته ها نقش دارند.این رشته های </a:t>
            </a:r>
            <a:r>
              <a:rPr lang="en-US" sz="2000" dirty="0" smtClean="0">
                <a:latin typeface="MRT_Ashgar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Pr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fa-IR" sz="2000" dirty="0">
                <a:latin typeface="MRT_Ashgar"/>
              </a:rPr>
              <a:t>دردرون سیتوپلاسم سلول ها در جهت </a:t>
            </a:r>
            <a:r>
              <a:rPr lang="fa-IR" sz="2000" dirty="0" smtClean="0">
                <a:latin typeface="MRT_Ashgar"/>
              </a:rPr>
              <a:t>های</a:t>
            </a:r>
            <a:r>
              <a:rPr lang="en-US" sz="2000" dirty="0" smtClean="0">
                <a:latin typeface="MRT_Ashgar"/>
              </a:rPr>
              <a:t> </a:t>
            </a:r>
            <a:r>
              <a:rPr lang="fa-IR" sz="2000" dirty="0" smtClean="0">
                <a:latin typeface="MRT_Ashgar"/>
              </a:rPr>
              <a:t>مختلف </a:t>
            </a:r>
            <a:r>
              <a:rPr lang="fa-IR" sz="2000" dirty="0">
                <a:latin typeface="MRT_Ashgar"/>
              </a:rPr>
              <a:t>تنظیم شده و یک داربست در داخل سیتوپلاسم به وجود می آورند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041521" y="332656"/>
            <a:ext cx="5184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latin typeface="MRT_Ashgar"/>
              </a:rPr>
              <a:t>چه عاملی باعث ایجاد قطبیت در سلول ها می شود؟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266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5" y="844939"/>
            <a:ext cx="5686148" cy="3952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364871"/>
            <a:ext cx="3348000" cy="32294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12160" y="1508234"/>
            <a:ext cx="3059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Cytoskeleton </a:t>
            </a:r>
            <a:r>
              <a:rPr lang="fa-IR" dirty="0">
                <a:latin typeface="MRT_Ashgar"/>
              </a:rPr>
              <a:t>یا اسکلت سیتوپلاسمی و اجزای آن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4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86894" y="476672"/>
            <a:ext cx="1271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800" b="1" dirty="0" smtClean="0">
                <a:solidFill>
                  <a:srgbClr val="FF0000"/>
                </a:solidFill>
                <a:latin typeface="MRT_Ashgar"/>
              </a:rPr>
              <a:t>یون </a:t>
            </a:r>
            <a:r>
              <a:rPr lang="fa-IR" sz="105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2+</a:t>
            </a:r>
            <a:r>
              <a:rPr lang="en-US" sz="105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1268760"/>
            <a:ext cx="77048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000" dirty="0">
                <a:latin typeface="MRT_Ashgar"/>
              </a:rPr>
              <a:t>در سلول تخم فوکوس در </a:t>
            </a:r>
            <a:r>
              <a:rPr lang="fa-IR" sz="2000" dirty="0" smtClean="0">
                <a:latin typeface="MRT_Ashgar"/>
              </a:rPr>
              <a:t>محل ورود اسپرم تجمعی </a:t>
            </a:r>
            <a:r>
              <a:rPr lang="fa-IR" sz="2000" dirty="0">
                <a:latin typeface="MRT_Ashgar"/>
              </a:rPr>
              <a:t>از یون کلسیم </a:t>
            </a:r>
            <a:r>
              <a:rPr lang="fa-IR" sz="2000" dirty="0" smtClean="0">
                <a:latin typeface="MRT_Ashgar"/>
              </a:rPr>
              <a:t>در </a:t>
            </a:r>
            <a:r>
              <a:rPr lang="fa-IR" sz="2000" dirty="0">
                <a:latin typeface="MRT_Ashgar"/>
              </a:rPr>
              <a:t>سلول دیده </a:t>
            </a:r>
            <a:r>
              <a:rPr lang="fa-IR" sz="2000" dirty="0" smtClean="0">
                <a:latin typeface="MRT_Ashgar"/>
              </a:rPr>
              <a:t>می شود</a:t>
            </a:r>
            <a:r>
              <a:rPr lang="fa-IR" sz="2000" dirty="0">
                <a:latin typeface="MRT_Ashgar"/>
              </a:rPr>
              <a:t>. در محل ورود اسپرم یاخته بار مثبت دارد</a:t>
            </a:r>
            <a:r>
              <a:rPr lang="fa-IR" sz="2000" dirty="0" smtClean="0">
                <a:latin typeface="MRT_Ashgar"/>
              </a:rPr>
              <a:t>، وقتی </a:t>
            </a:r>
            <a:r>
              <a:rPr lang="fa-IR" sz="2000" dirty="0">
                <a:latin typeface="MRT_Ashgar"/>
              </a:rPr>
              <a:t>از یاخته در این </a:t>
            </a:r>
            <a:r>
              <a:rPr lang="fa-IR" sz="2000" dirty="0" smtClean="0">
                <a:latin typeface="MRT_Ashgar"/>
              </a:rPr>
              <a:t>حالت تصویر </a:t>
            </a:r>
            <a:r>
              <a:rPr lang="fa-IR" sz="2000" dirty="0">
                <a:latin typeface="MRT_Ashgar"/>
              </a:rPr>
              <a:t>گرفته شده ملاحظه می شود</a:t>
            </a:r>
            <a:r>
              <a:rPr lang="fa-IR" sz="2000" dirty="0" smtClean="0">
                <a:latin typeface="MRT_Ashgar"/>
              </a:rPr>
              <a:t>، وزیکول </a:t>
            </a:r>
            <a:r>
              <a:rPr lang="fa-IR" sz="2000" dirty="0">
                <a:latin typeface="MRT_Ashgar"/>
              </a:rPr>
              <a:t>هایی که از </a:t>
            </a:r>
            <a:r>
              <a:rPr lang="fa-IR" sz="2000" dirty="0" smtClean="0">
                <a:latin typeface="MRT_Ashgar"/>
              </a:rPr>
              <a:t>دستگاه گلژی </a:t>
            </a:r>
            <a:r>
              <a:rPr lang="fa-IR" sz="2000" dirty="0">
                <a:latin typeface="MRT_Ashgar"/>
              </a:rPr>
              <a:t>منشا می گیرند در آن جمع می شوند</a:t>
            </a:r>
            <a:r>
              <a:rPr lang="fa-IR" sz="2000" dirty="0" smtClean="0">
                <a:latin typeface="MRT_Ashgar"/>
              </a:rPr>
              <a:t>، که </a:t>
            </a:r>
            <a:r>
              <a:rPr lang="fa-IR" sz="2000" dirty="0">
                <a:latin typeface="MRT_Ashgar"/>
              </a:rPr>
              <a:t>این وزیکول ها </a:t>
            </a:r>
            <a:r>
              <a:rPr lang="fa-IR" sz="2000" dirty="0" smtClean="0">
                <a:latin typeface="MRT_Ashgar"/>
              </a:rPr>
              <a:t>حتما دارای </a:t>
            </a:r>
            <a:r>
              <a:rPr lang="fa-IR" sz="2000" dirty="0">
                <a:latin typeface="MRT_Ashgar"/>
              </a:rPr>
              <a:t>بار منفی اند و واجد یک عده آنزیم هایی اند که آنزیم </a:t>
            </a:r>
            <a:r>
              <a:rPr lang="fa-IR" sz="2000" dirty="0" smtClean="0">
                <a:latin typeface="MRT_Ashgar"/>
              </a:rPr>
              <a:t>تجزیه کننده </a:t>
            </a:r>
            <a:r>
              <a:rPr lang="fa-IR" sz="2000" dirty="0">
                <a:latin typeface="MRT_Ashgar"/>
              </a:rPr>
              <a:t>دیواره اند</a:t>
            </a:r>
            <a:r>
              <a:rPr lang="fa-IR" sz="2000" dirty="0" smtClean="0">
                <a:latin typeface="MRT_Ashgar"/>
              </a:rPr>
              <a:t>. این </a:t>
            </a:r>
            <a:r>
              <a:rPr lang="fa-IR" sz="2000" dirty="0">
                <a:latin typeface="MRT_Ashgar"/>
              </a:rPr>
              <a:t>وزیکول ها به غشای سلول وصل شده و </a:t>
            </a:r>
            <a:r>
              <a:rPr lang="fa-IR" sz="2000" dirty="0" smtClean="0">
                <a:latin typeface="MRT_Ashgar"/>
              </a:rPr>
              <a:t>محتویات خود را </a:t>
            </a:r>
            <a:r>
              <a:rPr lang="fa-IR" sz="2000" dirty="0">
                <a:latin typeface="MRT_Ashgar"/>
              </a:rPr>
              <a:t>به خارج سلول در محل دیواره آزاد می کنند</a:t>
            </a:r>
            <a:r>
              <a:rPr lang="fa-IR" sz="2000" dirty="0" smtClean="0">
                <a:latin typeface="MRT_Ashgar"/>
              </a:rPr>
              <a:t>، که </a:t>
            </a:r>
            <a:r>
              <a:rPr lang="fa-IR" sz="2000" dirty="0">
                <a:latin typeface="MRT_Ashgar"/>
              </a:rPr>
              <a:t>این آنزیم ها </a:t>
            </a:r>
            <a:r>
              <a:rPr lang="fa-IR" sz="2000" dirty="0" smtClean="0">
                <a:latin typeface="MRT_Ashgar"/>
              </a:rPr>
              <a:t>باعث سست </a:t>
            </a:r>
            <a:r>
              <a:rPr lang="fa-IR" sz="2000" dirty="0">
                <a:latin typeface="MRT_Ashgar"/>
              </a:rPr>
              <a:t>شدن دیواره شده و به دنبال آن دیواره متسع می </a:t>
            </a:r>
            <a:r>
              <a:rPr lang="fa-IR" sz="2000" dirty="0" smtClean="0">
                <a:latin typeface="MRT_Ashgar"/>
              </a:rPr>
              <a:t>شود و </a:t>
            </a:r>
            <a:r>
              <a:rPr lang="fa-IR" sz="2000" dirty="0">
                <a:latin typeface="MRT_Ashgar"/>
              </a:rPr>
              <a:t>سلول </a:t>
            </a:r>
            <a:r>
              <a:rPr lang="fa-IR" sz="2000" dirty="0" smtClean="0">
                <a:latin typeface="MRT_Ashgar"/>
              </a:rPr>
              <a:t>مدور شکل </a:t>
            </a:r>
            <a:r>
              <a:rPr lang="fa-IR" sz="2000" dirty="0">
                <a:latin typeface="MRT_Ashgar"/>
              </a:rPr>
              <a:t>اولیه را ازدست داده و دارای زائده می شود.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00251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8144" y="447888"/>
            <a:ext cx="2421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400" dirty="0">
                <a:solidFill>
                  <a:srgbClr val="FF0000"/>
                </a:solidFill>
                <a:latin typeface="MRT_Ashgar"/>
              </a:rPr>
              <a:t>تقارن ::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</a:rPr>
              <a:t>Symmetryt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298377"/>
            <a:ext cx="3803154" cy="3354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91843"/>
            <a:ext cx="3013200" cy="39324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3745" y="5413068"/>
            <a:ext cx="4706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latin typeface="MRT_Ashgar"/>
              </a:rPr>
              <a:t>برگ های </a:t>
            </a:r>
            <a:r>
              <a:rPr lang="fa-IR" sz="2400" dirty="0" smtClean="0">
                <a:latin typeface="MRT_Ashgar"/>
              </a:rPr>
              <a:t>نامتقارن، چپ:بگونیا، راست:نارون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69673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4664"/>
            <a:ext cx="3543300" cy="6222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04048" y="1772816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dirty="0">
                <a:latin typeface="MRT_Ashgar"/>
              </a:rPr>
              <a:t>بخش های مختلف در یک </a:t>
            </a:r>
            <a:r>
              <a:rPr lang="fa-IR" sz="2400" dirty="0" smtClean="0">
                <a:latin typeface="MRT_Ashgar"/>
              </a:rPr>
              <a:t>فیتومر که </a:t>
            </a:r>
            <a:r>
              <a:rPr lang="fa-IR" sz="2400" dirty="0">
                <a:latin typeface="MRT_Ashgar"/>
              </a:rPr>
              <a:t>به رنگ سبز دیده می شود.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48045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980728"/>
            <a:ext cx="78123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dirty="0">
                <a:solidFill>
                  <a:srgbClr val="FF0000"/>
                </a:solidFill>
                <a:latin typeface="MRT_Ashgar"/>
              </a:rPr>
              <a:t>اشکال تقارن در گیاهان</a:t>
            </a:r>
            <a:r>
              <a:rPr lang="fa-IR" sz="2800" dirty="0" smtClean="0">
                <a:solidFill>
                  <a:srgbClr val="FF0000"/>
                </a:solidFill>
                <a:latin typeface="MRT_Ashgar"/>
              </a:rPr>
              <a:t>:</a:t>
            </a:r>
          </a:p>
          <a:p>
            <a:pPr algn="r" rtl="1"/>
            <a:endParaRPr lang="fa-IR" sz="2800" dirty="0">
              <a:solidFill>
                <a:srgbClr val="FF0000"/>
              </a:solidFill>
              <a:latin typeface="MRT_Ashgar"/>
            </a:endParaRPr>
          </a:p>
          <a:p>
            <a:pPr algn="r" rtl="1"/>
            <a:r>
              <a:rPr lang="fa-IR" sz="2800" b="1" dirty="0" smtClean="0">
                <a:solidFill>
                  <a:srgbClr val="000000"/>
                </a:solidFill>
                <a:latin typeface="Calibri,Bold"/>
              </a:rPr>
              <a:t>1</a:t>
            </a:r>
            <a:r>
              <a:rPr lang="fa-IR" sz="2800" dirty="0" smtClean="0">
                <a:solidFill>
                  <a:srgbClr val="000000"/>
                </a:solidFill>
                <a:latin typeface="MRT_Ashgar"/>
              </a:rPr>
              <a:t>. تقارن شعاعی </a:t>
            </a:r>
            <a:r>
              <a:rPr lang="fa-IR" sz="28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Radial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symmetry</a:t>
            </a:r>
            <a:r>
              <a:rPr lang="fa-IR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 rtl="1"/>
            <a:r>
              <a:rPr lang="fa-IR" sz="2800" b="1" dirty="0" smtClean="0">
                <a:solidFill>
                  <a:srgbClr val="000000"/>
                </a:solidFill>
                <a:latin typeface="Calibri,Bold"/>
              </a:rPr>
              <a:t>2</a:t>
            </a:r>
            <a:r>
              <a:rPr lang="fa-IR" sz="2800" dirty="0" smtClean="0">
                <a:solidFill>
                  <a:srgbClr val="000000"/>
                </a:solidFill>
                <a:latin typeface="MRT_Ashgar"/>
              </a:rPr>
              <a:t>. تقارن </a:t>
            </a:r>
            <a:r>
              <a:rPr lang="fa-IR" sz="2800" dirty="0">
                <a:solidFill>
                  <a:srgbClr val="000000"/>
                </a:solidFill>
                <a:latin typeface="MRT_Ashgar"/>
              </a:rPr>
              <a:t>دوسویه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Bilateral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symmetry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fa-IR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 rtl="1"/>
            <a:r>
              <a:rPr lang="fa-IR" sz="2800" b="1" dirty="0" smtClean="0">
                <a:solidFill>
                  <a:srgbClr val="000000"/>
                </a:solidFill>
                <a:latin typeface="Calibri,Bold"/>
              </a:rPr>
              <a:t>3</a:t>
            </a:r>
            <a:r>
              <a:rPr lang="fa-IR" sz="2800" dirty="0" smtClean="0">
                <a:solidFill>
                  <a:srgbClr val="000000"/>
                </a:solidFill>
                <a:latin typeface="MRT_Ashgar"/>
              </a:rPr>
              <a:t>. تقارن </a:t>
            </a:r>
            <a:r>
              <a:rPr lang="fa-IR" sz="2800" dirty="0">
                <a:solidFill>
                  <a:srgbClr val="000000"/>
                </a:solidFill>
                <a:latin typeface="MRT_Ashgar"/>
              </a:rPr>
              <a:t>پشتی-شکمی (</a:t>
            </a:r>
            <a:r>
              <a:rPr lang="en-US" sz="28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Dorsiventral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symmetry</a:t>
            </a:r>
            <a:r>
              <a:rPr lang="fa-IR" sz="28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63029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980728"/>
            <a:ext cx="8424936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000" dirty="0">
                <a:solidFill>
                  <a:srgbClr val="FF0000"/>
                </a:solidFill>
                <a:latin typeface="MRT_Ashgar"/>
              </a:rPr>
              <a:t>تقارن شعاعی</a:t>
            </a:r>
          </a:p>
          <a:p>
            <a:pPr algn="just" rtl="1">
              <a:lnSpc>
                <a:spcPct val="150000"/>
              </a:lnSpc>
            </a:pPr>
            <a:r>
              <a:rPr lang="fa-IR" sz="2000" dirty="0">
                <a:solidFill>
                  <a:srgbClr val="000000"/>
                </a:solidFill>
                <a:latin typeface="MRT_Ashgar"/>
              </a:rPr>
              <a:t>مخصوص اندام های محوری و عمودی گیاهان است،مثل ساقه،ریشه و گل های منظم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. این اندام ها </a:t>
            </a:r>
            <a:r>
              <a:rPr lang="fa-IR" sz="2000" dirty="0">
                <a:solidFill>
                  <a:srgbClr val="000000"/>
                </a:solidFill>
                <a:latin typeface="MRT_Ashgar"/>
              </a:rPr>
              <a:t>در برش عرضی مدورانددر امتداد هرکدام از شعاع هایشان که برش دهیم دو نیمه ی حاصل 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مثل هم </a:t>
            </a:r>
            <a:r>
              <a:rPr lang="fa-IR" sz="2000" dirty="0">
                <a:solidFill>
                  <a:srgbClr val="000000"/>
                </a:solidFill>
                <a:latin typeface="MRT_Ashgar"/>
              </a:rPr>
              <a:t>خواهند بود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. رشد </a:t>
            </a:r>
            <a:r>
              <a:rPr lang="fa-IR" sz="2000" dirty="0">
                <a:solidFill>
                  <a:srgbClr val="000000"/>
                </a:solidFill>
                <a:latin typeface="MRT_Ashgar"/>
              </a:rPr>
              <a:t>در تمام ابعاد یکسان بوده </a:t>
            </a:r>
            <a:r>
              <a:rPr lang="fa-IR" sz="2000" dirty="0" smtClean="0">
                <a:solidFill>
                  <a:srgbClr val="000000"/>
                </a:solidFill>
                <a:latin typeface="MRT_Ashgar"/>
              </a:rPr>
              <a:t>است.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36912"/>
            <a:ext cx="3384376" cy="3725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393384"/>
            <a:ext cx="3528392" cy="29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186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56176" y="665384"/>
            <a:ext cx="183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  <a:latin typeface="MRT_Ashgar"/>
              </a:rPr>
              <a:t>تقارن </a:t>
            </a:r>
            <a:r>
              <a:rPr lang="fa-IR" sz="2800" dirty="0">
                <a:solidFill>
                  <a:srgbClr val="FF0000"/>
                </a:solidFill>
                <a:latin typeface="MRT_Ashgar"/>
              </a:rPr>
              <a:t>دو سویه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259632" y="1628800"/>
            <a:ext cx="6780566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000" dirty="0">
                <a:latin typeface="MRT_Ashgar"/>
              </a:rPr>
              <a:t>یکی از </a:t>
            </a:r>
            <a:r>
              <a:rPr lang="fa-IR" sz="2000" dirty="0" smtClean="0">
                <a:latin typeface="MRT_Ashgar"/>
              </a:rPr>
              <a:t>این صفحه </a:t>
            </a:r>
            <a:r>
              <a:rPr lang="fa-IR" sz="2000" dirty="0">
                <a:latin typeface="MRT_Ashgar"/>
              </a:rPr>
              <a:t>های تقارن اندام را به دو نیمه ی چپ و راست عین </a:t>
            </a:r>
            <a:r>
              <a:rPr lang="fa-IR" sz="2000" dirty="0" smtClean="0">
                <a:latin typeface="MRT_Ashgar"/>
              </a:rPr>
              <a:t>هم تقسیم می کنند. صفحه </a:t>
            </a:r>
            <a:r>
              <a:rPr lang="fa-IR" sz="2000" dirty="0">
                <a:latin typeface="MRT_Ashgar"/>
              </a:rPr>
              <a:t>ی تقارن دیگر اندام را به دو نیمه </a:t>
            </a:r>
            <a:r>
              <a:rPr lang="fa-IR" sz="2000" dirty="0" smtClean="0">
                <a:latin typeface="MRT_Ashgar"/>
              </a:rPr>
              <a:t>ی فوقانی </a:t>
            </a:r>
            <a:r>
              <a:rPr lang="fa-IR" sz="2000" dirty="0">
                <a:latin typeface="MRT_Ashgar"/>
              </a:rPr>
              <a:t>و تحتانی عین هم تقسیم می </a:t>
            </a:r>
            <a:r>
              <a:rPr lang="fa-IR" sz="2000" dirty="0" smtClean="0">
                <a:latin typeface="MRT_Ashgar"/>
              </a:rPr>
              <a:t>کنند.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545" y="3284984"/>
            <a:ext cx="4519663" cy="25055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4545" y="5157192"/>
            <a:ext cx="44476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Bilateral Symmetry in a leaf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656111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52120" y="908720"/>
            <a:ext cx="2568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solidFill>
                  <a:srgbClr val="FF0000"/>
                </a:solidFill>
                <a:latin typeface="MRT_Ashgar"/>
              </a:rPr>
              <a:t>تقارن پشتی </a:t>
            </a:r>
            <a:r>
              <a:rPr lang="fa-IR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– </a:t>
            </a:r>
            <a:r>
              <a:rPr lang="fa-IR" sz="2800" dirty="0">
                <a:solidFill>
                  <a:srgbClr val="FF0000"/>
                </a:solidFill>
                <a:latin typeface="MRT_Ashgar"/>
              </a:rPr>
              <a:t>شکمی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043988" y="162880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dirty="0" smtClean="0"/>
              <a:t>در این حالت اندام فقط دارای یک سطح تقارن است که از محور و ناحیه پشتی- شکمی عبور می نماید.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471991"/>
            <a:ext cx="4571959" cy="3493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87" y="2835780"/>
            <a:ext cx="3168352" cy="3186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15594" y="5572084"/>
            <a:ext cx="38164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Dorsiventral</a:t>
            </a:r>
            <a:r>
              <a:rPr lang="en-US" sz="2000" b="1" dirty="0" smtClean="0"/>
              <a:t> Symmetry in a leaf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07468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40"/>
            <a:ext cx="6814365" cy="526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0" y="56223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fa-IR" sz="2400" b="1" dirty="0">
                <a:solidFill>
                  <a:srgbClr val="FF0000"/>
                </a:solidFill>
              </a:rPr>
              <a:t>برش عرضی از ریشه ی آلاله که سلول های دایره ی محیطیه ی آن تمایززدایی کرده است</a:t>
            </a:r>
            <a:endParaRPr lang="en-MY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3768" y="908720"/>
            <a:ext cx="5886400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000" dirty="0">
                <a:solidFill>
                  <a:srgbClr val="FF0000"/>
                </a:solidFill>
                <a:latin typeface="MRT_Ashgar"/>
              </a:rPr>
              <a:t>نکته</a:t>
            </a:r>
            <a:r>
              <a:rPr lang="fa-IR" sz="2000" dirty="0" smtClean="0">
                <a:solidFill>
                  <a:srgbClr val="FF0000"/>
                </a:solidFill>
                <a:latin typeface="MRT_Ashgar"/>
              </a:rPr>
              <a:t>: تقسیمات </a:t>
            </a:r>
            <a:r>
              <a:rPr lang="fa-IR" sz="2000" dirty="0">
                <a:solidFill>
                  <a:srgbClr val="FF0000"/>
                </a:solidFill>
                <a:latin typeface="MRT_Ashgar"/>
              </a:rPr>
              <a:t>متقارن موجب رشد می شود ، در حالی </a:t>
            </a:r>
            <a:r>
              <a:rPr lang="fa-IR" sz="2000" dirty="0" smtClean="0">
                <a:solidFill>
                  <a:srgbClr val="FF0000"/>
                </a:solidFill>
                <a:latin typeface="MRT_Ashgar"/>
              </a:rPr>
              <a:t>که تقسیمات </a:t>
            </a:r>
            <a:r>
              <a:rPr lang="fa-IR" sz="2000" dirty="0">
                <a:solidFill>
                  <a:srgbClr val="FF0000"/>
                </a:solidFill>
                <a:latin typeface="MRT_Ashgar"/>
              </a:rPr>
              <a:t>نامتقارن تمایز را در پی دارد </a:t>
            </a:r>
            <a:r>
              <a:rPr lang="fa-IR" sz="2000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041924"/>
            <a:ext cx="6192688" cy="430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586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999599"/>
            <a:ext cx="61206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a-IR" sz="4000" b="1" dirty="0" smtClean="0"/>
          </a:p>
          <a:p>
            <a:pPr algn="ctr"/>
            <a:r>
              <a:rPr lang="fa-IR" sz="4000" b="1" dirty="0" smtClean="0"/>
              <a:t>فصل چهارم</a:t>
            </a:r>
          </a:p>
          <a:p>
            <a:pPr algn="ctr"/>
            <a:endParaRPr lang="fa-IR" sz="4000" b="1" dirty="0" smtClean="0"/>
          </a:p>
          <a:p>
            <a:pPr algn="ctr"/>
            <a:r>
              <a:rPr lang="fa-IR" sz="4000" b="1" dirty="0"/>
              <a:t>تمایز یابی </a:t>
            </a:r>
            <a:r>
              <a:rPr lang="en-US" sz="4000" b="1" dirty="0"/>
              <a:t>Differentiation</a:t>
            </a:r>
          </a:p>
          <a:p>
            <a:pPr algn="ctr"/>
            <a:endParaRPr lang="fa-IR" sz="4000" b="1" dirty="0" smtClean="0"/>
          </a:p>
          <a:p>
            <a:pPr algn="ctr"/>
            <a:endParaRPr lang="fa-IR" sz="4000" b="1" dirty="0" smtClean="0"/>
          </a:p>
          <a:p>
            <a:pPr algn="ctr"/>
            <a:endParaRPr lang="en-MY" sz="4000" b="1" dirty="0"/>
          </a:p>
        </p:txBody>
      </p:sp>
    </p:spTree>
    <p:extLst>
      <p:ext uri="{BB962C8B-B14F-4D97-AF65-F5344CB8AC3E}">
        <p14:creationId xmlns:p14="http://schemas.microsoft.com/office/powerpoint/2010/main" val="41209132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3608" y="836712"/>
            <a:ext cx="7236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000" dirty="0">
                <a:latin typeface="MRT_Ashgar"/>
              </a:rPr>
              <a:t>در سطح سلولی به وجود آمدن یک نوع اختلاف ساختاری و متابولیکی </a:t>
            </a:r>
            <a:r>
              <a:rPr lang="fa-IR" sz="2000" dirty="0" smtClean="0">
                <a:latin typeface="MRT_Ashgar"/>
              </a:rPr>
              <a:t>وعملکردی </a:t>
            </a:r>
            <a:r>
              <a:rPr lang="fa-IR" sz="2000" dirty="0">
                <a:latin typeface="MRT_Ashgar"/>
              </a:rPr>
              <a:t>میان دو سلول حاصل از تقسیم یک یاخته ی نیایی است.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1916832"/>
            <a:ext cx="5608741" cy="40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70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1556792"/>
            <a:ext cx="6606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dirty="0">
                <a:solidFill>
                  <a:srgbClr val="FF0000"/>
                </a:solidFill>
                <a:latin typeface="MRT_Ashgar"/>
              </a:rPr>
              <a:t>پدیده ی قطبیت </a:t>
            </a:r>
            <a:r>
              <a:rPr lang="fa-IR" sz="2800" dirty="0">
                <a:solidFill>
                  <a:srgbClr val="000000"/>
                </a:solidFill>
                <a:latin typeface="MRT_Ashgar"/>
              </a:rPr>
              <a:t>و به دنبال آن </a:t>
            </a:r>
            <a:r>
              <a:rPr lang="fa-IR" sz="2800" dirty="0">
                <a:solidFill>
                  <a:srgbClr val="FF0000"/>
                </a:solidFill>
                <a:latin typeface="MRT_Ashgar"/>
              </a:rPr>
              <a:t>تقسیم نامتقارن </a:t>
            </a:r>
            <a:r>
              <a:rPr lang="fa-IR" sz="2800" dirty="0">
                <a:solidFill>
                  <a:srgbClr val="000000"/>
                </a:solidFill>
                <a:latin typeface="MRT_Ashgar"/>
              </a:rPr>
              <a:t>سلول ها یکی از دلایل پیدایش یاخته های متمایز از یکدیگر است.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08444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8712616" cy="2736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5656" y="4725144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en-US" sz="2000" dirty="0">
                <a:latin typeface="Calibri" panose="020F0502020204030204" pitchFamily="34" charset="0"/>
              </a:rPr>
              <a:t>A </a:t>
            </a:r>
            <a:r>
              <a:rPr lang="fa-IR" sz="2000" dirty="0" smtClean="0">
                <a:latin typeface="Calibri" panose="020F0502020204030204" pitchFamily="34" charset="0"/>
              </a:rPr>
              <a:t> </a:t>
            </a:r>
            <a:r>
              <a:rPr lang="fa-IR" sz="2000" dirty="0" smtClean="0">
                <a:latin typeface="MRT_Ashgar"/>
              </a:rPr>
              <a:t>یک </a:t>
            </a:r>
            <a:r>
              <a:rPr lang="fa-IR" sz="2000" dirty="0">
                <a:latin typeface="MRT_Ashgar"/>
              </a:rPr>
              <a:t>میکروسپور را نشان می دهد، </a:t>
            </a:r>
            <a:r>
              <a:rPr lang="en-US" sz="2000" dirty="0" smtClean="0">
                <a:latin typeface="Calibri" panose="020F0502020204030204" pitchFamily="34" charset="0"/>
              </a:rPr>
              <a:t>B </a:t>
            </a:r>
            <a:r>
              <a:rPr lang="fa-IR" sz="2000" dirty="0" smtClean="0">
                <a:latin typeface="Calibri" panose="020F0502020204030204" pitchFamily="34" charset="0"/>
              </a:rPr>
              <a:t> </a:t>
            </a:r>
            <a:r>
              <a:rPr lang="fa-IR" sz="2000" dirty="0" smtClean="0">
                <a:latin typeface="MRT_Ashgar"/>
              </a:rPr>
              <a:t>دانه </a:t>
            </a:r>
            <a:r>
              <a:rPr lang="fa-IR" sz="2000" dirty="0">
                <a:latin typeface="MRT_Ashgar"/>
              </a:rPr>
              <a:t>گرده را نشان می دهد که سلول </a:t>
            </a:r>
            <a:r>
              <a:rPr lang="fa-IR" sz="2000" dirty="0" smtClean="0">
                <a:latin typeface="MRT_Ashgar"/>
              </a:rPr>
              <a:t>زایشی</a:t>
            </a:r>
            <a:r>
              <a:rPr lang="fa-IR" sz="2000" dirty="0">
                <a:latin typeface="MRT_Ashgar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Generative </a:t>
            </a:r>
            <a:r>
              <a:rPr lang="fa-IR" sz="2000" dirty="0" smtClean="0">
                <a:latin typeface="MRT_Ashgar"/>
              </a:rPr>
              <a:t> </a:t>
            </a:r>
            <a:r>
              <a:rPr lang="en-US" sz="2000" dirty="0" smtClean="0">
                <a:latin typeface="MRT_Ashgar"/>
              </a:rPr>
              <a:t>   </a:t>
            </a:r>
            <a:r>
              <a:rPr lang="fa-IR" sz="2000" dirty="0" smtClean="0">
                <a:latin typeface="Calibri" panose="020F0502020204030204" pitchFamily="34" charset="0"/>
              </a:rPr>
              <a:t>و </a:t>
            </a:r>
            <a:r>
              <a:rPr lang="fa-IR" sz="2000" dirty="0" smtClean="0">
                <a:latin typeface="MRT_Ashgar"/>
              </a:rPr>
              <a:t>رویشی </a:t>
            </a:r>
            <a:r>
              <a:rPr lang="en-US" sz="2000" dirty="0" smtClean="0">
                <a:latin typeface="MRT_Ashgar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Vegetative </a:t>
            </a:r>
            <a:r>
              <a:rPr lang="fa-IR" sz="2000" dirty="0" smtClean="0">
                <a:latin typeface="MRT_Ashgar"/>
              </a:rPr>
              <a:t>مشهود </a:t>
            </a:r>
            <a:r>
              <a:rPr lang="fa-IR" sz="2000" dirty="0">
                <a:latin typeface="MRT_Ashgar"/>
              </a:rPr>
              <a:t>است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132298" y="375047"/>
            <a:ext cx="5527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latin typeface="MRT_Ashgar"/>
              </a:rPr>
              <a:t>اهمییت پدیده ی قطبیت نامتقارن سلول ها در تمایز یابی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17893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80728"/>
            <a:ext cx="7944245" cy="512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523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784" y="516705"/>
            <a:ext cx="4546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latin typeface="MRT_Ashgar"/>
              </a:rPr>
              <a:t>تشکیل روزنه میان سلول های اپیدرمی جوان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84784"/>
            <a:ext cx="7990163" cy="30069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7527" y="5085184"/>
            <a:ext cx="3850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>
                <a:latin typeface="MRT_Ashgar"/>
              </a:rPr>
              <a:t>نمایی شماتیک از تقسیم نامتقارن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78068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999599"/>
            <a:ext cx="61206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a-IR" sz="4000" b="1" dirty="0" smtClean="0"/>
          </a:p>
          <a:p>
            <a:pPr algn="ctr"/>
            <a:r>
              <a:rPr lang="fa-IR" sz="4000" b="1" dirty="0" smtClean="0"/>
              <a:t>فصل پنجم</a:t>
            </a:r>
          </a:p>
          <a:p>
            <a:pPr algn="ctr"/>
            <a:endParaRPr lang="en-US" sz="4000" b="1" dirty="0"/>
          </a:p>
          <a:p>
            <a:pPr algn="ctr"/>
            <a:r>
              <a:rPr lang="fa-IR" sz="4000" b="1" dirty="0" smtClean="0"/>
              <a:t>جنین زایی در گیاهان</a:t>
            </a:r>
            <a:endParaRPr lang="en-US" sz="4000" b="1" dirty="0"/>
          </a:p>
          <a:p>
            <a:pPr algn="ctr"/>
            <a:endParaRPr lang="fa-IR" sz="4000" b="1" dirty="0" smtClean="0"/>
          </a:p>
          <a:p>
            <a:pPr algn="ctr"/>
            <a:endParaRPr lang="fa-IR" sz="4000" b="1" dirty="0" smtClean="0"/>
          </a:p>
          <a:p>
            <a:pPr algn="ctr"/>
            <a:endParaRPr lang="en-MY" sz="4000" b="1" dirty="0"/>
          </a:p>
        </p:txBody>
      </p:sp>
    </p:spTree>
    <p:extLst>
      <p:ext uri="{BB962C8B-B14F-4D97-AF65-F5344CB8AC3E}">
        <p14:creationId xmlns:p14="http://schemas.microsoft.com/office/powerpoint/2010/main" val="29589022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04664"/>
            <a:ext cx="6552727" cy="494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27784" y="5661248"/>
            <a:ext cx="3797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 </a:t>
            </a:r>
            <a:r>
              <a:rPr lang="fa-IR" sz="2800" b="1" dirty="0" smtClean="0">
                <a:solidFill>
                  <a:srgbClr val="FF0000"/>
                </a:solidFill>
                <a:latin typeface="MRT_Ashgar"/>
              </a:rPr>
              <a:t>مخروط </a:t>
            </a:r>
            <a:r>
              <a:rPr lang="fa-IR" sz="2800" b="1" dirty="0">
                <a:solidFill>
                  <a:srgbClr val="FF0000"/>
                </a:solidFill>
                <a:latin typeface="MRT_Ashgar"/>
              </a:rPr>
              <a:t>نر ، </a:t>
            </a:r>
            <a:r>
              <a:rPr lang="en-US" sz="2800" b="1" dirty="0" smtClean="0">
                <a:solidFill>
                  <a:srgbClr val="FF0000"/>
                </a:solidFill>
                <a:latin typeface="MRT_Ashgar"/>
              </a:rPr>
              <a:t>a</a:t>
            </a:r>
            <a:r>
              <a:rPr lang="fa-IR" sz="2800" b="1" dirty="0" smtClean="0">
                <a:solidFill>
                  <a:srgbClr val="FF0000"/>
                </a:solidFill>
                <a:latin typeface="MRT_Ashgar"/>
              </a:rPr>
              <a:t> مخروط </a:t>
            </a:r>
            <a:r>
              <a:rPr lang="fa-IR" sz="2800" b="1" dirty="0">
                <a:solidFill>
                  <a:srgbClr val="FF0000"/>
                </a:solidFill>
                <a:latin typeface="MRT_Ashgar"/>
              </a:rPr>
              <a:t>ماده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912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7632848" cy="53827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1720" y="5787432"/>
            <a:ext cx="6581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a </a:t>
            </a:r>
            <a:r>
              <a:rPr lang="fa-IR" sz="2000" b="1" dirty="0" smtClean="0">
                <a:solidFill>
                  <a:srgbClr val="FF0000"/>
                </a:solidFill>
                <a:latin typeface="MRT_Ashgar"/>
              </a:rPr>
              <a:t>برش </a:t>
            </a:r>
            <a:r>
              <a:rPr lang="fa-IR" sz="2000" b="1" dirty="0">
                <a:solidFill>
                  <a:srgbClr val="FF0000"/>
                </a:solidFill>
                <a:latin typeface="MRT_Ashgar"/>
              </a:rPr>
              <a:t>طولی از مخروط ماده ، </a:t>
            </a:r>
            <a:r>
              <a:rPr lang="en-US" sz="2000" b="1" dirty="0" smtClean="0">
                <a:solidFill>
                  <a:srgbClr val="FF0000"/>
                </a:solidFill>
                <a:latin typeface="MRT_Ashgar"/>
              </a:rPr>
              <a:t>b</a:t>
            </a:r>
            <a:r>
              <a:rPr lang="fa-IR" sz="2000" b="1" dirty="0" smtClean="0">
                <a:solidFill>
                  <a:srgbClr val="FF0000"/>
                </a:solidFill>
                <a:latin typeface="MRT_Ashgar"/>
              </a:rPr>
              <a:t> ساختار </a:t>
            </a:r>
            <a:r>
              <a:rPr lang="fa-IR" sz="2000" b="1" dirty="0">
                <a:solidFill>
                  <a:srgbClr val="FF0000"/>
                </a:solidFill>
                <a:latin typeface="MRT_Ashgar"/>
              </a:rPr>
              <a:t>تخمک ماده بازدانگان </a:t>
            </a:r>
            <a:r>
              <a:rPr lang="fa-IR" sz="2000" b="1" dirty="0" smtClean="0">
                <a:solidFill>
                  <a:srgbClr val="FF0000"/>
                </a:solidFill>
                <a:latin typeface="MRT_Ashgar"/>
              </a:rPr>
              <a:t>زیر میکروسکوپ بافت </a:t>
            </a:r>
            <a:r>
              <a:rPr lang="fa-IR" sz="2000" b="1" dirty="0">
                <a:solidFill>
                  <a:srgbClr val="FF0000"/>
                </a:solidFill>
                <a:latin typeface="MRT_Ashgar"/>
              </a:rPr>
              <a:t>نوسل همان مگااسپورانژیوم می باشد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80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63" y="1176338"/>
            <a:ext cx="669607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67744" y="58052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a-IR" sz="2000" b="1" dirty="0">
                <a:solidFill>
                  <a:srgbClr val="FF0000"/>
                </a:solidFill>
              </a:rPr>
              <a:t>تشکیل جوانه در سطح اندام هوایی گیاهان تیره ی</a:t>
            </a:r>
          </a:p>
          <a:p>
            <a:pPr algn="ctr"/>
            <a:r>
              <a:rPr lang="fa-IR" sz="2000" b="1" dirty="0" smtClean="0">
                <a:solidFill>
                  <a:srgbClr val="FF0000"/>
                </a:solidFill>
              </a:rPr>
              <a:t>کراسولاسه، گیاه گالانکوئه</a:t>
            </a:r>
            <a:endParaRPr lang="en-MY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351571" cy="43163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5445224"/>
            <a:ext cx="77055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c </a:t>
            </a:r>
            <a:r>
              <a:rPr lang="fa-IR" sz="2000" b="1" dirty="0" smtClean="0">
                <a:solidFill>
                  <a:srgbClr val="FF0000"/>
                </a:solidFill>
                <a:latin typeface="MRT_Ashgar"/>
              </a:rPr>
              <a:t>برش </a:t>
            </a:r>
            <a:r>
              <a:rPr lang="fa-IR" sz="2000" b="1" dirty="0">
                <a:solidFill>
                  <a:srgbClr val="FF0000"/>
                </a:solidFill>
                <a:latin typeface="MRT_Ashgar"/>
              </a:rPr>
              <a:t>طولی از مخروط </a:t>
            </a:r>
            <a:r>
              <a:rPr lang="fa-IR" sz="2000" b="1" dirty="0" smtClean="0">
                <a:solidFill>
                  <a:srgbClr val="FF0000"/>
                </a:solidFill>
                <a:latin typeface="MRT_Ashgar"/>
              </a:rPr>
              <a:t>نر، </a:t>
            </a:r>
            <a:r>
              <a:rPr lang="en-US" sz="2000" b="1" dirty="0" smtClean="0">
                <a:solidFill>
                  <a:srgbClr val="FF0000"/>
                </a:solidFill>
                <a:latin typeface="MRT_Ashgar"/>
              </a:rPr>
              <a:t>d</a:t>
            </a:r>
            <a:r>
              <a:rPr lang="fa-IR" sz="2000" b="1" dirty="0" smtClean="0">
                <a:solidFill>
                  <a:srgbClr val="FF0000"/>
                </a:solidFill>
                <a:latin typeface="MRT_Ashgar"/>
              </a:rPr>
              <a:t> ساختار </a:t>
            </a:r>
            <a:r>
              <a:rPr lang="fa-IR" sz="2000" b="1" dirty="0">
                <a:solidFill>
                  <a:srgbClr val="FF0000"/>
                </a:solidFill>
                <a:latin typeface="MRT_Ashgar"/>
              </a:rPr>
              <a:t>براکته ها در مخروط نر </a:t>
            </a:r>
            <a:r>
              <a:rPr lang="fa-IR" sz="2000" b="1" dirty="0" smtClean="0">
                <a:solidFill>
                  <a:srgbClr val="FF0000"/>
                </a:solidFill>
                <a:latin typeface="MRT_Ashgar"/>
              </a:rPr>
              <a:t>و نمایش </a:t>
            </a:r>
            <a:r>
              <a:rPr lang="fa-IR" sz="2000" b="1" dirty="0">
                <a:solidFill>
                  <a:srgbClr val="FF0000"/>
                </a:solidFill>
                <a:latin typeface="MRT_Ashgar"/>
              </a:rPr>
              <a:t>دانه های گرده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077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6" y="764704"/>
            <a:ext cx="9067091" cy="37444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38790" y="4869160"/>
            <a:ext cx="3661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2800" b="1" dirty="0">
                <a:solidFill>
                  <a:srgbClr val="FF0000"/>
                </a:solidFill>
                <a:latin typeface="MRT_Ashgar"/>
              </a:rPr>
              <a:t>نحوه ی تشکیل آرکگن </a:t>
            </a:r>
            <a:r>
              <a:rPr lang="fa-IR" sz="2800" b="1" dirty="0" smtClean="0">
                <a:solidFill>
                  <a:srgbClr val="FF0000"/>
                </a:solidFill>
                <a:latin typeface="MRT_Ashgar"/>
              </a:rPr>
              <a:t>تخمک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776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6238528" cy="3096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39" y="3284984"/>
            <a:ext cx="5942701" cy="257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040" y="1052736"/>
            <a:ext cx="2474440" cy="2249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3861048"/>
            <a:ext cx="2624456" cy="18722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6041074"/>
            <a:ext cx="78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en-US" b="1" dirty="0" smtClean="0">
                <a:solidFill>
                  <a:srgbClr val="FF0000"/>
                </a:solidFill>
                <a:latin typeface="MRT_Ashgar"/>
              </a:rPr>
              <a:t>A-F</a:t>
            </a:r>
            <a:r>
              <a:rPr lang="fa-IR" b="1" dirty="0" smtClean="0">
                <a:solidFill>
                  <a:srgbClr val="FF0000"/>
                </a:solidFill>
                <a:latin typeface="MRT_Ashgar"/>
              </a:rPr>
              <a:t> مراحل </a:t>
            </a:r>
            <a:r>
              <a:rPr lang="fa-IR" b="1" dirty="0">
                <a:solidFill>
                  <a:srgbClr val="FF0000"/>
                </a:solidFill>
                <a:latin typeface="MRT_Ashgar"/>
              </a:rPr>
              <a:t>لقاح و تقسیمات اولیه در زیگوت مربوط به کاج ، تصویر دانه گرده در </a:t>
            </a:r>
            <a:r>
              <a:rPr lang="fa-IR" b="1" dirty="0" smtClean="0">
                <a:solidFill>
                  <a:srgbClr val="FF0000"/>
                </a:solidFill>
                <a:latin typeface="MRT_Ashgar"/>
              </a:rPr>
              <a:t>شکل </a:t>
            </a:r>
            <a:r>
              <a:rPr lang="en-US" b="1" dirty="0" smtClean="0">
                <a:solidFill>
                  <a:srgbClr val="FF0000"/>
                </a:solidFill>
                <a:latin typeface="MRT_Ashgar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G</a:t>
            </a:r>
            <a:r>
              <a:rPr lang="en-US" b="1" dirty="0" smtClean="0">
                <a:solidFill>
                  <a:srgbClr val="FF0000"/>
                </a:solidFill>
                <a:latin typeface="MRT_Ashgar"/>
              </a:rPr>
              <a:t> </a:t>
            </a:r>
            <a:r>
              <a:rPr lang="fa-IR" b="1" dirty="0" smtClean="0">
                <a:solidFill>
                  <a:srgbClr val="FF0000"/>
                </a:solidFill>
                <a:latin typeface="MRT_Ashgar"/>
              </a:rPr>
              <a:t>و </a:t>
            </a:r>
            <a:r>
              <a:rPr lang="fa-IR" b="1" dirty="0">
                <a:solidFill>
                  <a:srgbClr val="FF0000"/>
                </a:solidFill>
                <a:latin typeface="MRT_Ashgar"/>
              </a:rPr>
              <a:t>شکل زیرین آن </a:t>
            </a:r>
            <a:r>
              <a:rPr lang="fa-IR" b="1" dirty="0" smtClean="0">
                <a:solidFill>
                  <a:srgbClr val="FF0000"/>
                </a:solidFill>
                <a:latin typeface="MRT_Ashgar"/>
              </a:rPr>
              <a:t>که</a:t>
            </a:r>
            <a:r>
              <a:rPr lang="en-US" b="1" dirty="0" smtClean="0">
                <a:solidFill>
                  <a:srgbClr val="FF0000"/>
                </a:solidFill>
                <a:latin typeface="MRT_Ashgar"/>
              </a:rPr>
              <a:t> </a:t>
            </a:r>
            <a:r>
              <a:rPr lang="fa-IR" b="1" dirty="0" smtClean="0">
                <a:solidFill>
                  <a:srgbClr val="FF0000"/>
                </a:solidFill>
                <a:latin typeface="MRT_Ashgar"/>
              </a:rPr>
              <a:t>دانه </a:t>
            </a:r>
            <a:r>
              <a:rPr lang="fa-IR" b="1" dirty="0">
                <a:solidFill>
                  <a:srgbClr val="FF0000"/>
                </a:solidFill>
                <a:latin typeface="MRT_Ashgar"/>
              </a:rPr>
              <a:t>گرده در حال رشد و پیش روی به سمت تخمک است.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477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4" y="260648"/>
            <a:ext cx="5799439" cy="65973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6056" y="908721"/>
            <a:ext cx="4139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solidFill>
                  <a:srgbClr val="FF0000"/>
                </a:solidFill>
                <a:latin typeface="MRT_Ashgar"/>
              </a:rPr>
              <a:t>جنین زایی در بازدانگان در تصویری دیگر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521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20688"/>
            <a:ext cx="8064896" cy="40144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5696" y="4994012"/>
            <a:ext cx="5149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>
                <a:solidFill>
                  <a:srgbClr val="FF0000"/>
                </a:solidFill>
                <a:latin typeface="MRT_Ashgar"/>
              </a:rPr>
              <a:t>جنین زایی در بازدانگان در تصویری دیگر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996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4484570" cy="57590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5976" y="31050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en-US" dirty="0" smtClean="0">
                <a:solidFill>
                  <a:srgbClr val="000000"/>
                </a:solidFill>
                <a:latin typeface="MRT_Ashgar"/>
              </a:rPr>
              <a:t> a </a:t>
            </a:r>
            <a:r>
              <a:rPr lang="fa-IR" dirty="0" smtClean="0">
                <a:solidFill>
                  <a:srgbClr val="000000"/>
                </a:solidFill>
                <a:latin typeface="MRT_Ashgar"/>
              </a:rPr>
              <a:t>تصویر </a:t>
            </a:r>
            <a:r>
              <a:rPr lang="fa-IR" dirty="0">
                <a:solidFill>
                  <a:srgbClr val="000000"/>
                </a:solidFill>
                <a:latin typeface="MRT_Ashgar"/>
              </a:rPr>
              <a:t>تخمدان </a:t>
            </a:r>
            <a:r>
              <a:rPr lang="fa-IR" dirty="0" smtClean="0">
                <a:solidFill>
                  <a:srgbClr val="000000"/>
                </a:solidFill>
                <a:latin typeface="MRT_Ashgar"/>
              </a:rPr>
              <a:t>،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b </a:t>
            </a:r>
            <a:r>
              <a:rPr lang="fa-IR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a-IR" dirty="0" smtClean="0">
                <a:solidFill>
                  <a:srgbClr val="000000"/>
                </a:solidFill>
                <a:latin typeface="MRT_Ashgar"/>
              </a:rPr>
              <a:t>پرچم </a:t>
            </a:r>
            <a:r>
              <a:rPr lang="fa-IR" dirty="0">
                <a:solidFill>
                  <a:srgbClr val="000000"/>
                </a:solidFill>
                <a:latin typeface="MRT_Ashgar"/>
              </a:rPr>
              <a:t>، </a:t>
            </a:r>
            <a:r>
              <a:rPr lang="en-US" dirty="0" smtClean="0">
                <a:solidFill>
                  <a:srgbClr val="000000"/>
                </a:solidFill>
                <a:latin typeface="MRT_Ashgar"/>
              </a:rPr>
              <a:t>d, c</a:t>
            </a:r>
            <a:r>
              <a:rPr lang="fa-IR" dirty="0" smtClean="0">
                <a:solidFill>
                  <a:srgbClr val="000000"/>
                </a:solidFill>
                <a:latin typeface="MRT_Ashgar"/>
              </a:rPr>
              <a:t> دو </a:t>
            </a:r>
            <a:r>
              <a:rPr lang="fa-IR" dirty="0">
                <a:solidFill>
                  <a:srgbClr val="000000"/>
                </a:solidFill>
                <a:latin typeface="MRT_Ashgar"/>
              </a:rPr>
              <a:t>نوع</a:t>
            </a:r>
          </a:p>
          <a:p>
            <a:pPr algn="r" rtl="1"/>
            <a:r>
              <a:rPr lang="fa-IR" dirty="0">
                <a:solidFill>
                  <a:srgbClr val="000000"/>
                </a:solidFill>
                <a:latin typeface="MRT_Ashgar"/>
              </a:rPr>
              <a:t>مختلف از نحوه قرار گیری تخمک ها در درون تخمدان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3308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4392488" cy="4793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49945"/>
            <a:ext cx="3942197" cy="39593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948" y="5543899"/>
            <a:ext cx="7038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000" dirty="0">
                <a:latin typeface="MRT_Ashgar"/>
              </a:rPr>
              <a:t>ساختمان تخمک در یک تصویر میکروسکوپی </a:t>
            </a:r>
            <a:r>
              <a:rPr lang="en-US" sz="2000" dirty="0" smtClean="0">
                <a:latin typeface="MRT_Ashgar"/>
              </a:rPr>
              <a:t>A</a:t>
            </a:r>
            <a:r>
              <a:rPr lang="fa-IR" sz="2000" dirty="0" smtClean="0">
                <a:latin typeface="MRT_Ashgar"/>
              </a:rPr>
              <a:t> و</a:t>
            </a:r>
            <a:r>
              <a:rPr lang="en-US" sz="2000" dirty="0" smtClean="0">
                <a:latin typeface="MRT_Ashgar"/>
              </a:rPr>
              <a:t> </a:t>
            </a:r>
            <a:r>
              <a:rPr lang="fa-IR" sz="2000" dirty="0" smtClean="0">
                <a:latin typeface="MRT_Ashgar"/>
              </a:rPr>
              <a:t>شماتیک </a:t>
            </a:r>
            <a:r>
              <a:rPr lang="en-US" sz="2000" dirty="0" smtClean="0">
                <a:latin typeface="MRT_Ashgar"/>
              </a:rPr>
              <a:t>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22126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77" y="620688"/>
            <a:ext cx="8854181" cy="37444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3608" y="4509120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en-US" dirty="0">
                <a:latin typeface="Calibri" panose="020F0502020204030204" pitchFamily="34" charset="0"/>
              </a:rPr>
              <a:t>A </a:t>
            </a:r>
            <a:r>
              <a:rPr lang="fa-IR" dirty="0" smtClean="0">
                <a:latin typeface="Calibri" panose="020F0502020204030204" pitchFamily="34" charset="0"/>
              </a:rPr>
              <a:t> </a:t>
            </a:r>
            <a:r>
              <a:rPr lang="fa-IR" dirty="0" smtClean="0">
                <a:latin typeface="MRT_Ashgar"/>
              </a:rPr>
              <a:t>تصویر </a:t>
            </a:r>
            <a:r>
              <a:rPr lang="fa-IR" dirty="0">
                <a:latin typeface="MRT_Ashgar"/>
              </a:rPr>
              <a:t>میکروسکوپ الکترونی از </a:t>
            </a:r>
            <a:r>
              <a:rPr lang="fa-IR" dirty="0" smtClean="0">
                <a:latin typeface="MRT_Ashgar"/>
              </a:rPr>
              <a:t>تخمک</a:t>
            </a:r>
            <a:r>
              <a:rPr lang="en-US" dirty="0" smtClean="0">
                <a:latin typeface="MRT_Ashgar"/>
              </a:rPr>
              <a:t> </a:t>
            </a:r>
            <a:r>
              <a:rPr lang="fa-IR" dirty="0" smtClean="0">
                <a:latin typeface="MRT_Ashgar"/>
              </a:rPr>
              <a:t>جوان ،</a:t>
            </a:r>
            <a:r>
              <a:rPr lang="en-US" dirty="0" smtClean="0">
                <a:latin typeface="MRT_Ashgar"/>
              </a:rPr>
              <a:t> </a:t>
            </a:r>
            <a:r>
              <a:rPr lang="fa-IR" dirty="0" smtClean="0">
                <a:latin typeface="MRT_Ashgar"/>
              </a:rPr>
              <a:t>لایه </a:t>
            </a:r>
            <a:r>
              <a:rPr lang="fa-IR" dirty="0">
                <a:latin typeface="MRT_Ashgar"/>
              </a:rPr>
              <a:t>های تگومان داخلی </a:t>
            </a:r>
            <a:r>
              <a:rPr lang="en-US" dirty="0" smtClean="0">
                <a:latin typeface="Calibri" panose="020F0502020204030204" pitchFamily="34" charset="0"/>
              </a:rPr>
              <a:t>ii </a:t>
            </a:r>
            <a:r>
              <a:rPr lang="fa-IR" dirty="0" smtClean="0">
                <a:latin typeface="Calibri" panose="020F0502020204030204" pitchFamily="34" charset="0"/>
              </a:rPr>
              <a:t> </a:t>
            </a:r>
            <a:r>
              <a:rPr lang="fa-IR" dirty="0" smtClean="0">
                <a:latin typeface="MRT_Ashgar"/>
              </a:rPr>
              <a:t>و خارجی</a:t>
            </a:r>
            <a:r>
              <a:rPr lang="en-US" dirty="0" err="1" smtClean="0">
                <a:latin typeface="Calibri" panose="020F0502020204030204" pitchFamily="34" charset="0"/>
              </a:rPr>
              <a:t>oi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fa-IR" dirty="0" smtClean="0">
                <a:latin typeface="Calibri" panose="020F0502020204030204" pitchFamily="34" charset="0"/>
              </a:rPr>
              <a:t> </a:t>
            </a:r>
            <a:r>
              <a:rPr lang="fa-IR" dirty="0" smtClean="0">
                <a:latin typeface="MRT_Ashgar"/>
              </a:rPr>
              <a:t>و</a:t>
            </a:r>
            <a:r>
              <a:rPr lang="en-US" dirty="0" smtClean="0">
                <a:latin typeface="MRT_Ashgar"/>
              </a:rPr>
              <a:t> </a:t>
            </a:r>
            <a:r>
              <a:rPr lang="fa-IR" dirty="0" smtClean="0">
                <a:latin typeface="MRT_Ashgar"/>
              </a:rPr>
              <a:t>نوسل</a:t>
            </a:r>
            <a:r>
              <a:rPr lang="en-US" dirty="0" smtClean="0">
                <a:latin typeface="Calibri" panose="020F0502020204030204" pitchFamily="34" charset="0"/>
              </a:rPr>
              <a:t>nu </a:t>
            </a:r>
            <a:r>
              <a:rPr lang="fa-IR" dirty="0" smtClean="0">
                <a:latin typeface="Calibri" panose="020F0502020204030204" pitchFamily="34" charset="0"/>
              </a:rPr>
              <a:t> </a:t>
            </a:r>
            <a:r>
              <a:rPr lang="fa-IR" dirty="0" smtClean="0">
                <a:latin typeface="MRT_Ashgar"/>
              </a:rPr>
              <a:t>در </a:t>
            </a:r>
            <a:r>
              <a:rPr lang="fa-IR" dirty="0">
                <a:latin typeface="MRT_Ashgar"/>
              </a:rPr>
              <a:t>حال تشکیل است</a:t>
            </a:r>
            <a:r>
              <a:rPr lang="fa-IR" dirty="0" smtClean="0">
                <a:latin typeface="MRT_Ashgar"/>
              </a:rPr>
              <a:t>، </a:t>
            </a:r>
            <a:r>
              <a:rPr lang="en-US" dirty="0" smtClean="0">
                <a:latin typeface="Calibri" panose="020F0502020204030204" pitchFamily="34" charset="0"/>
              </a:rPr>
              <a:t>B</a:t>
            </a:r>
            <a:r>
              <a:rPr lang="en-US" dirty="0" smtClean="0">
                <a:latin typeface="MRT_Ashgar"/>
              </a:rPr>
              <a:t> </a:t>
            </a:r>
            <a:r>
              <a:rPr lang="fa-IR" dirty="0" smtClean="0">
                <a:latin typeface="MRT_Ashgar"/>
              </a:rPr>
              <a:t> تصویر میکروسکوپی</a:t>
            </a:r>
            <a:r>
              <a:rPr lang="en-US" dirty="0" smtClean="0">
                <a:latin typeface="MRT_Ashgar"/>
              </a:rPr>
              <a:t> </a:t>
            </a:r>
            <a:r>
              <a:rPr lang="fa-IR" dirty="0" smtClean="0">
                <a:latin typeface="MRT_Ashgar"/>
              </a:rPr>
              <a:t>از </a:t>
            </a:r>
            <a:r>
              <a:rPr lang="fa-IR" dirty="0">
                <a:latin typeface="MRT_Ashgar"/>
              </a:rPr>
              <a:t>تخمک رشد یافته که لایه های داخلی و </a:t>
            </a:r>
            <a:r>
              <a:rPr lang="fa-IR" dirty="0" smtClean="0">
                <a:latin typeface="MRT_Ashgar"/>
              </a:rPr>
              <a:t>خارجی</a:t>
            </a:r>
            <a:r>
              <a:rPr lang="en-US" dirty="0" smtClean="0">
                <a:latin typeface="MRT_Ashgar"/>
              </a:rPr>
              <a:t> </a:t>
            </a:r>
            <a:r>
              <a:rPr lang="fa-IR" dirty="0" smtClean="0">
                <a:latin typeface="MRT_Ashgar"/>
              </a:rPr>
              <a:t>تگومان </a:t>
            </a:r>
            <a:r>
              <a:rPr lang="fa-IR" dirty="0">
                <a:latin typeface="MRT_Ashgar"/>
              </a:rPr>
              <a:t>و </a:t>
            </a:r>
            <a:r>
              <a:rPr lang="fa-IR" dirty="0" smtClean="0">
                <a:latin typeface="MRT_Ashgar"/>
              </a:rPr>
              <a:t>میکروفیل</a:t>
            </a:r>
            <a:r>
              <a:rPr lang="en-US" dirty="0" smtClean="0">
                <a:latin typeface="MRT_Ashgar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mi </a:t>
            </a:r>
            <a:r>
              <a:rPr lang="fa-IR" dirty="0" smtClean="0">
                <a:latin typeface="MRT_Ashgar"/>
              </a:rPr>
              <a:t>تشکیل </a:t>
            </a:r>
            <a:r>
              <a:rPr lang="fa-IR" dirty="0">
                <a:latin typeface="MRT_Ashgar"/>
              </a:rPr>
              <a:t>یافته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49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374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718724" cy="3456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3329" y="4725144"/>
            <a:ext cx="4635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b="1" dirty="0">
                <a:solidFill>
                  <a:srgbClr val="FF0000"/>
                </a:solidFill>
                <a:latin typeface="MRT_Ashgar"/>
              </a:rPr>
              <a:t>نحوه ی گسترش تخمک در تصویری دیگر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98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555384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108598"/>
            <a:ext cx="3291975" cy="374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897438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675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52736"/>
            <a:ext cx="6048672" cy="5569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116632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Calibri" panose="020F0502020204030204" pitchFamily="34" charset="0"/>
              </a:rPr>
              <a:t>T, terminal cell; B, basal cell; EP, embryo proper; S, suspensor; </a:t>
            </a:r>
            <a:r>
              <a:rPr lang="en-US" sz="1400" dirty="0" err="1">
                <a:latin typeface="Calibri" panose="020F0502020204030204" pitchFamily="34" charset="0"/>
              </a:rPr>
              <a:t>Bc</a:t>
            </a:r>
            <a:r>
              <a:rPr lang="en-US" sz="1400" dirty="0">
                <a:latin typeface="Calibri" panose="020F0502020204030204" pitchFamily="34" charset="0"/>
              </a:rPr>
              <a:t>, suspensor basal cell</a:t>
            </a:r>
            <a:r>
              <a:rPr lang="en-US" sz="1400" dirty="0" smtClean="0">
                <a:latin typeface="Calibri" panose="020F0502020204030204" pitchFamily="34" charset="0"/>
              </a:rPr>
              <a:t>;</a:t>
            </a:r>
            <a:r>
              <a:rPr lang="fa-IR" sz="1400" dirty="0" smtClean="0">
                <a:latin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</a:rPr>
              <a:t>Pd</a:t>
            </a:r>
            <a:r>
              <a:rPr lang="en-US" sz="1400" dirty="0">
                <a:latin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</a:rPr>
              <a:t>protoderm</a:t>
            </a:r>
            <a:r>
              <a:rPr lang="en-US" sz="1400" dirty="0">
                <a:latin typeface="Calibri" panose="020F0502020204030204" pitchFamily="34" charset="0"/>
              </a:rPr>
              <a:t>; u, upper tier; I, lower tier; Hs, </a:t>
            </a:r>
            <a:r>
              <a:rPr lang="en-US" sz="1400" dirty="0" err="1">
                <a:latin typeface="Calibri" panose="020F0502020204030204" pitchFamily="34" charset="0"/>
              </a:rPr>
              <a:t>hypophysis</a:t>
            </a:r>
            <a:r>
              <a:rPr lang="en-US" sz="1400" dirty="0">
                <a:latin typeface="Calibri" panose="020F0502020204030204" pitchFamily="34" charset="0"/>
              </a:rPr>
              <a:t>; Pc, </a:t>
            </a:r>
            <a:r>
              <a:rPr lang="en-US" sz="1400" dirty="0" err="1">
                <a:latin typeface="Calibri" panose="020F0502020204030204" pitchFamily="34" charset="0"/>
              </a:rPr>
              <a:t>procambium</a:t>
            </a:r>
            <a:r>
              <a:rPr lang="en-US" sz="1400" dirty="0">
                <a:latin typeface="Calibri" panose="020F0502020204030204" pitchFamily="34" charset="0"/>
              </a:rPr>
              <a:t>; Gm, ground meristem; C</a:t>
            </a:r>
            <a:r>
              <a:rPr lang="en-US" sz="1400" dirty="0" smtClean="0">
                <a:latin typeface="Calibri" panose="020F0502020204030204" pitchFamily="34" charset="0"/>
              </a:rPr>
              <a:t>,</a:t>
            </a:r>
            <a:r>
              <a:rPr lang="fa-IR" sz="1400" dirty="0" smtClean="0"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</a:rPr>
              <a:t>cotyledon</a:t>
            </a:r>
            <a:r>
              <a:rPr lang="en-US" sz="1400" dirty="0">
                <a:latin typeface="Calibri" panose="020F0502020204030204" pitchFamily="34" charset="0"/>
              </a:rPr>
              <a:t>; A, axis; MPE, </a:t>
            </a:r>
            <a:r>
              <a:rPr lang="en-US" sz="1400" dirty="0" err="1">
                <a:latin typeface="Calibri" panose="020F0502020204030204" pitchFamily="34" charset="0"/>
              </a:rPr>
              <a:t>micropylar</a:t>
            </a:r>
            <a:r>
              <a:rPr lang="en-US" sz="1400" dirty="0">
                <a:latin typeface="Calibri" panose="020F0502020204030204" pitchFamily="34" charset="0"/>
              </a:rPr>
              <a:t> end; CE, </a:t>
            </a:r>
            <a:r>
              <a:rPr lang="en-US" sz="1400" dirty="0" err="1">
                <a:latin typeface="Calibri" panose="020F0502020204030204" pitchFamily="34" charset="0"/>
              </a:rPr>
              <a:t>chalazal</a:t>
            </a:r>
            <a:r>
              <a:rPr lang="en-US" sz="1400" dirty="0">
                <a:latin typeface="Calibri" panose="020F0502020204030204" pitchFamily="34" charset="0"/>
              </a:rPr>
              <a:t> end; SC, seed coat; </a:t>
            </a:r>
            <a:r>
              <a:rPr lang="en-US" sz="1400" dirty="0" err="1">
                <a:latin typeface="Calibri" panose="020F0502020204030204" pitchFamily="34" charset="0"/>
              </a:rPr>
              <a:t>En</a:t>
            </a:r>
            <a:r>
              <a:rPr lang="en-US" sz="1400" dirty="0">
                <a:latin typeface="Calibri" panose="020F0502020204030204" pitchFamily="34" charset="0"/>
              </a:rPr>
              <a:t>, endosperm; SM, </a:t>
            </a:r>
            <a:r>
              <a:rPr lang="en-US" sz="1400" dirty="0" err="1">
                <a:latin typeface="Calibri" panose="020F0502020204030204" pitchFamily="34" charset="0"/>
              </a:rPr>
              <a:t>shootmeristem</a:t>
            </a:r>
            <a:r>
              <a:rPr lang="en-US" sz="1400" dirty="0">
                <a:latin typeface="Calibri" panose="020F0502020204030204" pitchFamily="34" charset="0"/>
              </a:rPr>
              <a:t>; and RM, root meristem.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2102" y="5949280"/>
            <a:ext cx="1614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1400" b="1" dirty="0">
                <a:solidFill>
                  <a:srgbClr val="FF0000"/>
                </a:solidFill>
                <a:latin typeface="MRT_Ashgar"/>
              </a:rPr>
              <a:t>جنین زایی در نهاندانگان در تصویری </a:t>
            </a:r>
            <a:r>
              <a:rPr lang="fa-IR" sz="1400" b="1" dirty="0" smtClean="0">
                <a:solidFill>
                  <a:srgbClr val="FF0000"/>
                </a:solidFill>
                <a:latin typeface="MRT_Ashgar"/>
              </a:rPr>
              <a:t>دیگر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726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17" y="476672"/>
            <a:ext cx="8396053" cy="5256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59832" y="6093296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b="1" dirty="0">
                <a:solidFill>
                  <a:srgbClr val="FF0000"/>
                </a:solidFill>
                <a:latin typeface="MRT_Ashgar"/>
              </a:rPr>
              <a:t>جنین زایی در آرابیدوپسیس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30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1268760"/>
            <a:ext cx="6120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a-IR" sz="4000" b="1" dirty="0" smtClean="0"/>
          </a:p>
          <a:p>
            <a:pPr algn="ctr"/>
            <a:r>
              <a:rPr lang="fa-IR" sz="4000" b="1" dirty="0" smtClean="0"/>
              <a:t>فصل دوم</a:t>
            </a:r>
          </a:p>
          <a:p>
            <a:pPr algn="ctr"/>
            <a:endParaRPr lang="fa-IR" sz="4000" b="1" dirty="0" smtClean="0"/>
          </a:p>
          <a:p>
            <a:pPr algn="ctr"/>
            <a:r>
              <a:rPr lang="fa-IR" sz="4000" b="1" dirty="0" smtClean="0"/>
              <a:t>نقش وراثت در اندام زایی و ریخت زایی</a:t>
            </a:r>
            <a:endParaRPr lang="en-MY" sz="40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2018</Words>
  <Application>Microsoft Office PowerPoint</Application>
  <PresentationFormat>On-screen Show (4:3)</PresentationFormat>
  <Paragraphs>173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82</vt:i4>
      </vt:variant>
    </vt:vector>
  </HeadingPairs>
  <TitlesOfParts>
    <vt:vector size="103" baseType="lpstr">
      <vt:lpstr>Arial</vt:lpstr>
      <vt:lpstr>B Koodak</vt:lpstr>
      <vt:lpstr>B Koodak Outline</vt:lpstr>
      <vt:lpstr>B Lotus</vt:lpstr>
      <vt:lpstr>B Nazanin</vt:lpstr>
      <vt:lpstr>Calibri</vt:lpstr>
      <vt:lpstr>Calibri Light</vt:lpstr>
      <vt:lpstr>Calibri,Bold</vt:lpstr>
      <vt:lpstr>Cambria Math</vt:lpstr>
      <vt:lpstr>Franklin Gothic Book</vt:lpstr>
      <vt:lpstr>MRT_Ashgar</vt:lpstr>
      <vt:lpstr>Perpetua</vt:lpstr>
      <vt:lpstr>Tahoma</vt:lpstr>
      <vt:lpstr>Times New Roman</vt:lpstr>
      <vt:lpstr>Verdana</vt:lpstr>
      <vt:lpstr>Wingdings 2</vt:lpstr>
      <vt:lpstr>Equity</vt:lpstr>
      <vt:lpstr>Aspect</vt:lpstr>
      <vt:lpstr>1_Aspect</vt:lpstr>
      <vt:lpstr>Office Theme</vt:lpstr>
      <vt:lpstr>1_Office Theme</vt:lpstr>
      <vt:lpstr>PowerPoint Presentation</vt:lpstr>
      <vt:lpstr>Totipotency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نکته</vt:lpstr>
      <vt:lpstr>اثر عوامل مختلف در ريخت‌زايي 1- عوامل ژنتيكي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مواد ژنتيكي ريخت‌زا</vt:lpstr>
      <vt:lpstr>2- عوامل محيطي </vt:lpstr>
      <vt:lpstr>3- عوامل سيتوپلاسمي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قطبيت و نمو  </vt:lpstr>
      <vt:lpstr>قطبي بودن محورهاي رشد</vt:lpstr>
      <vt:lpstr>نکته</vt:lpstr>
      <vt:lpstr>PowerPoint Presentation</vt:lpstr>
      <vt:lpstr>PowerPoint Presentation</vt:lpstr>
      <vt:lpstr>قطبيت در قلمه‌ها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referee</dc:creator>
  <cp:lastModifiedBy>Hossieni</cp:lastModifiedBy>
  <cp:revision>70</cp:revision>
  <dcterms:created xsi:type="dcterms:W3CDTF">2016-09-26T13:27:33Z</dcterms:created>
  <dcterms:modified xsi:type="dcterms:W3CDTF">2018-10-24T12:17:24Z</dcterms:modified>
</cp:coreProperties>
</file>