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Lst>
  <p:notesMasterIdLst>
    <p:notesMasterId r:id="rId80"/>
  </p:notesMasterIdLst>
  <p:sldIdLst>
    <p:sldId id="256" r:id="rId22"/>
    <p:sldId id="310" r:id="rId23"/>
    <p:sldId id="257" r:id="rId24"/>
    <p:sldId id="258" r:id="rId25"/>
    <p:sldId id="312" r:id="rId26"/>
    <p:sldId id="260" r:id="rId27"/>
    <p:sldId id="264" r:id="rId28"/>
    <p:sldId id="265" r:id="rId29"/>
    <p:sldId id="315" r:id="rId30"/>
    <p:sldId id="259" r:id="rId31"/>
    <p:sldId id="261" r:id="rId32"/>
    <p:sldId id="262" r:id="rId33"/>
    <p:sldId id="263" r:id="rId34"/>
    <p:sldId id="266" r:id="rId35"/>
    <p:sldId id="314" r:id="rId36"/>
    <p:sldId id="276" r:id="rId37"/>
    <p:sldId id="277" r:id="rId38"/>
    <p:sldId id="305" r:id="rId39"/>
    <p:sldId id="267" r:id="rId40"/>
    <p:sldId id="304" r:id="rId41"/>
    <p:sldId id="273" r:id="rId42"/>
    <p:sldId id="274" r:id="rId43"/>
    <p:sldId id="278" r:id="rId44"/>
    <p:sldId id="279" r:id="rId45"/>
    <p:sldId id="306" r:id="rId46"/>
    <p:sldId id="322" r:id="rId47"/>
    <p:sldId id="299" r:id="rId48"/>
    <p:sldId id="318" r:id="rId49"/>
    <p:sldId id="319" r:id="rId50"/>
    <p:sldId id="282" r:id="rId51"/>
    <p:sldId id="283" r:id="rId52"/>
    <p:sldId id="321" r:id="rId53"/>
    <p:sldId id="284" r:id="rId54"/>
    <p:sldId id="285" r:id="rId55"/>
    <p:sldId id="286" r:id="rId56"/>
    <p:sldId id="287" r:id="rId57"/>
    <p:sldId id="288" r:id="rId58"/>
    <p:sldId id="320" r:id="rId59"/>
    <p:sldId id="313" r:id="rId60"/>
    <p:sldId id="289" r:id="rId61"/>
    <p:sldId id="290" r:id="rId62"/>
    <p:sldId id="291" r:id="rId63"/>
    <p:sldId id="301" r:id="rId64"/>
    <p:sldId id="292" r:id="rId65"/>
    <p:sldId id="307" r:id="rId66"/>
    <p:sldId id="293" r:id="rId67"/>
    <p:sldId id="308" r:id="rId68"/>
    <p:sldId id="294" r:id="rId69"/>
    <p:sldId id="298" r:id="rId70"/>
    <p:sldId id="309" r:id="rId71"/>
    <p:sldId id="303" r:id="rId72"/>
    <p:sldId id="296" r:id="rId73"/>
    <p:sldId id="297" r:id="rId74"/>
    <p:sldId id="269" r:id="rId75"/>
    <p:sldId id="316" r:id="rId76"/>
    <p:sldId id="268" r:id="rId77"/>
    <p:sldId id="323" r:id="rId78"/>
    <p:sldId id="317" r:id="rId79"/>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61" Type="http://schemas.openxmlformats.org/officeDocument/2006/relationships/slide" Target="slides/slide4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3297F90-757E-4E2B-B9DD-33FFB3AB974E}" type="datetimeFigureOut">
              <a:rPr lang="fa-IR" smtClean="0"/>
              <a:t>12/04/1441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399D16A-5BA3-4367-BA37-2B8CD3479872}" type="slidenum">
              <a:rPr lang="fa-IR" smtClean="0"/>
              <a:t>‹#›</a:t>
            </a:fld>
            <a:endParaRPr lang="fa-IR"/>
          </a:p>
        </p:txBody>
      </p:sp>
    </p:spTree>
    <p:extLst>
      <p:ext uri="{BB962C8B-B14F-4D97-AF65-F5344CB8AC3E}">
        <p14:creationId xmlns:p14="http://schemas.microsoft.com/office/powerpoint/2010/main" val="113819702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7399D16A-5BA3-4367-BA37-2B8CD3479872}" type="slidenum">
              <a:rPr lang="fa-IR" smtClean="0"/>
              <a:t>48</a:t>
            </a:fld>
            <a:endParaRPr lang="fa-IR"/>
          </a:p>
        </p:txBody>
      </p:sp>
    </p:spTree>
    <p:extLst>
      <p:ext uri="{BB962C8B-B14F-4D97-AF65-F5344CB8AC3E}">
        <p14:creationId xmlns:p14="http://schemas.microsoft.com/office/powerpoint/2010/main" val="338514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EB0A1DEC-0CBE-4EBF-8C77-AE58792A9524}" type="datetime1">
              <a:rPr lang="en-US" smtClean="0"/>
              <a:t>2019-12-09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272482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32FCC93-FB90-43EC-97D9-6A7CF3A32F03}" type="datetime1">
              <a:rPr lang="en-US" smtClean="0"/>
              <a:t>2019-12-09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28927030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95891-1ECF-4969-9E66-1804498EF2B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7008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C64AD-32F7-4E6E-A316-3F4438F21A59}"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9526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B78726-19B8-4EEA-A492-7C05FA117E4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096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FDCA88-C797-4AA9-B4E2-ACEA995F46CA}"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522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CF78EF-BE6D-4DCF-A25E-B15DE3C0AEC8}"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565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B61816-F2C3-40C2-8BCC-8BDCD5780ED0}"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58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E3E87-5298-42AE-9B51-A85C731388E5}"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5523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0E69B0-D580-47C5-B325-9BABDB59AEC6}"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666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133D68-E17F-4645-A4FD-6499A2E5F731}"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1771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F5B90-3DB0-4173-838C-187849DDAB0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48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A8CFE1E-B470-4A8E-BC6F-43D05CEAF0F2}" type="datetime1">
              <a:rPr lang="en-US" smtClean="0"/>
              <a:t>2019-12-09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29374430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57A460-E390-481E-BCE1-E5123936952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9598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00807C-CD40-4DB9-AC65-C99A3A9E8D9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426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C98C8D-8CBA-438F-8562-5CAFD291484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2865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708E2F-0090-477D-9687-F39F92D6A5A0}"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320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D60813-E86F-47BA-A9A5-6EBE41DCD002}"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2096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B08211-B974-4088-9852-B4DCE6BA02D2}"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255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3E418D-4F3F-4BB2-871C-F89B30F025FC}"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8503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737DF-96BC-4160-A882-3999F3CA9B60}"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530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195255-AB86-4F2E-BF58-8DA6BA42EA0E}"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9935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480E9-4A5A-40BD-991F-005966E5ACAA}"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46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BD3624-DDE6-43F9-A8B7-EC2C209D210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7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CA849B-B6BC-4C83-A570-D746F870287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1095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9698A-0B20-49B5-BA2F-A67D1B27DFB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4071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C3FC6B-5E3D-4E99-AC4B-7CEB4E39D03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801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EC5B8-A9E7-4B9E-B9B9-42B98515A99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1412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90475E-9C7B-4844-B4D7-326E8C884B0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9383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C9B93-BDA4-4126-A1C2-FC3D280B70C3}"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014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F6ECDF-D00B-484F-853F-F57DBA12EB44}"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030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FAEAF1-7FBD-497C-9AB1-95F4604FF271}"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1972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63898-E105-4676-BA3B-B4936928DD99}"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189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464AA22-DCA2-4322-91B0-7ABB33AD3FB7}"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215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5DF1A9-C598-4632-BCE3-90E37214F204}"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587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F7F447-AA39-407B-B7DA-5FB5720494EA}"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2923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33C133-EF9C-4485-9125-E1CCBE61EA10}"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3497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FB56A-DF03-4B5B-AB26-C9B7307EC8A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6487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4EA371-BAD1-4B12-8E70-3764B1029AB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7301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50A55-2A69-4A69-8D34-2F7C35032986}"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3269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D2410B-86B9-422A-9A8E-A0ABB366F9D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7742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E63B3-5B11-4254-90FC-C7AEBBE94347}"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5191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C77D62-A4C9-44CF-92F5-852AC3D881B2}"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8310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51AD5C-9D0F-4BC4-8E86-BB0A453E438D}"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91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80D43-C3CE-4F49-99CD-92B8080B39F4}"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178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B48F024-72AE-4DC4-B7A3-88CF0EAE0C23}"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1581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28151D-040B-477C-A5DC-A8EF9C1BEA62}"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1817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DE559E-8345-49A0-849E-B15ED5BC7854}"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132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DB00C4-5684-41E3-980F-EE02382498E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8497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4D6567-2D8A-4EAF-A74B-8F2A30AA064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2175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E4167E-453C-44A9-8724-CF4D7932C55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1648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5D827-3103-4414-86BC-D2F065BCB03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2481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727D77-D07A-4F21-87B1-1B150294C16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4694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803D65-57BC-4477-A73C-235D18674655}"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5931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7CA2C7-FE5A-4E25-9326-8F2C45132D87}"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2269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1757F7-227F-40B2-9175-7FFD6A235945}"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269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B36EBC-D77C-46EA-BB97-1AE50A146D5F}"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973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D9841-CB1D-4F06-B308-F1AFB9282E10}"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6416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BA3B3B-8AC6-49DC-B666-1652A96F21EC}"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8371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BC39A1-296A-497E-8D85-E49B4657ADDD}"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7745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88AF08-E098-40E5-A47E-5A4DC10F69E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232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3A55F7-FE5C-44D6-8911-923CDC46A511}"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3422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94F44D-3CAE-49CB-8480-7051CCCC31F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0169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4C769D-F8E0-4E45-A754-F6D0BEB0E33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7461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C5059B-2608-4CC3-8FB9-9B0842762587}"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8383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E7FD10-E258-4174-AB5D-FD2E5C2A51E6}"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6907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091B46-437D-43A1-B320-8DCF90735FB3}"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320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0F75DE-BC92-400E-9B63-2DDCE1A7417A}"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9302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87DC75-B7AC-4F16-9734-12E55B72F1FE}"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8020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18485-FCDA-438C-A8D3-17592FF0FAF3}"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5063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976EF68-F4F9-48BA-819C-1B46A1E14A25}"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9922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8BAD4CA-837C-480A-AF10-139DF0140B70}"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740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5C2FF-BDF1-4C99-A755-8E51D104F0F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095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ADACB-C2CD-4EED-A3E0-E4A433E1DAF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3355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A4146D-A9C9-4366-BD00-AE287EDBCCA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9083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C1A57-5A81-4859-8674-DE73F47AA9A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3849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290B62-3CB5-48E3-AEE6-7F749E785A38}"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2449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C4A98E-F930-4C30-94C3-95CD99BC5BE4}"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55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14CAB-5F5D-4DF4-8060-675A947E2665}"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48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756590-5729-4666-BD98-D8799A7E580F}"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7105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027C18-138A-4442-978B-6ACEA68AC4D7}"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9571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747EC-5B7A-4DF1-AC83-343BC1AE9E65}"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756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14021-93AB-4029-A609-99104F86926B}"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942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851D94-6AD7-4C77-B5BC-6B8AAC9C3CDD}"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1674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70F306-37F4-4C7D-AA34-0FA651C8017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9407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D367B-68BE-4833-A0E7-A2EDB79C13A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98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85B67B-B0A5-4D40-917C-1FF3ABFD4D81}"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1664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64F88-34D7-4DF5-822F-383BEAFF76F7}"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0504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9DFBF0-735D-4F9B-86A7-C7165248FAC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701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D3AD16-507A-4591-9AC0-85817F179667}"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707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EB5B64-DEED-4A77-8515-9B223AB56047}"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7613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9BD125-A1ED-472B-B598-DAD4AA312939}"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5569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167434-19E6-44EB-8325-93A5B8AEFE4C}"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712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1C0CD-43F7-4945-B58E-84D4653DA0DA}"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2971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ABF166-E2FC-4D1C-8E82-FCE283E2514C}"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2259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1A5589-F077-4D15-B212-1E6D3573D358}"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5556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0A0BD-5569-4978-BE8F-EBD3ABB5279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136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EFCDF-823A-490F-8B01-7DE0DAFD069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7807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F86594-88B4-4AE4-B827-5243AA58DDD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952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B9A1E-3CCA-437B-8EBA-EC1214257D7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044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0354BE-0D87-4FC6-B410-2B2DFCED48CC}"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891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B1B3E7-8FC9-4E1A-B375-CF6DB4042B5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2210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41036B-5D7E-456D-8D94-0183F1D0FF45}"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1826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7B2C12-F415-4A65-8CA2-C822178AC9EF}"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3284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590D92-3DFA-4CE0-B540-756E643B849E}"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6317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1998E-D3B8-440E-9C79-E02FEA5EB32E}"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5311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38DA38-89CD-463A-9742-A20546A00F0B}"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9286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950095-7FD0-40D2-9D57-82F82B469EB5}"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3599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9B6F7-D3BD-4C53-9F5B-46FB2DF931C7}"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9613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967F34-47B3-412A-9CFB-35074684D3F0}"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940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81705B-582E-495A-B22A-913708CFA387}"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03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391F955-D19B-4998-9D05-FDFA9C336E80}" type="datetime1">
              <a:rPr lang="en-US" smtClean="0"/>
              <a:t>2019-12-09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975982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BAD876-5F43-4344-A939-5575D429696F}"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6699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2A31B4-0A38-45EF-A195-4A5F33D78A91}"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8438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B441F6-A05D-475C-B41F-68826E4B3B9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1500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96E5A5-DCDA-4D37-8AD7-EC85DCBDA55D}"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216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F998D6-46E1-4C57-BA3C-0888B82EED92}"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9954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7576A7-B499-449A-9584-1027D2ACDAD9}"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1990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9D572-D725-497C-A0C2-2B9EBBA87772}"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5469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1BC6FA-4689-4C65-99EF-D3107D848460}"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4522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51E0DC-67C3-4135-BE33-5F926ED38AEA}"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9926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BF049-3242-466D-BB22-41BE2A26058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9882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99B41-2721-4871-A108-AB116E56B9B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6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0A774-B90F-4DDB-80EA-4578E085D411}"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0237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552563-FCC2-4017-AC96-9F8BDE39345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657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936874-C13F-4F2C-B39E-40C691421853}"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4426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6696B5-B00F-43F1-A4A6-9ED66CCD810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1897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40BEE5-FACA-4194-8237-C4D1089A3F67}"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9785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5A35FD-6903-443E-8E4A-A51552E94AA0}"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5137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B9E399-FE6A-4283-946B-EC1863588898}"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7487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3FDAD-F529-45FB-BDC1-D72F62B517C1}"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0704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4371AF-5B1E-4B5B-9212-22D02082D552}"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2967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786553-FDFC-4E11-8BF8-26A9A5C4C9C8}"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3785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92AFB-27E1-4B3A-9535-C35742318F60}"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499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BDD146-F1D6-4680-9A2C-EAFBBBBC284E}"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45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4E5FE-E3F3-4195-9CD6-D5A8F66E671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49156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A3F71E-4DE1-4F05-87C0-4A28CAC159BA}" type="datetimeFigureOut">
              <a:rPr lang="en-US" smtClean="0"/>
              <a:t>2019-12-09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18894466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A3F71E-4DE1-4F05-87C0-4A28CAC159BA}" type="datetimeFigureOut">
              <a:rPr lang="en-US" smtClean="0"/>
              <a:t>2019-12-09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836031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A3F71E-4DE1-4F05-87C0-4A28CAC159BA}" type="datetimeFigureOut">
              <a:rPr lang="en-US" smtClean="0"/>
              <a:t>2019-12-09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14946767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A3F71E-4DE1-4F05-87C0-4A28CAC159BA}" type="datetimeFigureOut">
              <a:rPr lang="en-US" smtClean="0"/>
              <a:t>2019-12-09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20758129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A3F71E-4DE1-4F05-87C0-4A28CAC159BA}" type="datetimeFigureOut">
              <a:rPr lang="en-US" smtClean="0"/>
              <a:t>2019-12-09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15313262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A3F71E-4DE1-4F05-87C0-4A28CAC159BA}" type="datetimeFigureOut">
              <a:rPr lang="en-US" smtClean="0"/>
              <a:t>2019-12-09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41994131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A3F71E-4DE1-4F05-87C0-4A28CAC159BA}" type="datetimeFigureOut">
              <a:rPr lang="en-US" smtClean="0"/>
              <a:t>2019-12-09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8460442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A3F71E-4DE1-4F05-87C0-4A28CAC159BA}" type="datetimeFigureOut">
              <a:rPr lang="en-US" smtClean="0"/>
              <a:t>2019-12-09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32407273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A3F71E-4DE1-4F05-87C0-4A28CAC159BA}" type="datetimeFigureOut">
              <a:rPr lang="en-US" smtClean="0"/>
              <a:t>2019-12-09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747316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A1762A-326E-4379-BF61-8E228C0B6A26}"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6509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A3F71E-4DE1-4F05-87C0-4A28CAC159BA}" type="datetimeFigureOut">
              <a:rPr lang="en-US" smtClean="0"/>
              <a:t>2019-12-09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29451189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A3F71E-4DE1-4F05-87C0-4A28CAC159BA}" type="datetimeFigureOut">
              <a:rPr lang="en-US" smtClean="0"/>
              <a:t>2019-12-09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F89F5-17D9-4FF9-9BE0-A2AD35D2CCD9}" type="slidenum">
              <a:rPr lang="en-US" smtClean="0"/>
              <a:t>‹#›</a:t>
            </a:fld>
            <a:endParaRPr lang="en-US"/>
          </a:p>
        </p:txBody>
      </p:sp>
    </p:spTree>
    <p:extLst>
      <p:ext uri="{BB962C8B-B14F-4D97-AF65-F5344CB8AC3E}">
        <p14:creationId xmlns:p14="http://schemas.microsoft.com/office/powerpoint/2010/main" val="2140069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5546DE-C3F5-4FEF-A17B-879E8D1AA08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81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83700B-9A41-4B5E-A4C7-1AE08B444CE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074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3ECF68-B835-43B1-BF7F-E3518EA2C101}"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574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2059B-7AD7-46A7-92F5-1C201C54A5C0}"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823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C556A9-9906-42FA-AD48-35C949337B28}"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523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86FFF9-34E7-482F-8A11-5CF0D4A0F6BF}"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7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CE042-89D8-4BD4-95E1-539BD54930FF}" type="datetime1">
              <a:rPr lang="en-US" smtClean="0"/>
              <a:t>2019-12-09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337579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D7CF279-FBFB-4002-A920-E89FFC4B90CF}"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11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C33004-0474-4664-A9CC-25125144E0D3}"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855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A8EFCB-C5F0-4B16-AD21-CA270C3AB807}"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27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E1073B-4EC3-4D81-8E72-82CBB5E46351}"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554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71B93D-6B21-403F-B303-5A6A3E7C9AC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711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473FB4-AF6B-4253-94CA-DB4290B7FC8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871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2C4A59-8083-4E71-BA27-DE984845D5F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536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AF3509-FD68-49C7-90E0-E63D09104080}"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428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D9532-8A8E-4D00-810C-79F5241F4A64}"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4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19DEA6-624B-47A5-A6A0-251C45466B16}"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08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E24E69BC-D0D3-4C81-B333-8EB201966014}" type="datetime1">
              <a:rPr lang="en-US" smtClean="0"/>
              <a:t>2019-12-09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3901277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015D5-91AB-4F48-9634-76594334C465}"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78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D92BEA-44D1-4186-ADA9-8DA6D9EA1884}"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086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B4DAAB-1169-40D1-9A75-83B01347D7C3}"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077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42953-9983-42DB-A8B3-C40F55DDF4A1}"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206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7FCF3E-2DB1-4969-B0E0-3D53784E322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517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449DF6-829B-4067-A55D-A27968D7ECC9}"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920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682D9D-5DFB-426E-9118-31A0CCB8B3E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87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DF2FEF-B82A-44E8-AE97-FC0D1010B85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130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F2FB7E-B209-4E15-957D-2EC842AFB801}"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143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61FEF0-D519-4A1A-8EB0-60298E6E6CB1}"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49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F82599D-B15F-4959-AEC4-0CCF4D460BFC}" type="datetime1">
              <a:rPr lang="en-US" smtClean="0"/>
              <a:t>2019-12-09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30456483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740328-8950-490A-BAE2-1C121E3BA508}"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504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DFD82F-7FEC-4151-B3F3-FB542BE7876A}"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563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10BA10-3B7A-4EB1-B68F-F3C9C2599095}"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53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5C79E5-D620-451E-A098-4BA06F75D652}"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50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554D20-43C0-4ECA-B08C-CE5CB9F9BD0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41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8494E8-3C52-4340-8E17-695C6A42AD30}"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636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26AA7B-9C29-4B34-92FD-23198E2526D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30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A35E91-A41D-4FA7-8261-E4380D5854A3}"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823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E262C84-CAC4-47EC-94DB-5F833CEC3A7B}"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258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59CD1F-D1A3-4CB9-BEF6-C750A7E2B662}"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49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B2ED1766-5F4E-4CF4-8625-BEC701F70733}" type="datetime1">
              <a:rPr lang="en-US" smtClean="0"/>
              <a:t>2019-12-09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21937518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1203C-30B7-45A7-9DD9-F31472ED135A}"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940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2AFF50-A97B-45BD-A9B0-10310A9ADC10}"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928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54CDC-A0DF-4888-A0C3-A96CCF782048}"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68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71450B-8484-494B-A512-22D584616354}"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681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64E3C0-6E25-4493-BFE0-A0859C375B27}"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837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E6C6D8-ED64-4498-88B5-948A0657420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193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377124-E8CB-4CC0-B0AA-33E1CADDB803}"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582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9F404C-BDA0-4F4D-8986-3A5ACED10B79}"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706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45EEDF-D504-4A22-AF71-23D515C9481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112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23E493-7D58-4A00-B43D-88EABB357AD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978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B1270-19D2-4610-8DE7-09D182CEE89C}" type="datetime1">
              <a:rPr lang="en-US" smtClean="0"/>
              <a:t>2019-12-09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5297602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2A1748-F4F1-45FE-B464-0ACE0BE37C44}"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019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6340C7-90FA-4F54-BE4D-98C928479DEF}"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651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D3EC34-47CF-46F7-A26A-B544AD17DC4C}"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5746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FB6D3-3EA4-4627-A4FB-49956A289159}"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644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59D725E-AF90-40B8-BA3A-D3346F03D8FB}"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573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308BBC-D02D-4BB3-A2B4-1BB0AEFC01A6}"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0624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6003BF-C74F-4616-8A7B-5806534EE8F3}"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0481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646AB-8CC1-4EB0-8067-E2251869FD4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707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5B969B-E61F-4C88-AC26-93750A9FCA68}"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3815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093B6D-97F9-431D-AA3D-D0BCB3542ED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89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605F92-BE88-4184-938C-E06371C3E2DB}" type="datetime1">
              <a:rPr lang="en-US" smtClean="0"/>
              <a:t>2019-12-09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989887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2F063B-28E1-475B-8EB8-712FCEF1BE4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785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887A76-71CE-4F00-A1E3-71A1BED2DDA8}"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2928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B5C013-8D3A-4CFA-B92B-31CDB756147F}"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220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04F9CF-5360-4530-8626-E309EFA51FCA}"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400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4FD3B-6291-4750-944B-D943BAA89EA9}"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149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B080125-6FE7-4FBB-893C-2299533178D7}"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738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44916F4-42A7-47F4-8D4A-901202C13DBE}"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478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CF6BD4-2BF7-49DD-93DC-E2AC5015228E}"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685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EDC9BC-7829-4C4C-B6B4-E8B55332F26E}"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832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9F831-9F01-4188-BB99-E8C450E13D84}"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21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B90E54-7ECF-4F31-99DC-478253D20513}" type="datetime1">
              <a:rPr lang="en-US" smtClean="0"/>
              <a:t>2019-12-09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2FC8B02-AA20-422E-B5B9-646B218673BE}" type="slidenum">
              <a:rPr lang="fa-IR" smtClean="0"/>
              <a:t>‹#›</a:t>
            </a:fld>
            <a:endParaRPr lang="fa-IR"/>
          </a:p>
        </p:txBody>
      </p:sp>
    </p:spTree>
    <p:extLst>
      <p:ext uri="{BB962C8B-B14F-4D97-AF65-F5344CB8AC3E}">
        <p14:creationId xmlns:p14="http://schemas.microsoft.com/office/powerpoint/2010/main" val="704466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72C8BD-2B3C-4BB7-BA0B-080DDEF1451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5162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26AD18-AC52-488E-97D8-2579405222DE}"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102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64B68B-E9B1-4A8D-8B17-02F506197E0B}"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353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2BA911-B5F9-4EBA-80CD-40D61626E29E}" type="datetime1">
              <a:rPr lang="en-US" smtClean="0">
                <a:solidFill>
                  <a:prstClr val="black">
                    <a:tint val="75000"/>
                  </a:prstClr>
                </a:solidFill>
              </a:rPr>
              <a:t>2019-12-09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2813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B28B5B-D789-4E91-8E17-DAA415B684A4}" type="datetime1">
              <a:rPr lang="en-US" smtClean="0">
                <a:solidFill>
                  <a:prstClr val="black">
                    <a:tint val="75000"/>
                  </a:prstClr>
                </a:solidFill>
              </a:rPr>
              <a:t>2019-12-09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0415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84351-0159-4470-B595-0B2FE3C732A2}" type="datetime1">
              <a:rPr lang="en-US" smtClean="0">
                <a:solidFill>
                  <a:prstClr val="black">
                    <a:tint val="75000"/>
                  </a:prstClr>
                </a:solidFill>
              </a:rPr>
              <a:t>2019-12-09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1962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3F2A39-881F-4533-80C9-94B2DCD88AE0}"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8431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1DC2D3-42A8-4281-903C-711D0E177F08}" type="datetime1">
              <a:rPr lang="en-US" smtClean="0">
                <a:solidFill>
                  <a:prstClr val="black">
                    <a:tint val="75000"/>
                  </a:prstClr>
                </a:solidFill>
              </a:rPr>
              <a:t>2019-12-09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974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905C93-F120-4946-87F2-2C2859F23B1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23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509369-503B-4C89-8757-E72FBE216AC8}"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01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7A94EFD-AEDE-472A-88FB-874BA3D07C6F}" type="datetime1">
              <a:rPr lang="en-US" smtClean="0"/>
              <a:t>2019-12-09</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2FC8B02-AA20-422E-B5B9-646B218673BE}" type="slidenum">
              <a:rPr lang="fa-IR" smtClean="0"/>
              <a:t>‹#›</a:t>
            </a:fld>
            <a:endParaRPr lang="fa-IR"/>
          </a:p>
        </p:txBody>
      </p:sp>
    </p:spTree>
    <p:extLst>
      <p:ext uri="{BB962C8B-B14F-4D97-AF65-F5344CB8AC3E}">
        <p14:creationId xmlns:p14="http://schemas.microsoft.com/office/powerpoint/2010/main" val="1933750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AC9D482-3DB5-4CCA-90F9-525B1B03A7E8}"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47909648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A338860-ED41-499F-975F-A1A92A032B68}"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39187808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5B9D591-62E7-401A-B29F-049E3FC2DBB6}"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44353485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8A7D9668-89D3-4A53-B2DD-8827E580760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300922355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EBE8D0F-A849-46F0-A4D7-341DCD8D6AE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35567145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A051A7CB-AAB9-44B6-9D8C-8528D336939A}"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4577728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AF874CA-F1CE-4BCE-BDB3-2428F3EA9F6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95165571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D83A817-83BA-44E3-B78D-87BC3BE129A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398485574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7A3C5B84-7834-4549-8ACC-B3CD1455D71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389046573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2F931A-7473-40DE-B66B-988C621D43C6}"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301301743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AC42A4D1-260B-497F-81D7-D686A4D5CB39}"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502388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8DCC84B-76DC-44DA-8D6A-B60F6202F9CE}"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7572813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F71E-4DE1-4F05-87C0-4A28CAC159BA}" type="datetimeFigureOut">
              <a:rPr lang="en-US" smtClean="0"/>
              <a:t>2019-12-09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0F89F5-17D9-4FF9-9BE0-A2AD35D2CCD9}" type="slidenum">
              <a:rPr lang="en-US" smtClean="0"/>
              <a:t>‹#›</a:t>
            </a:fld>
            <a:endParaRPr lang="en-US"/>
          </a:p>
        </p:txBody>
      </p:sp>
    </p:spTree>
    <p:extLst>
      <p:ext uri="{BB962C8B-B14F-4D97-AF65-F5344CB8AC3E}">
        <p14:creationId xmlns:p14="http://schemas.microsoft.com/office/powerpoint/2010/main" val="142173678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52D4CEB-CCCE-471F-98C9-5A76D613EF50}"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0645953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658FFAE7-80E9-4596-AC4B-E7A5E3926A7C}"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180911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B8865B68-FA8D-4887-BC6E-AD0BB4FC362F}"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6119398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81C1F6D1-D8E8-48E8-8604-17537F3D22E5}"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40586425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74F3CEE-108C-4AAA-ACEB-C21CA4C63302}"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35528862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3CD9CB1-B07B-401C-B334-C20B7148F808}"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23575907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1E02308-A6D9-48E0-8376-63724E62CB8D}" type="datetime1">
              <a:rPr lang="en-US" smtClean="0">
                <a:solidFill>
                  <a:prstClr val="black">
                    <a:tint val="75000"/>
                  </a:prstClr>
                </a:solidFill>
              </a:rPr>
              <a:t>2019-12-09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F37A02C-708E-4C75-A3F5-AB3D9E783F5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42722967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2" Type="http://schemas.openxmlformats.org/officeDocument/2006/relationships/hyperlink" Target="quantum%20dots.pdf" TargetMode="External"/><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2" Type="http://schemas.openxmlformats.org/officeDocument/2006/relationships/hyperlink" Target="6714187_625.mp4" TargetMode="Externa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0.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0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0.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4318" y="1214438"/>
            <a:ext cx="9144000" cy="2387600"/>
          </a:xfrm>
        </p:spPr>
        <p:txBody>
          <a:bodyPr>
            <a:normAutofit/>
          </a:bodyPr>
          <a:lstStyle/>
          <a:p>
            <a:pPr algn="r"/>
            <a:r>
              <a:rPr lang="fa-IR" sz="5400" dirty="0" smtClean="0"/>
              <a:t>میکروسکوپ های نوری</a:t>
            </a:r>
            <a:r>
              <a:rPr lang="en-US" sz="5400" dirty="0" smtClean="0"/>
              <a:t>:</a:t>
            </a:r>
            <a:br>
              <a:rPr lang="en-US" sz="5400" dirty="0" smtClean="0"/>
            </a:br>
            <a:r>
              <a:rPr lang="fa-IR" sz="3200" dirty="0" smtClean="0"/>
              <a:t>انواع و روش های آماده سازی نمونه ها</a:t>
            </a:r>
            <a:endParaRPr lang="fa-IR" sz="3200" dirty="0"/>
          </a:p>
        </p:txBody>
      </p:sp>
      <p:sp>
        <p:nvSpPr>
          <p:cNvPr id="3" name="Subtitle 2"/>
          <p:cNvSpPr>
            <a:spLocks noGrp="1"/>
          </p:cNvSpPr>
          <p:nvPr>
            <p:ph type="subTitle" idx="1"/>
          </p:nvPr>
        </p:nvSpPr>
        <p:spPr/>
        <p:txBody>
          <a:bodyPr/>
          <a:lstStyle/>
          <a:p>
            <a:r>
              <a:rPr lang="en-US" dirty="0" smtClean="0"/>
              <a:t>The Light microcopies</a:t>
            </a:r>
            <a:endParaRPr lang="fa-IR" dirty="0"/>
          </a:p>
        </p:txBody>
      </p:sp>
      <p:sp>
        <p:nvSpPr>
          <p:cNvPr id="4" name="Slide Number Placeholder 3"/>
          <p:cNvSpPr>
            <a:spLocks noGrp="1"/>
          </p:cNvSpPr>
          <p:nvPr>
            <p:ph type="sldNum" sz="quarter" idx="12"/>
          </p:nvPr>
        </p:nvSpPr>
        <p:spPr/>
        <p:txBody>
          <a:bodyPr/>
          <a:lstStyle/>
          <a:p>
            <a:fld id="{D2FC8B02-AA20-422E-B5B9-646B218673BE}" type="slidenum">
              <a:rPr lang="fa-IR" smtClean="0"/>
              <a:t>1</a:t>
            </a:fld>
            <a:endParaRPr lang="fa-IR"/>
          </a:p>
        </p:txBody>
      </p:sp>
    </p:spTree>
    <p:extLst>
      <p:ext uri="{BB962C8B-B14F-4D97-AF65-F5344CB8AC3E}">
        <p14:creationId xmlns:p14="http://schemas.microsoft.com/office/powerpoint/2010/main" val="2874984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en-US" sz="4000" dirty="0" smtClean="0">
                <a:solidFill>
                  <a:srgbClr val="00B050"/>
                </a:solidFill>
                <a:cs typeface="B Nazanin" panose="00000400000000000000" pitchFamily="2" charset="-78"/>
              </a:rPr>
              <a:t>Image processing  </a:t>
            </a:r>
            <a:r>
              <a:rPr lang="fa-IR" sz="4000" dirty="0">
                <a:solidFill>
                  <a:srgbClr val="00B050"/>
                </a:solidFill>
                <a:cs typeface="B Nazanin" panose="00000400000000000000" pitchFamily="2" charset="-78"/>
              </a:rPr>
              <a:t> </a:t>
            </a:r>
            <a:r>
              <a:rPr lang="fa-IR" sz="4000" dirty="0" smtClean="0">
                <a:solidFill>
                  <a:srgbClr val="00B050"/>
                </a:solidFill>
                <a:cs typeface="B Nazanin" panose="00000400000000000000" pitchFamily="2" charset="-78"/>
              </a:rPr>
              <a:t>(پردازش تصویر)</a:t>
            </a:r>
            <a:endParaRPr lang="en-US" sz="4000" dirty="0">
              <a:solidFill>
                <a:srgbClr val="00B050"/>
              </a:solidFill>
              <a:cs typeface="B Nazanin" panose="00000400000000000000" pitchFamily="2" charset="-78"/>
            </a:endParaRPr>
          </a:p>
        </p:txBody>
      </p:sp>
      <p:sp>
        <p:nvSpPr>
          <p:cNvPr id="3" name="Content Placeholder 2"/>
          <p:cNvSpPr>
            <a:spLocks noGrp="1"/>
          </p:cNvSpPr>
          <p:nvPr>
            <p:ph idx="1"/>
          </p:nvPr>
        </p:nvSpPr>
        <p:spPr>
          <a:xfrm>
            <a:off x="632012" y="1615609"/>
            <a:ext cx="11125200" cy="4351338"/>
          </a:xfrm>
        </p:spPr>
        <p:txBody>
          <a:bodyPr/>
          <a:lstStyle/>
          <a:p>
            <a:pPr algn="r" rtl="1"/>
            <a:r>
              <a:rPr lang="fa-IR" dirty="0" smtClean="0"/>
              <a:t>سیستم دیجیتال تاثیر زیادی روی میکروسکوپ نوری گذاشته است.</a:t>
            </a:r>
          </a:p>
          <a:p>
            <a:pPr algn="r" rtl="1"/>
            <a:r>
              <a:rPr lang="fa-IR" dirty="0" smtClean="0"/>
              <a:t>بسیاری از محدودیت های سیستم نوری به این وسیله جبران شده است.</a:t>
            </a:r>
          </a:p>
          <a:p>
            <a:pPr algn="r" rtl="1"/>
            <a:r>
              <a:rPr lang="fa-IR" dirty="0" smtClean="0"/>
              <a:t>محدودیت چشم در نور کم و کدر و همچنین در نور زیاد و زمینه سفید (محدودیت دید انسان)</a:t>
            </a:r>
          </a:p>
          <a:p>
            <a:pPr algn="r" rtl="1"/>
            <a:r>
              <a:rPr lang="fa-IR" dirty="0" smtClean="0"/>
              <a:t>افزودن یک دوربین دیجیتال به میکروسکوپ برای غلبه بر این محدودیت ها</a:t>
            </a:r>
          </a:p>
          <a:p>
            <a:pPr algn="r" rtl="1"/>
            <a:r>
              <a:rPr lang="fa-IR" dirty="0" smtClean="0"/>
              <a:t>دریافت نور در این سیستم ها با استفاده از </a:t>
            </a:r>
            <a:r>
              <a:rPr lang="en-US" dirty="0" smtClean="0"/>
              <a:t>charge-oxide device (CCDs)</a:t>
            </a:r>
            <a:endParaRPr lang="fa-IR" dirty="0" smtClean="0"/>
          </a:p>
          <a:p>
            <a:pPr algn="r" rtl="1"/>
            <a:r>
              <a:rPr lang="fa-IR" dirty="0" smtClean="0"/>
              <a:t>و سنسورهای </a:t>
            </a:r>
            <a:r>
              <a:rPr lang="en-US" dirty="0" smtClean="0"/>
              <a:t>CMOS (complementary metal-oxide semiconductor)</a:t>
            </a:r>
            <a:r>
              <a:rPr lang="fa-IR" dirty="0" smtClean="0"/>
              <a:t> </a:t>
            </a:r>
          </a:p>
          <a:p>
            <a:pPr algn="r" rtl="1"/>
            <a:r>
              <a:rPr lang="fa-IR" dirty="0" smtClean="0"/>
              <a:t>این سنسورها 10 برابر حساستر از چشم انسان بوده و 100 برابر شدت بیشتری دارد.</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10</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0" y="-324451"/>
            <a:ext cx="3067049" cy="3067049"/>
          </a:xfrm>
          <a:prstGeom prst="rect">
            <a:avLst/>
          </a:prstGeom>
        </p:spPr>
      </p:pic>
      <p:pic>
        <p:nvPicPr>
          <p:cNvPr id="6" name="Picture 5"/>
          <p:cNvPicPr>
            <a:picLocks noChangeAspect="1"/>
          </p:cNvPicPr>
          <p:nvPr/>
        </p:nvPicPr>
        <p:blipFill>
          <a:blip r:embed="rId3"/>
          <a:stretch>
            <a:fillRect/>
          </a:stretch>
        </p:blipFill>
        <p:spPr>
          <a:xfrm>
            <a:off x="136571" y="5186850"/>
            <a:ext cx="2344552" cy="1560193"/>
          </a:xfrm>
          <a:prstGeom prst="rect">
            <a:avLst/>
          </a:prstGeom>
        </p:spPr>
      </p:pic>
    </p:spTree>
    <p:extLst>
      <p:ext uri="{BB962C8B-B14F-4D97-AF65-F5344CB8AC3E}">
        <p14:creationId xmlns:p14="http://schemas.microsoft.com/office/powerpoint/2010/main" val="32788149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solidFill>
                  <a:srgbClr val="00B050"/>
                </a:solidFill>
                <a:cs typeface="B Nazanin" panose="00000400000000000000" pitchFamily="2" charset="-78"/>
              </a:rPr>
              <a:t>نمونه</a:t>
            </a:r>
            <a:r>
              <a:rPr lang="en-US" sz="4000" dirty="0" smtClean="0">
                <a:solidFill>
                  <a:srgbClr val="00B050"/>
                </a:solidFill>
                <a:cs typeface="B Nazanin" panose="00000400000000000000" pitchFamily="2" charset="-78"/>
              </a:rPr>
              <a:t>(specimen) </a:t>
            </a:r>
            <a:r>
              <a:rPr lang="fa-IR" sz="4000" dirty="0" smtClean="0">
                <a:solidFill>
                  <a:srgbClr val="00B050"/>
                </a:solidFill>
                <a:cs typeface="B Nazanin" panose="00000400000000000000" pitchFamily="2" charset="-78"/>
              </a:rPr>
              <a:t> و کنتراست</a:t>
            </a:r>
            <a:endParaRPr lang="fa-IR" sz="4000" dirty="0">
              <a:solidFill>
                <a:srgbClr val="00B050"/>
              </a:solidFill>
              <a:cs typeface="B Nazanin"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r" rtl="1"/>
            <a:r>
              <a:rPr lang="en-US" dirty="0" smtClean="0"/>
              <a:t>Specimen (sample)</a:t>
            </a:r>
            <a:r>
              <a:rPr lang="fa-IR" dirty="0" smtClean="0"/>
              <a:t>: می تواند </a:t>
            </a:r>
            <a:r>
              <a:rPr lang="en-US" dirty="0" smtClean="0"/>
              <a:t>whole mount</a:t>
            </a:r>
            <a:r>
              <a:rPr lang="fa-IR" dirty="0" smtClean="0"/>
              <a:t>، بیوپسی، خون و... باشد.</a:t>
            </a:r>
          </a:p>
          <a:p>
            <a:pPr algn="r" rtl="1"/>
            <a:r>
              <a:rPr lang="fa-IR" b="1" dirty="0" smtClean="0"/>
              <a:t>افزایش کنتراست </a:t>
            </a:r>
            <a:r>
              <a:rPr lang="fa-IR" dirty="0" smtClean="0"/>
              <a:t>به وسلیه </a:t>
            </a:r>
            <a:r>
              <a:rPr lang="fa-IR" b="1" dirty="0" smtClean="0"/>
              <a:t>روش های نوری </a:t>
            </a:r>
            <a:r>
              <a:rPr lang="fa-IR" dirty="0" smtClean="0"/>
              <a:t>و </a:t>
            </a:r>
            <a:r>
              <a:rPr lang="fa-IR" b="1" dirty="0" smtClean="0"/>
              <a:t>روش های رنگ آمیزی</a:t>
            </a:r>
          </a:p>
          <a:p>
            <a:pPr algn="r" rtl="1"/>
            <a:r>
              <a:rPr lang="en-US" b="1" dirty="0" smtClean="0"/>
              <a:t>Optical </a:t>
            </a:r>
            <a:r>
              <a:rPr lang="en-US" b="1" dirty="0" err="1" smtClean="0"/>
              <a:t>contast</a:t>
            </a:r>
            <a:r>
              <a:rPr lang="fa-IR" b="1" dirty="0" smtClean="0"/>
              <a:t> (کنتراست نوری): </a:t>
            </a:r>
            <a:r>
              <a:rPr lang="fa-IR" dirty="0" smtClean="0"/>
              <a:t>افزودن عناصری به مسیر نور میکروسکوپ با استفاده از: </a:t>
            </a:r>
          </a:p>
          <a:p>
            <a:pPr algn="r" rtl="1"/>
            <a:r>
              <a:rPr lang="fa-IR" dirty="0" smtClean="0"/>
              <a:t>عدسی ها و فیلترهایی که الگوی نور عبوری را تغییر دهند که این با استفاده از شیشه های رنگی، یا افزودن فیلتری به مسیر نور، یا با تغییر شدت نور یا به وسیله قطر کندانسور امکان پذیر می شود. </a:t>
            </a:r>
          </a:p>
          <a:p>
            <a:pPr algn="r" rtl="1"/>
            <a:r>
              <a:rPr lang="fa-IR" dirty="0" smtClean="0"/>
              <a:t>مونته کردن (چسباندن) نمونه روی لام و لامل (برای نمونه های نازک)</a:t>
            </a:r>
          </a:p>
          <a:p>
            <a:pPr algn="r" rtl="1"/>
            <a:r>
              <a:rPr lang="fa-IR" dirty="0" smtClean="0"/>
              <a:t>"پروتوکول" آماده سازی نمونه و تهیه اسلاید می تواند ساده باشد و یا پیچیده باشد.  </a:t>
            </a:r>
          </a:p>
          <a:p>
            <a:pPr algn="r" rtl="1"/>
            <a:r>
              <a:rPr lang="fa-IR" dirty="0" smtClean="0"/>
              <a:t>برای نمونه های ضخیم توسط میکروتوم </a:t>
            </a:r>
            <a:r>
              <a:rPr lang="en-US" dirty="0" smtClean="0"/>
              <a:t>(microtome)</a:t>
            </a:r>
            <a:r>
              <a:rPr lang="fa-IR" dirty="0" smtClean="0"/>
              <a:t>‌ برش</a:t>
            </a:r>
            <a:r>
              <a:rPr lang="en-US" dirty="0" smtClean="0"/>
              <a:t>(sectioning) </a:t>
            </a:r>
            <a:r>
              <a:rPr lang="fa-IR" dirty="0" smtClean="0"/>
              <a:t> گرفته می شود.</a:t>
            </a:r>
          </a:p>
          <a:p>
            <a:pPr algn="ctr" rtl="1"/>
            <a:endParaRPr lang="fa-IR"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11</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206188" y="262731"/>
            <a:ext cx="2286000" cy="1495425"/>
          </a:xfrm>
          <a:prstGeom prst="rect">
            <a:avLst/>
          </a:prstGeom>
        </p:spPr>
      </p:pic>
      <p:sp>
        <p:nvSpPr>
          <p:cNvPr id="6" name="TextBox 5"/>
          <p:cNvSpPr txBox="1"/>
          <p:nvPr/>
        </p:nvSpPr>
        <p:spPr>
          <a:xfrm>
            <a:off x="206188" y="1825625"/>
            <a:ext cx="1021976" cy="369332"/>
          </a:xfrm>
          <a:prstGeom prst="rect">
            <a:avLst/>
          </a:prstGeom>
          <a:noFill/>
        </p:spPr>
        <p:txBody>
          <a:bodyPr wrap="square" rtlCol="1">
            <a:spAutoFit/>
          </a:bodyPr>
          <a:lstStyle/>
          <a:p>
            <a:r>
              <a:rPr lang="fa-IR" b="1" dirty="0" smtClean="0"/>
              <a:t>لام و لامل</a:t>
            </a:r>
            <a:endParaRPr lang="fa-IR" b="1" dirty="0"/>
          </a:p>
        </p:txBody>
      </p:sp>
    </p:spTree>
    <p:extLst>
      <p:ext uri="{BB962C8B-B14F-4D97-AF65-F5344CB8AC3E}">
        <p14:creationId xmlns:p14="http://schemas.microsoft.com/office/powerpoint/2010/main" val="1246625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7297" y="983273"/>
            <a:ext cx="7677150" cy="6278137"/>
          </a:xfrm>
        </p:spPr>
        <p:txBody>
          <a:bodyPr>
            <a:normAutofit/>
          </a:bodyPr>
          <a:lstStyle/>
          <a:p>
            <a:pPr algn="r" rtl="1"/>
            <a:r>
              <a:rPr lang="fa-IR" dirty="0" smtClean="0">
                <a:cs typeface="B Mitra" panose="00000400000000000000" pitchFamily="2" charset="-78"/>
              </a:rPr>
              <a:t>برش بافت های ضخیم به برش های نازک و شفاف </a:t>
            </a:r>
            <a:r>
              <a:rPr lang="en-US" dirty="0" smtClean="0">
                <a:cs typeface="B Mitra" panose="00000400000000000000" pitchFamily="2" charset="-78"/>
              </a:rPr>
              <a:t>(section)</a:t>
            </a:r>
            <a:r>
              <a:rPr lang="fa-IR" dirty="0" smtClean="0">
                <a:cs typeface="B Mitra" panose="00000400000000000000" pitchFamily="2" charset="-78"/>
              </a:rPr>
              <a:t>.</a:t>
            </a:r>
          </a:p>
          <a:p>
            <a:pPr algn="r" rtl="1"/>
            <a:r>
              <a:rPr lang="fa-IR" dirty="0" smtClean="0">
                <a:cs typeface="B Mitra" panose="00000400000000000000" pitchFamily="2" charset="-78"/>
              </a:rPr>
              <a:t>برای حفظ سلول ها بافت باید درون </a:t>
            </a:r>
            <a:r>
              <a:rPr lang="en-US" dirty="0" smtClean="0">
                <a:cs typeface="B Mitra" panose="00000400000000000000" pitchFamily="2" charset="-78"/>
              </a:rPr>
              <a:t>fixative</a:t>
            </a:r>
            <a:r>
              <a:rPr lang="fa-IR" dirty="0" smtClean="0">
                <a:cs typeface="B Mitra" panose="00000400000000000000" pitchFamily="2" charset="-78"/>
              </a:rPr>
              <a:t> قرار داده شود.</a:t>
            </a:r>
          </a:p>
          <a:p>
            <a:pPr algn="r" rtl="1"/>
            <a:r>
              <a:rPr lang="fa-IR" dirty="0" smtClean="0">
                <a:cs typeface="B Mitra" panose="00000400000000000000" pitchFamily="2" charset="-78"/>
              </a:rPr>
              <a:t>تثبیت کننده های متداول </a:t>
            </a:r>
            <a:r>
              <a:rPr lang="fa-IR" b="1" dirty="0" smtClean="0">
                <a:cs typeface="B Mitra" panose="00000400000000000000" pitchFamily="2" charset="-78"/>
              </a:rPr>
              <a:t>گلوتارآلدئید</a:t>
            </a:r>
            <a:r>
              <a:rPr lang="fa-IR" dirty="0" smtClean="0">
                <a:cs typeface="B Mitra" panose="00000400000000000000" pitchFamily="2" charset="-78"/>
              </a:rPr>
              <a:t>: ایجاد پیوند کووالانسی با گروههای آمین پروتئین ها که باعث تثبیت و قفل کردن پروتئین ها به هم می شود. </a:t>
            </a:r>
          </a:p>
          <a:p>
            <a:pPr algn="r" rtl="1"/>
            <a:r>
              <a:rPr lang="fa-IR" dirty="0" smtClean="0">
                <a:cs typeface="B Mitra" panose="00000400000000000000" pitchFamily="2" charset="-78"/>
              </a:rPr>
              <a:t>علاوه بر فیکساتیو نیاز به قالب گیری درون یک ماده قبل از برش گیری است. </a:t>
            </a:r>
          </a:p>
          <a:p>
            <a:pPr algn="r" rtl="1"/>
            <a:r>
              <a:rPr lang="fa-IR" dirty="0" smtClean="0">
                <a:cs typeface="B Mitra" panose="00000400000000000000" pitchFamily="2" charset="-78"/>
              </a:rPr>
              <a:t>واکس ها و رزین های مایع که می تواند تبدیل به جامد شود و ایجاد بلوک جامد برای استفاده توسط میکروتوم که از بلوک های حاوی نمونه برش گیری انجام می شود. سپس در ضخامت های 0/5 تا 10 میکرومتر روی اسلاید های شیشه ای قرار داده می شوند.</a:t>
            </a:r>
          </a:p>
          <a:p>
            <a:pPr algn="r" rtl="1"/>
            <a:r>
              <a:rPr lang="fa-IR" dirty="0" smtClean="0">
                <a:cs typeface="B Mitra" panose="00000400000000000000" pitchFamily="2" charset="-78"/>
              </a:rPr>
              <a:t> تقریبا در این حالت هم بسیاری از بخش های سلول دیده نمی شود. بنابراین باید بعد از برش گیری رنگ آمیزی انجام شود. </a:t>
            </a:r>
            <a:endParaRPr lang="en-US" dirty="0">
              <a:cs typeface="B Mitra" panose="00000400000000000000" pitchFamily="2" charset="-78"/>
            </a:endParaRPr>
          </a:p>
        </p:txBody>
      </p:sp>
      <p:pic>
        <p:nvPicPr>
          <p:cNvPr id="4" name="Picture 3"/>
          <p:cNvPicPr>
            <a:picLocks noChangeAspect="1"/>
          </p:cNvPicPr>
          <p:nvPr/>
        </p:nvPicPr>
        <p:blipFill>
          <a:blip r:embed="rId2"/>
          <a:stretch>
            <a:fillRect/>
          </a:stretch>
        </p:blipFill>
        <p:spPr>
          <a:xfrm>
            <a:off x="0" y="840988"/>
            <a:ext cx="3676650" cy="4953000"/>
          </a:xfrm>
          <a:prstGeom prst="rect">
            <a:avLst/>
          </a:prstGeom>
        </p:spPr>
      </p:pic>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12</a:t>
            </a:fld>
            <a:endParaRPr lang="en-US">
              <a:solidFill>
                <a:prstClr val="black">
                  <a:tint val="75000"/>
                </a:prstClr>
              </a:solidFill>
            </a:endParaRPr>
          </a:p>
        </p:txBody>
      </p:sp>
      <p:sp>
        <p:nvSpPr>
          <p:cNvPr id="6" name="TextBox 5"/>
          <p:cNvSpPr txBox="1"/>
          <p:nvPr/>
        </p:nvSpPr>
        <p:spPr>
          <a:xfrm>
            <a:off x="7867743" y="181728"/>
            <a:ext cx="3606436" cy="584775"/>
          </a:xfrm>
          <a:prstGeom prst="rect">
            <a:avLst/>
          </a:prstGeom>
          <a:noFill/>
        </p:spPr>
        <p:txBody>
          <a:bodyPr wrap="none" rtlCol="1">
            <a:spAutoFit/>
          </a:bodyPr>
          <a:lstStyle/>
          <a:p>
            <a:r>
              <a:rPr lang="fa-IR" sz="3200" b="1" dirty="0" smtClean="0">
                <a:cs typeface="B Nazanin" panose="00000400000000000000" pitchFamily="2" charset="-78"/>
              </a:rPr>
              <a:t>بافت شناسی </a:t>
            </a:r>
            <a:r>
              <a:rPr lang="en-US" sz="3200" b="1" dirty="0" smtClean="0">
                <a:cs typeface="B Nazanin" panose="00000400000000000000" pitchFamily="2" charset="-78"/>
              </a:rPr>
              <a:t>histology</a:t>
            </a:r>
            <a:endParaRPr lang="fa-IR" sz="3200" b="1" dirty="0">
              <a:cs typeface="B Nazanin" panose="00000400000000000000" pitchFamily="2" charset="-78"/>
            </a:endParaRPr>
          </a:p>
        </p:txBody>
      </p:sp>
    </p:spTree>
    <p:extLst>
      <p:ext uri="{BB962C8B-B14F-4D97-AF65-F5344CB8AC3E}">
        <p14:creationId xmlns:p14="http://schemas.microsoft.com/office/powerpoint/2010/main" val="795688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2506" y="365125"/>
            <a:ext cx="4751294" cy="5591922"/>
          </a:xfrm>
        </p:spPr>
        <p:txBody>
          <a:bodyPr>
            <a:normAutofit/>
          </a:bodyPr>
          <a:lstStyle/>
          <a:p>
            <a:pPr algn="r" rtl="1"/>
            <a:r>
              <a:rPr lang="fa-IR" sz="2800" dirty="0" smtClean="0">
                <a:cs typeface="B Mitra" panose="00000400000000000000" pitchFamily="2" charset="-78"/>
              </a:rPr>
              <a:t>1- قالب گیری نمونه در پارافین</a:t>
            </a:r>
            <a:br>
              <a:rPr lang="fa-IR" sz="2800" dirty="0" smtClean="0">
                <a:cs typeface="B Mitra" panose="00000400000000000000" pitchFamily="2" charset="-78"/>
              </a:rPr>
            </a:br>
            <a:r>
              <a:rPr lang="fa-IR" sz="2800" dirty="0" smtClean="0">
                <a:cs typeface="B Mitra" panose="00000400000000000000" pitchFamily="2" charset="-78"/>
              </a:rPr>
              <a:t>رنگ آمیزی با </a:t>
            </a:r>
            <a:r>
              <a:rPr lang="en-US" sz="2800" dirty="0" smtClean="0">
                <a:cs typeface="B Mitra" panose="00000400000000000000" pitchFamily="2" charset="-78"/>
              </a:rPr>
              <a:t>fast green</a:t>
            </a:r>
            <a:r>
              <a:rPr lang="fa-IR" sz="2800" dirty="0" smtClean="0">
                <a:cs typeface="B Mitra" panose="00000400000000000000" pitchFamily="2" charset="-78"/>
              </a:rPr>
              <a:t>‌ و آب گیری، زایلن، پارافین</a:t>
            </a:r>
            <a:br>
              <a:rPr lang="fa-IR" sz="2800" dirty="0" smtClean="0">
                <a:cs typeface="B Mitra" panose="00000400000000000000" pitchFamily="2" charset="-78"/>
              </a:rPr>
            </a:br>
            <a:r>
              <a:rPr lang="fa-IR" sz="2800" dirty="0" smtClean="0">
                <a:cs typeface="B Mitra" panose="00000400000000000000" pitchFamily="2" charset="-78"/>
              </a:rPr>
              <a:t>2- برش گیری </a:t>
            </a:r>
            <a:br>
              <a:rPr lang="fa-IR" sz="2800" dirty="0" smtClean="0">
                <a:cs typeface="B Mitra" panose="00000400000000000000" pitchFamily="2" charset="-78"/>
              </a:rPr>
            </a:br>
            <a:r>
              <a:rPr lang="fa-IR" sz="2800" dirty="0" smtClean="0">
                <a:cs typeface="B Mitra" panose="00000400000000000000" pitchFamily="2" charset="-78"/>
              </a:rPr>
              <a:t>3- رنگ آمیزی </a:t>
            </a:r>
            <a:r>
              <a:rPr lang="en-US" sz="2800" dirty="0" smtClean="0">
                <a:cs typeface="B Mitra" panose="00000400000000000000" pitchFamily="2" charset="-78"/>
              </a:rPr>
              <a:t>(Hematoxylin-</a:t>
            </a:r>
            <a:r>
              <a:rPr lang="en-US" sz="2800" dirty="0" err="1" smtClean="0">
                <a:cs typeface="B Mitra" panose="00000400000000000000" pitchFamily="2" charset="-78"/>
              </a:rPr>
              <a:t>Oesin</a:t>
            </a:r>
            <a:r>
              <a:rPr lang="fa-IR" sz="2800" dirty="0" smtClean="0">
                <a:cs typeface="B Mitra" panose="00000400000000000000" pitchFamily="2" charset="-78"/>
              </a:rPr>
              <a:t> </a:t>
            </a:r>
            <a:r>
              <a:rPr lang="en-US" sz="2800" dirty="0" smtClean="0">
                <a:cs typeface="B Mitra" panose="00000400000000000000" pitchFamily="2" charset="-78"/>
              </a:rPr>
              <a:t>)</a:t>
            </a:r>
            <a:r>
              <a:rPr lang="fa-IR" sz="2800" dirty="0" smtClean="0">
                <a:cs typeface="B Mitra" panose="00000400000000000000" pitchFamily="2" charset="-78"/>
              </a:rPr>
              <a:t>‌و مونته کردن با چسب کانادا بالزام</a:t>
            </a:r>
            <a:endParaRPr lang="fa-IR" sz="2800" dirty="0">
              <a:cs typeface="B Mitra" panose="00000400000000000000" pitchFamily="2" charset="-78"/>
            </a:endParaRPr>
          </a:p>
        </p:txBody>
      </p:sp>
      <p:pic>
        <p:nvPicPr>
          <p:cNvPr id="6" name="Content Placeholder 5"/>
          <p:cNvPicPr>
            <a:picLocks noGrp="1" noChangeAspect="1"/>
          </p:cNvPicPr>
          <p:nvPr>
            <p:ph idx="1"/>
          </p:nvPr>
        </p:nvPicPr>
        <p:blipFill>
          <a:blip r:embed="rId2"/>
          <a:stretch>
            <a:fillRect/>
          </a:stretch>
        </p:blipFill>
        <p:spPr>
          <a:xfrm>
            <a:off x="573471" y="0"/>
            <a:ext cx="4592441" cy="4351338"/>
          </a:xfrm>
          <a:prstGeom prst="rect">
            <a:avLst/>
          </a:prstGeom>
        </p:spPr>
      </p:pic>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13</a:t>
            </a:fld>
            <a:endParaRPr lang="en-US">
              <a:solidFill>
                <a:prstClr val="black">
                  <a:tint val="75000"/>
                </a:prstClr>
              </a:solidFill>
            </a:endParaRPr>
          </a:p>
        </p:txBody>
      </p:sp>
      <p:pic>
        <p:nvPicPr>
          <p:cNvPr id="3" name="Picture 2"/>
          <p:cNvPicPr>
            <a:picLocks noChangeAspect="1"/>
          </p:cNvPicPr>
          <p:nvPr/>
        </p:nvPicPr>
        <p:blipFill>
          <a:blip r:embed="rId3"/>
          <a:stretch>
            <a:fillRect/>
          </a:stretch>
        </p:blipFill>
        <p:spPr>
          <a:xfrm>
            <a:off x="2972023" y="5772617"/>
            <a:ext cx="7260965" cy="768163"/>
          </a:xfrm>
          <a:prstGeom prst="rect">
            <a:avLst/>
          </a:prstGeom>
        </p:spPr>
      </p:pic>
      <p:sp>
        <p:nvSpPr>
          <p:cNvPr id="5" name="TextBox 4"/>
          <p:cNvSpPr txBox="1"/>
          <p:nvPr/>
        </p:nvSpPr>
        <p:spPr>
          <a:xfrm>
            <a:off x="1385407" y="4363244"/>
            <a:ext cx="2343911" cy="523220"/>
          </a:xfrm>
          <a:prstGeom prst="rect">
            <a:avLst/>
          </a:prstGeom>
          <a:noFill/>
        </p:spPr>
        <p:txBody>
          <a:bodyPr wrap="none" rtlCol="1">
            <a:spAutoFit/>
          </a:bodyPr>
          <a:lstStyle/>
          <a:p>
            <a:r>
              <a:rPr lang="fa-IR" sz="2800" b="1" dirty="0" smtClean="0">
                <a:cs typeface="B Nazanin" panose="00000400000000000000" pitchFamily="2" charset="-78"/>
              </a:rPr>
              <a:t>دستگاه میکروتوم</a:t>
            </a:r>
            <a:endParaRPr lang="fa-IR" sz="2800" b="1" dirty="0">
              <a:cs typeface="B Nazanin" panose="00000400000000000000" pitchFamily="2" charset="-78"/>
            </a:endParaRPr>
          </a:p>
        </p:txBody>
      </p:sp>
      <p:sp>
        <p:nvSpPr>
          <p:cNvPr id="7" name="TextBox 6"/>
          <p:cNvSpPr txBox="1"/>
          <p:nvPr/>
        </p:nvSpPr>
        <p:spPr>
          <a:xfrm>
            <a:off x="5715000" y="766482"/>
            <a:ext cx="5593255" cy="646331"/>
          </a:xfrm>
          <a:prstGeom prst="rect">
            <a:avLst/>
          </a:prstGeom>
          <a:noFill/>
        </p:spPr>
        <p:txBody>
          <a:bodyPr wrap="square" rtlCol="1">
            <a:spAutoFit/>
          </a:bodyPr>
          <a:lstStyle/>
          <a:p>
            <a:r>
              <a:rPr lang="fa-IR" sz="3600" b="1" dirty="0" smtClean="0">
                <a:solidFill>
                  <a:srgbClr val="00B050"/>
                </a:solidFill>
              </a:rPr>
              <a:t>مراحل برش از بافت</a:t>
            </a:r>
            <a:endParaRPr lang="fa-IR" sz="3600" b="1" dirty="0">
              <a:solidFill>
                <a:srgbClr val="00B050"/>
              </a:solidFill>
            </a:endParaRPr>
          </a:p>
        </p:txBody>
      </p:sp>
      <p:sp>
        <p:nvSpPr>
          <p:cNvPr id="8" name="Oval Callout 7"/>
          <p:cNvSpPr/>
          <p:nvPr/>
        </p:nvSpPr>
        <p:spPr>
          <a:xfrm>
            <a:off x="5943600" y="4280485"/>
            <a:ext cx="1799665" cy="1567095"/>
          </a:xfrm>
          <a:prstGeom prst="wedgeEllipse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b="1" dirty="0" smtClean="0">
                <a:cs typeface="B Nazanin" panose="00000400000000000000" pitchFamily="2" charset="-78"/>
              </a:rPr>
              <a:t>به جای میکروتوم</a:t>
            </a:r>
            <a:endParaRPr lang="fa-IR" sz="2400" b="1" dirty="0">
              <a:cs typeface="B Nazanin" panose="00000400000000000000" pitchFamily="2" charset="-78"/>
            </a:endParaRPr>
          </a:p>
        </p:txBody>
      </p:sp>
      <p:pic>
        <p:nvPicPr>
          <p:cNvPr id="9" name="Picture 8"/>
          <p:cNvPicPr>
            <a:picLocks noChangeAspect="1"/>
          </p:cNvPicPr>
          <p:nvPr/>
        </p:nvPicPr>
        <p:blipFill>
          <a:blip r:embed="rId4"/>
          <a:stretch>
            <a:fillRect/>
          </a:stretch>
        </p:blipFill>
        <p:spPr>
          <a:xfrm>
            <a:off x="773821" y="654986"/>
            <a:ext cx="4013444" cy="4231478"/>
          </a:xfrm>
          <a:prstGeom prst="rect">
            <a:avLst/>
          </a:prstGeom>
        </p:spPr>
      </p:pic>
    </p:spTree>
    <p:extLst>
      <p:ext uri="{BB962C8B-B14F-4D97-AF65-F5344CB8AC3E}">
        <p14:creationId xmlns:p14="http://schemas.microsoft.com/office/powerpoint/2010/main" val="39761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en-US" sz="3200" b="1" dirty="0">
                <a:solidFill>
                  <a:srgbClr val="00B050"/>
                </a:solidFill>
                <a:cs typeface="B Nazanin" panose="00000400000000000000" pitchFamily="2" charset="-78"/>
              </a:rPr>
              <a:t>Fluorescence </a:t>
            </a:r>
            <a:r>
              <a:rPr lang="en-US" sz="3200" b="1" dirty="0" smtClean="0">
                <a:solidFill>
                  <a:srgbClr val="00B050"/>
                </a:solidFill>
                <a:cs typeface="B Nazanin" panose="00000400000000000000" pitchFamily="2" charset="-78"/>
              </a:rPr>
              <a:t>microscopy (FM)</a:t>
            </a:r>
            <a:r>
              <a:rPr lang="fa-IR" sz="3200" b="1" dirty="0" smtClean="0">
                <a:solidFill>
                  <a:srgbClr val="00B050"/>
                </a:solidFill>
                <a:cs typeface="B Nazanin" panose="00000400000000000000" pitchFamily="2" charset="-78"/>
              </a:rPr>
              <a:t> (میکروسکوپ فلورسنت)</a:t>
            </a:r>
            <a:endParaRPr lang="en-US" sz="3200" b="1" dirty="0">
              <a:solidFill>
                <a:srgbClr val="00B050"/>
              </a:solidFill>
              <a:cs typeface="B Nazanin"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lgn="r" rtl="1"/>
            <a:r>
              <a:rPr lang="fa-IR" dirty="0" smtClean="0"/>
              <a:t>بیشترین کنتراست توسط این </a:t>
            </a:r>
            <a:r>
              <a:rPr lang="en-US" dirty="0" smtClean="0"/>
              <a:t>M</a:t>
            </a:r>
            <a:r>
              <a:rPr lang="fa-IR" dirty="0" smtClean="0"/>
              <a:t> بدست می آید. مشاهده نمونه در یک زمینه سیاه با نمونه سفید ممکن می شود. دارای کاربردها متعدد بوده</a:t>
            </a:r>
          </a:p>
          <a:p>
            <a:pPr algn="r" rtl="1"/>
            <a:r>
              <a:rPr lang="fa-IR" dirty="0" smtClean="0"/>
              <a:t>متداولترین تکنیک استفاده شده </a:t>
            </a:r>
            <a:r>
              <a:rPr lang="en-US" dirty="0"/>
              <a:t>epiﬂuorescence light </a:t>
            </a:r>
            <a:r>
              <a:rPr lang="en-US" dirty="0" smtClean="0"/>
              <a:t>microscopy</a:t>
            </a:r>
            <a:r>
              <a:rPr lang="fa-IR" dirty="0" smtClean="0"/>
              <a:t> است که منبع نوری در بالای نمونه است و عدسی های اوبژکتیو هم به عنوان عدسی کندانسور و هم شیئی عمل می کنند.</a:t>
            </a:r>
          </a:p>
          <a:p>
            <a:pPr algn="r" rtl="1"/>
            <a:r>
              <a:rPr lang="fa-IR" dirty="0" smtClean="0"/>
              <a:t>تصاویر به علت ایجاد نواحی فلورسانت شده نسبت به نواحی فاقد فلورسانت است. </a:t>
            </a:r>
          </a:p>
          <a:p>
            <a:pPr algn="r" rtl="1"/>
            <a:r>
              <a:rPr lang="fa-IR" dirty="0" smtClean="0"/>
              <a:t>فلورسنس خیلی مشهور و رایج است (توانایی لیبل کردن اختصاصی سلول و ترکیبات داخلی سلول توسط </a:t>
            </a:r>
            <a:r>
              <a:rPr lang="en-US" dirty="0" smtClean="0"/>
              <a:t>FM</a:t>
            </a:r>
            <a:r>
              <a:rPr lang="fa-IR" dirty="0" smtClean="0"/>
              <a:t>)، تصاویر معمولا شامل مناطق مشخص از فلورسنس (سفید) روی نواحی بزرگی می شوند که نسبت های عالی از (سیگنال نسبت به نویز) </a:t>
            </a:r>
            <a:r>
              <a:rPr lang="en-US" dirty="0" smtClean="0"/>
              <a:t>signal to noise </a:t>
            </a:r>
            <a:r>
              <a:rPr lang="en-US" dirty="0" err="1" smtClean="0"/>
              <a:t>raios</a:t>
            </a:r>
            <a:r>
              <a:rPr lang="en-US" dirty="0" smtClean="0"/>
              <a:t> </a:t>
            </a:r>
            <a:r>
              <a:rPr lang="fa-IR" dirty="0" smtClean="0"/>
              <a:t> می دهد. </a:t>
            </a:r>
          </a:p>
          <a:p>
            <a:pPr algn="r" rtl="1"/>
            <a:r>
              <a:rPr lang="fa-IR" dirty="0" smtClean="0"/>
              <a:t>منبع نوری معمولا یک لامپ جیوه با فشار بالا یا زئون می باشد. بیشتر از لیزرها و منابع </a:t>
            </a:r>
            <a:r>
              <a:rPr lang="en-US" dirty="0" smtClean="0"/>
              <a:t>LED</a:t>
            </a:r>
            <a:r>
              <a:rPr lang="fa-IR" dirty="0" smtClean="0"/>
              <a:t> است. </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2469037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smtClean="0">
                <a:cs typeface="B Nazanin" panose="00000400000000000000" pitchFamily="2" charset="-78"/>
              </a:rPr>
              <a:t>ساختار میکروسکوپ های فلورسنت</a:t>
            </a:r>
            <a:endParaRPr lang="en-US" sz="4000" b="1" dirty="0">
              <a:cs typeface="B Nazanin" panose="00000400000000000000" pitchFamily="2" charset="-78"/>
            </a:endParaRPr>
          </a:p>
        </p:txBody>
      </p:sp>
      <p:sp>
        <p:nvSpPr>
          <p:cNvPr id="3" name="Content Placeholder 2"/>
          <p:cNvSpPr>
            <a:spLocks noGrp="1"/>
          </p:cNvSpPr>
          <p:nvPr>
            <p:ph idx="1"/>
          </p:nvPr>
        </p:nvSpPr>
        <p:spPr>
          <a:xfrm>
            <a:off x="5654566" y="1825625"/>
            <a:ext cx="5699234" cy="4351338"/>
          </a:xfrm>
        </p:spPr>
        <p:txBody>
          <a:bodyPr/>
          <a:lstStyle/>
          <a:p>
            <a:pPr algn="r" rtl="1"/>
            <a:r>
              <a:rPr lang="fa-IR" dirty="0" smtClean="0"/>
              <a:t>میکروسکوپ فلورسنت شبیه میکروسکوپ های عادی بوده جز اینکه نور روشن کننده از یک منبع خیلی قوی می آید و از دو ست فیلتر عبور می کند. یک فیلتر قبل از اینکه نور به نمونه برسد و فیلتر دیگر در مسیر نور عبوری از نمونه</a:t>
            </a:r>
            <a:r>
              <a:rPr lang="fa-IR" dirty="0">
                <a:solidFill>
                  <a:prstClr val="black"/>
                </a:solidFill>
              </a:rPr>
              <a:t> قرار دارد</a:t>
            </a:r>
            <a:r>
              <a:rPr lang="fa-IR" dirty="0" smtClean="0"/>
              <a:t>. از اولین فیلتر تنها طول موج هایی عبور داده می شوند که رنگ های فلورسنت خاص را تحریک می کند در حالیکه دومین فیلتر تنها عبور طول موج هایی  در حالت رنگ فلورسنت هستند را امکان پذیر می سازد.</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15</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0" y="1754745"/>
            <a:ext cx="5440068" cy="3072949"/>
          </a:xfrm>
          <a:prstGeom prst="rect">
            <a:avLst/>
          </a:prstGeom>
        </p:spPr>
      </p:pic>
    </p:spTree>
    <p:extLst>
      <p:ext uri="{BB962C8B-B14F-4D97-AF65-F5344CB8AC3E}">
        <p14:creationId xmlns:p14="http://schemas.microsoft.com/office/powerpoint/2010/main" val="1176006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6251" y="-470935"/>
            <a:ext cx="11465749" cy="5287210"/>
          </a:xfrm>
          <a:prstGeom prst="rect">
            <a:avLst/>
          </a:prstGeom>
        </p:spPr>
      </p:pic>
      <p:sp>
        <p:nvSpPr>
          <p:cNvPr id="3" name="Slide Number Placeholder 2"/>
          <p:cNvSpPr>
            <a:spLocks noGrp="1"/>
          </p:cNvSpPr>
          <p:nvPr>
            <p:ph type="sldNum" sz="quarter" idx="12"/>
          </p:nvPr>
        </p:nvSpPr>
        <p:spPr/>
        <p:txBody>
          <a:bodyPr/>
          <a:lstStyle/>
          <a:p>
            <a:fld id="{6F37A02C-708E-4C75-A3F5-AB3D9E783F5E}" type="slidenum">
              <a:rPr lang="en-US" smtClean="0">
                <a:solidFill>
                  <a:prstClr val="black">
                    <a:tint val="75000"/>
                  </a:prstClr>
                </a:solidFill>
              </a:rPr>
              <a:pPr/>
              <a:t>16</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1425599" y="4989572"/>
            <a:ext cx="8901742" cy="1731903"/>
          </a:xfrm>
          <a:prstGeom prst="rect">
            <a:avLst/>
          </a:prstGeom>
        </p:spPr>
      </p:pic>
      <p:sp>
        <p:nvSpPr>
          <p:cNvPr id="6" name="TextBox 5"/>
          <p:cNvSpPr txBox="1"/>
          <p:nvPr/>
        </p:nvSpPr>
        <p:spPr>
          <a:xfrm>
            <a:off x="1369269" y="191828"/>
            <a:ext cx="5089856" cy="1384995"/>
          </a:xfrm>
          <a:prstGeom prst="rect">
            <a:avLst/>
          </a:prstGeom>
          <a:noFill/>
        </p:spPr>
        <p:txBody>
          <a:bodyPr wrap="none" rtlCol="1">
            <a:spAutoFit/>
          </a:bodyPr>
          <a:lstStyle/>
          <a:p>
            <a:r>
              <a:rPr lang="fa-IR" sz="2800" b="1" dirty="0" smtClean="0">
                <a:solidFill>
                  <a:srgbClr val="00B050"/>
                </a:solidFill>
                <a:cs typeface="B Nazanin" panose="00000400000000000000" pitchFamily="2" charset="-78"/>
              </a:rPr>
              <a:t>فلورسنت (طرز کار یک ماده فلورسنت </a:t>
            </a:r>
            <a:r>
              <a:rPr lang="en-US" sz="2800" b="1" dirty="0" smtClean="0">
                <a:solidFill>
                  <a:srgbClr val="00B050"/>
                </a:solidFill>
                <a:cs typeface="B Nazanin" panose="00000400000000000000" pitchFamily="2" charset="-78"/>
              </a:rPr>
              <a:t>A</a:t>
            </a:r>
            <a:endParaRPr lang="fa-IR" sz="2800" b="1" dirty="0" smtClean="0">
              <a:solidFill>
                <a:srgbClr val="00B050"/>
              </a:solidFill>
              <a:cs typeface="B Nazanin" panose="00000400000000000000" pitchFamily="2" charset="-78"/>
            </a:endParaRPr>
          </a:p>
          <a:p>
            <a:r>
              <a:rPr lang="fa-IR" sz="2800" b="1" dirty="0" smtClean="0">
                <a:solidFill>
                  <a:srgbClr val="00B050"/>
                </a:solidFill>
                <a:cs typeface="B Nazanin" panose="00000400000000000000" pitchFamily="2" charset="-78"/>
              </a:rPr>
              <a:t> و</a:t>
            </a:r>
          </a:p>
          <a:p>
            <a:r>
              <a:rPr lang="fa-IR" sz="2800" b="1" dirty="0" smtClean="0">
                <a:solidFill>
                  <a:srgbClr val="00B050"/>
                </a:solidFill>
                <a:cs typeface="B Nazanin" panose="00000400000000000000" pitchFamily="2" charset="-78"/>
              </a:rPr>
              <a:t> میکروسکوپ فلورسنت </a:t>
            </a:r>
            <a:r>
              <a:rPr lang="en-US" sz="2800" b="1" dirty="0" smtClean="0">
                <a:solidFill>
                  <a:srgbClr val="00B050"/>
                </a:solidFill>
                <a:cs typeface="B Nazanin" panose="00000400000000000000" pitchFamily="2" charset="-78"/>
              </a:rPr>
              <a:t>B</a:t>
            </a:r>
            <a:endParaRPr lang="fa-IR" sz="2800" b="1" dirty="0">
              <a:solidFill>
                <a:srgbClr val="00B050"/>
              </a:solidFill>
              <a:cs typeface="B Nazanin" panose="00000400000000000000" pitchFamily="2" charset="-78"/>
            </a:endParaRPr>
          </a:p>
        </p:txBody>
      </p:sp>
    </p:spTree>
    <p:extLst>
      <p:ext uri="{BB962C8B-B14F-4D97-AF65-F5344CB8AC3E}">
        <p14:creationId xmlns:p14="http://schemas.microsoft.com/office/powerpoint/2010/main" val="2766635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r" rtl="1"/>
            <a:r>
              <a:rPr lang="en-US" dirty="0" smtClean="0"/>
              <a:t>FM</a:t>
            </a:r>
            <a:r>
              <a:rPr lang="fa-IR" dirty="0" smtClean="0"/>
              <a:t> اغلب برای کشف پروتئین خاصی یا دیگر مولکول ها در سلول ها و بافت ها استفاده می شود. </a:t>
            </a:r>
          </a:p>
          <a:p>
            <a:pPr algn="r" rtl="1"/>
            <a:r>
              <a:rPr lang="fa-IR" dirty="0" smtClean="0"/>
              <a:t>یک تکنیک قوی و استفاده شده متداول اتصال رنگ های قلورسنت با مولکول های آنتی بادی است که به عنوان عوامل اختصاصی به طور انتخابی به مولکول خاصی متصل می شوتد.</a:t>
            </a:r>
          </a:p>
          <a:p>
            <a:pPr algn="r" rtl="1"/>
            <a:r>
              <a:rPr lang="fa-IR" dirty="0" smtClean="0"/>
              <a:t>دو رنگ فلورسنت که خیلی استفاده می شوند  </a:t>
            </a:r>
            <a:r>
              <a:rPr lang="en-US" dirty="0" smtClean="0"/>
              <a:t>fluorescein</a:t>
            </a:r>
            <a:r>
              <a:rPr lang="fa-IR" dirty="0" smtClean="0"/>
              <a:t> وقتی با نور آبی تحریک می شوند یک نور سبز فلورسنت از خود منتشر می کنند. و </a:t>
            </a:r>
            <a:r>
              <a:rPr lang="en-US" dirty="0" err="1" smtClean="0"/>
              <a:t>rhodamine</a:t>
            </a:r>
            <a:r>
              <a:rPr lang="fa-IR" dirty="0" smtClean="0"/>
              <a:t> که وقتی با نور سبز-زرد تحریک می شود نور قرمز از خود منتشر می کند. </a:t>
            </a:r>
          </a:p>
          <a:p>
            <a:pPr algn="r" rtl="1"/>
            <a:r>
              <a:rPr lang="fa-IR" dirty="0" smtClean="0"/>
              <a:t>با اتصال فلورسین به آنتی بادی توزیع مولکول ها در سلول ها تعیین می شود.</a:t>
            </a:r>
          </a:p>
          <a:p>
            <a:pPr algn="r" rtl="1"/>
            <a:r>
              <a:rPr lang="fa-IR" dirty="0" smtClean="0"/>
              <a:t>سه رنگ فلورسنت در یک روش بین سه نوع مولکول در یک سلول استفاده شده است. </a:t>
            </a:r>
          </a:p>
          <a:p>
            <a:pPr algn="r" rtl="1"/>
            <a:endParaRPr lang="en-US" dirty="0"/>
          </a:p>
        </p:txBody>
      </p:sp>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7688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176369"/>
          </a:xfrm>
        </p:spPr>
        <p:txBody>
          <a:bodyPr>
            <a:normAutofit/>
          </a:bodyPr>
          <a:lstStyle/>
          <a:p>
            <a:r>
              <a:rPr lang="fa-IR" b="1" dirty="0" smtClean="0">
                <a:cs typeface="B Nazanin" panose="00000400000000000000" pitchFamily="2" charset="-78"/>
              </a:rPr>
              <a:t>نشانگر های فلورسنت</a:t>
            </a:r>
            <a:br>
              <a:rPr lang="fa-IR" b="1" dirty="0" smtClean="0">
                <a:cs typeface="B Nazanin" panose="00000400000000000000" pitchFamily="2" charset="-78"/>
              </a:rPr>
            </a:br>
            <a:r>
              <a:rPr lang="fa-IR" sz="2000" b="1" dirty="0" smtClean="0">
                <a:cs typeface="B Nazanin" panose="00000400000000000000" pitchFamily="2" charset="-78"/>
              </a:rPr>
              <a:t>این شکل انواع نشانگرهای فلورسنت را نشان می دهد.</a:t>
            </a:r>
            <a:r>
              <a:rPr lang="fa-IR" sz="4000" b="1" dirty="0" smtClean="0">
                <a:cs typeface="B Nazanin" panose="00000400000000000000" pitchFamily="2" charset="-78"/>
              </a:rPr>
              <a:t/>
            </a:r>
            <a:br>
              <a:rPr lang="fa-IR" sz="4000" b="1" dirty="0" smtClean="0">
                <a:cs typeface="B Nazanin" panose="00000400000000000000" pitchFamily="2" charset="-78"/>
              </a:rPr>
            </a:br>
            <a:endParaRPr lang="fa-IR" sz="4000" b="1"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18</a:t>
            </a:fld>
            <a:endParaRPr lang="en-US">
              <a:solidFill>
                <a:prstClr val="black">
                  <a:tint val="75000"/>
                </a:prstClr>
              </a:solidFill>
            </a:endParaRPr>
          </a:p>
        </p:txBody>
      </p:sp>
      <p:pic>
        <p:nvPicPr>
          <p:cNvPr id="5" name="Content Placeholder 4"/>
          <p:cNvPicPr>
            <a:picLocks noGrp="1" noChangeAspect="1"/>
          </p:cNvPicPr>
          <p:nvPr>
            <p:ph idx="1"/>
          </p:nvPr>
        </p:nvPicPr>
        <p:blipFill>
          <a:blip r:embed="rId2"/>
          <a:stretch>
            <a:fillRect/>
          </a:stretch>
        </p:blipFill>
        <p:spPr>
          <a:xfrm>
            <a:off x="542364" y="3542506"/>
            <a:ext cx="5876925" cy="2686050"/>
          </a:xfrm>
          <a:prstGeom prst="rect">
            <a:avLst/>
          </a:prstGeom>
        </p:spPr>
      </p:pic>
      <p:pic>
        <p:nvPicPr>
          <p:cNvPr id="6" name="Picture 5"/>
          <p:cNvPicPr>
            <a:picLocks noChangeAspect="1"/>
          </p:cNvPicPr>
          <p:nvPr/>
        </p:nvPicPr>
        <p:blipFill>
          <a:blip r:embed="rId3"/>
          <a:stretch>
            <a:fillRect/>
          </a:stretch>
        </p:blipFill>
        <p:spPr>
          <a:xfrm>
            <a:off x="7067077" y="265622"/>
            <a:ext cx="3651821" cy="6553768"/>
          </a:xfrm>
          <a:prstGeom prst="rect">
            <a:avLst/>
          </a:prstGeom>
        </p:spPr>
      </p:pic>
    </p:spTree>
    <p:extLst>
      <p:ext uri="{BB962C8B-B14F-4D97-AF65-F5344CB8AC3E}">
        <p14:creationId xmlns:p14="http://schemas.microsoft.com/office/powerpoint/2010/main" val="115373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رنگ های نمونه</a:t>
            </a:r>
            <a:endParaRPr lang="en-US" dirty="0"/>
          </a:p>
        </p:txBody>
      </p:sp>
      <p:sp>
        <p:nvSpPr>
          <p:cNvPr id="3" name="Content Placeholder 2"/>
          <p:cNvSpPr>
            <a:spLocks noGrp="1"/>
          </p:cNvSpPr>
          <p:nvPr>
            <p:ph idx="1"/>
          </p:nvPr>
        </p:nvSpPr>
        <p:spPr/>
        <p:txBody>
          <a:bodyPr>
            <a:normAutofit lnSpcReduction="10000"/>
          </a:bodyPr>
          <a:lstStyle/>
          <a:p>
            <a:pPr algn="r" rtl="1"/>
            <a:r>
              <a:rPr lang="fa-IR" sz="2400" dirty="0" smtClean="0"/>
              <a:t>کنتراست توسط رنگ ها می تواند به نمونه داده شود.</a:t>
            </a:r>
          </a:p>
          <a:p>
            <a:pPr algn="r" rtl="1"/>
            <a:r>
              <a:rPr lang="fa-IR" sz="2400" dirty="0" smtClean="0"/>
              <a:t>این رنگ ها می تواند عمومی باشد برای رنگ کردن یک پروتئین مانند </a:t>
            </a:r>
            <a:r>
              <a:rPr lang="en-US" sz="2400" dirty="0" err="1" smtClean="0"/>
              <a:t>coomassie</a:t>
            </a:r>
            <a:r>
              <a:rPr lang="en-US" sz="2400" dirty="0" smtClean="0"/>
              <a:t> blue</a:t>
            </a:r>
            <a:r>
              <a:rPr lang="fa-IR" sz="2400" dirty="0" smtClean="0"/>
              <a:t> و یا یک رنگ اختصاصی باشد که یک اندامک خاص را رنگ کند مانند هسته میتوکندری و غیره.</a:t>
            </a:r>
          </a:p>
          <a:p>
            <a:pPr algn="r" rtl="1"/>
            <a:r>
              <a:rPr lang="fa-IR" sz="2400" dirty="0" smtClean="0"/>
              <a:t>کارمین: قرمز برای رنگ آمیزی گلیکوژن (کارمین آلوم برای رنگ آمیزی هسته)</a:t>
            </a:r>
          </a:p>
          <a:p>
            <a:pPr algn="r" rtl="1"/>
            <a:r>
              <a:rPr lang="fa-IR" sz="2400" dirty="0" smtClean="0"/>
              <a:t>کریستال ویولت: دستگاه عصبی</a:t>
            </a:r>
          </a:p>
          <a:p>
            <a:pPr algn="r" rtl="1"/>
            <a:r>
              <a:rPr lang="fa-IR" sz="2400" dirty="0" smtClean="0"/>
              <a:t>هماتوکسیلین: رنگ آمیزی هسته در ترکیب با ائوزین (رنگ آمیزی غشاء)</a:t>
            </a:r>
          </a:p>
          <a:p>
            <a:pPr algn="r" rtl="1"/>
            <a:r>
              <a:rPr lang="fa-IR" sz="2400" dirty="0" smtClean="0"/>
              <a:t>رنگ ها می تواند به صورت ترکیبی استفاده شود.</a:t>
            </a:r>
          </a:p>
          <a:p>
            <a:pPr algn="r" rtl="1"/>
            <a:r>
              <a:rPr lang="fa-IR" sz="2400" dirty="0" smtClean="0"/>
              <a:t>بسیاری از رنگ های بافت شناسی می تواند در میکروسکوپ زمینه سفید استفاده شود.</a:t>
            </a:r>
          </a:p>
          <a:p>
            <a:pPr algn="r" rtl="1"/>
            <a:r>
              <a:rPr lang="fa-IR" sz="2400" dirty="0" smtClean="0"/>
              <a:t>رنگ های اختصاصی بیشتر می تواند همراه با میکروسکوپ فلورسنس استفاده شود. </a:t>
            </a:r>
          </a:p>
          <a:p>
            <a:pPr algn="r" rtl="1"/>
            <a:r>
              <a:rPr lang="fa-IR" sz="2400" b="1" dirty="0" smtClean="0"/>
              <a:t>میکروسکوپ ایمونوفلورسنس </a:t>
            </a:r>
            <a:r>
              <a:rPr lang="fa-IR" sz="2400" dirty="0" smtClean="0"/>
              <a:t>برای توزیع مکانی ماکرومولکول ها در سلول ها و بافت ها استفاده می شود.</a:t>
            </a:r>
            <a:endParaRPr lang="en-US" sz="2400"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1174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a-IR" sz="2400" dirty="0" smtClean="0"/>
              <a:t>امروزه در میکروسکوپ ها پیشرفت های زیادی حاصل شده است و به کمک دوربین های دیجیتال و نرم افزارها امکان تهیه تصاویر روشن و سه بعدی امکان پذیر شده است.</a:t>
            </a:r>
          </a:p>
          <a:p>
            <a:r>
              <a:rPr lang="fa-IR" sz="2400" dirty="0" smtClean="0"/>
              <a:t>اصلاح "خطای کروماتیک" در عدسی ها: وقتی طول موج های مختلف نور از هم جدا شده و از لنز در زوایای مختلف می گذرند سبب ایجاد حالت رنگین کمامی در لبه های تصویر می شود. </a:t>
            </a:r>
            <a:endParaRPr lang="en-US" sz="2400" dirty="0"/>
          </a:p>
        </p:txBody>
      </p:sp>
      <p:sp>
        <p:nvSpPr>
          <p:cNvPr id="4" name="Slide Number Placeholder 3"/>
          <p:cNvSpPr>
            <a:spLocks noGrp="1"/>
          </p:cNvSpPr>
          <p:nvPr>
            <p:ph type="sldNum" sz="quarter" idx="12"/>
          </p:nvPr>
        </p:nvSpPr>
        <p:spPr/>
        <p:txBody>
          <a:bodyPr/>
          <a:lstStyle/>
          <a:p>
            <a:fld id="{D2FC8B02-AA20-422E-B5B9-646B218673BE}" type="slidenum">
              <a:rPr lang="fa-IR" smtClean="0"/>
              <a:t>2</a:t>
            </a:fld>
            <a:endParaRPr lang="fa-IR"/>
          </a:p>
        </p:txBody>
      </p:sp>
      <p:pic>
        <p:nvPicPr>
          <p:cNvPr id="5" name="Picture 4"/>
          <p:cNvPicPr>
            <a:picLocks noChangeAspect="1"/>
          </p:cNvPicPr>
          <p:nvPr/>
        </p:nvPicPr>
        <p:blipFill>
          <a:blip r:embed="rId2"/>
          <a:stretch>
            <a:fillRect/>
          </a:stretch>
        </p:blipFill>
        <p:spPr>
          <a:xfrm>
            <a:off x="838200" y="4334430"/>
            <a:ext cx="4318437" cy="1842533"/>
          </a:xfrm>
          <a:prstGeom prst="rect">
            <a:avLst/>
          </a:prstGeom>
        </p:spPr>
      </p:pic>
      <p:pic>
        <p:nvPicPr>
          <p:cNvPr id="6" name="Picture 5"/>
          <p:cNvPicPr>
            <a:picLocks noChangeAspect="1"/>
          </p:cNvPicPr>
          <p:nvPr/>
        </p:nvPicPr>
        <p:blipFill>
          <a:blip r:embed="rId3"/>
          <a:stretch>
            <a:fillRect/>
          </a:stretch>
        </p:blipFill>
        <p:spPr>
          <a:xfrm>
            <a:off x="9463204" y="3628882"/>
            <a:ext cx="2304488" cy="3005588"/>
          </a:xfrm>
          <a:prstGeom prst="rect">
            <a:avLst/>
          </a:prstGeom>
        </p:spPr>
      </p:pic>
    </p:spTree>
    <p:extLst>
      <p:ext uri="{BB962C8B-B14F-4D97-AF65-F5344CB8AC3E}">
        <p14:creationId xmlns:p14="http://schemas.microsoft.com/office/powerpoint/2010/main" val="1116312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Content Placeholder 4"/>
          <p:cNvPicPr>
            <a:picLocks noGrp="1" noChangeAspect="1"/>
          </p:cNvPicPr>
          <p:nvPr>
            <p:ph idx="1"/>
          </p:nvPr>
        </p:nvPicPr>
        <p:blipFill>
          <a:blip r:embed="rId2"/>
          <a:stretch>
            <a:fillRect/>
          </a:stretch>
        </p:blipFill>
        <p:spPr>
          <a:xfrm>
            <a:off x="1608955" y="2167126"/>
            <a:ext cx="8974090" cy="3712786"/>
          </a:xfrm>
          <a:prstGeom prst="rect">
            <a:avLst/>
          </a:prstGeom>
        </p:spPr>
      </p:pic>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20</a:t>
            </a:fld>
            <a:endParaRPr lang="en-US">
              <a:solidFill>
                <a:prstClr val="black">
                  <a:tint val="75000"/>
                </a:prstClr>
              </a:solidFill>
            </a:endParaRPr>
          </a:p>
        </p:txBody>
      </p:sp>
      <p:sp>
        <p:nvSpPr>
          <p:cNvPr id="6" name="TextBox 5"/>
          <p:cNvSpPr txBox="1"/>
          <p:nvPr/>
        </p:nvSpPr>
        <p:spPr>
          <a:xfrm>
            <a:off x="1922366" y="1105913"/>
            <a:ext cx="9198352" cy="584775"/>
          </a:xfrm>
          <a:prstGeom prst="rect">
            <a:avLst/>
          </a:prstGeom>
          <a:noFill/>
        </p:spPr>
        <p:txBody>
          <a:bodyPr wrap="none" rtlCol="1">
            <a:spAutoFit/>
          </a:bodyPr>
          <a:lstStyle/>
          <a:p>
            <a:r>
              <a:rPr lang="fa-IR" sz="3200" b="1" dirty="0" smtClean="0">
                <a:cs typeface="B Nazanin" panose="00000400000000000000" pitchFamily="2" charset="-78"/>
              </a:rPr>
              <a:t>رنگ ها می توانند به صورت ترکیبی استفاده شوند مانند شکل زیر</a:t>
            </a:r>
            <a:endParaRPr lang="fa-IR" sz="3200" b="1" dirty="0">
              <a:cs typeface="B Nazanin" panose="00000400000000000000" pitchFamily="2" charset="-78"/>
            </a:endParaRPr>
          </a:p>
        </p:txBody>
      </p:sp>
    </p:spTree>
    <p:extLst>
      <p:ext uri="{BB962C8B-B14F-4D97-AF65-F5344CB8AC3E}">
        <p14:creationId xmlns:p14="http://schemas.microsoft.com/office/powerpoint/2010/main" val="1045909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smtClean="0">
                <a:cs typeface="B Nazanin" panose="00000400000000000000" pitchFamily="2" charset="-78"/>
              </a:rPr>
              <a:t>سه روش اصلی کار کردن با این بافت ها</a:t>
            </a:r>
            <a:endParaRPr lang="en-US" sz="4000" b="1" dirty="0">
              <a:cs typeface="B Nazanin" panose="00000400000000000000" pitchFamily="2" charset="-78"/>
            </a:endParaRPr>
          </a:p>
        </p:txBody>
      </p:sp>
      <p:sp>
        <p:nvSpPr>
          <p:cNvPr id="3" name="Content Placeholder 2"/>
          <p:cNvSpPr>
            <a:spLocks noGrp="1"/>
          </p:cNvSpPr>
          <p:nvPr>
            <p:ph idx="1"/>
          </p:nvPr>
        </p:nvSpPr>
        <p:spPr/>
        <p:txBody>
          <a:bodyPr/>
          <a:lstStyle/>
          <a:p>
            <a:pPr lvl="0" algn="r" rtl="1"/>
            <a:r>
              <a:rPr lang="fa-IR" dirty="0" smtClean="0">
                <a:solidFill>
                  <a:srgbClr val="FF0000"/>
                </a:solidFill>
              </a:rPr>
              <a:t>رنگ آمیزی با رنگ های ارگانیک: </a:t>
            </a:r>
            <a:r>
              <a:rPr lang="fa-IR" dirty="0" smtClean="0"/>
              <a:t>که تمایل خاصی برای اجزای زیرسلولی خاصی دارند. برای مثال هماتوکسیلین تمایل برای مولکول های منفی و بنابراین پراکنش </a:t>
            </a:r>
            <a:r>
              <a:rPr lang="en-US" dirty="0" smtClean="0"/>
              <a:t>DNA</a:t>
            </a:r>
            <a:r>
              <a:rPr lang="fa-IR" dirty="0" smtClean="0"/>
              <a:t> و </a:t>
            </a:r>
            <a:r>
              <a:rPr lang="en-US" dirty="0" smtClean="0"/>
              <a:t>RNA</a:t>
            </a:r>
            <a:r>
              <a:rPr lang="fa-IR" dirty="0" smtClean="0"/>
              <a:t> </a:t>
            </a:r>
            <a:r>
              <a:rPr lang="fa-IR" dirty="0">
                <a:solidFill>
                  <a:prstClr val="black"/>
                </a:solidFill>
              </a:rPr>
              <a:t>و همچنین پروتئین های اسیدی در سلول </a:t>
            </a:r>
            <a:r>
              <a:rPr lang="fa-IR" dirty="0" smtClean="0"/>
              <a:t>را می تواند آشکار کند.</a:t>
            </a:r>
          </a:p>
          <a:p>
            <a:pPr lvl="0" algn="r" rtl="1"/>
            <a:r>
              <a:rPr lang="fa-IR" dirty="0" smtClean="0">
                <a:solidFill>
                  <a:srgbClr val="FF0000"/>
                </a:solidFill>
              </a:rPr>
              <a:t>برش بافت برای بررسی بیان افتراقی ژن ها</a:t>
            </a:r>
            <a:r>
              <a:rPr lang="fa-IR" dirty="0" smtClean="0"/>
              <a:t>. برای مثال روش </a:t>
            </a:r>
            <a:r>
              <a:rPr lang="en-US" dirty="0" smtClean="0"/>
              <a:t>in situ hybridization</a:t>
            </a:r>
            <a:r>
              <a:rPr lang="fa-IR" dirty="0" smtClean="0"/>
              <a:t> باعث آشکار کردن توزیع و فراوانی سلولی از مولکول </a:t>
            </a:r>
            <a:r>
              <a:rPr lang="en-US" dirty="0" smtClean="0"/>
              <a:t>RNA</a:t>
            </a:r>
            <a:r>
              <a:rPr lang="fa-IR" dirty="0" smtClean="0"/>
              <a:t> بیان شده خاص در برش بافتی یا در مونته کامل ارگانیسم های کوچک با اندام ها. این روش وقتی موثر است که همراه با نشانگرهای فلورسنت استفاده شود. </a:t>
            </a:r>
          </a:p>
          <a:p>
            <a:pPr algn="r" rtl="1"/>
            <a:r>
              <a:rPr lang="fa-IR" dirty="0" smtClean="0"/>
              <a:t>رنگ های فلورسنت برای رنگ آمیزی سلول ها استفاده می شوند که از </a:t>
            </a:r>
            <a:r>
              <a:rPr lang="en-US" dirty="0" smtClean="0"/>
              <a:t>FM</a:t>
            </a:r>
            <a:r>
              <a:rPr lang="fa-IR" dirty="0" smtClean="0"/>
              <a:t> استفاده می کنند. </a:t>
            </a:r>
            <a:endParaRPr lang="en-US" dirty="0"/>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539559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22</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281300" y="1344706"/>
            <a:ext cx="10072500" cy="4708636"/>
          </a:xfrm>
          <a:prstGeom prst="rect">
            <a:avLst/>
          </a:prstGeom>
        </p:spPr>
      </p:pic>
      <p:sp>
        <p:nvSpPr>
          <p:cNvPr id="6" name="Rectangle 5"/>
          <p:cNvSpPr/>
          <p:nvPr/>
        </p:nvSpPr>
        <p:spPr>
          <a:xfrm>
            <a:off x="537882" y="704617"/>
            <a:ext cx="7167282" cy="2151529"/>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0"/>
            <a:r>
              <a:rPr lang="fa-IR" sz="3600" b="1" dirty="0">
                <a:solidFill>
                  <a:prstClr val="black"/>
                </a:solidFill>
              </a:rPr>
              <a:t>بیان ژن در جنین مگس </a:t>
            </a:r>
            <a:r>
              <a:rPr lang="fa-IR" sz="3600" b="1" dirty="0" smtClean="0">
                <a:solidFill>
                  <a:prstClr val="black"/>
                </a:solidFill>
              </a:rPr>
              <a:t>سرکه</a:t>
            </a:r>
          </a:p>
          <a:p>
            <a:pPr algn="ctr" rtl="0"/>
            <a:r>
              <a:rPr lang="fa-IR" sz="2800" dirty="0" smtClean="0">
                <a:solidFill>
                  <a:prstClr val="black"/>
                </a:solidFill>
              </a:rPr>
              <a:t>(توضیح شکل خوانده شود) </a:t>
            </a:r>
            <a:endParaRPr lang="fa-IR" sz="2800" dirty="0">
              <a:solidFill>
                <a:prstClr val="black"/>
              </a:solidFill>
            </a:endParaRPr>
          </a:p>
        </p:txBody>
      </p:sp>
    </p:spTree>
    <p:extLst>
      <p:ext uri="{BB962C8B-B14F-4D97-AF65-F5344CB8AC3E}">
        <p14:creationId xmlns:p14="http://schemas.microsoft.com/office/powerpoint/2010/main" val="3910817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601" y="790202"/>
            <a:ext cx="10515600" cy="4351338"/>
          </a:xfrm>
        </p:spPr>
        <p:txBody>
          <a:bodyPr>
            <a:normAutofit/>
          </a:bodyPr>
          <a:lstStyle/>
          <a:p>
            <a:pPr algn="r" rtl="1"/>
            <a:r>
              <a:rPr lang="fa-IR" sz="3200" b="1" dirty="0" smtClean="0">
                <a:cs typeface="B Nazanin" panose="00000400000000000000" pitchFamily="2" charset="-78"/>
              </a:rPr>
              <a:t>بسیاری از رنگ های فلورسنت جدیدتر مانند </a:t>
            </a:r>
            <a:r>
              <a:rPr lang="en-US" sz="3200" b="1" dirty="0" smtClean="0">
                <a:cs typeface="B Nazanin" panose="00000400000000000000" pitchFamily="2" charset="-78"/>
              </a:rPr>
              <a:t>Cy3</a:t>
            </a:r>
            <a:r>
              <a:rPr lang="fa-IR" sz="3200" b="1" dirty="0" smtClean="0">
                <a:cs typeface="B Nazanin" panose="00000400000000000000" pitchFamily="2" charset="-78"/>
              </a:rPr>
              <a:t>، </a:t>
            </a:r>
            <a:r>
              <a:rPr lang="en-US" sz="3200" b="1" dirty="0" smtClean="0">
                <a:cs typeface="B Nazanin" panose="00000400000000000000" pitchFamily="2" charset="-78"/>
              </a:rPr>
              <a:t>Cy5</a:t>
            </a:r>
            <a:r>
              <a:rPr lang="fa-IR" sz="3200" b="1" dirty="0" smtClean="0">
                <a:cs typeface="B Nazanin" panose="00000400000000000000" pitchFamily="2" charset="-78"/>
              </a:rPr>
              <a:t> و </a:t>
            </a:r>
            <a:r>
              <a:rPr lang="en-US" sz="3200" b="1" dirty="0" smtClean="0">
                <a:cs typeface="B Nazanin" panose="00000400000000000000" pitchFamily="2" charset="-78"/>
              </a:rPr>
              <a:t>Alexa</a:t>
            </a:r>
            <a:r>
              <a:rPr lang="fa-IR" sz="3200" b="1" dirty="0" smtClean="0">
                <a:cs typeface="B Nazanin" panose="00000400000000000000" pitchFamily="2" charset="-78"/>
              </a:rPr>
              <a:t> به طور اختصاصی برای </a:t>
            </a:r>
            <a:r>
              <a:rPr lang="en-US" sz="3200" b="1" dirty="0" smtClean="0">
                <a:cs typeface="B Nazanin" panose="00000400000000000000" pitchFamily="2" charset="-78"/>
              </a:rPr>
              <a:t>MF</a:t>
            </a:r>
            <a:r>
              <a:rPr lang="fa-IR" sz="3200" b="1" dirty="0" smtClean="0">
                <a:cs typeface="B Nazanin" panose="00000400000000000000" pitchFamily="2" charset="-78"/>
              </a:rPr>
              <a:t> ایجاد شده اند. </a:t>
            </a:r>
            <a:endParaRPr lang="en-US" sz="3200" b="1"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1749638" y="2538097"/>
            <a:ext cx="8692724" cy="4714417"/>
          </a:xfrm>
          <a:prstGeom prst="rect">
            <a:avLst/>
          </a:prstGeom>
        </p:spPr>
      </p:pic>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23</a:t>
            </a:fld>
            <a:endParaRPr lang="en-US">
              <a:solidFill>
                <a:prstClr val="black">
                  <a:tint val="75000"/>
                </a:prstClr>
              </a:solidFill>
            </a:endParaRPr>
          </a:p>
        </p:txBody>
      </p:sp>
      <p:sp>
        <p:nvSpPr>
          <p:cNvPr id="7" name="TextBox 6"/>
          <p:cNvSpPr txBox="1"/>
          <p:nvPr/>
        </p:nvSpPr>
        <p:spPr>
          <a:xfrm>
            <a:off x="6881724" y="5005008"/>
            <a:ext cx="4788196" cy="830997"/>
          </a:xfrm>
          <a:prstGeom prst="rect">
            <a:avLst/>
          </a:prstGeom>
          <a:noFill/>
        </p:spPr>
        <p:txBody>
          <a:bodyPr wrap="square" rtlCol="1">
            <a:spAutoFit/>
          </a:bodyPr>
          <a:lstStyle/>
          <a:p>
            <a:r>
              <a:rPr lang="fa-IR" sz="2400" dirty="0" smtClean="0"/>
              <a:t>انواع فلورسنت ها را می توان در یک سلول استفاده کرد</a:t>
            </a:r>
            <a:endParaRPr lang="fa-IR" sz="2400" dirty="0"/>
          </a:p>
        </p:txBody>
      </p:sp>
      <p:sp>
        <p:nvSpPr>
          <p:cNvPr id="8" name="Right Arrow 7"/>
          <p:cNvSpPr/>
          <p:nvPr/>
        </p:nvSpPr>
        <p:spPr>
          <a:xfrm rot="10800000">
            <a:off x="6239435" y="5645230"/>
            <a:ext cx="5483230" cy="605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532098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کوانتوم دات ها </a:t>
            </a:r>
            <a:endParaRPr lang="en-US" dirty="0"/>
          </a:p>
        </p:txBody>
      </p:sp>
      <p:sp>
        <p:nvSpPr>
          <p:cNvPr id="3" name="Content Placeholder 2"/>
          <p:cNvSpPr>
            <a:spLocks noGrp="1"/>
          </p:cNvSpPr>
          <p:nvPr>
            <p:ph idx="1"/>
          </p:nvPr>
        </p:nvSpPr>
        <p:spPr/>
        <p:txBody>
          <a:bodyPr/>
          <a:lstStyle/>
          <a:p>
            <a:pPr algn="r" rtl="1"/>
            <a:r>
              <a:rPr lang="fa-IR" dirty="0" smtClean="0"/>
              <a:t>پروب های فلورسنتی که توسط تحریک نور دچار سفیدشدگی  </a:t>
            </a:r>
            <a:r>
              <a:rPr lang="en-US" dirty="0" smtClean="0"/>
              <a:t>(</a:t>
            </a:r>
            <a:r>
              <a:rPr lang="en-US" dirty="0" err="1" smtClean="0"/>
              <a:t>photobleaching</a:t>
            </a:r>
            <a:r>
              <a:rPr lang="en-US" dirty="0" smtClean="0"/>
              <a:t>)</a:t>
            </a:r>
            <a:r>
              <a:rPr lang="fa-IR" dirty="0" smtClean="0"/>
              <a:t> نشوند.</a:t>
            </a:r>
          </a:p>
          <a:p>
            <a:pPr algn="r" rtl="1"/>
            <a:r>
              <a:rPr lang="fa-IR" dirty="0" smtClean="0"/>
              <a:t>فلوروکروم های ارگانیک سریع ناپدید می شوند وقتی که مدام روشن باشند.</a:t>
            </a:r>
          </a:p>
          <a:p>
            <a:pPr algn="r" rtl="1"/>
            <a:r>
              <a:rPr lang="fa-IR" dirty="0" smtClean="0"/>
              <a:t>استفاده از نانوذرات غیر آلی که قطری بین 2 تا 10 نانومتر دارند و فلورسنت آن ها آهسته ناپدید می شود. این ذرات با آنتی بادی ها یکی شده و برای ردیابی مولکول ها در طول زمان عالی هستند. </a:t>
            </a:r>
          </a:p>
          <a:p>
            <a:pPr algn="r" rtl="1"/>
            <a:r>
              <a:rPr lang="fa-IR" dirty="0" smtClean="0"/>
              <a:t>تحریک به واسطه طیف وسیعی از نور آبی بوده و انتشار بستگی به قطر ذرات دارد.</a:t>
            </a:r>
          </a:p>
          <a:p>
            <a:pPr algn="r" rtl="1"/>
            <a:endParaRPr lang="fa-IR" dirty="0" smtClean="0"/>
          </a:p>
          <a:p>
            <a:pPr algn="r" rtl="1"/>
            <a:r>
              <a:rPr lang="fa-IR" dirty="0" smtClean="0"/>
              <a:t> </a:t>
            </a:r>
            <a:r>
              <a:rPr lang="fa-IR" dirty="0" smtClean="0">
                <a:solidFill>
                  <a:srgbClr val="00B050"/>
                </a:solidFill>
                <a:hlinkClick r:id="rId2" action="ppaction://hlinkfile"/>
              </a:rPr>
              <a:t>لینک</a:t>
            </a:r>
            <a:endParaRPr lang="en-US" dirty="0">
              <a:solidFill>
                <a:srgbClr val="00B050"/>
              </a:solidFill>
            </a:endParaRPr>
          </a:p>
        </p:txBody>
      </p:sp>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26239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796"/>
            <a:ext cx="10515600" cy="845110"/>
          </a:xfrm>
        </p:spPr>
        <p:txBody>
          <a:bodyPr/>
          <a:lstStyle/>
          <a:p>
            <a:pPr algn="ctr"/>
            <a:r>
              <a:rPr lang="fa-IR" dirty="0" smtClean="0"/>
              <a:t>فلورسنت نانوذرات یا کوانتوم دات ها </a:t>
            </a:r>
            <a:endParaRPr lang="fa-IR"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25</a:t>
            </a:fld>
            <a:endParaRPr lang="en-US">
              <a:solidFill>
                <a:prstClr val="black">
                  <a:tint val="75000"/>
                </a:prstClr>
              </a:solidFill>
            </a:endParaRPr>
          </a:p>
        </p:txBody>
      </p:sp>
      <p:pic>
        <p:nvPicPr>
          <p:cNvPr id="5" name="Content Placeholder 4"/>
          <p:cNvPicPr>
            <a:picLocks noGrp="1" noChangeAspect="1"/>
          </p:cNvPicPr>
          <p:nvPr>
            <p:ph idx="1"/>
          </p:nvPr>
        </p:nvPicPr>
        <p:blipFill>
          <a:blip r:embed="rId2"/>
          <a:stretch>
            <a:fillRect/>
          </a:stretch>
        </p:blipFill>
        <p:spPr>
          <a:xfrm>
            <a:off x="2354629" y="1027906"/>
            <a:ext cx="7482741" cy="5811838"/>
          </a:xfrm>
          <a:prstGeom prst="rect">
            <a:avLst/>
          </a:prstGeom>
        </p:spPr>
      </p:pic>
    </p:spTree>
    <p:extLst>
      <p:ext uri="{BB962C8B-B14F-4D97-AF65-F5344CB8AC3E}">
        <p14:creationId xmlns:p14="http://schemas.microsoft.com/office/powerpoint/2010/main" val="403661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a:t>
            </a:r>
            <a:endParaRPr lang="en-US" dirty="0"/>
          </a:p>
        </p:txBody>
      </p:sp>
      <p:sp>
        <p:nvSpPr>
          <p:cNvPr id="3" name="Content Placeholder 2"/>
          <p:cNvSpPr>
            <a:spLocks noGrp="1"/>
          </p:cNvSpPr>
          <p:nvPr>
            <p:ph idx="1"/>
          </p:nvPr>
        </p:nvSpPr>
        <p:spPr/>
        <p:txBody>
          <a:bodyPr/>
          <a:lstStyle/>
          <a:p>
            <a:pPr algn="r" rtl="1"/>
            <a:r>
              <a:rPr lang="fa-IR" dirty="0" smtClean="0"/>
              <a:t>میکروسکوپ </a:t>
            </a:r>
            <a:r>
              <a:rPr lang="en-US" dirty="0" err="1" smtClean="0"/>
              <a:t>Widefield</a:t>
            </a:r>
            <a:r>
              <a:rPr lang="fa-IR" dirty="0" smtClean="0"/>
              <a:t>: یک تکنیک است که کل نمونه مورد نظر در معرض منبع نور قرار می گیرد. تصویر توسط مشاهده گر و یا یک دوربین مشاهده می شود.</a:t>
            </a:r>
          </a:p>
          <a:p>
            <a:pPr algn="r" rtl="1"/>
            <a:r>
              <a:rPr lang="fa-IR" dirty="0" smtClean="0"/>
              <a:t>تفاوت بین میکروسکوپ واید فیلد و کونفوکال:</a:t>
            </a:r>
          </a:p>
          <a:p>
            <a:pPr algn="r" rtl="1"/>
            <a:r>
              <a:rPr lang="fa-IR" dirty="0" smtClean="0"/>
              <a:t>یکی از پایه ای ترین میکروسکوپ های واید فیلد، </a:t>
            </a:r>
            <a:r>
              <a:rPr lang="en-US" dirty="0" err="1" smtClean="0"/>
              <a:t>brightfield</a:t>
            </a:r>
            <a:r>
              <a:rPr lang="fa-IR" dirty="0" smtClean="0"/>
              <a:t> می باشد.</a:t>
            </a:r>
          </a:p>
          <a:p>
            <a:pPr algn="r" rtl="1"/>
            <a:r>
              <a:rPr lang="fa-IR" dirty="0" smtClean="0"/>
              <a:t>در میکروسکوپ </a:t>
            </a:r>
            <a:r>
              <a:rPr lang="en-US" dirty="0" smtClean="0"/>
              <a:t>LSCM</a:t>
            </a:r>
            <a:r>
              <a:rPr lang="fa-IR" dirty="0" smtClean="0"/>
              <a:t> منبع نور برای تحریک رنگ فلورسنت از لیزر استفاده می شود. </a:t>
            </a:r>
            <a:r>
              <a:rPr lang="en-US" dirty="0" smtClean="0"/>
              <a:t>CM</a:t>
            </a:r>
            <a:r>
              <a:rPr lang="fa-IR" dirty="0" smtClean="0"/>
              <a:t> از مناطق مورد علاقه یوزر در نمونه استفاده می کند و احتیاجی به کل نمونه نیست که در معرض نور قرار گیرد. در ضمن </a:t>
            </a:r>
            <a:r>
              <a:rPr lang="en-US" dirty="0" smtClean="0"/>
              <a:t>CM</a:t>
            </a:r>
            <a:r>
              <a:rPr lang="fa-IR" dirty="0" smtClean="0"/>
              <a:t> از برش های نوری در یک نمونه استفاده می کند که بیشتر فلورسنت های خارج از فوکوس را نادیده می گیرد.</a:t>
            </a:r>
          </a:p>
          <a:p>
            <a:pPr algn="r" rtl="1"/>
            <a:r>
              <a:rPr lang="fa-IR" dirty="0"/>
              <a:t> </a:t>
            </a:r>
            <a:r>
              <a:rPr lang="fa-IR" dirty="0" smtClean="0"/>
              <a:t>میکروسکوپ کونفوکال پیچیده تر از میکروسکوپ استاندارد </a:t>
            </a:r>
            <a:r>
              <a:rPr lang="en-US" dirty="0" smtClean="0"/>
              <a:t>WF</a:t>
            </a:r>
            <a:r>
              <a:rPr lang="fa-IR" dirty="0" smtClean="0"/>
              <a:t> است.   </a:t>
            </a:r>
            <a:endParaRPr lang="en-US" dirty="0"/>
          </a:p>
        </p:txBody>
      </p:sp>
    </p:spTree>
    <p:extLst>
      <p:ext uri="{BB962C8B-B14F-4D97-AF65-F5344CB8AC3E}">
        <p14:creationId xmlns:p14="http://schemas.microsoft.com/office/powerpoint/2010/main" val="1432122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 (برش نوری)</a:t>
            </a:r>
            <a:r>
              <a:rPr lang="en-US" dirty="0" smtClean="0"/>
              <a:t>Optical sectioning</a:t>
            </a:r>
            <a:endParaRPr lang="en-US" dirty="0"/>
          </a:p>
        </p:txBody>
      </p:sp>
      <p:sp>
        <p:nvSpPr>
          <p:cNvPr id="3" name="Content Placeholder 2"/>
          <p:cNvSpPr>
            <a:spLocks noGrp="1"/>
          </p:cNvSpPr>
          <p:nvPr>
            <p:ph idx="1"/>
          </p:nvPr>
        </p:nvSpPr>
        <p:spPr/>
        <p:txBody>
          <a:bodyPr>
            <a:normAutofit/>
          </a:bodyPr>
          <a:lstStyle/>
          <a:p>
            <a:pPr algn="r" rtl="1"/>
            <a:r>
              <a:rPr lang="fa-IR" dirty="0" smtClean="0"/>
              <a:t>یک تکنیک است که توانایی میکروسکوپ برای تولید تصاویر شارپ تر از نمونه ها نسبت به میکروسکوپ های اپی فلورسنس </a:t>
            </a:r>
            <a:r>
              <a:rPr lang="en-US" dirty="0" smtClean="0"/>
              <a:t>wide field</a:t>
            </a:r>
            <a:r>
              <a:rPr lang="fa-IR" dirty="0" smtClean="0"/>
              <a:t> که با حذف </a:t>
            </a:r>
            <a:r>
              <a:rPr lang="en-US" dirty="0" smtClean="0"/>
              <a:t>out-of-focus</a:t>
            </a:r>
            <a:r>
              <a:rPr lang="fa-IR" dirty="0" smtClean="0"/>
              <a:t> نور به تصویر و در اغلب موارد بدون آسیب فیزیکی به نمونه ها صورت می گیرد.</a:t>
            </a:r>
          </a:p>
          <a:p>
            <a:pPr algn="r" rtl="1"/>
            <a:r>
              <a:rPr lang="fa-IR" dirty="0" smtClean="0"/>
              <a:t>چنین تکنیک هایی تصاویری از نمونه های ضخیم مانند تخم جنین و بافت تهیه می کند. </a:t>
            </a:r>
          </a:p>
          <a:p>
            <a:pPr algn="r" rtl="1"/>
            <a:r>
              <a:rPr lang="en-US" dirty="0" smtClean="0"/>
              <a:t>Optical section</a:t>
            </a:r>
            <a:r>
              <a:rPr lang="fa-IR" dirty="0" smtClean="0"/>
              <a:t> می تواند با استفاده از </a:t>
            </a:r>
            <a:r>
              <a:rPr lang="en-US" dirty="0" smtClean="0"/>
              <a:t>DIC</a:t>
            </a:r>
            <a:r>
              <a:rPr lang="fa-IR" dirty="0" smtClean="0"/>
              <a:t> و یا توموگرافی کامپیوتری (برش نگاری یا سی تی اسکن) می تواند تصاویری با رزولوشن بالا تولید شود.</a:t>
            </a: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27</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838200" y="4256537"/>
            <a:ext cx="1744060" cy="2464938"/>
          </a:xfrm>
          <a:prstGeom prst="rect">
            <a:avLst/>
          </a:prstGeom>
        </p:spPr>
      </p:pic>
    </p:spTree>
    <p:extLst>
      <p:ext uri="{BB962C8B-B14F-4D97-AF65-F5344CB8AC3E}">
        <p14:creationId xmlns:p14="http://schemas.microsoft.com/office/powerpoint/2010/main" val="522581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en-US" b="1" dirty="0"/>
              <a:t>Laser scanning confocal microscope (LSCM)</a:t>
            </a:r>
            <a:r>
              <a:rPr lang="fa-IR" b="1" dirty="0"/>
              <a:t>:</a:t>
            </a:r>
            <a:br>
              <a:rPr lang="fa-IR" b="1" dirty="0"/>
            </a:br>
            <a:endParaRPr lang="en-US" dirty="0"/>
          </a:p>
        </p:txBody>
      </p:sp>
      <p:sp>
        <p:nvSpPr>
          <p:cNvPr id="3" name="Content Placeholder 2"/>
          <p:cNvSpPr>
            <a:spLocks noGrp="1"/>
          </p:cNvSpPr>
          <p:nvPr>
            <p:ph idx="1"/>
          </p:nvPr>
        </p:nvSpPr>
        <p:spPr/>
        <p:txBody>
          <a:bodyPr>
            <a:normAutofit fontScale="70000" lnSpcReduction="20000"/>
          </a:bodyPr>
          <a:lstStyle/>
          <a:p>
            <a:pPr marL="0" indent="0" algn="r" rtl="1">
              <a:buNone/>
            </a:pPr>
            <a:endParaRPr lang="fa-IR" b="1" dirty="0"/>
          </a:p>
          <a:p>
            <a:pPr algn="r" rtl="1"/>
            <a:r>
              <a:rPr lang="en-US" sz="3400" dirty="0"/>
              <a:t>Optical</a:t>
            </a:r>
            <a:r>
              <a:rPr lang="en-US" dirty="0"/>
              <a:t> </a:t>
            </a:r>
            <a:r>
              <a:rPr lang="en-US" sz="3300" dirty="0"/>
              <a:t>section</a:t>
            </a:r>
            <a:r>
              <a:rPr lang="fa-IR" sz="3300" dirty="0"/>
              <a:t> ها در این میکروسکوپ با استفاده از اشعه های لیزر تولید می شوند که نقطه به نقطه نمونه را اسکن می کنند و از فیلترهای خاصی استفاده می کنند و از یک </a:t>
            </a:r>
            <a:r>
              <a:rPr lang="en-US" sz="3300" dirty="0"/>
              <a:t>pinhole (slit)</a:t>
            </a:r>
            <a:r>
              <a:rPr lang="fa-IR" sz="3300" dirty="0"/>
              <a:t> استفاده می کنند تا هر فلورسنت ناخواسته ای را در بالا و زیر </a:t>
            </a:r>
            <a:r>
              <a:rPr lang="en-US" sz="3300" dirty="0"/>
              <a:t>focal plane</a:t>
            </a:r>
            <a:r>
              <a:rPr lang="fa-IR" sz="3300" dirty="0"/>
              <a:t> مورد نظر حذف کنند. </a:t>
            </a:r>
          </a:p>
          <a:p>
            <a:pPr algn="r" rtl="1"/>
            <a:r>
              <a:rPr lang="fa-IR" sz="3300" dirty="0"/>
              <a:t>مزیت آن توانایی تشکیل تصویر از نمونه هایی است که دست نخورده و سالم هستند</a:t>
            </a:r>
            <a:r>
              <a:rPr lang="fa-IR" sz="3300" dirty="0" smtClean="0"/>
              <a:t>.</a:t>
            </a:r>
          </a:p>
          <a:p>
            <a:pPr algn="r" rtl="1"/>
            <a:r>
              <a:rPr lang="fa-IR" sz="3300" b="1" dirty="0" smtClean="0"/>
              <a:t>مزیت </a:t>
            </a:r>
            <a:r>
              <a:rPr lang="en-US" sz="3300" b="1" dirty="0" smtClean="0"/>
              <a:t>LSCM</a:t>
            </a:r>
            <a:r>
              <a:rPr lang="fa-IR" sz="3300" b="1" dirty="0" smtClean="0"/>
              <a:t> نسبت به اپی فلورسنت های معمولی:</a:t>
            </a:r>
          </a:p>
          <a:p>
            <a:pPr marL="514350" indent="-514350" algn="r" rtl="1">
              <a:buFont typeface="+mj-lt"/>
              <a:buAutoNum type="arabicPeriod"/>
            </a:pPr>
            <a:r>
              <a:rPr lang="fa-IR" sz="3300" dirty="0" smtClean="0"/>
              <a:t>حذف تابش های </a:t>
            </a:r>
            <a:r>
              <a:rPr lang="en-US" sz="3300" dirty="0" smtClean="0"/>
              <a:t>out-of-focus</a:t>
            </a:r>
            <a:endParaRPr lang="fa-IR" sz="3300" dirty="0" smtClean="0"/>
          </a:p>
          <a:p>
            <a:pPr marL="514350" indent="-514350" algn="r" rtl="1">
              <a:buFont typeface="+mj-lt"/>
              <a:buAutoNum type="arabicPeriod"/>
            </a:pPr>
            <a:r>
              <a:rPr lang="fa-IR" sz="3300" dirty="0" smtClean="0"/>
              <a:t>افزایش رزولوشن در جهت </a:t>
            </a:r>
            <a:r>
              <a:rPr lang="en-US" sz="3300" dirty="0" smtClean="0"/>
              <a:t>X</a:t>
            </a:r>
            <a:r>
              <a:rPr lang="fa-IR" sz="3300" dirty="0" smtClean="0"/>
              <a:t>، </a:t>
            </a:r>
            <a:r>
              <a:rPr lang="en-US" sz="3300" dirty="0" smtClean="0"/>
              <a:t>Y</a:t>
            </a:r>
            <a:r>
              <a:rPr lang="fa-IR" sz="3300" dirty="0" smtClean="0"/>
              <a:t> و </a:t>
            </a:r>
            <a:r>
              <a:rPr lang="en-US" sz="3300" dirty="0" smtClean="0"/>
              <a:t>Z</a:t>
            </a:r>
          </a:p>
          <a:p>
            <a:pPr marL="0" indent="0" algn="r" rtl="1">
              <a:buNone/>
            </a:pPr>
            <a:endParaRPr lang="en-US" sz="3300" dirty="0"/>
          </a:p>
          <a:p>
            <a:pPr marL="0" indent="0" algn="r" rtl="1">
              <a:buNone/>
            </a:pPr>
            <a:r>
              <a:rPr lang="fa-IR" sz="3300" dirty="0" smtClean="0"/>
              <a:t>البته کیفیت تصویر نمونه های نازک توسط </a:t>
            </a:r>
            <a:r>
              <a:rPr lang="en-US" sz="3300" dirty="0" smtClean="0"/>
              <a:t>LSCM</a:t>
            </a:r>
            <a:r>
              <a:rPr lang="fa-IR" sz="3300" dirty="0" smtClean="0"/>
              <a:t> تغییر نمی کند بلکه نمونه های ضخیم لیبل شده با فلورسنت فقط توسط </a:t>
            </a:r>
            <a:r>
              <a:rPr lang="en-US" sz="3300" dirty="0" smtClean="0"/>
              <a:t>LSCM</a:t>
            </a:r>
            <a:r>
              <a:rPr lang="fa-IR" sz="3300" dirty="0" smtClean="0"/>
              <a:t> بهبود می یابد.</a:t>
            </a:r>
            <a:br>
              <a:rPr lang="fa-IR" sz="3300" dirty="0" smtClean="0"/>
            </a:br>
            <a:r>
              <a:rPr lang="fa-IR" sz="3300" dirty="0" smtClean="0"/>
              <a:t>  </a:t>
            </a:r>
            <a:endParaRPr lang="en-US" sz="3300" dirty="0"/>
          </a:p>
          <a:p>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2233795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200" dirty="0" smtClean="0"/>
              <a:t>تهیه تصاویر </a:t>
            </a:r>
            <a:r>
              <a:rPr lang="en-US" sz="3200" dirty="0" smtClean="0"/>
              <a:t>Z-series</a:t>
            </a:r>
            <a:r>
              <a:rPr lang="fa-IR" sz="3200" dirty="0" smtClean="0"/>
              <a:t> (سه بعدی)</a:t>
            </a:r>
            <a:br>
              <a:rPr lang="fa-IR" sz="3200" dirty="0" smtClean="0"/>
            </a:br>
            <a:r>
              <a:rPr lang="fa-IR" sz="3200" dirty="0" smtClean="0"/>
              <a:t>استفاده همزمان از چندین رنگ و چندین طول موج: لیبلینگ چندگانه</a:t>
            </a:r>
            <a:endParaRPr lang="en-US" sz="32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63007" y="1918152"/>
            <a:ext cx="6752075" cy="4503832"/>
          </a:xfrm>
          <a:prstGeom prst="rect">
            <a:avLst/>
          </a:prstGeom>
        </p:spPr>
      </p:pic>
    </p:spTree>
    <p:extLst>
      <p:ext uri="{BB962C8B-B14F-4D97-AF65-F5344CB8AC3E}">
        <p14:creationId xmlns:p14="http://schemas.microsoft.com/office/powerpoint/2010/main" val="2159121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smtClean="0">
                <a:cs typeface="B Nazanin" panose="00000400000000000000" pitchFamily="2" charset="-78"/>
              </a:rPr>
              <a:t>انواع میکروسکوپ های نوری:</a:t>
            </a:r>
            <a:endParaRPr lang="en-US" sz="4000" b="1" dirty="0">
              <a:cs typeface="B Nazanin" panose="00000400000000000000" pitchFamily="2" charset="-78"/>
            </a:endParaRPr>
          </a:p>
        </p:txBody>
      </p:sp>
      <p:sp>
        <p:nvSpPr>
          <p:cNvPr id="3" name="Content Placeholder 2"/>
          <p:cNvSpPr>
            <a:spLocks noGrp="1"/>
          </p:cNvSpPr>
          <p:nvPr>
            <p:ph idx="1"/>
          </p:nvPr>
        </p:nvSpPr>
        <p:spPr>
          <a:xfrm>
            <a:off x="838200" y="1513490"/>
            <a:ext cx="10670628" cy="4842859"/>
          </a:xfrm>
        </p:spPr>
        <p:txBody>
          <a:bodyPr>
            <a:normAutofit/>
          </a:bodyPr>
          <a:lstStyle/>
          <a:p>
            <a:pPr algn="r" rtl="1"/>
            <a:r>
              <a:rPr lang="en-US" b="1" dirty="0" smtClean="0">
                <a:cs typeface="B Nazanin" panose="00000400000000000000" pitchFamily="2" charset="-78"/>
              </a:rPr>
              <a:t>Bright-field-microscope</a:t>
            </a:r>
            <a:r>
              <a:rPr lang="fa-IR" b="1" dirty="0" smtClean="0">
                <a:cs typeface="B Nazanin" panose="00000400000000000000" pitchFamily="2" charset="-78"/>
              </a:rPr>
              <a:t>: </a:t>
            </a:r>
            <a:r>
              <a:rPr lang="fa-IR" dirty="0" smtClean="0">
                <a:cs typeface="B Nazanin" panose="00000400000000000000" pitchFamily="2" charset="-78"/>
              </a:rPr>
              <a:t>(زمینه روشن) میکروسکوپ معمولی</a:t>
            </a:r>
          </a:p>
          <a:p>
            <a:pPr algn="r" rtl="1"/>
            <a:r>
              <a:rPr lang="en-US" b="1" dirty="0" smtClean="0">
                <a:cs typeface="B Nazanin" panose="00000400000000000000" pitchFamily="2" charset="-78"/>
              </a:rPr>
              <a:t>Dark-field-microscope</a:t>
            </a:r>
            <a:r>
              <a:rPr lang="fa-IR" dirty="0" smtClean="0">
                <a:cs typeface="B Nazanin" panose="00000400000000000000" pitchFamily="2" charset="-78"/>
              </a:rPr>
              <a:t>: اشعه های نور در همه جهات به وسیله اشیا کوچک پخش می شوند. اشعه های منتشر شده که به نمونه برخورد می کنند وارد عدسی شیئی می شوند. تصویر نمونه های زنده به صورت روشن در یک زمینه تاریک و همچنین مشاهده نمونه های رنگ نشده با این میکروسکوپ امکان پذیر است. در بزرگنمایی کم قرار دادن یک فیلتر در کندانسور کافی است. در بزرگنمایی زیاد کندانسور و ابژکتیو دارک فیلد مورد نیاز است. </a:t>
            </a: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95250" y="3934919"/>
            <a:ext cx="4781550" cy="2447925"/>
          </a:xfrm>
          <a:prstGeom prst="rect">
            <a:avLst/>
          </a:prstGeom>
        </p:spPr>
      </p:pic>
      <p:pic>
        <p:nvPicPr>
          <p:cNvPr id="6" name="Picture 5"/>
          <p:cNvPicPr>
            <a:picLocks noChangeAspect="1"/>
          </p:cNvPicPr>
          <p:nvPr/>
        </p:nvPicPr>
        <p:blipFill>
          <a:blip r:embed="rId3"/>
          <a:stretch>
            <a:fillRect/>
          </a:stretch>
        </p:blipFill>
        <p:spPr>
          <a:xfrm>
            <a:off x="9158219" y="4088522"/>
            <a:ext cx="2519432" cy="2919577"/>
          </a:xfrm>
          <a:prstGeom prst="rect">
            <a:avLst/>
          </a:prstGeom>
        </p:spPr>
      </p:pic>
      <p:pic>
        <p:nvPicPr>
          <p:cNvPr id="7" name="Picture 6"/>
          <p:cNvPicPr>
            <a:picLocks noChangeAspect="1"/>
          </p:cNvPicPr>
          <p:nvPr/>
        </p:nvPicPr>
        <p:blipFill>
          <a:blip r:embed="rId4"/>
          <a:stretch>
            <a:fillRect/>
          </a:stretch>
        </p:blipFill>
        <p:spPr>
          <a:xfrm>
            <a:off x="4511244" y="4614042"/>
            <a:ext cx="4491947" cy="1885620"/>
          </a:xfrm>
          <a:prstGeom prst="rect">
            <a:avLst/>
          </a:prstGeom>
        </p:spPr>
      </p:pic>
    </p:spTree>
    <p:extLst>
      <p:ext uri="{BB962C8B-B14F-4D97-AF65-F5344CB8AC3E}">
        <p14:creationId xmlns:p14="http://schemas.microsoft.com/office/powerpoint/2010/main" val="1432086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smtClean="0">
                <a:cs typeface="B Nazanin" panose="00000400000000000000" pitchFamily="2" charset="-78"/>
              </a:rPr>
              <a:t>تصویر برداری سه بعدی از هدف با میکروسکوپ نوری</a:t>
            </a:r>
            <a:endParaRPr lang="en-US" sz="3600" b="1" dirty="0">
              <a:cs typeface="B Nazanin"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r" rtl="1"/>
            <a:r>
              <a:rPr lang="fa-IR" dirty="0" smtClean="0"/>
              <a:t>برای میکروسکوپ نوری معمولی یک بافت باید برش گیری شود و به برش های نازکی قطعه قطعه  شود تا آزمایش شود. </a:t>
            </a:r>
          </a:p>
          <a:p>
            <a:pPr algn="r" rtl="1"/>
            <a:r>
              <a:rPr lang="fa-IR" dirty="0" smtClean="0"/>
              <a:t>میکروسکوپ های نوری روی یک </a:t>
            </a:r>
            <a:r>
              <a:rPr lang="en-US" dirty="0" smtClean="0"/>
              <a:t>focal plane</a:t>
            </a:r>
            <a:r>
              <a:rPr lang="fa-IR" dirty="0" smtClean="0"/>
              <a:t> خاص در یک نمونه فوکوس می کنند و بخش های بالا و پایین نمونه به صورت </a:t>
            </a:r>
            <a:r>
              <a:rPr lang="en-US" dirty="0" smtClean="0"/>
              <a:t>out-of-focus</a:t>
            </a:r>
            <a:r>
              <a:rPr lang="fa-IR" dirty="0" smtClean="0"/>
              <a:t> دیده می شوند و آن نواحی کدر هستند. این معمولا تفسیر جزئیات را دچار مشکل می کند. </a:t>
            </a:r>
          </a:p>
          <a:p>
            <a:pPr algn="r" rtl="1"/>
            <a:r>
              <a:rPr lang="fa-IR" b="1" dirty="0" smtClean="0"/>
              <a:t>دو روش این مشکل را حل می کند:</a:t>
            </a:r>
          </a:p>
          <a:p>
            <a:pPr algn="r" rtl="1"/>
            <a:r>
              <a:rPr lang="fa-IR" dirty="0" smtClean="0"/>
              <a:t>روش کامپیوتری و روش </a:t>
            </a:r>
            <a:r>
              <a:rPr lang="en-US" dirty="0" smtClean="0"/>
              <a:t>optical</a:t>
            </a:r>
            <a:r>
              <a:rPr lang="fa-IR" dirty="0" smtClean="0"/>
              <a:t/>
            </a:r>
            <a:br>
              <a:rPr lang="fa-IR" dirty="0" smtClean="0"/>
            </a:br>
            <a:r>
              <a:rPr lang="fa-IR" dirty="0" smtClean="0"/>
              <a:t>در روش کامپیوتری با استفاده از نرم افزاری تصاویر سه بعدی: فوکوس روی یک </a:t>
            </a:r>
            <a:r>
              <a:rPr lang="en-US" dirty="0" smtClean="0"/>
              <a:t>plane</a:t>
            </a:r>
            <a:r>
              <a:rPr lang="fa-IR" dirty="0" smtClean="0"/>
              <a:t> خاص از یک نمونه ضخیم انجام شده و مناطق خارج –از –فوکوس را رد می کند. بنابراین هر بار یک برش از برش نوری</a:t>
            </a:r>
            <a:r>
              <a:rPr lang="en-US" dirty="0" smtClean="0"/>
              <a:t>(optical section) </a:t>
            </a:r>
            <a:r>
              <a:rPr lang="fa-IR" dirty="0" smtClean="0"/>
              <a:t> تهیه شده و سپس مجموعه برش های نوری با هم در نرم افزار یکی شده و تصاویر سه بعدی می تواند ساخته شود. این مشابه روش </a:t>
            </a:r>
            <a:r>
              <a:rPr lang="en-US" dirty="0" err="1" smtClean="0"/>
              <a:t>ct</a:t>
            </a:r>
            <a:r>
              <a:rPr lang="en-US" dirty="0" smtClean="0"/>
              <a:t>-scan</a:t>
            </a:r>
            <a:r>
              <a:rPr lang="fa-IR" dirty="0" smtClean="0"/>
              <a:t> است که داخل بدن انسان را می توان توسط رادیولوژیست ها مشاهده کرد.</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757649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9028" y="276066"/>
            <a:ext cx="9064300" cy="4351338"/>
          </a:xfrm>
        </p:spPr>
        <p:txBody>
          <a:bodyPr>
            <a:normAutofit/>
          </a:bodyPr>
          <a:lstStyle/>
          <a:p>
            <a:pPr algn="r" rtl="1"/>
            <a:r>
              <a:rPr lang="fa-IR" sz="2400" b="1" dirty="0" smtClean="0"/>
              <a:t>روش کامپیوتری </a:t>
            </a:r>
            <a:r>
              <a:rPr lang="en-US" sz="2400" b="1" dirty="0" smtClean="0"/>
              <a:t>image deconvolution</a:t>
            </a:r>
            <a:r>
              <a:rPr lang="fa-IR" sz="2400" b="1" dirty="0" smtClean="0"/>
              <a:t> نامیده می شود (یک روند بعد از عکس برداری)</a:t>
            </a:r>
            <a:endParaRPr lang="fa-IR" sz="2400" b="1" dirty="0"/>
          </a:p>
          <a:p>
            <a:pPr algn="r" rtl="1"/>
            <a:r>
              <a:rPr lang="fa-IR" sz="2000" dirty="0" smtClean="0"/>
              <a:t> اول تصاویر کدر توسط میکروسکوپ با استفاده از </a:t>
            </a:r>
            <a:r>
              <a:rPr lang="en-US" sz="2000" dirty="0" smtClean="0"/>
              <a:t>CCD</a:t>
            </a:r>
            <a:r>
              <a:rPr lang="fa-IR" sz="2000" dirty="0" smtClean="0"/>
              <a:t> ها و </a:t>
            </a:r>
            <a:r>
              <a:rPr lang="en-US" sz="2000" dirty="0" smtClean="0"/>
              <a:t>CMOS</a:t>
            </a:r>
            <a:r>
              <a:rPr lang="fa-IR" sz="2000" dirty="0" smtClean="0"/>
              <a:t> ها گرفته شده و این تصاویر توسط برنامه های کامپیوتری اصلاح و سه بعدی می شوند.</a:t>
            </a:r>
          </a:p>
          <a:p>
            <a:pPr algn="r" rtl="1"/>
            <a:r>
              <a:rPr lang="fa-IR" sz="2000" dirty="0" smtClean="0"/>
              <a:t>ویرایش دیجیتالی این تصاویر کدر، تا حد امکان کدرها را  برمی دارد.</a:t>
            </a:r>
          </a:p>
          <a:p>
            <a:pPr algn="r" rtl="1"/>
            <a:r>
              <a:rPr lang="fa-IR" sz="2000" dirty="0" smtClean="0"/>
              <a:t>در برنامه کامپیوتری از اندازه گیری </a:t>
            </a:r>
            <a:r>
              <a:rPr lang="en-US" sz="2000" dirty="0" smtClean="0"/>
              <a:t>point spread function</a:t>
            </a:r>
            <a:r>
              <a:rPr lang="fa-IR" sz="2000" dirty="0" smtClean="0"/>
              <a:t> استفاده شده از یک نقطه و نقطه مقابل </a:t>
            </a:r>
            <a:r>
              <a:rPr lang="en-US" sz="2000" dirty="0" err="1" smtClean="0"/>
              <a:t>deblured</a:t>
            </a:r>
            <a:r>
              <a:rPr lang="en-US" sz="2000" dirty="0" smtClean="0"/>
              <a:t> (deconvolution)</a:t>
            </a:r>
            <a:r>
              <a:rPr lang="fa-IR" sz="2000" dirty="0" smtClean="0"/>
              <a:t> می شود مانند شکل زیر:</a:t>
            </a:r>
            <a:endParaRPr lang="en-US" sz="2000" dirty="0"/>
          </a:p>
        </p:txBody>
      </p:sp>
      <p:pic>
        <p:nvPicPr>
          <p:cNvPr id="4" name="Picture 3"/>
          <p:cNvPicPr>
            <a:picLocks noChangeAspect="1"/>
          </p:cNvPicPr>
          <p:nvPr/>
        </p:nvPicPr>
        <p:blipFill>
          <a:blip r:embed="rId2"/>
          <a:stretch>
            <a:fillRect/>
          </a:stretch>
        </p:blipFill>
        <p:spPr>
          <a:xfrm>
            <a:off x="6383054" y="2987402"/>
            <a:ext cx="4905375" cy="2066925"/>
          </a:xfrm>
          <a:prstGeom prst="rect">
            <a:avLst/>
          </a:prstGeom>
        </p:spPr>
      </p:pic>
      <p:sp>
        <p:nvSpPr>
          <p:cNvPr id="6" name="Slide Number Placeholder 5"/>
          <p:cNvSpPr>
            <a:spLocks noGrp="1"/>
          </p:cNvSpPr>
          <p:nvPr>
            <p:ph type="sldNum" sz="quarter" idx="12"/>
          </p:nvPr>
        </p:nvSpPr>
        <p:spPr/>
        <p:txBody>
          <a:bodyPr/>
          <a:lstStyle/>
          <a:p>
            <a:fld id="{6F37A02C-708E-4C75-A3F5-AB3D9E783F5E}" type="slidenum">
              <a:rPr lang="en-US" smtClean="0">
                <a:solidFill>
                  <a:prstClr val="black">
                    <a:tint val="75000"/>
                  </a:prstClr>
                </a:solidFill>
              </a:rPr>
              <a:pPr/>
              <a:t>31</a:t>
            </a:fld>
            <a:endParaRPr lang="en-US">
              <a:solidFill>
                <a:prstClr val="black">
                  <a:tint val="75000"/>
                </a:prstClr>
              </a:solidFill>
            </a:endParaRPr>
          </a:p>
        </p:txBody>
      </p:sp>
      <p:pic>
        <p:nvPicPr>
          <p:cNvPr id="7" name="Picture 6"/>
          <p:cNvPicPr>
            <a:picLocks noChangeAspect="1"/>
          </p:cNvPicPr>
          <p:nvPr/>
        </p:nvPicPr>
        <p:blipFill>
          <a:blip r:embed="rId3"/>
          <a:stretch>
            <a:fillRect/>
          </a:stretch>
        </p:blipFill>
        <p:spPr>
          <a:xfrm>
            <a:off x="492274" y="1367245"/>
            <a:ext cx="2376730" cy="4736238"/>
          </a:xfrm>
          <a:prstGeom prst="rect">
            <a:avLst/>
          </a:prstGeom>
        </p:spPr>
      </p:pic>
    </p:spTree>
    <p:extLst>
      <p:ext uri="{BB962C8B-B14F-4D97-AF65-F5344CB8AC3E}">
        <p14:creationId xmlns:p14="http://schemas.microsoft.com/office/powerpoint/2010/main" val="24950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222349" y="2093554"/>
            <a:ext cx="5956308" cy="2944623"/>
          </a:xfrm>
          <a:prstGeom prst="rect">
            <a:avLst/>
          </a:prstGeom>
        </p:spPr>
      </p:pic>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364905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59510"/>
          </a:xfrm>
        </p:spPr>
        <p:txBody>
          <a:bodyPr>
            <a:normAutofit/>
          </a:bodyPr>
          <a:lstStyle/>
          <a:p>
            <a:pPr algn="r" rtl="1"/>
            <a:r>
              <a:rPr lang="fa-IR" sz="3200" b="1" dirty="0" smtClean="0"/>
              <a:t>میکروسکوپ های کونفوکال</a:t>
            </a:r>
            <a:r>
              <a:rPr lang="en-US" sz="3200" b="1" dirty="0" smtClean="0"/>
              <a:t>(confocal microscope, CM) </a:t>
            </a:r>
            <a:r>
              <a:rPr lang="fa-IR" sz="3200" b="1" dirty="0" smtClean="0"/>
              <a:t>:</a:t>
            </a:r>
            <a:br>
              <a:rPr lang="fa-IR" sz="3200" b="1" dirty="0" smtClean="0"/>
            </a:br>
            <a:r>
              <a:rPr lang="fa-IR" sz="2400" dirty="0" smtClean="0"/>
              <a:t>برای دیدن جزئیات ساختار عناصر خاص درون سلول از میکروسکوپ </a:t>
            </a:r>
            <a:r>
              <a:rPr lang="en-US" sz="2400" dirty="0" smtClean="0"/>
              <a:t>CM</a:t>
            </a:r>
            <a:r>
              <a:rPr lang="fa-IR" sz="2400" dirty="0" smtClean="0"/>
              <a:t> استفاده می شود.</a:t>
            </a:r>
            <a:r>
              <a:rPr lang="fa-IR" sz="3200" b="1" dirty="0" smtClean="0"/>
              <a:t/>
            </a:r>
            <a:br>
              <a:rPr lang="fa-IR" sz="3200" b="1" dirty="0" smtClean="0"/>
            </a:br>
            <a:r>
              <a:rPr lang="fa-IR" sz="2400" dirty="0" smtClean="0"/>
              <a:t/>
            </a:r>
            <a:br>
              <a:rPr lang="fa-IR" sz="2400" dirty="0" smtClean="0"/>
            </a:br>
            <a:r>
              <a:rPr lang="fa-IR" sz="2400" dirty="0" smtClean="0"/>
              <a:t>در این روش برش های نوری</a:t>
            </a:r>
            <a:r>
              <a:rPr lang="en-US" sz="2400" dirty="0" smtClean="0"/>
              <a:t>(optical section) </a:t>
            </a:r>
            <a:r>
              <a:rPr lang="fa-IR" sz="2400" dirty="0" smtClean="0"/>
              <a:t> ایجاد کرده که  نور خارج از فوکوس را حذف می کنند.</a:t>
            </a:r>
            <a:endParaRPr lang="en-US" sz="2400" dirty="0"/>
          </a:p>
        </p:txBody>
      </p:sp>
      <p:sp>
        <p:nvSpPr>
          <p:cNvPr id="3" name="Content Placeholder 2"/>
          <p:cNvSpPr>
            <a:spLocks noGrp="1"/>
          </p:cNvSpPr>
          <p:nvPr>
            <p:ph idx="1"/>
          </p:nvPr>
        </p:nvSpPr>
        <p:spPr>
          <a:xfrm>
            <a:off x="1201271" y="2124635"/>
            <a:ext cx="10515600" cy="4351338"/>
          </a:xfrm>
        </p:spPr>
        <p:txBody>
          <a:bodyPr/>
          <a:lstStyle/>
          <a:p>
            <a:pPr algn="r" rtl="1"/>
            <a:r>
              <a:rPr lang="en-US" sz="2000" dirty="0" smtClean="0"/>
              <a:t>CM</a:t>
            </a:r>
            <a:r>
              <a:rPr lang="fa-IR" sz="2000" dirty="0" smtClean="0"/>
              <a:t> شبیه </a:t>
            </a:r>
            <a:r>
              <a:rPr lang="en-US" sz="2000" dirty="0" smtClean="0"/>
              <a:t>deconvolution</a:t>
            </a:r>
            <a:r>
              <a:rPr lang="fa-IR" sz="2000" dirty="0" smtClean="0"/>
              <a:t> عمل می کند. البته با دستکاری نور قبل از اینکه اندازه گیری شود. البته این یک تکنیک آنالوگ است.</a:t>
            </a:r>
          </a:p>
          <a:p>
            <a:pPr algn="r" rtl="1"/>
            <a:r>
              <a:rPr lang="fa-IR" dirty="0" smtClean="0"/>
              <a:t>اصول میکروسکوپ های کونفوکال: </a:t>
            </a:r>
          </a:p>
          <a:p>
            <a:pPr algn="r" rtl="1"/>
            <a:r>
              <a:rPr lang="fa-IR" sz="2000" dirty="0" smtClean="0"/>
              <a:t>تهیه تصاویر شارپ از سطح فوکوس بدون هیچ مزاحمتی از نور پس زمینه و یا دیگر مناطق نمونه</a:t>
            </a:r>
          </a:p>
          <a:p>
            <a:pPr algn="r" rtl="1"/>
            <a:r>
              <a:rPr lang="fa-IR" sz="2000" dirty="0" smtClean="0"/>
              <a:t>تهیه تصاویر از نمونه های ضخیم</a:t>
            </a:r>
          </a:p>
          <a:p>
            <a:pPr algn="r" rtl="1"/>
            <a:r>
              <a:rPr lang="fa-IR" sz="2000" dirty="0" smtClean="0"/>
              <a:t>استفاده از نور فلورسنت </a:t>
            </a:r>
          </a:p>
          <a:p>
            <a:pPr algn="r" rtl="1"/>
            <a:r>
              <a:rPr lang="fa-IR" sz="2000" dirty="0" smtClean="0"/>
              <a:t>دو سوراخ سوزن </a:t>
            </a:r>
            <a:r>
              <a:rPr lang="en-US" sz="2000" dirty="0" smtClean="0"/>
              <a:t>pinhole</a:t>
            </a:r>
            <a:r>
              <a:rPr lang="fa-IR" sz="2000" dirty="0" smtClean="0"/>
              <a:t>‌ مسیر نور</a:t>
            </a:r>
          </a:p>
          <a:p>
            <a:pPr marL="0" indent="0" algn="r" rtl="1">
              <a:buNone/>
            </a:pPr>
            <a:r>
              <a:rPr lang="fa-IR" sz="2000" dirty="0" smtClean="0"/>
              <a:t> قرار می گیرد.</a:t>
            </a:r>
            <a:endParaRPr lang="en-US" sz="2000" dirty="0"/>
          </a:p>
        </p:txBody>
      </p:sp>
      <p:pic>
        <p:nvPicPr>
          <p:cNvPr id="4" name="Picture 3"/>
          <p:cNvPicPr>
            <a:picLocks noChangeAspect="1"/>
          </p:cNvPicPr>
          <p:nvPr/>
        </p:nvPicPr>
        <p:blipFill>
          <a:blip r:embed="rId2"/>
          <a:stretch>
            <a:fillRect/>
          </a:stretch>
        </p:blipFill>
        <p:spPr>
          <a:xfrm>
            <a:off x="681056" y="3726119"/>
            <a:ext cx="4697821" cy="3131881"/>
          </a:xfrm>
          <a:prstGeom prst="rect">
            <a:avLst/>
          </a:prstGeom>
        </p:spPr>
      </p:pic>
      <p:sp>
        <p:nvSpPr>
          <p:cNvPr id="5" name="Slide Number Placeholder 4"/>
          <p:cNvSpPr>
            <a:spLocks noGrp="1"/>
          </p:cNvSpPr>
          <p:nvPr>
            <p:ph type="sldNum" sz="quarter" idx="12"/>
          </p:nvPr>
        </p:nvSpPr>
        <p:spPr/>
        <p:txBody>
          <a:bodyPr/>
          <a:lstStyle/>
          <a:p>
            <a:fld id="{6F37A02C-708E-4C75-A3F5-AB3D9E783F5E}"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2617807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میکروسکوپ کونفوکال </a:t>
            </a:r>
            <a:r>
              <a:rPr lang="en-US" sz="3600" dirty="0" smtClean="0"/>
              <a:t>CM</a:t>
            </a:r>
            <a:endParaRPr lang="en-US" sz="3600" dirty="0"/>
          </a:p>
        </p:txBody>
      </p:sp>
      <p:sp>
        <p:nvSpPr>
          <p:cNvPr id="3" name="Content Placeholder 2"/>
          <p:cNvSpPr>
            <a:spLocks noGrp="1"/>
          </p:cNvSpPr>
          <p:nvPr>
            <p:ph idx="1"/>
          </p:nvPr>
        </p:nvSpPr>
        <p:spPr/>
        <p:txBody>
          <a:bodyPr/>
          <a:lstStyle/>
          <a:p>
            <a:pPr algn="r" rtl="1"/>
            <a:r>
              <a:rPr lang="en-US" dirty="0" smtClean="0"/>
              <a:t>CM</a:t>
            </a:r>
            <a:r>
              <a:rPr lang="fa-IR" dirty="0" smtClean="0"/>
              <a:t>: با اپتیک فلورسنت استفاده می شود اما به جای روشن کردن کل نمونه یکجا، سیستم اپتیکال در هر فوکوس آنی یک نقطه از نور در یک نقطه منفرد در عمق خاصی از نمونه را روشن می کند.</a:t>
            </a:r>
          </a:p>
          <a:p>
            <a:pPr algn="r" rtl="1"/>
            <a:r>
              <a:rPr lang="fa-IR" dirty="0" smtClean="0"/>
              <a:t>از نور لیزر که از یک حفره سوزنی </a:t>
            </a:r>
            <a:r>
              <a:rPr lang="en-US" dirty="0" smtClean="0"/>
              <a:t>(pinhole)</a:t>
            </a:r>
            <a:r>
              <a:rPr lang="fa-IR" dirty="0" smtClean="0"/>
              <a:t> می گذرد. این حفره در جلو دتکتور قرار داده می شود که این مکانی است که کانونی است با حفره روشن شده. تصویر از نمونه منتشر شده و در این نقطه همگرا شده تا به دتکتور برسد. </a:t>
            </a:r>
          </a:p>
          <a:p>
            <a:pPr algn="r" rtl="1"/>
            <a:r>
              <a:rPr lang="fa-IR" dirty="0" smtClean="0"/>
              <a:t>نور از مناطق </a:t>
            </a:r>
            <a:r>
              <a:rPr lang="en-US" dirty="0" smtClean="0"/>
              <a:t>out-of-focus</a:t>
            </a:r>
            <a:r>
              <a:rPr lang="fa-IR" dirty="0" smtClean="0"/>
              <a:t> در قسمت منفذ کوچک جلوگیری می شوند. </a:t>
            </a:r>
          </a:p>
          <a:p>
            <a:pPr algn="r" rtl="1"/>
            <a:r>
              <a:rPr lang="en-US" dirty="0" smtClean="0"/>
              <a:t>CM</a:t>
            </a:r>
            <a:r>
              <a:rPr lang="fa-IR" dirty="0" smtClean="0"/>
              <a:t> برای حل ساختار سه بعدی پیچیده به کار برده می شود مانند شبکه فیبرهای سیتواسکلتی و آرایش کروموزوم ها و ژن ها در هسته.</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8613867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smtClean="0">
                <a:cs typeface="B Nazanin" panose="00000400000000000000" pitchFamily="2" charset="-78"/>
              </a:rPr>
              <a:t>تفاوت </a:t>
            </a:r>
            <a:r>
              <a:rPr lang="en-US" sz="4000" b="1" dirty="0" smtClean="0">
                <a:cs typeface="B Nazanin" panose="00000400000000000000" pitchFamily="2" charset="-78"/>
              </a:rPr>
              <a:t>deconvolution</a:t>
            </a:r>
            <a:r>
              <a:rPr lang="fa-IR" sz="4000" b="1" dirty="0" smtClean="0">
                <a:cs typeface="B Nazanin" panose="00000400000000000000" pitchFamily="2" charset="-78"/>
              </a:rPr>
              <a:t> و </a:t>
            </a:r>
            <a:r>
              <a:rPr lang="en-US" sz="4000" b="1" dirty="0" smtClean="0">
                <a:cs typeface="B Nazanin" panose="00000400000000000000" pitchFamily="2" charset="-78"/>
              </a:rPr>
              <a:t>CM</a:t>
            </a:r>
            <a:endParaRPr lang="en-US" sz="4000" b="1" dirty="0">
              <a:cs typeface="B Nazanin" panose="00000400000000000000" pitchFamily="2" charset="-78"/>
            </a:endParaRPr>
          </a:p>
        </p:txBody>
      </p:sp>
      <p:sp>
        <p:nvSpPr>
          <p:cNvPr id="3" name="Content Placeholder 2"/>
          <p:cNvSpPr>
            <a:spLocks noGrp="1"/>
          </p:cNvSpPr>
          <p:nvPr>
            <p:ph idx="1"/>
          </p:nvPr>
        </p:nvSpPr>
        <p:spPr>
          <a:xfrm>
            <a:off x="838200" y="1959439"/>
            <a:ext cx="10515600" cy="4351338"/>
          </a:xfrm>
        </p:spPr>
        <p:txBody>
          <a:bodyPr>
            <a:normAutofit fontScale="92500" lnSpcReduction="10000"/>
          </a:bodyPr>
          <a:lstStyle/>
          <a:p>
            <a:pPr algn="r" rtl="1"/>
            <a:r>
              <a:rPr lang="en-US" dirty="0" smtClean="0">
                <a:cs typeface="B Nazanin" panose="00000400000000000000" pitchFamily="2" charset="-78"/>
              </a:rPr>
              <a:t>CM</a:t>
            </a:r>
            <a:r>
              <a:rPr lang="fa-IR" dirty="0" smtClean="0">
                <a:cs typeface="B Nazanin" panose="00000400000000000000" pitchFamily="2" charset="-78"/>
              </a:rPr>
              <a:t> برای دیدن نمونه های ضخیم بهتر بوده، استفاده ساده تر و نشان دادن تصاویر سریع تر است. </a:t>
            </a:r>
          </a:p>
          <a:p>
            <a:pPr algn="r" rtl="1"/>
            <a:r>
              <a:rPr lang="fa-IR" dirty="0" smtClean="0">
                <a:cs typeface="B Nazanin" panose="00000400000000000000" pitchFamily="2" charset="-78"/>
              </a:rPr>
              <a:t>در مقابل </a:t>
            </a:r>
            <a:r>
              <a:rPr lang="en-US" dirty="0" smtClean="0">
                <a:cs typeface="B Nazanin" panose="00000400000000000000" pitchFamily="2" charset="-78"/>
              </a:rPr>
              <a:t>CCD</a:t>
            </a:r>
            <a:r>
              <a:rPr lang="fa-IR" dirty="0" smtClean="0">
                <a:cs typeface="B Nazanin" panose="00000400000000000000" pitchFamily="2" charset="-78"/>
              </a:rPr>
              <a:t> و </a:t>
            </a:r>
            <a:r>
              <a:rPr lang="en-US" dirty="0" smtClean="0">
                <a:cs typeface="B Nazanin" panose="00000400000000000000" pitchFamily="2" charset="-78"/>
              </a:rPr>
              <a:t>CMOS</a:t>
            </a:r>
            <a:r>
              <a:rPr lang="fa-IR" dirty="0" smtClean="0">
                <a:cs typeface="B Nazanin" panose="00000400000000000000" pitchFamily="2" charset="-78"/>
              </a:rPr>
              <a:t> ها خیلی برای نورهای کم کارایی دارند و برای تصاویر سه بعدی به طور جزئی استفاده می شوند و از نمونه هایی که رنگ کمی گرفته اند و به سادگی می شکنند با نور روشن کارایی بهتری از </a:t>
            </a:r>
            <a:r>
              <a:rPr lang="en-US" dirty="0" smtClean="0">
                <a:cs typeface="B Nazanin" panose="00000400000000000000" pitchFamily="2" charset="-78"/>
              </a:rPr>
              <a:t>CM</a:t>
            </a:r>
            <a:r>
              <a:rPr lang="fa-IR" dirty="0" smtClean="0">
                <a:cs typeface="B Nazanin" panose="00000400000000000000" pitchFamily="2" charset="-78"/>
              </a:rPr>
              <a:t> دارد.</a:t>
            </a:r>
          </a:p>
          <a:p>
            <a:pPr algn="r" rtl="1"/>
            <a:r>
              <a:rPr lang="fa-IR" dirty="0" smtClean="0">
                <a:cs typeface="B Nazanin" panose="00000400000000000000" pitchFamily="2" charset="-78"/>
              </a:rPr>
              <a:t>هر دو روش برای نمونه های خیلی ضخیم کارا نیستند و</a:t>
            </a:r>
            <a:r>
              <a:rPr lang="en-US" dirty="0" err="1" smtClean="0">
                <a:cs typeface="B Nazanin" panose="00000400000000000000" pitchFamily="2" charset="-78"/>
              </a:rPr>
              <a:t>deconvolution</a:t>
            </a:r>
            <a:r>
              <a:rPr lang="en-US" dirty="0" smtClean="0">
                <a:cs typeface="B Nazanin" panose="00000400000000000000" pitchFamily="2" charset="-78"/>
              </a:rPr>
              <a:t> </a:t>
            </a:r>
            <a:r>
              <a:rPr lang="fa-IR" dirty="0" smtClean="0">
                <a:cs typeface="B Nazanin" panose="00000400000000000000" pitchFamily="2" charset="-78"/>
              </a:rPr>
              <a:t> سریعا ناکارا شده در نمونه های ضخیم تر از 40 میکرومتر در مثابل </a:t>
            </a:r>
            <a:r>
              <a:rPr lang="en-US" dirty="0" smtClean="0">
                <a:cs typeface="B Nazanin" panose="00000400000000000000" pitchFamily="2" charset="-78"/>
              </a:rPr>
              <a:t>CM</a:t>
            </a:r>
            <a:r>
              <a:rPr lang="fa-IR" dirty="0" smtClean="0">
                <a:cs typeface="B Nazanin" panose="00000400000000000000" pitchFamily="2" charset="-78"/>
              </a:rPr>
              <a:t> تا اعماق بیشتر از 10 میکرومتر و بالاتر را نشان می دهد. </a:t>
            </a:r>
          </a:p>
          <a:p>
            <a:pPr algn="r" rtl="1"/>
            <a:r>
              <a:rPr lang="fa-IR" dirty="0" smtClean="0">
                <a:cs typeface="B Nazanin" panose="00000400000000000000" pitchFamily="2" charset="-78"/>
              </a:rPr>
              <a:t>میکروسکوپ های </a:t>
            </a:r>
            <a:r>
              <a:rPr lang="en-US" dirty="0" smtClean="0">
                <a:cs typeface="B Nazanin" panose="00000400000000000000" pitchFamily="2" charset="-78"/>
              </a:rPr>
              <a:t>multiphoton</a:t>
            </a:r>
            <a:r>
              <a:rPr lang="fa-IR" dirty="0" smtClean="0">
                <a:cs typeface="B Nazanin" panose="00000400000000000000" pitchFamily="2" charset="-78"/>
              </a:rPr>
              <a:t> برای نمونه های ضخیم تر درست شده اند که تصاویر درون عمق 250 میکرو را روشن کرده و برای مطالعه بافت های زنده مانند نورون ها در زیر سطح مغز استفاده می شود. از چندین فوتون با طول موج بلند در حدود قرمز یا نزدیک قرمز استفاده می شود تا به بخش های عمیق تر نمونه نفوذ کند. </a:t>
            </a:r>
            <a:endParaRPr lang="en-US"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429456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2800" b="1" dirty="0" smtClean="0">
                <a:cs typeface="B Mitra" panose="00000400000000000000" pitchFamily="2" charset="-78"/>
              </a:rPr>
              <a:t>پروتین ها می توانند از طریق فلورسنت در سلول های زنده و ارگانیسم ها مورد هدف واقع شوند.</a:t>
            </a:r>
            <a:endParaRPr lang="en-US" sz="2800"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400" dirty="0" smtClean="0">
                <a:cs typeface="B Mitra" panose="00000400000000000000" pitchFamily="2" charset="-78"/>
              </a:rPr>
              <a:t>دینامیک خاصی در داخل سلولها وجود دارد. ورود و خروج مواد به سلول و از یک اندامک به اندامک دیگر وجود دارد.</a:t>
            </a:r>
          </a:p>
          <a:p>
            <a:pPr algn="r" rtl="1"/>
            <a:r>
              <a:rPr lang="fa-IR" sz="2400" dirty="0" smtClean="0">
                <a:cs typeface="B Mitra" panose="00000400000000000000" pitchFamily="2" charset="-78"/>
              </a:rPr>
              <a:t>تکنیک های مختلفی برای مشخص کردن این پدیده های دینامیک در سلول وجود دارد. بسیاری از این روش ها از پروتئین های فلورسنت استفاده می کنند.</a:t>
            </a:r>
          </a:p>
          <a:p>
            <a:pPr algn="r" rtl="1"/>
            <a:r>
              <a:rPr lang="fa-IR" sz="2400" dirty="0" smtClean="0">
                <a:cs typeface="B Mitra" panose="00000400000000000000" pitchFamily="2" charset="-78"/>
              </a:rPr>
              <a:t>بسیاری از مولکول های فلورسنت در بیرون ساخته شده و مصنوعا به داخل سلول معرفی می شوند. </a:t>
            </a:r>
          </a:p>
          <a:p>
            <a:pPr algn="r" rtl="1"/>
            <a:r>
              <a:rPr lang="fa-IR" sz="2400" dirty="0" smtClean="0">
                <a:cs typeface="B Mitra" panose="00000400000000000000" pitchFamily="2" charset="-78"/>
              </a:rPr>
              <a:t>استفاده از ژن هایی که مولکول های فلورسنت کد می کنند می تواند ارگانیسم های و خطوط سلولی را ایجاد کند که خودشان برچسب دارند و بدون معرفی مولکول خارجی اتفاق می افتد. </a:t>
            </a:r>
          </a:p>
          <a:p>
            <a:pPr algn="r" rtl="1"/>
            <a:r>
              <a:rPr lang="fa-IR" sz="2400" dirty="0" smtClean="0">
                <a:cs typeface="B Mitra" panose="00000400000000000000" pitchFamily="2" charset="-78"/>
              </a:rPr>
              <a:t>مشهورترین پروتئین فلورسنت که استفاده می شود </a:t>
            </a:r>
            <a:r>
              <a:rPr lang="en-US" sz="2400" dirty="0" smtClean="0">
                <a:cs typeface="B Mitra" panose="00000400000000000000" pitchFamily="2" charset="-78"/>
              </a:rPr>
              <a:t>GFP (green fluorescent protein)</a:t>
            </a:r>
            <a:r>
              <a:rPr lang="fa-IR" sz="2400" dirty="0" smtClean="0">
                <a:cs typeface="B Mitra" panose="00000400000000000000" pitchFamily="2" charset="-78"/>
              </a:rPr>
              <a:t> است که از ژله ماهی </a:t>
            </a:r>
            <a:r>
              <a:rPr lang="en-US" sz="2400" i="1" dirty="0" err="1" smtClean="0">
                <a:cs typeface="B Mitra" panose="00000400000000000000" pitchFamily="2" charset="-78"/>
              </a:rPr>
              <a:t>Aequorea</a:t>
            </a:r>
            <a:r>
              <a:rPr lang="en-US" sz="2400" i="1" dirty="0" smtClean="0">
                <a:cs typeface="B Mitra" panose="00000400000000000000" pitchFamily="2" charset="-78"/>
              </a:rPr>
              <a:t> </a:t>
            </a:r>
            <a:r>
              <a:rPr lang="en-US" sz="2400" i="1" dirty="0" err="1" smtClean="0">
                <a:cs typeface="B Mitra" panose="00000400000000000000" pitchFamily="2" charset="-78"/>
              </a:rPr>
              <a:t>victoria</a:t>
            </a:r>
            <a:r>
              <a:rPr lang="fa-IR" sz="2400" dirty="0" smtClean="0">
                <a:cs typeface="B Mitra" panose="00000400000000000000" pitchFamily="2" charset="-78"/>
              </a:rPr>
              <a:t> گرفته شده است و دارای واریته های مختلفی است. </a:t>
            </a:r>
            <a:endParaRPr lang="en-US" sz="2400" dirty="0" smtClean="0">
              <a:cs typeface="B Mitra" panose="00000400000000000000" pitchFamily="2" charset="-78"/>
            </a:endParaRPr>
          </a:p>
          <a:p>
            <a:pPr algn="r" rtl="1"/>
            <a:r>
              <a:rPr lang="fa-IR" sz="2400" dirty="0" smtClean="0">
                <a:cs typeface="B Mitra" panose="00000400000000000000" pitchFamily="2" charset="-78"/>
              </a:rPr>
              <a:t>امروزه انواع </a:t>
            </a:r>
            <a:r>
              <a:rPr lang="en-US" sz="2400" dirty="0" smtClean="0">
                <a:cs typeface="B Mitra" panose="00000400000000000000" pitchFamily="2" charset="-78"/>
              </a:rPr>
              <a:t>RFP</a:t>
            </a:r>
            <a:r>
              <a:rPr lang="fa-IR" sz="2400" dirty="0" smtClean="0">
                <a:cs typeface="B Mitra" panose="00000400000000000000" pitchFamily="2" charset="-78"/>
              </a:rPr>
              <a:t> (</a:t>
            </a:r>
            <a:r>
              <a:rPr lang="en-US" sz="2400" dirty="0" smtClean="0">
                <a:cs typeface="B Mitra" panose="00000400000000000000" pitchFamily="2" charset="-78"/>
              </a:rPr>
              <a:t>RED</a:t>
            </a:r>
            <a:r>
              <a:rPr lang="fa-IR" sz="2400" dirty="0" smtClean="0">
                <a:cs typeface="B Mitra" panose="00000400000000000000" pitchFamily="2" charset="-78"/>
              </a:rPr>
              <a:t>) و آبی </a:t>
            </a:r>
            <a:r>
              <a:rPr lang="en-US" sz="2400" dirty="0" smtClean="0">
                <a:cs typeface="B Mitra" panose="00000400000000000000" pitchFamily="2" charset="-78"/>
              </a:rPr>
              <a:t>BFP)</a:t>
            </a:r>
            <a:r>
              <a:rPr lang="fa-IR" sz="2400" dirty="0" smtClean="0">
                <a:cs typeface="B Mitra" panose="00000400000000000000" pitchFamily="2" charset="-78"/>
              </a:rPr>
              <a:t>) هم که از مرجانیان دیگر گرفته شده وجود دارند.</a:t>
            </a:r>
            <a:endParaRPr lang="en-US" sz="2400" dirty="0">
              <a:cs typeface="B Mitra" panose="00000400000000000000" pitchFamily="2" charset="-78"/>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15031858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249270" y="601943"/>
            <a:ext cx="7104529" cy="4351338"/>
          </a:xfrm>
        </p:spPr>
        <p:txBody>
          <a:bodyPr>
            <a:normAutofit/>
          </a:bodyPr>
          <a:lstStyle/>
          <a:p>
            <a:pPr algn="r" rtl="1"/>
            <a:r>
              <a:rPr lang="en-US" sz="2000" b="1" dirty="0" smtClean="0">
                <a:latin typeface="Times New Roman" panose="02020603050405020304" pitchFamily="18" charset="0"/>
                <a:cs typeface="Times New Roman" panose="02020603050405020304" pitchFamily="18" charset="0"/>
              </a:rPr>
              <a:t>GFP</a:t>
            </a:r>
            <a:r>
              <a:rPr lang="fa-IR"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reporter molecule</a:t>
            </a:r>
            <a:r>
              <a:rPr lang="fa-IR" sz="2000" b="1" dirty="0" smtClean="0">
                <a:latin typeface="Times New Roman" panose="02020603050405020304" pitchFamily="18" charset="0"/>
                <a:cs typeface="Times New Roman" panose="02020603050405020304" pitchFamily="18" charset="0"/>
              </a:rPr>
              <a:t>) یک </a:t>
            </a:r>
            <a:r>
              <a:rPr lang="en-US" sz="2000" b="1" dirty="0" smtClean="0">
                <a:latin typeface="Times New Roman" panose="02020603050405020304" pitchFamily="18" charset="0"/>
                <a:cs typeface="Times New Roman" panose="02020603050405020304" pitchFamily="18" charset="0"/>
              </a:rPr>
              <a:t>probe fluorescent</a:t>
            </a:r>
            <a:r>
              <a:rPr lang="fa-IR" sz="2000" b="1" dirty="0" smtClean="0">
                <a:latin typeface="Times New Roman" panose="02020603050405020304" pitchFamily="18" charset="0"/>
                <a:cs typeface="Times New Roman" panose="02020603050405020304" pitchFamily="18" charset="0"/>
              </a:rPr>
              <a:t> که بیان ژن را مانیتور می کند. </a:t>
            </a:r>
            <a:endParaRPr lang="en-US" sz="2000" b="1" dirty="0" smtClean="0">
              <a:latin typeface="Times New Roman" panose="02020603050405020304" pitchFamily="18" charset="0"/>
              <a:cs typeface="Times New Roman" panose="02020603050405020304" pitchFamily="18" charset="0"/>
            </a:endParaRPr>
          </a:p>
          <a:p>
            <a:pPr algn="r" rtl="1"/>
            <a:endParaRPr lang="fa-IR" dirty="0" smtClean="0"/>
          </a:p>
          <a:p>
            <a:pPr algn="r" rtl="1"/>
            <a:r>
              <a:rPr lang="fa-IR" sz="2400" dirty="0" smtClean="0"/>
              <a:t>ژن این پروتئین به پروموتور ژن</a:t>
            </a:r>
            <a:r>
              <a:rPr lang="en-US" sz="2400" dirty="0" smtClean="0"/>
              <a:t> </a:t>
            </a:r>
            <a:r>
              <a:rPr lang="fa-IR" sz="2400" dirty="0" smtClean="0"/>
              <a:t>هدف متصل شده و مستقیما الگوی بیان ژن ارگانیسم زنده در </a:t>
            </a:r>
            <a:r>
              <a:rPr lang="en-US" sz="2400" dirty="0" smtClean="0"/>
              <a:t>FM</a:t>
            </a:r>
            <a:r>
              <a:rPr lang="fa-IR" sz="2400" dirty="0" smtClean="0"/>
              <a:t> مشاهده می شوند. </a:t>
            </a:r>
          </a:p>
          <a:p>
            <a:pPr algn="r" rtl="1"/>
            <a:r>
              <a:rPr lang="fa-IR" sz="2400" dirty="0" smtClean="0"/>
              <a:t>کاربرد دیگر: مشاهده میتوکندری و شبکه رتیکولوم اندوپلاسمیک در سلول زنده </a:t>
            </a:r>
          </a:p>
          <a:p>
            <a:pPr algn="r" rtl="1"/>
            <a:r>
              <a:rPr lang="en-US" sz="2400" dirty="0" smtClean="0"/>
              <a:t>GFP</a:t>
            </a:r>
            <a:r>
              <a:rPr lang="fa-IR" sz="2400" dirty="0" smtClean="0"/>
              <a:t> برچسب آشکارترین روش نشان دادن توزیع و دینامیک پروتئین ها در ارگانیسم های زنده است. </a:t>
            </a:r>
          </a:p>
          <a:p>
            <a:pPr algn="r" rtl="1"/>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37</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039344" y="-168720"/>
            <a:ext cx="3209925" cy="4867275"/>
          </a:xfrm>
          <a:prstGeom prst="rect">
            <a:avLst/>
          </a:prstGeom>
        </p:spPr>
      </p:pic>
      <p:pic>
        <p:nvPicPr>
          <p:cNvPr id="6" name="Picture 5"/>
          <p:cNvPicPr>
            <a:picLocks noChangeAspect="1"/>
          </p:cNvPicPr>
          <p:nvPr/>
        </p:nvPicPr>
        <p:blipFill>
          <a:blip r:embed="rId3"/>
          <a:stretch>
            <a:fillRect/>
          </a:stretch>
        </p:blipFill>
        <p:spPr>
          <a:xfrm>
            <a:off x="1039343" y="4466557"/>
            <a:ext cx="5476724" cy="1867065"/>
          </a:xfrm>
          <a:prstGeom prst="rect">
            <a:avLst/>
          </a:prstGeom>
        </p:spPr>
      </p:pic>
    </p:spTree>
    <p:extLst>
      <p:ext uri="{BB962C8B-B14F-4D97-AF65-F5344CB8AC3E}">
        <p14:creationId xmlns:p14="http://schemas.microsoft.com/office/powerpoint/2010/main" val="36534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smtClean="0"/>
              <a:t>برای دیدن نمونه های زنده از یک محفظه پرفیوژن استفاده می شود که شرایط طبیعی را برای نمونه های زنده حفظ می کند. در این محفظه اجازه دسترسی به نمونه زنده را می دهد و می توان حتی تزریق هایی روی نمونه انجام داد.</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38</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5685012" y="3422627"/>
            <a:ext cx="2853175" cy="1896020"/>
          </a:xfrm>
          <a:prstGeom prst="rect">
            <a:avLst/>
          </a:prstGeom>
        </p:spPr>
      </p:pic>
    </p:spTree>
    <p:extLst>
      <p:ext uri="{BB962C8B-B14F-4D97-AF65-F5344CB8AC3E}">
        <p14:creationId xmlns:p14="http://schemas.microsoft.com/office/powerpoint/2010/main" val="4096173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تصویر برداری </a:t>
            </a:r>
            <a:r>
              <a:rPr lang="en-US" dirty="0" smtClean="0"/>
              <a:t>time-lapse</a:t>
            </a:r>
            <a:endParaRPr lang="en-US" dirty="0"/>
          </a:p>
        </p:txBody>
      </p:sp>
      <p:sp>
        <p:nvSpPr>
          <p:cNvPr id="3" name="Content Placeholder 2"/>
          <p:cNvSpPr>
            <a:spLocks noGrp="1"/>
          </p:cNvSpPr>
          <p:nvPr>
            <p:ph idx="1"/>
          </p:nvPr>
        </p:nvSpPr>
        <p:spPr/>
        <p:txBody>
          <a:bodyPr/>
          <a:lstStyle/>
          <a:p>
            <a:pPr algn="r" rtl="1"/>
            <a:r>
              <a:rPr lang="fa-IR" dirty="0"/>
              <a:t>فیلم هایی با فریم های پشت سر هم گرفته می شود به تاخیر زمانی و چون بسیاری از حرکات سلولی کند هستند. می توان از این فیلم های </a:t>
            </a:r>
            <a:r>
              <a:rPr lang="en-US" dirty="0"/>
              <a:t>Time lapse‌ </a:t>
            </a:r>
            <a:r>
              <a:rPr lang="fa-IR" dirty="0"/>
              <a:t>و با زمان های کوتاه تهیه کرد</a:t>
            </a:r>
            <a:r>
              <a:rPr lang="fa-IR" dirty="0" smtClean="0"/>
              <a:t>.</a:t>
            </a:r>
            <a:endParaRPr lang="en-US" dirty="0" smtClean="0"/>
          </a:p>
          <a:p>
            <a:pPr algn="r" rtl="1"/>
            <a:r>
              <a:rPr lang="fa-IR" dirty="0" smtClean="0">
                <a:hlinkClick r:id="rId2" action="ppaction://hlinkfile"/>
              </a:rPr>
              <a:t>فیلم</a:t>
            </a:r>
            <a:endParaRPr lang="fa-IR" dirty="0" smtClean="0"/>
          </a:p>
          <a:p>
            <a:pPr algn="r" rtl="1"/>
            <a:endParaRPr lang="fa-IR" dirty="0"/>
          </a:p>
          <a:p>
            <a:pPr algn="r" rtl="1"/>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293558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4664"/>
            <a:ext cx="10263352" cy="5214356"/>
          </a:xfrm>
          <a:prstGeom prst="rect">
            <a:avLst/>
          </a:prstGeom>
        </p:spPr>
      </p:pic>
      <p:sp>
        <p:nvSpPr>
          <p:cNvPr id="3" name="Slide Number Placeholder 2"/>
          <p:cNvSpPr>
            <a:spLocks noGrp="1"/>
          </p:cNvSpPr>
          <p:nvPr>
            <p:ph type="sldNum" sz="quarter" idx="12"/>
          </p:nvPr>
        </p:nvSpPr>
        <p:spPr/>
        <p:txBody>
          <a:bodyPr/>
          <a:lstStyle/>
          <a:p>
            <a:fld id="{6F37A02C-708E-4C75-A3F5-AB3D9E783F5E}" type="slidenum">
              <a:rPr lang="en-US" smtClean="0">
                <a:solidFill>
                  <a:prstClr val="black">
                    <a:tint val="75000"/>
                  </a:prstClr>
                </a:solidFill>
              </a:rPr>
              <a:pPr/>
              <a:t>4</a:t>
            </a:fld>
            <a:endParaRPr lang="en-US">
              <a:solidFill>
                <a:prstClr val="black">
                  <a:tint val="75000"/>
                </a:prstClr>
              </a:solidFill>
            </a:endParaRPr>
          </a:p>
        </p:txBody>
      </p:sp>
      <p:sp>
        <p:nvSpPr>
          <p:cNvPr id="5" name="TextBox 4"/>
          <p:cNvSpPr txBox="1"/>
          <p:nvPr/>
        </p:nvSpPr>
        <p:spPr>
          <a:xfrm>
            <a:off x="285259" y="5325127"/>
            <a:ext cx="10463121" cy="1323439"/>
          </a:xfrm>
          <a:prstGeom prst="rect">
            <a:avLst/>
          </a:prstGeom>
          <a:noFill/>
        </p:spPr>
        <p:txBody>
          <a:bodyPr wrap="none" rtlCol="0">
            <a:spAutoFit/>
          </a:bodyPr>
          <a:lstStyle/>
          <a:p>
            <a:r>
              <a:rPr lang="en-US" sz="2000" b="1" dirty="0">
                <a:solidFill>
                  <a:prstClr val="black"/>
                </a:solidFill>
                <a:cs typeface="B Mitra" panose="00000400000000000000" pitchFamily="2" charset="-78"/>
              </a:rPr>
              <a:t>A</a:t>
            </a:r>
            <a:r>
              <a:rPr lang="fa-IR" sz="2000" b="1" dirty="0">
                <a:solidFill>
                  <a:prstClr val="black"/>
                </a:solidFill>
                <a:cs typeface="B Mitra" panose="00000400000000000000" pitchFamily="2" charset="-78"/>
              </a:rPr>
              <a:t>: </a:t>
            </a:r>
            <a:r>
              <a:rPr lang="fa-IR" sz="2000" dirty="0">
                <a:solidFill>
                  <a:prstClr val="black"/>
                </a:solidFill>
                <a:cs typeface="B Mitra" panose="00000400000000000000" pitchFamily="2" charset="-78"/>
              </a:rPr>
              <a:t>بخش رنگ شده در سلول نور را جذب کرده اما اجازه می دهد که دیگر طول موج ها از آن عبور </a:t>
            </a:r>
            <a:r>
              <a:rPr lang="fa-IR" sz="2000" dirty="0" smtClean="0">
                <a:solidFill>
                  <a:prstClr val="black"/>
                </a:solidFill>
                <a:cs typeface="B Mitra" panose="00000400000000000000" pitchFamily="2" charset="-78"/>
              </a:rPr>
              <a:t>کنند</a:t>
            </a:r>
            <a:r>
              <a:rPr lang="fa-IR" sz="2000" dirty="0">
                <a:solidFill>
                  <a:prstClr val="black"/>
                </a:solidFill>
                <a:cs typeface="B Mitra" panose="00000400000000000000" pitchFamily="2" charset="-78"/>
              </a:rPr>
              <a:t> </a:t>
            </a:r>
            <a:r>
              <a:rPr lang="fa-IR" sz="2000" dirty="0" smtClean="0">
                <a:solidFill>
                  <a:prstClr val="black"/>
                </a:solidFill>
                <a:cs typeface="B Mitra" panose="00000400000000000000" pitchFamily="2" charset="-78"/>
              </a:rPr>
              <a:t>(میکروسکوپ نوری معمولی)</a:t>
            </a:r>
            <a:endParaRPr lang="fa-IR" sz="2000" dirty="0">
              <a:solidFill>
                <a:prstClr val="black"/>
              </a:solidFill>
              <a:cs typeface="B Mitra" panose="00000400000000000000" pitchFamily="2" charset="-78"/>
            </a:endParaRPr>
          </a:p>
          <a:p>
            <a:r>
              <a:rPr lang="en-US" sz="2000" b="1" dirty="0">
                <a:solidFill>
                  <a:prstClr val="black"/>
                </a:solidFill>
                <a:cs typeface="B Mitra" panose="00000400000000000000" pitchFamily="2" charset="-78"/>
              </a:rPr>
              <a:t>B</a:t>
            </a:r>
            <a:r>
              <a:rPr lang="fa-IR" sz="2000" b="1" dirty="0">
                <a:solidFill>
                  <a:prstClr val="black"/>
                </a:solidFill>
                <a:cs typeface="B Mitra" panose="00000400000000000000" pitchFamily="2" charset="-78"/>
              </a:rPr>
              <a:t>: </a:t>
            </a:r>
            <a:r>
              <a:rPr lang="fa-IR" sz="2000" dirty="0">
                <a:solidFill>
                  <a:prstClr val="black"/>
                </a:solidFill>
                <a:cs typeface="B Mitra" panose="00000400000000000000" pitchFamily="2" charset="-78"/>
              </a:rPr>
              <a:t>اشعه های مایل نور روی نمونه فوکوس شده  و از عدسی شیئی عبور نمی کنند. اما نورهایی که از نمونه ساطع شده جمع شده و می توانند تصویر</a:t>
            </a:r>
          </a:p>
          <a:p>
            <a:r>
              <a:rPr lang="fa-IR" sz="2000" dirty="0">
                <a:solidFill>
                  <a:prstClr val="black"/>
                </a:solidFill>
                <a:cs typeface="B Mitra" panose="00000400000000000000" pitchFamily="2" charset="-78"/>
              </a:rPr>
              <a:t> روشن در زمینه تاریک را تشکیل </a:t>
            </a:r>
            <a:r>
              <a:rPr lang="fa-IR" sz="2000" dirty="0" smtClean="0">
                <a:solidFill>
                  <a:prstClr val="black"/>
                </a:solidFill>
                <a:cs typeface="B Mitra" panose="00000400000000000000" pitchFamily="2" charset="-78"/>
              </a:rPr>
              <a:t>دهند (میکروسکوپ زمینه تاریک)</a:t>
            </a:r>
            <a:endParaRPr lang="fa-IR" sz="2000" dirty="0">
              <a:solidFill>
                <a:prstClr val="black"/>
              </a:solidFill>
              <a:cs typeface="B Mitra" panose="00000400000000000000" pitchFamily="2" charset="-78"/>
            </a:endParaRPr>
          </a:p>
          <a:p>
            <a:r>
              <a:rPr lang="en-US" sz="2000" b="1" dirty="0">
                <a:solidFill>
                  <a:prstClr val="black"/>
                </a:solidFill>
                <a:cs typeface="B Mitra" panose="00000400000000000000" pitchFamily="2" charset="-78"/>
              </a:rPr>
              <a:t>C</a:t>
            </a:r>
            <a:r>
              <a:rPr lang="fa-IR" sz="2000" b="1" dirty="0">
                <a:solidFill>
                  <a:prstClr val="black"/>
                </a:solidFill>
                <a:cs typeface="B Mitra" panose="00000400000000000000" pitchFamily="2" charset="-78"/>
              </a:rPr>
              <a:t>: </a:t>
            </a:r>
            <a:r>
              <a:rPr lang="fa-IR" sz="2000" dirty="0">
                <a:solidFill>
                  <a:prstClr val="black"/>
                </a:solidFill>
                <a:cs typeface="B Mitra" panose="00000400000000000000" pitchFamily="2" charset="-78"/>
              </a:rPr>
              <a:t>تغییر در فاز نور در هنگام عبور از نمونه رنگ نشده </a:t>
            </a:r>
            <a:r>
              <a:rPr lang="fa-IR" sz="2000" dirty="0" smtClean="0">
                <a:solidFill>
                  <a:prstClr val="black"/>
                </a:solidFill>
                <a:cs typeface="B Mitra" panose="00000400000000000000" pitchFamily="2" charset="-78"/>
              </a:rPr>
              <a:t>(میکروسکوپ فاز کنتراست)</a:t>
            </a:r>
            <a:endParaRPr lang="en-US" sz="2000" dirty="0">
              <a:solidFill>
                <a:prstClr val="black"/>
              </a:solidFill>
              <a:cs typeface="B Mitra" panose="00000400000000000000" pitchFamily="2" charset="-78"/>
            </a:endParaRPr>
          </a:p>
        </p:txBody>
      </p:sp>
      <p:sp>
        <p:nvSpPr>
          <p:cNvPr id="6" name="Rectangle 5"/>
          <p:cNvSpPr/>
          <p:nvPr/>
        </p:nvSpPr>
        <p:spPr>
          <a:xfrm>
            <a:off x="9767983" y="550852"/>
            <a:ext cx="1960794" cy="1200329"/>
          </a:xfrm>
          <a:prstGeom prst="rect">
            <a:avLst/>
          </a:prstGeom>
        </p:spPr>
        <p:txBody>
          <a:bodyPr wrap="none">
            <a:spAutoFit/>
          </a:bodyPr>
          <a:lstStyle/>
          <a:p>
            <a:pPr algn="ctr"/>
            <a:r>
              <a:rPr lang="fa-IR" sz="3600" b="1" dirty="0">
                <a:solidFill>
                  <a:srgbClr val="FF0000"/>
                </a:solidFill>
                <a:cs typeface="B Lotus" panose="00000400000000000000" pitchFamily="2" charset="-78"/>
              </a:rPr>
              <a:t>کنتراست در</a:t>
            </a:r>
          </a:p>
          <a:p>
            <a:pPr algn="ctr"/>
            <a:r>
              <a:rPr lang="en-US" sz="3600" b="1" dirty="0">
                <a:solidFill>
                  <a:srgbClr val="FF0000"/>
                </a:solidFill>
                <a:cs typeface="B Lotus" panose="00000400000000000000" pitchFamily="2" charset="-78"/>
              </a:rPr>
              <a:t>LM</a:t>
            </a:r>
          </a:p>
        </p:txBody>
      </p:sp>
    </p:spTree>
    <p:extLst>
      <p:ext uri="{BB962C8B-B14F-4D97-AF65-F5344CB8AC3E}">
        <p14:creationId xmlns:p14="http://schemas.microsoft.com/office/powerpoint/2010/main" val="3214205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846"/>
            <a:ext cx="10515600" cy="1325563"/>
          </a:xfrm>
        </p:spPr>
        <p:txBody>
          <a:bodyPr>
            <a:normAutofit/>
          </a:bodyPr>
          <a:lstStyle/>
          <a:p>
            <a:pPr algn="r" rtl="1"/>
            <a:r>
              <a:rPr lang="fa-IR" sz="3200" b="1" dirty="0" smtClean="0">
                <a:cs typeface="B Mitra" panose="00000400000000000000" pitchFamily="2" charset="-78"/>
              </a:rPr>
              <a:t>اندازه گیری دینامیک پروتئین ها</a:t>
            </a:r>
            <a:endParaRPr lang="en-US" sz="3200" b="1" dirty="0">
              <a:cs typeface="B Mitra" panose="00000400000000000000" pitchFamily="2" charset="-78"/>
            </a:endParaRPr>
          </a:p>
        </p:txBody>
      </p:sp>
      <p:sp>
        <p:nvSpPr>
          <p:cNvPr id="3" name="Content Placeholder 2"/>
          <p:cNvSpPr>
            <a:spLocks noGrp="1"/>
          </p:cNvSpPr>
          <p:nvPr>
            <p:ph idx="1"/>
          </p:nvPr>
        </p:nvSpPr>
        <p:spPr>
          <a:xfrm>
            <a:off x="1238794" y="1359763"/>
            <a:ext cx="10515600" cy="4351338"/>
          </a:xfrm>
        </p:spPr>
        <p:txBody>
          <a:bodyPr>
            <a:noAutofit/>
          </a:bodyPr>
          <a:lstStyle/>
          <a:p>
            <a:pPr algn="r" rtl="1"/>
            <a:r>
              <a:rPr lang="en-US" sz="2400" dirty="0" smtClean="0"/>
              <a:t>F</a:t>
            </a:r>
            <a:r>
              <a:rPr lang="en-US" sz="2400" dirty="0" smtClean="0">
                <a:cs typeface="B Mitra" panose="00000400000000000000" pitchFamily="2" charset="-78"/>
              </a:rPr>
              <a:t>P</a:t>
            </a:r>
            <a:r>
              <a:rPr lang="fa-IR" sz="2400" dirty="0" smtClean="0">
                <a:cs typeface="B Mitra" panose="00000400000000000000" pitchFamily="2" charset="-78"/>
              </a:rPr>
              <a:t> نه تنها برای پیدا کردن پروتئین خاص در سلول، بلکه برای بررسی ویژگی های کینتیک و برهمکنش با سایر پروتئین ها نیز به کار می رود.</a:t>
            </a:r>
          </a:p>
          <a:p>
            <a:pPr algn="r" rtl="1"/>
            <a:r>
              <a:rPr lang="fa-IR" sz="2400" b="1" dirty="0" smtClean="0">
                <a:cs typeface="B Mitra" panose="00000400000000000000" pitchFamily="2" charset="-78"/>
              </a:rPr>
              <a:t>سه تکنیک برای این کار:</a:t>
            </a:r>
          </a:p>
          <a:p>
            <a:pPr algn="r" rtl="1"/>
            <a:r>
              <a:rPr lang="fa-IR" sz="2400" dirty="0" smtClean="0">
                <a:cs typeface="B Mitra" panose="00000400000000000000" pitchFamily="2" charset="-78"/>
              </a:rPr>
              <a:t>1- مانیتور برهمکنش توسط </a:t>
            </a:r>
            <a:r>
              <a:rPr lang="en-US" sz="2400" dirty="0" smtClean="0">
                <a:cs typeface="B Mitra" panose="00000400000000000000" pitchFamily="2" charset="-78"/>
              </a:rPr>
              <a:t>FRET (fluorescence resonance energy transfer)</a:t>
            </a:r>
            <a:r>
              <a:rPr lang="fa-IR" sz="2400" dirty="0" smtClean="0">
                <a:cs typeface="B Mitra" panose="00000400000000000000" pitchFamily="2" charset="-78"/>
              </a:rPr>
              <a:t>:</a:t>
            </a:r>
          </a:p>
          <a:p>
            <a:pPr algn="r" rtl="1"/>
            <a:r>
              <a:rPr lang="fa-IR" sz="2400" dirty="0" smtClean="0">
                <a:cs typeface="B Mitra" panose="00000400000000000000" pitchFamily="2" charset="-78"/>
              </a:rPr>
              <a:t>لیبل کردن دو مولکول با رنگ های فلورسنت مختلف به طوری که طیف انتشار یک رنگ</a:t>
            </a:r>
            <a:r>
              <a:rPr lang="en-US" sz="2400" dirty="0" smtClean="0">
                <a:cs typeface="B Mitra" panose="00000400000000000000" pitchFamily="2" charset="-78"/>
              </a:rPr>
              <a:t>donor </a:t>
            </a:r>
            <a:r>
              <a:rPr lang="fa-IR" sz="2400" dirty="0" smtClean="0">
                <a:cs typeface="B Mitra" panose="00000400000000000000" pitchFamily="2" charset="-78"/>
              </a:rPr>
              <a:t> با طیف جذب دیگری</a:t>
            </a:r>
            <a:r>
              <a:rPr lang="en-US" sz="2400" dirty="0" smtClean="0">
                <a:cs typeface="B Mitra" panose="00000400000000000000" pitchFamily="2" charset="-78"/>
              </a:rPr>
              <a:t>acceptor </a:t>
            </a:r>
            <a:r>
              <a:rPr lang="fa-IR" sz="2400" dirty="0" smtClean="0">
                <a:cs typeface="B Mitra" panose="00000400000000000000" pitchFamily="2" charset="-78"/>
              </a:rPr>
              <a:t> همپوشانی دارد. </a:t>
            </a:r>
          </a:p>
          <a:p>
            <a:pPr algn="r" rtl="1"/>
            <a:r>
              <a:rPr lang="fa-IR" sz="2400" dirty="0" smtClean="0">
                <a:cs typeface="B Mitra" panose="00000400000000000000" pitchFamily="2" charset="-78"/>
              </a:rPr>
              <a:t>وقتی که دو مولکول به هم نزدیک می شوند (نزدیکتر از 5 نانومتر) فلوروکرومی که تحریک می شود می تواند انرژی را به دیگری انتقال دهد. به وسیله رزونانس و غیر رادیواکتیوی). بنابراین وقتی مجموعه در اثر طول موج برانگیخته شده اولین فلورسنت روشن می شود، نور فلورسنت در طول موج بازتابی دومین مولکول روشن می شود. </a:t>
            </a:r>
          </a:p>
          <a:p>
            <a:pPr algn="r" rtl="1"/>
            <a:r>
              <a:rPr lang="fa-IR" sz="2400" dirty="0" smtClean="0">
                <a:cs typeface="B Mitra" panose="00000400000000000000" pitchFamily="2" charset="-78"/>
              </a:rPr>
              <a:t>از واریانت های </a:t>
            </a:r>
            <a:r>
              <a:rPr lang="en-US" sz="2400" dirty="0" smtClean="0">
                <a:cs typeface="B Mitra" panose="00000400000000000000" pitchFamily="2" charset="-78"/>
              </a:rPr>
              <a:t>GFP</a:t>
            </a:r>
            <a:r>
              <a:rPr lang="fa-IR" sz="2400" dirty="0" smtClean="0">
                <a:cs typeface="B Mitra" panose="00000400000000000000" pitchFamily="2" charset="-78"/>
              </a:rPr>
              <a:t> می توان استفاده کرد تا برهمکنش مولکول های سیگنالی مانیتور شود. </a:t>
            </a:r>
          </a:p>
          <a:p>
            <a:pPr algn="r" rtl="1"/>
            <a:r>
              <a:rPr lang="fa-IR" sz="2400" dirty="0" smtClean="0">
                <a:cs typeface="B Mitra" panose="00000400000000000000" pitchFamily="2" charset="-78"/>
              </a:rPr>
              <a:t>روشی برای اندازه گیری فاصله مولکول ها و تغییرات در فاصله هم در </a:t>
            </a:r>
            <a:r>
              <a:rPr lang="en-US" sz="2400" dirty="0" smtClean="0">
                <a:cs typeface="B Mitra" panose="00000400000000000000" pitchFamily="2" charset="-78"/>
              </a:rPr>
              <a:t>in vivo</a:t>
            </a:r>
            <a:r>
              <a:rPr lang="fa-IR" sz="2400" dirty="0" smtClean="0">
                <a:cs typeface="B Mitra" panose="00000400000000000000" pitchFamily="2" charset="-78"/>
              </a:rPr>
              <a:t> و </a:t>
            </a:r>
            <a:r>
              <a:rPr lang="en-US" sz="2400" dirty="0" err="1" smtClean="0">
                <a:cs typeface="B Mitra" panose="00000400000000000000" pitchFamily="2" charset="-78"/>
              </a:rPr>
              <a:t>invitro</a:t>
            </a:r>
            <a:endParaRPr lang="en-US" sz="2400" dirty="0">
              <a:cs typeface="B Mitra" panose="00000400000000000000" pitchFamily="2" charset="-78"/>
            </a:endParaRP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2630798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41</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4849177" y="466725"/>
            <a:ext cx="10906125" cy="6391275"/>
          </a:xfrm>
          <a:prstGeom prst="rect">
            <a:avLst/>
          </a:prstGeom>
        </p:spPr>
      </p:pic>
      <p:sp>
        <p:nvSpPr>
          <p:cNvPr id="6" name="Rectangle 5"/>
          <p:cNvSpPr/>
          <p:nvPr/>
        </p:nvSpPr>
        <p:spPr>
          <a:xfrm>
            <a:off x="282389" y="5043440"/>
            <a:ext cx="7772400" cy="1532965"/>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4000" dirty="0" smtClean="0">
                <a:cs typeface="B Mitra" panose="00000400000000000000" pitchFamily="2" charset="-78"/>
              </a:rPr>
              <a:t>تکنیک </a:t>
            </a:r>
            <a:r>
              <a:rPr lang="en-US" sz="4000" dirty="0" smtClean="0">
                <a:cs typeface="B Mitra" panose="00000400000000000000" pitchFamily="2" charset="-78"/>
              </a:rPr>
              <a:t>FRET</a:t>
            </a:r>
            <a:endParaRPr lang="fa-IR" sz="4000" dirty="0">
              <a:cs typeface="B Mitra" panose="00000400000000000000" pitchFamily="2" charset="-78"/>
            </a:endParaRPr>
          </a:p>
        </p:txBody>
      </p:sp>
    </p:spTree>
    <p:extLst>
      <p:ext uri="{BB962C8B-B14F-4D97-AF65-F5344CB8AC3E}">
        <p14:creationId xmlns:p14="http://schemas.microsoft.com/office/powerpoint/2010/main" val="16395009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en-US" dirty="0" err="1" smtClean="0">
                <a:latin typeface="Times New Roman" panose="02020603050405020304" pitchFamily="18" charset="0"/>
                <a:cs typeface="Times New Roman" panose="02020603050405020304" pitchFamily="18" charset="0"/>
              </a:rPr>
              <a:t>Photoactivation</a:t>
            </a:r>
            <a:r>
              <a:rPr lang="fa-IR"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r" rtl="1"/>
            <a:r>
              <a:rPr lang="fa-IR" dirty="0" smtClean="0"/>
              <a:t>تکنیکی برای بررسی حرکات اسکلت سلولی، عملکرد مولکول های سیگنالی و روندهای داخل سلولی سریع و پیچیده </a:t>
            </a:r>
          </a:p>
          <a:p>
            <a:pPr algn="r" rtl="1"/>
            <a:r>
              <a:rPr lang="fa-IR" dirty="0" smtClean="0"/>
              <a:t>در این تکنیک شکل غیرفعال مولکول فلورسنت به داخل سلول معرفی شده و سپس به طور ناگهانی در نقطه مورد نظر توسط یک نقطه نور به آن فعال شده (به این ها مولکول های </a:t>
            </a:r>
            <a:r>
              <a:rPr lang="en-US" dirty="0" smtClean="0"/>
              <a:t>caged molecules</a:t>
            </a:r>
            <a:r>
              <a:rPr lang="fa-IR" dirty="0" smtClean="0"/>
              <a:t> می گویند). </a:t>
            </a:r>
          </a:p>
          <a:p>
            <a:pPr algn="r" rtl="1"/>
            <a:r>
              <a:rPr lang="fa-IR" dirty="0" smtClean="0"/>
              <a:t>وقتی یک برچسب فلورسنت به یک پروتئین متصل شود این پروتئین فعال برچسب شده به داخل سلول زنده معرفی شود رفتار آن می تواند پیگیری شود. </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1285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5" name="Content Placeholder 4"/>
          <p:cNvPicPr>
            <a:picLocks noGrp="1" noChangeAspect="1"/>
          </p:cNvPicPr>
          <p:nvPr>
            <p:ph idx="1"/>
          </p:nvPr>
        </p:nvPicPr>
        <p:blipFill>
          <a:blip r:embed="rId2"/>
          <a:stretch>
            <a:fillRect/>
          </a:stretch>
        </p:blipFill>
        <p:spPr>
          <a:xfrm>
            <a:off x="1674959" y="1027906"/>
            <a:ext cx="9790902" cy="4892675"/>
          </a:xfrm>
          <a:prstGeom prst="rect">
            <a:avLst/>
          </a:prstGeom>
        </p:spPr>
      </p:pic>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43</a:t>
            </a:fld>
            <a:endParaRPr lang="en-US">
              <a:solidFill>
                <a:prstClr val="black">
                  <a:tint val="75000"/>
                </a:prstClr>
              </a:solidFill>
            </a:endParaRPr>
          </a:p>
        </p:txBody>
      </p:sp>
      <p:sp>
        <p:nvSpPr>
          <p:cNvPr id="3" name="Rectangle 2"/>
          <p:cNvSpPr/>
          <p:nvPr/>
        </p:nvSpPr>
        <p:spPr>
          <a:xfrm>
            <a:off x="1358153" y="605118"/>
            <a:ext cx="6952129" cy="1613647"/>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2800" b="1" dirty="0" smtClean="0">
                <a:cs typeface="B Nazanin" panose="00000400000000000000" pitchFamily="2" charset="-78"/>
              </a:rPr>
              <a:t>تعیین جریان میکروتوبول در دوک های میتوز با فلورسنت در قفس متصل به پروتئین توبولین</a:t>
            </a:r>
            <a:endParaRPr lang="fa-IR" sz="2800" b="1" dirty="0">
              <a:cs typeface="B Nazanin" panose="00000400000000000000" pitchFamily="2" charset="-78"/>
            </a:endParaRPr>
          </a:p>
        </p:txBody>
      </p:sp>
    </p:spTree>
    <p:extLst>
      <p:ext uri="{BB962C8B-B14F-4D97-AF65-F5344CB8AC3E}">
        <p14:creationId xmlns:p14="http://schemas.microsoft.com/office/powerpoint/2010/main" val="30944974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7" y="365125"/>
            <a:ext cx="11591365" cy="1325563"/>
          </a:xfrm>
        </p:spPr>
        <p:txBody>
          <a:bodyPr>
            <a:normAutofit/>
          </a:bodyPr>
          <a:lstStyle/>
          <a:p>
            <a:pPr algn="ctr"/>
            <a:r>
              <a:rPr lang="en-US" sz="3200" b="1" dirty="0" smtClean="0">
                <a:latin typeface="Times New Roman" panose="02020603050405020304" pitchFamily="18" charset="0"/>
                <a:cs typeface="Times New Roman" panose="02020603050405020304" pitchFamily="18" charset="0"/>
              </a:rPr>
              <a:t>FRA</a:t>
            </a:r>
            <a:r>
              <a:rPr lang="en-US" sz="3200" b="1" dirty="0">
                <a:latin typeface="Times New Roman" panose="02020603050405020304" pitchFamily="18" charset="0"/>
                <a:cs typeface="Times New Roman" panose="02020603050405020304" pitchFamily="18" charset="0"/>
              </a:rPr>
              <a:t>P</a:t>
            </a:r>
            <a:r>
              <a:rPr lang="en-US" sz="3200" b="1" dirty="0" smtClean="0">
                <a:latin typeface="Times New Roman" panose="02020603050405020304" pitchFamily="18" charset="0"/>
                <a:cs typeface="Times New Roman" panose="02020603050405020304" pitchFamily="18" charset="0"/>
              </a:rPr>
              <a:t> (Fluorescence recovery after </a:t>
            </a:r>
            <a:r>
              <a:rPr lang="en-US" sz="3200" b="1" dirty="0" err="1" smtClean="0">
                <a:latin typeface="Times New Roman" panose="02020603050405020304" pitchFamily="18" charset="0"/>
                <a:cs typeface="Times New Roman" panose="02020603050405020304" pitchFamily="18" charset="0"/>
              </a:rPr>
              <a:t>photobleaching</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r" rtl="1"/>
            <a:r>
              <a:rPr lang="fa-IR" sz="2000" dirty="0" smtClean="0"/>
              <a:t>استفاده از یک نور قوی (لیزر) برای خاموش کردن فلورسنت </a:t>
            </a:r>
            <a:r>
              <a:rPr lang="en-US" sz="2000" dirty="0" smtClean="0"/>
              <a:t>GFP</a:t>
            </a:r>
            <a:r>
              <a:rPr lang="fa-IR" sz="2000" dirty="0" smtClean="0"/>
              <a:t> در یک ناحیه خاص از سلول و آنالیز زمان عبور مولکول فلورسنت به ناحیه بلیچ شده </a:t>
            </a:r>
          </a:p>
          <a:p>
            <a:pPr algn="r" rtl="1"/>
            <a:r>
              <a:rPr lang="fa-IR" sz="2000" dirty="0" smtClean="0"/>
              <a:t>استخراج </a:t>
            </a:r>
            <a:r>
              <a:rPr lang="fa-IR" sz="1800" dirty="0" smtClean="0"/>
              <a:t>اطلاعات</a:t>
            </a:r>
            <a:r>
              <a:rPr lang="fa-IR" sz="2000" dirty="0" smtClean="0"/>
              <a:t> کمی و مشاهده با </a:t>
            </a:r>
            <a:r>
              <a:rPr lang="en-US" sz="2000" dirty="0" smtClean="0"/>
              <a:t>CM</a:t>
            </a:r>
            <a:r>
              <a:rPr lang="fa-IR" sz="2000" dirty="0" smtClean="0"/>
              <a:t> </a:t>
            </a:r>
          </a:p>
          <a:p>
            <a:pPr algn="r" rtl="1"/>
            <a:r>
              <a:rPr lang="fa-IR" sz="2000" dirty="0" smtClean="0"/>
              <a:t>اطلاعاتی مانند انتشار یک کوفاکتور، نرخ انتقال فعال یا اتصال و عدم اتصال به دیگر پروتئین ها بررسی می شود. </a:t>
            </a:r>
          </a:p>
          <a:p>
            <a:pPr algn="r" rtl="1"/>
            <a:r>
              <a:rPr lang="fa-IR" sz="2000" dirty="0" smtClean="0"/>
              <a:t>تکنیکی فعال در زمینه انتشار از غشای سلول و اتصال پروئتین</a:t>
            </a:r>
            <a:endParaRPr lang="en-US" sz="2000"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44</a:t>
            </a:fld>
            <a:endParaRPr lang="en-US">
              <a:solidFill>
                <a:prstClr val="black">
                  <a:tint val="75000"/>
                </a:prstClr>
              </a:solidFill>
            </a:endParaRPr>
          </a:p>
        </p:txBody>
      </p:sp>
      <p:sp>
        <p:nvSpPr>
          <p:cNvPr id="5" name="Rectangle 4"/>
          <p:cNvSpPr/>
          <p:nvPr/>
        </p:nvSpPr>
        <p:spPr>
          <a:xfrm>
            <a:off x="609600" y="3953589"/>
            <a:ext cx="6096000" cy="2585323"/>
          </a:xfrm>
          <a:prstGeom prst="rect">
            <a:avLst/>
          </a:prstGeom>
        </p:spPr>
        <p:txBody>
          <a:bodyPr>
            <a:spAutoFit/>
          </a:bodyPr>
          <a:lstStyle/>
          <a:p>
            <a:pPr algn="l"/>
            <a:endParaRPr lang="en-US" dirty="0"/>
          </a:p>
          <a:p>
            <a:pPr algn="l"/>
            <a:r>
              <a:rPr lang="en-US" dirty="0"/>
              <a:t>    Diffusion of molecules</a:t>
            </a:r>
          </a:p>
          <a:p>
            <a:pPr algn="l"/>
            <a:r>
              <a:rPr lang="en-US" dirty="0"/>
              <a:t>    Active movement of cell components</a:t>
            </a:r>
          </a:p>
          <a:p>
            <a:pPr algn="l"/>
            <a:r>
              <a:rPr lang="en-US" dirty="0"/>
              <a:t>    Recycling of cell components</a:t>
            </a:r>
          </a:p>
          <a:p>
            <a:pPr algn="l"/>
            <a:r>
              <a:rPr lang="en-US" dirty="0"/>
              <a:t>    FRAP is useful to look at how mobile a fluorescent molecule is. Is it free to move around or is it bound to something immobile? Is it bound to something big and slowly diffusing? Is it trapped in a particular space or compartment or excluded from a particular compartment?</a:t>
            </a:r>
          </a:p>
        </p:txBody>
      </p:sp>
    </p:spTree>
    <p:extLst>
      <p:ext uri="{BB962C8B-B14F-4D97-AF65-F5344CB8AC3E}">
        <p14:creationId xmlns:p14="http://schemas.microsoft.com/office/powerpoint/2010/main" val="425471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تکنیک </a:t>
            </a:r>
            <a:r>
              <a:rPr lang="en-US" dirty="0" smtClean="0"/>
              <a:t>FRAP</a:t>
            </a:r>
            <a:endParaRPr lang="fa-IR"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45</a:t>
            </a:fld>
            <a:endParaRPr lang="en-US">
              <a:solidFill>
                <a:prstClr val="black">
                  <a:tint val="75000"/>
                </a:prstClr>
              </a:solidFill>
            </a:endParaRPr>
          </a:p>
        </p:txBody>
      </p:sp>
      <p:pic>
        <p:nvPicPr>
          <p:cNvPr id="5" name="Content Placeholder 4"/>
          <p:cNvPicPr>
            <a:picLocks noGrp="1" noChangeAspect="1"/>
          </p:cNvPicPr>
          <p:nvPr>
            <p:ph idx="1"/>
          </p:nvPr>
        </p:nvPicPr>
        <p:blipFill>
          <a:blip r:embed="rId2"/>
          <a:stretch>
            <a:fillRect/>
          </a:stretch>
        </p:blipFill>
        <p:spPr>
          <a:xfrm>
            <a:off x="1477464" y="1928382"/>
            <a:ext cx="9620250" cy="3257550"/>
          </a:xfrm>
          <a:prstGeom prst="rect">
            <a:avLst/>
          </a:prstGeom>
        </p:spPr>
      </p:pic>
    </p:spTree>
    <p:extLst>
      <p:ext uri="{BB962C8B-B14F-4D97-AF65-F5344CB8AC3E}">
        <p14:creationId xmlns:p14="http://schemas.microsoft.com/office/powerpoint/2010/main" val="141639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smtClean="0">
                <a:cs typeface="B Nazanin" panose="00000400000000000000" pitchFamily="2" charset="-78"/>
              </a:rPr>
              <a:t>اندازه  گیری غلظت یون های داخل سلولی</a:t>
            </a:r>
            <a:endParaRPr lang="en-US" sz="3600" b="1" dirty="0">
              <a:cs typeface="B Nazanin" panose="00000400000000000000" pitchFamily="2" charset="-78"/>
            </a:endParaRPr>
          </a:p>
        </p:txBody>
      </p:sp>
      <p:sp>
        <p:nvSpPr>
          <p:cNvPr id="3" name="Content Placeholder 2"/>
          <p:cNvSpPr>
            <a:spLocks noGrp="1"/>
          </p:cNvSpPr>
          <p:nvPr>
            <p:ph idx="1"/>
          </p:nvPr>
        </p:nvSpPr>
        <p:spPr>
          <a:xfrm>
            <a:off x="999565" y="1690688"/>
            <a:ext cx="10515600" cy="4351338"/>
          </a:xfrm>
        </p:spPr>
        <p:txBody>
          <a:bodyPr>
            <a:normAutofit/>
          </a:bodyPr>
          <a:lstStyle/>
          <a:p>
            <a:pPr algn="r" rtl="1"/>
            <a:r>
              <a:rPr lang="fa-IR" sz="2400" dirty="0" smtClean="0"/>
              <a:t>یکی از  راههای غلظت یون های داخل سلولی فروبردن یک </a:t>
            </a:r>
            <a:r>
              <a:rPr lang="en-US" sz="2400" dirty="0" smtClean="0"/>
              <a:t>microelectrode</a:t>
            </a:r>
            <a:r>
              <a:rPr lang="fa-IR" sz="2400" dirty="0" smtClean="0"/>
              <a:t> حساس به یون نازک به داخل سلول زنده از طریق غشای پلاسمایی</a:t>
            </a:r>
          </a:p>
          <a:p>
            <a:pPr algn="r" rtl="1"/>
            <a:r>
              <a:rPr lang="fa-IR" sz="2400" dirty="0" smtClean="0"/>
              <a:t>مشکل آن اندازه گیری یون فقط در یک نقطه از سلول و پاسخ آهسته</a:t>
            </a:r>
          </a:p>
          <a:p>
            <a:pPr algn="r" rtl="1"/>
            <a:r>
              <a:rPr lang="fa-IR" sz="2400" dirty="0" smtClean="0"/>
              <a:t>تغییرات غلظت یون مانند </a:t>
            </a:r>
            <a:r>
              <a:rPr lang="en-US" sz="2400" dirty="0" smtClean="0"/>
              <a:t>Ca</a:t>
            </a:r>
            <a:r>
              <a:rPr lang="fa-IR" sz="2400" dirty="0" smtClean="0"/>
              <a:t> از طریق </a:t>
            </a:r>
            <a:r>
              <a:rPr lang="en-US" sz="2400" dirty="0" smtClean="0"/>
              <a:t>ion-sensitive indicators</a:t>
            </a:r>
            <a:r>
              <a:rPr lang="fa-IR" sz="2400" dirty="0" smtClean="0"/>
              <a:t> که نور منتشر شده بیانگر میزان غلظت محلی یون ها است. </a:t>
            </a:r>
          </a:p>
          <a:p>
            <a:pPr algn="r" rtl="1"/>
            <a:r>
              <a:rPr lang="en-US" sz="2400" dirty="0" err="1" smtClean="0"/>
              <a:t>Aequorin</a:t>
            </a:r>
            <a:r>
              <a:rPr lang="fa-IR" sz="2400" dirty="0" smtClean="0"/>
              <a:t> یک پروتئین لمینست است که از ژله ماهی جدا شده. این پروتئین در حضور یون کلسیم نور آبی از خود منتشر می کند و به تغییرات غلظت یون کلسیم در دامنه 10-0/5 میکرومول پاسخ می دهد. </a:t>
            </a:r>
          </a:p>
          <a:p>
            <a:pPr algn="r" rtl="1"/>
            <a:r>
              <a:rPr lang="fa-IR" sz="2400" dirty="0" smtClean="0"/>
              <a:t>آکورین ترانس ژنتیکی در گیاهان و دیگر ارگانیسم ها روشی برای مانیتور کردن کلسیم در سلول هایشان است بدون نیاز به میکرواینجکشن</a:t>
            </a:r>
          </a:p>
          <a:p>
            <a:pPr algn="r" rtl="1"/>
            <a:r>
              <a:rPr lang="fa-IR" sz="2400" dirty="0" smtClean="0"/>
              <a:t>عیب مولکول های بیولومینست: میزان نور کم تابیده از آن ها بوده</a:t>
            </a:r>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21868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6" y="365125"/>
            <a:ext cx="11430000" cy="1325563"/>
          </a:xfrm>
        </p:spPr>
        <p:txBody>
          <a:bodyPr>
            <a:normAutofit/>
          </a:bodyPr>
          <a:lstStyle/>
          <a:p>
            <a:pPr algn="r" rtl="1"/>
            <a:r>
              <a:rPr lang="fa-IR" sz="3200" b="1" dirty="0" smtClean="0">
                <a:cs typeface="B Nazanin" panose="00000400000000000000" pitchFamily="2" charset="-78"/>
              </a:rPr>
              <a:t>اندازه گیری غلظت یون کلسیم با یک پروتئین لومینسنت (آکورین)</a:t>
            </a:r>
            <a:endParaRPr lang="fa-IR" sz="3200" b="1" dirty="0">
              <a:cs typeface="B Nazanin" panose="000004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7797571" y="2005012"/>
            <a:ext cx="2432881" cy="4351338"/>
          </a:xfrm>
          <a:prstGeom prst="rect">
            <a:avLst/>
          </a:prstGeom>
        </p:spPr>
      </p:pic>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47</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1402006" y="2933941"/>
            <a:ext cx="5864860" cy="2493480"/>
          </a:xfrm>
          <a:prstGeom prst="rect">
            <a:avLst/>
          </a:prstGeom>
        </p:spPr>
      </p:pic>
    </p:spTree>
    <p:extLst>
      <p:ext uri="{BB962C8B-B14F-4D97-AF65-F5344CB8AC3E}">
        <p14:creationId xmlns:p14="http://schemas.microsoft.com/office/powerpoint/2010/main" val="411472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859" y="1303009"/>
            <a:ext cx="10515600" cy="4351338"/>
          </a:xfrm>
        </p:spPr>
        <p:txBody>
          <a:bodyPr/>
          <a:lstStyle/>
          <a:p>
            <a:pPr algn="r" rtl="1"/>
            <a:r>
              <a:rPr lang="fa-IR" dirty="0" smtClean="0"/>
              <a:t>نشانگرهای فلورسنت تولید نور بیشتر و بنابراین اندازه گیری ساده تر و رزولوشن مکانی بهتری می دهد.</a:t>
            </a:r>
          </a:p>
          <a:p>
            <a:pPr algn="r" rtl="1"/>
            <a:r>
              <a:rPr lang="fa-IR" dirty="0" smtClean="0"/>
              <a:t>با اندازه گیری میزان شدت فلورسنت غلظت یون متصل به شاخص گر نسبت به شاخص گر آزاد از کلسیم. بنابراین اندازه گیری دقیق یون ممکن می شود. </a:t>
            </a:r>
          </a:p>
          <a:p>
            <a:pPr algn="r" rtl="1"/>
            <a:r>
              <a:rPr lang="fa-IR" dirty="0" smtClean="0"/>
              <a:t>اندازه گیری </a:t>
            </a:r>
            <a:r>
              <a:rPr lang="en-US" dirty="0" smtClean="0"/>
              <a:t>pH</a:t>
            </a:r>
            <a:r>
              <a:rPr lang="fa-IR" dirty="0" smtClean="0"/>
              <a:t> داخل سلولی</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48</a:t>
            </a:fld>
            <a:endParaRPr lang="en-US">
              <a:solidFill>
                <a:prstClr val="black">
                  <a:tint val="75000"/>
                </a:prst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670" t="23517" r="15736" b="24105"/>
          <a:stretch/>
        </p:blipFill>
        <p:spPr>
          <a:xfrm>
            <a:off x="530623" y="3697167"/>
            <a:ext cx="8485094" cy="3590365"/>
          </a:xfrm>
          <a:prstGeom prst="rect">
            <a:avLst/>
          </a:prstGeom>
        </p:spPr>
      </p:pic>
      <p:sp>
        <p:nvSpPr>
          <p:cNvPr id="6" name="TextBox 5"/>
          <p:cNvSpPr txBox="1"/>
          <p:nvPr/>
        </p:nvSpPr>
        <p:spPr>
          <a:xfrm>
            <a:off x="2467725" y="367232"/>
            <a:ext cx="9352240" cy="646331"/>
          </a:xfrm>
          <a:prstGeom prst="rect">
            <a:avLst/>
          </a:prstGeom>
          <a:noFill/>
        </p:spPr>
        <p:txBody>
          <a:bodyPr wrap="none" rtlCol="1">
            <a:spAutoFit/>
          </a:bodyPr>
          <a:lstStyle/>
          <a:p>
            <a:r>
              <a:rPr lang="fa-IR" sz="3600" b="1" dirty="0" smtClean="0">
                <a:cs typeface="B Nazanin" panose="00000400000000000000" pitchFamily="2" charset="-78"/>
              </a:rPr>
              <a:t>نشانگرهای فلورسنت: اندازه گیری غلظت یون داخل سلولی</a:t>
            </a:r>
            <a:endParaRPr lang="fa-IR" sz="3600" b="1" dirty="0">
              <a:cs typeface="B Nazanin" panose="00000400000000000000" pitchFamily="2" charset="-78"/>
            </a:endParaRPr>
          </a:p>
        </p:txBody>
      </p:sp>
    </p:spTree>
    <p:extLst>
      <p:ext uri="{BB962C8B-B14F-4D97-AF65-F5344CB8AC3E}">
        <p14:creationId xmlns:p14="http://schemas.microsoft.com/office/powerpoint/2010/main" val="3416963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200" b="1" dirty="0" smtClean="0">
                <a:cs typeface="B Mitra" panose="00000400000000000000" pitchFamily="2" charset="-78"/>
              </a:rPr>
              <a:t>تکنیک های فلورسنت </a:t>
            </a:r>
            <a:r>
              <a:rPr lang="fa-IR" sz="3200" b="1" u="sng" dirty="0" smtClean="0">
                <a:cs typeface="B Mitra" panose="00000400000000000000" pitchFamily="2" charset="-78"/>
              </a:rPr>
              <a:t>فوق رزولوشن </a:t>
            </a:r>
            <a:r>
              <a:rPr lang="fa-IR" sz="3200" b="1" dirty="0" smtClean="0">
                <a:cs typeface="B Mitra" panose="00000400000000000000" pitchFamily="2" charset="-78"/>
              </a:rPr>
              <a:t>می توانند بر محدودیت های رزولوشن غلبه کنند.</a:t>
            </a:r>
            <a:endParaRPr lang="en-US" sz="3200" b="1" dirty="0">
              <a:cs typeface="B Mitra" panose="00000400000000000000" pitchFamily="2" charset="-78"/>
            </a:endParaRPr>
          </a:p>
        </p:txBody>
      </p:sp>
      <p:sp>
        <p:nvSpPr>
          <p:cNvPr id="3" name="Content Placeholder 2"/>
          <p:cNvSpPr>
            <a:spLocks noGrp="1"/>
          </p:cNvSpPr>
          <p:nvPr>
            <p:ph idx="1"/>
          </p:nvPr>
        </p:nvSpPr>
        <p:spPr>
          <a:xfrm>
            <a:off x="959223" y="1709644"/>
            <a:ext cx="10515600" cy="4351338"/>
          </a:xfrm>
        </p:spPr>
        <p:txBody>
          <a:bodyPr/>
          <a:lstStyle/>
          <a:p>
            <a:pPr algn="r" rtl="1"/>
            <a:r>
              <a:rPr lang="fa-IR" dirty="0" smtClean="0"/>
              <a:t>بسیاری از ساختارهای کوچکتر از آن هستند که با رزولوشن 200 نانومتر میکروسکوپ های نوری دیده شوند. </a:t>
            </a:r>
          </a:p>
          <a:p>
            <a:pPr algn="r" rtl="1"/>
            <a:r>
              <a:rPr lang="fa-IR" dirty="0" smtClean="0"/>
              <a:t>روش های برای جبران این محدودیت و دیدن اشیاء کوچکتر از 200 نانومتر </a:t>
            </a:r>
          </a:p>
          <a:p>
            <a:pPr algn="r" rtl="1"/>
            <a:r>
              <a:rPr lang="fa-IR" dirty="0" smtClean="0"/>
              <a:t>اولین روش که </a:t>
            </a:r>
            <a:r>
              <a:rPr lang="en-US" dirty="0" err="1" smtClean="0"/>
              <a:t>superresolution</a:t>
            </a:r>
            <a:r>
              <a:rPr lang="fa-IR" dirty="0" smtClean="0"/>
              <a:t> نامیده می شود، </a:t>
            </a:r>
            <a:r>
              <a:rPr lang="en-US" dirty="0" smtClean="0"/>
              <a:t>structured illumination microscopy (SIM)</a:t>
            </a:r>
            <a:r>
              <a:rPr lang="fa-IR" dirty="0" smtClean="0"/>
              <a:t> است که روشی تصویربرداری فلورسنت است که رزولوشن حدود 100 نانومتر دارد. </a:t>
            </a:r>
            <a:endParaRPr lang="en-US" dirty="0" smtClean="0"/>
          </a:p>
          <a:p>
            <a:pPr algn="r" rtl="1"/>
            <a:r>
              <a:rPr lang="fa-IR" dirty="0" smtClean="0"/>
              <a:t>همه روش های تصویر برداری سوپررزولوشن بر اساس فلورسنت می باشد. </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63208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انواع میکروسکوپ ها:</a:t>
            </a:r>
            <a:endParaRPr lang="en-US" dirty="0"/>
          </a:p>
        </p:txBody>
      </p:sp>
      <p:sp>
        <p:nvSpPr>
          <p:cNvPr id="3" name="Content Placeholder 2"/>
          <p:cNvSpPr>
            <a:spLocks noGrp="1"/>
          </p:cNvSpPr>
          <p:nvPr>
            <p:ph idx="1"/>
          </p:nvPr>
        </p:nvSpPr>
        <p:spPr/>
        <p:txBody>
          <a:bodyPr/>
          <a:lstStyle/>
          <a:p>
            <a:pPr lvl="0" algn="r" rtl="1"/>
            <a:r>
              <a:rPr lang="en-US" sz="2600" b="1" dirty="0">
                <a:solidFill>
                  <a:prstClr val="black"/>
                </a:solidFill>
                <a:cs typeface="B Nazanin" panose="00000400000000000000" pitchFamily="2" charset="-78"/>
              </a:rPr>
              <a:t>Phase-contrast microscope</a:t>
            </a:r>
            <a:r>
              <a:rPr lang="fa-IR" sz="2600" b="1" dirty="0">
                <a:solidFill>
                  <a:prstClr val="black"/>
                </a:solidFill>
                <a:cs typeface="B Nazanin" panose="00000400000000000000" pitchFamily="2" charset="-78"/>
              </a:rPr>
              <a:t>: </a:t>
            </a:r>
            <a:r>
              <a:rPr lang="fa-IR" sz="2600" dirty="0">
                <a:solidFill>
                  <a:prstClr val="black"/>
                </a:solidFill>
                <a:cs typeface="B Nazanin" panose="00000400000000000000" pitchFamily="2" charset="-78"/>
              </a:rPr>
              <a:t>وقتی نور از یک سلول زنده می گذرد فاز امواج نور تغییر می کند نسبت به ضریب انکسار سلول؛ یعنی بخش های ضخیم سلول مانند هسته نور آهسته تر عبور کرده در حالیکه بخش های نازک تر فاز نور تغییر می کند. میکروسکوپ فاز کنتراست</a:t>
            </a:r>
            <a:r>
              <a:rPr lang="fa-IR" sz="2600" dirty="0" smtClean="0">
                <a:solidFill>
                  <a:prstClr val="black"/>
                </a:solidFill>
                <a:cs typeface="B Nazanin" panose="00000400000000000000" pitchFamily="2" charset="-78"/>
              </a:rPr>
              <a:t>.</a:t>
            </a:r>
          </a:p>
          <a:p>
            <a:pPr lvl="0" algn="r" rtl="1"/>
            <a:r>
              <a:rPr lang="fa-IR" sz="2600" dirty="0" smtClean="0">
                <a:solidFill>
                  <a:prstClr val="black"/>
                </a:solidFill>
                <a:cs typeface="B Nazanin" panose="00000400000000000000" pitchFamily="2" charset="-78"/>
              </a:rPr>
              <a:t>عدسی فاز در کندانسور و اپژکتیو یافت می شود.</a:t>
            </a:r>
            <a:endParaRPr lang="fa-IR" sz="2600" dirty="0">
              <a:solidFill>
                <a:prstClr val="black"/>
              </a:solidFill>
              <a:cs typeface="B Nazanin" panose="00000400000000000000" pitchFamily="2" charset="-78"/>
            </a:endParaRPr>
          </a:p>
          <a:p>
            <a:pPr lvl="0" algn="r" rtl="1"/>
            <a:r>
              <a:rPr lang="fa-IR" sz="2600" dirty="0">
                <a:solidFill>
                  <a:prstClr val="black"/>
                </a:solidFill>
                <a:cs typeface="B Nazanin" panose="00000400000000000000" pitchFamily="2" charset="-78"/>
              </a:rPr>
              <a:t> در نوع پیچیده تر </a:t>
            </a:r>
            <a:r>
              <a:rPr lang="en-US" sz="2600" dirty="0">
                <a:solidFill>
                  <a:prstClr val="black"/>
                </a:solidFill>
                <a:cs typeface="B Nazanin" panose="00000400000000000000" pitchFamily="2" charset="-78"/>
              </a:rPr>
              <a:t>differential-interference-contrast microscope</a:t>
            </a:r>
            <a:r>
              <a:rPr lang="fa-IR" sz="2600" dirty="0">
                <a:solidFill>
                  <a:prstClr val="black"/>
                </a:solidFill>
                <a:cs typeface="B Nazanin" panose="00000400000000000000" pitchFamily="2" charset="-78"/>
              </a:rPr>
              <a:t> </a:t>
            </a:r>
            <a:r>
              <a:rPr lang="en-US" sz="2600" dirty="0">
                <a:solidFill>
                  <a:prstClr val="black"/>
                </a:solidFill>
                <a:cs typeface="B Nazanin" panose="00000400000000000000" pitchFamily="2" charset="-78"/>
              </a:rPr>
              <a:t>(DIC)</a:t>
            </a:r>
            <a:r>
              <a:rPr lang="fa-IR" sz="2600" dirty="0">
                <a:solidFill>
                  <a:prstClr val="black"/>
                </a:solidFill>
                <a:cs typeface="B Nazanin" panose="00000400000000000000" pitchFamily="2" charset="-78"/>
              </a:rPr>
              <a:t> این اختلاف فاز ها را افزایش داده و ساختار سلولی دیده می شوند</a:t>
            </a:r>
            <a:r>
              <a:rPr lang="fa-IR" sz="2600" dirty="0" smtClean="0">
                <a:solidFill>
                  <a:prstClr val="black"/>
                </a:solidFill>
                <a:cs typeface="B Nazanin" panose="00000400000000000000" pitchFamily="2" charset="-78"/>
              </a:rPr>
              <a:t>.</a:t>
            </a:r>
          </a:p>
          <a:p>
            <a:pPr lvl="0" algn="r" rtl="1"/>
            <a:r>
              <a:rPr lang="fa-IR" sz="2600" dirty="0" smtClean="0">
                <a:solidFill>
                  <a:prstClr val="black"/>
                </a:solidFill>
                <a:cs typeface="B Nazanin" panose="00000400000000000000" pitchFamily="2" charset="-78"/>
              </a:rPr>
              <a:t> </a:t>
            </a:r>
            <a:endParaRPr lang="fa-IR" sz="2600" dirty="0">
              <a:solidFill>
                <a:prstClr val="black"/>
              </a:solidFill>
              <a:cs typeface="B Nazanin" panose="00000400000000000000" pitchFamily="2" charset="-78"/>
            </a:endParaRPr>
          </a:p>
          <a:p>
            <a:pPr lvl="0" algn="r" rtl="1"/>
            <a:r>
              <a:rPr lang="fa-IR" sz="2600" dirty="0">
                <a:solidFill>
                  <a:prstClr val="black"/>
                </a:solidFill>
                <a:cs typeface="B Nazanin" panose="00000400000000000000" pitchFamily="2" charset="-78"/>
              </a:rPr>
              <a:t>هر دو نوع میکروسکوپ نوری (زمینه تاریک و فاز کنتراست) به طور وسیعی برای مشاهده سلول های زنده به کار می روند. حرکاتی مانند میتوز و مهاجرت سلولی قابل مشاهده است. </a:t>
            </a:r>
          </a:p>
          <a:p>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46170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b="1" dirty="0" smtClean="0">
                <a:solidFill>
                  <a:srgbClr val="00B050"/>
                </a:solidFill>
                <a:cs typeface="B Nazanin" panose="00000400000000000000" pitchFamily="2" charset="-78"/>
              </a:rPr>
              <a:t>تکنیک </a:t>
            </a:r>
            <a:r>
              <a:rPr lang="en-US" b="1" dirty="0" smtClean="0">
                <a:solidFill>
                  <a:srgbClr val="00B050"/>
                </a:solidFill>
                <a:latin typeface="Times New Roman" panose="02020603050405020304" pitchFamily="18" charset="0"/>
                <a:cs typeface="Times New Roman" panose="02020603050405020304" pitchFamily="18" charset="0"/>
              </a:rPr>
              <a:t>SIM</a:t>
            </a:r>
            <a:r>
              <a:rPr lang="fa-IR" b="1" dirty="0" smtClean="0">
                <a:solidFill>
                  <a:srgbClr val="00B050"/>
                </a:solidFill>
                <a:latin typeface="Times New Roman" panose="02020603050405020304" pitchFamily="18" charset="0"/>
                <a:cs typeface="Times New Roman" panose="02020603050405020304" pitchFamily="18" charset="0"/>
              </a:rPr>
              <a:t>: </a:t>
            </a:r>
            <a:r>
              <a:rPr lang="fa-IR" sz="4000" b="1" dirty="0" smtClean="0">
                <a:solidFill>
                  <a:srgbClr val="00B050"/>
                </a:solidFill>
                <a:latin typeface="Times New Roman" panose="02020603050405020304" pitchFamily="18" charset="0"/>
                <a:cs typeface="B Nazanin" panose="00000400000000000000" pitchFamily="2" charset="-78"/>
              </a:rPr>
              <a:t>فراتفکیک</a:t>
            </a:r>
            <a:r>
              <a:rPr lang="fa-IR" b="1" dirty="0" smtClean="0">
                <a:solidFill>
                  <a:srgbClr val="00B050"/>
                </a:solidFill>
                <a:latin typeface="Times New Roman" panose="02020603050405020304" pitchFamily="18" charset="0"/>
                <a:cs typeface="Times New Roman" panose="02020603050405020304" pitchFamily="18" charset="0"/>
              </a:rPr>
              <a:t> </a:t>
            </a:r>
            <a:endParaRPr lang="fa-IR" b="1" dirty="0">
              <a:solidFill>
                <a:srgbClr val="00B050"/>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1958473" y="1825625"/>
            <a:ext cx="8275054" cy="4351338"/>
          </a:xfrm>
          <a:prstGeom prst="rect">
            <a:avLst/>
          </a:prstGeom>
        </p:spPr>
      </p:pic>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34246029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200" b="1" dirty="0" smtClean="0">
                <a:cs typeface="B Nazanin" panose="00000400000000000000" pitchFamily="2" charset="-78"/>
              </a:rPr>
              <a:t>میکروسکوپ های فرا تفکیک: تکنیک های فرا تفکیک (سوپر رزولوشن)</a:t>
            </a:r>
            <a:endParaRPr lang="fa-IR" sz="3200" b="1" dirty="0">
              <a:cs typeface="B Nazanin" panose="00000400000000000000" pitchFamily="2" charset="-78"/>
            </a:endParaRPr>
          </a:p>
        </p:txBody>
      </p:sp>
      <p:sp>
        <p:nvSpPr>
          <p:cNvPr id="3" name="Content Placeholder 2"/>
          <p:cNvSpPr>
            <a:spLocks noGrp="1"/>
          </p:cNvSpPr>
          <p:nvPr>
            <p:ph idx="1"/>
          </p:nvPr>
        </p:nvSpPr>
        <p:spPr/>
        <p:txBody>
          <a:bodyPr/>
          <a:lstStyle/>
          <a:p>
            <a:pPr algn="r" rtl="1">
              <a:buFont typeface="Courier New" panose="02070309020205020404" pitchFamily="49" charset="0"/>
              <a:buChar char="o"/>
            </a:pPr>
            <a:r>
              <a:rPr lang="fa-IR" dirty="0" smtClean="0"/>
              <a:t>اغلب دانش در رابطه با روندهای زیستی در سطح سلولی و زیر سلولی از توانایی مشاهده آن ها می آید. در بین تکنیک های میکروسکوپی، </a:t>
            </a:r>
            <a:r>
              <a:rPr lang="en-US" dirty="0" smtClean="0"/>
              <a:t>FM</a:t>
            </a:r>
            <a:r>
              <a:rPr lang="fa-IR" dirty="0" smtClean="0"/>
              <a:t>‌ نوعی است که به طور وسیعی استفاده می شود زیرا دو مزیت اساسی دارد: لیبل کردن (نشان گذاری) خاص مولکول و مشاهده ساختار درون سلول زنده در زمان های واقعی</a:t>
            </a:r>
          </a:p>
          <a:p>
            <a:pPr algn="r" rtl="1">
              <a:buFont typeface="Courier New" panose="02070309020205020404" pitchFamily="49" charset="0"/>
              <a:buChar char="o"/>
            </a:pPr>
            <a:r>
              <a:rPr lang="fa-IR" dirty="0" smtClean="0"/>
              <a:t>اما این روش های معمول دارای محدودیت بوده به علت اینکه ماهیت نور و شکست نور </a:t>
            </a:r>
          </a:p>
          <a:p>
            <a:pPr algn="r" rtl="1">
              <a:buFont typeface="Courier New" panose="02070309020205020404" pitchFamily="49" charset="0"/>
              <a:buChar char="o"/>
            </a:pPr>
            <a:r>
              <a:rPr lang="fa-IR" dirty="0" smtClean="0"/>
              <a:t>در دو دهه اخیر تکنیک های فرا-تفکیک </a:t>
            </a:r>
            <a:r>
              <a:rPr lang="en-US" dirty="0" smtClean="0"/>
              <a:t>(super-resolution)</a:t>
            </a:r>
            <a:r>
              <a:rPr lang="fa-IR" dirty="0" smtClean="0"/>
              <a:t>‌ ایجاد شده که بر محدودیت های انکسار نور غلبه کرده و باعث شارپ کردن </a:t>
            </a:r>
            <a:r>
              <a:rPr lang="en-US" dirty="0" smtClean="0"/>
              <a:t>point spread </a:t>
            </a:r>
            <a:r>
              <a:rPr lang="fa-IR" dirty="0" smtClean="0"/>
              <a:t> </a:t>
            </a:r>
            <a:r>
              <a:rPr lang="en-US" dirty="0" smtClean="0"/>
              <a:t>function</a:t>
            </a:r>
            <a:r>
              <a:rPr lang="fa-IR" dirty="0" smtClean="0"/>
              <a:t>‌ میکروسکوپ شده است.</a:t>
            </a:r>
          </a:p>
          <a:p>
            <a:pPr algn="r" rtl="1">
              <a:buFont typeface="Courier New" panose="02070309020205020404" pitchFamily="49" charset="0"/>
              <a:buChar char="o"/>
            </a:pPr>
            <a:r>
              <a:rPr lang="fa-IR" dirty="0" smtClean="0"/>
              <a:t>این تکنیک ها باعث بهبود رزولوشن مکانی در هر سه بعد نسبت به </a:t>
            </a:r>
            <a:r>
              <a:rPr lang="en-US" dirty="0" smtClean="0"/>
              <a:t>LM</a:t>
            </a:r>
            <a:r>
              <a:rPr lang="fa-IR" dirty="0" smtClean="0"/>
              <a:t>‌ معمولی شده است. </a:t>
            </a:r>
            <a:endParaRPr lang="fa-IR"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9347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Times New Roman" panose="02020603050405020304" pitchFamily="18" charset="0"/>
                <a:cs typeface="Times New Roman" panose="02020603050405020304" pitchFamily="18" charset="0"/>
              </a:rPr>
              <a:t>Super-resolution techniques</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724834" y="1825625"/>
            <a:ext cx="7628965" cy="4351338"/>
          </a:xfrm>
        </p:spPr>
        <p:txBody>
          <a:bodyPr>
            <a:normAutofit fontScale="92500"/>
          </a:bodyPr>
          <a:lstStyle/>
          <a:p>
            <a:pPr algn="r" rtl="1"/>
            <a:r>
              <a:rPr lang="en-US" dirty="0" smtClean="0"/>
              <a:t>Stefan Hell (2014)</a:t>
            </a:r>
            <a:r>
              <a:rPr lang="fa-IR" dirty="0" smtClean="0"/>
              <a:t> نوبل شیمی برای این تکنیک </a:t>
            </a:r>
            <a:r>
              <a:rPr lang="en-US" dirty="0" err="1" smtClean="0"/>
              <a:t>superresolution</a:t>
            </a:r>
            <a:r>
              <a:rPr lang="fa-IR" dirty="0" smtClean="0"/>
              <a:t> را گرفت.</a:t>
            </a:r>
          </a:p>
          <a:p>
            <a:pPr algn="r" rtl="1"/>
            <a:r>
              <a:rPr lang="fa-IR" dirty="0" smtClean="0">
                <a:cs typeface="B Nazanin" panose="00000400000000000000" pitchFamily="2" charset="-78"/>
              </a:rPr>
              <a:t>سه نوع از انواع تکنیک های سوپررزولوشن:</a:t>
            </a:r>
          </a:p>
          <a:p>
            <a:pPr algn="r" rtl="1"/>
            <a:r>
              <a:rPr lang="en-US" b="1" dirty="0" smtClean="0">
                <a:latin typeface="Times New Roman" panose="02020603050405020304" pitchFamily="18" charset="0"/>
                <a:cs typeface="Times New Roman" panose="02020603050405020304" pitchFamily="18" charset="0"/>
              </a:rPr>
              <a:t>Stimulated emission depletion (STED) microscopy (2000)</a:t>
            </a:r>
            <a:r>
              <a:rPr lang="fa-IR" b="1" dirty="0" smtClean="0">
                <a:latin typeface="Times New Roman" panose="02020603050405020304" pitchFamily="18" charset="0"/>
                <a:cs typeface="Times New Roman" panose="02020603050405020304" pitchFamily="18" charset="0"/>
              </a:rPr>
              <a:t>: (رزولوشن کمتر از 30 نانومتر) </a:t>
            </a:r>
          </a:p>
          <a:p>
            <a:pPr lvl="0" algn="r" rtl="1"/>
            <a:r>
              <a:rPr lang="en-US" b="1" dirty="0" err="1" smtClean="0">
                <a:latin typeface="Times New Roman" panose="02020603050405020304" pitchFamily="18" charset="0"/>
                <a:cs typeface="Times New Roman" panose="02020603050405020304" pitchFamily="18" charset="0"/>
              </a:rPr>
              <a:t>photoactivated</a:t>
            </a:r>
            <a:r>
              <a:rPr lang="en-US" b="1" dirty="0" smtClean="0">
                <a:latin typeface="Times New Roman" panose="02020603050405020304" pitchFamily="18" charset="0"/>
                <a:cs typeface="Times New Roman" panose="02020603050405020304" pitchFamily="18" charset="0"/>
              </a:rPr>
              <a:t> localization microscopy (PALM) or</a:t>
            </a:r>
          </a:p>
          <a:p>
            <a:pPr lvl="0" algn="r" rtl="1"/>
            <a:r>
              <a:rPr lang="en-US" b="1" dirty="0" smtClean="0">
                <a:latin typeface="Times New Roman" panose="02020603050405020304" pitchFamily="18" charset="0"/>
                <a:cs typeface="Times New Roman" panose="02020603050405020304" pitchFamily="18" charset="0"/>
              </a:rPr>
              <a:t>  stochastic optical reconstruction microscopy (STORM).</a:t>
            </a:r>
            <a:r>
              <a:rPr lang="fa-IR" b="1" dirty="0" smtClean="0">
                <a:latin typeface="Times New Roman" panose="02020603050405020304" pitchFamily="18" charset="0"/>
                <a:cs typeface="Times New Roman" panose="02020603050405020304" pitchFamily="18" charset="0"/>
              </a:rPr>
              <a:t> </a:t>
            </a:r>
            <a:r>
              <a:rPr lang="fa-IR" sz="2600" dirty="0" smtClean="0">
                <a:solidFill>
                  <a:prstClr val="black"/>
                </a:solidFill>
              </a:rPr>
              <a:t>این روش ها روزولوشن تا 20 نانومتر برای نمونه های زیستی بدست می آید. </a:t>
            </a:r>
          </a:p>
          <a:p>
            <a:pPr lvl="0" algn="r" rtl="1"/>
            <a:r>
              <a:rPr lang="fa-IR" sz="2600" dirty="0">
                <a:solidFill>
                  <a:prstClr val="black"/>
                </a:solidFill>
              </a:rPr>
              <a:t>وضوح </a:t>
            </a:r>
            <a:r>
              <a:rPr lang="fa-IR" sz="2600" dirty="0" smtClean="0">
                <a:solidFill>
                  <a:prstClr val="black"/>
                </a:solidFill>
              </a:rPr>
              <a:t>نانومتری</a:t>
            </a:r>
            <a:r>
              <a:rPr lang="en-US" sz="2600" dirty="0" smtClean="0">
                <a:solidFill>
                  <a:prstClr val="black"/>
                </a:solidFill>
              </a:rPr>
              <a:t> </a:t>
            </a:r>
            <a:r>
              <a:rPr lang="fa-IR" sz="2600" dirty="0" smtClean="0">
                <a:solidFill>
                  <a:prstClr val="black"/>
                </a:solidFill>
              </a:rPr>
              <a:t> </a:t>
            </a:r>
            <a:r>
              <a:rPr lang="en-US" sz="2600" dirty="0" err="1">
                <a:solidFill>
                  <a:prstClr val="black"/>
                </a:solidFill>
              </a:rPr>
              <a:t>nanoscopy</a:t>
            </a:r>
            <a:r>
              <a:rPr lang="fa-IR" sz="2600" dirty="0">
                <a:solidFill>
                  <a:prstClr val="black"/>
                </a:solidFill>
              </a:rPr>
              <a:t> (سیناپس بین سلول های عصبی)</a:t>
            </a:r>
          </a:p>
          <a:p>
            <a:pPr lvl="0" algn="r" rtl="1"/>
            <a:endParaRPr lang="fa-IR" sz="2600" dirty="0" smtClean="0">
              <a:solidFill>
                <a:prstClr val="black"/>
              </a:solidFill>
            </a:endParaRPr>
          </a:p>
          <a:p>
            <a:pPr lvl="0" algn="r" rtl="1"/>
            <a:endParaRPr lang="fa-IR" sz="2600" dirty="0" smtClean="0">
              <a:solidFill>
                <a:prstClr val="black"/>
              </a:solidFill>
            </a:endParaRPr>
          </a:p>
          <a:p>
            <a:pPr algn="r" rtl="1"/>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52</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405489" y="1573306"/>
            <a:ext cx="2961877" cy="5521419"/>
          </a:xfrm>
          <a:prstGeom prst="rect">
            <a:avLst/>
          </a:prstGeom>
        </p:spPr>
      </p:pic>
    </p:spTree>
    <p:extLst>
      <p:ext uri="{BB962C8B-B14F-4D97-AF65-F5344CB8AC3E}">
        <p14:creationId xmlns:p14="http://schemas.microsoft.com/office/powerpoint/2010/main" val="27804559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365125"/>
            <a:ext cx="10515600" cy="4351338"/>
          </a:xfrm>
        </p:spPr>
        <p:txBody>
          <a:bodyPr/>
          <a:lstStyle/>
          <a:p>
            <a:pPr algn="r" rtl="1"/>
            <a:r>
              <a:rPr lang="fa-IR" sz="2400" dirty="0" smtClean="0"/>
              <a:t>رزولوشن در میکروسکوپ های معمولی در جهت </a:t>
            </a:r>
            <a:r>
              <a:rPr lang="en-US" sz="2400" dirty="0" smtClean="0"/>
              <a:t>x</a:t>
            </a:r>
            <a:r>
              <a:rPr lang="fa-IR" sz="2400" dirty="0" smtClean="0"/>
              <a:t> و  </a:t>
            </a:r>
            <a:r>
              <a:rPr lang="en-US" sz="2400" dirty="0" smtClean="0"/>
              <a:t>Y</a:t>
            </a:r>
            <a:r>
              <a:rPr lang="fa-IR" sz="2400" dirty="0" smtClean="0"/>
              <a:t> 200 نانومتر و در جهت </a:t>
            </a:r>
            <a:r>
              <a:rPr lang="en-US" sz="2400" dirty="0" smtClean="0"/>
              <a:t>Z</a:t>
            </a:r>
            <a:r>
              <a:rPr lang="fa-IR" sz="2400" dirty="0" smtClean="0"/>
              <a:t> 450 تا 700 نانومتر است. این محدودیت را هم </a:t>
            </a:r>
            <a:r>
              <a:rPr lang="en-US" sz="2400" dirty="0" smtClean="0"/>
              <a:t>point spread function</a:t>
            </a:r>
            <a:r>
              <a:rPr lang="en-US" sz="2400" dirty="0"/>
              <a:t> </a:t>
            </a:r>
            <a:r>
              <a:rPr lang="en-US" sz="2400" dirty="0" smtClean="0"/>
              <a:t>(PSF)</a:t>
            </a:r>
            <a:r>
              <a:rPr lang="fa-IR" sz="2400" dirty="0" smtClean="0"/>
              <a:t> هم می گویند. </a:t>
            </a:r>
          </a:p>
          <a:p>
            <a:pPr algn="r" rtl="1"/>
            <a:r>
              <a:rPr lang="fa-IR" sz="2400" dirty="0" smtClean="0"/>
              <a:t>تکنیک فراتفیکیک محدودیت پراش (انکسار) را شکسته توسط نور فعال سازی یا نور برانگیخته. </a:t>
            </a:r>
          </a:p>
          <a:p>
            <a:pPr algn="r" rtl="1"/>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53</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621168" y="1947893"/>
            <a:ext cx="8492464" cy="4773582"/>
          </a:xfrm>
          <a:prstGeom prst="rect">
            <a:avLst/>
          </a:prstGeom>
        </p:spPr>
      </p:pic>
    </p:spTree>
    <p:extLst>
      <p:ext uri="{BB962C8B-B14F-4D97-AF65-F5344CB8AC3E}">
        <p14:creationId xmlns:p14="http://schemas.microsoft.com/office/powerpoint/2010/main" val="26793816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رنگ های فلورسنت با عمر کوتاه (</a:t>
            </a:r>
            <a:r>
              <a:rPr lang="en-US" sz="3600" dirty="0" err="1" smtClean="0"/>
              <a:t>photobleaching</a:t>
            </a:r>
            <a:r>
              <a:rPr lang="fa-IR" sz="3600" dirty="0" smtClean="0"/>
              <a:t>)</a:t>
            </a:r>
            <a:endParaRPr lang="en-US" sz="3600" dirty="0"/>
          </a:p>
        </p:txBody>
      </p:sp>
      <p:sp>
        <p:nvSpPr>
          <p:cNvPr id="3" name="Content Placeholder 2"/>
          <p:cNvSpPr>
            <a:spLocks noGrp="1"/>
          </p:cNvSpPr>
          <p:nvPr>
            <p:ph idx="1"/>
          </p:nvPr>
        </p:nvSpPr>
        <p:spPr/>
        <p:txBody>
          <a:bodyPr/>
          <a:lstStyle/>
          <a:p>
            <a:pPr algn="r" rtl="1"/>
            <a:r>
              <a:rPr lang="fa-IR" dirty="0" smtClean="0">
                <a:cs typeface="B Nazanin" panose="00000400000000000000" pitchFamily="2" charset="-78"/>
              </a:rPr>
              <a:t>انواع مختلف مولکول های فلورسنت وجود دارد که  به پروب های آنتی بادی ها، </a:t>
            </a:r>
            <a:r>
              <a:rPr lang="en-US" dirty="0" smtClean="0">
                <a:cs typeface="B Nazanin" panose="00000400000000000000" pitchFamily="2" charset="-78"/>
              </a:rPr>
              <a:t>DNA</a:t>
            </a:r>
            <a:r>
              <a:rPr lang="fa-IR" dirty="0" smtClean="0">
                <a:cs typeface="B Nazanin" panose="00000400000000000000" pitchFamily="2" charset="-78"/>
              </a:rPr>
              <a:t>، </a:t>
            </a:r>
            <a:r>
              <a:rPr lang="en-US" dirty="0" smtClean="0">
                <a:cs typeface="B Nazanin" panose="00000400000000000000" pitchFamily="2" charset="-78"/>
              </a:rPr>
              <a:t>RNA</a:t>
            </a:r>
            <a:r>
              <a:rPr lang="fa-IR" dirty="0" smtClean="0">
                <a:cs typeface="B Nazanin" panose="00000400000000000000" pitchFamily="2" charset="-78"/>
              </a:rPr>
              <a:t> متصل می شوند برای آنالیزهای فلورسنس این مواد به صورت تجاری وجود دارند. در ازمایشگاهها قابل استفاده است. </a:t>
            </a:r>
          </a:p>
          <a:p>
            <a:pPr algn="r" rtl="1"/>
            <a:r>
              <a:rPr lang="fa-IR" dirty="0" smtClean="0">
                <a:cs typeface="B Nazanin" panose="00000400000000000000" pitchFamily="2" charset="-78"/>
              </a:rPr>
              <a:t>یک بخش مهم تحقیقاتی تولید پروب های فلورسنت شفاف که به وسیله باند طول موج بار</a:t>
            </a:r>
            <a:r>
              <a:rPr lang="fa-IR" dirty="0">
                <a:cs typeface="B Nazanin" panose="00000400000000000000" pitchFamily="2" charset="-78"/>
              </a:rPr>
              <a:t>ی</a:t>
            </a:r>
            <a:r>
              <a:rPr lang="fa-IR" dirty="0" smtClean="0">
                <a:cs typeface="B Nazanin" panose="00000400000000000000" pitchFamily="2" charset="-78"/>
              </a:rPr>
              <a:t>ک برانگیخته شوند و به وسیله تحریک نور آسیب نبینند </a:t>
            </a:r>
            <a:r>
              <a:rPr lang="en-US" dirty="0" smtClean="0">
                <a:cs typeface="B Nazanin" panose="00000400000000000000" pitchFamily="2" charset="-78"/>
              </a:rPr>
              <a:t>)</a:t>
            </a:r>
            <a:r>
              <a:rPr lang="en-US" dirty="0" err="1" smtClean="0">
                <a:cs typeface="B Nazanin" panose="00000400000000000000" pitchFamily="2" charset="-78"/>
              </a:rPr>
              <a:t>Photobleaching</a:t>
            </a:r>
            <a:r>
              <a:rPr lang="fa-IR" dirty="0" smtClean="0">
                <a:cs typeface="B Nazanin" panose="00000400000000000000" pitchFamily="2" charset="-78"/>
              </a:rPr>
              <a:t>سفید شدگی توسط نور)</a:t>
            </a:r>
          </a:p>
          <a:p>
            <a:pPr algn="r" rtl="1"/>
            <a:r>
              <a:rPr lang="fa-IR" dirty="0" smtClean="0">
                <a:cs typeface="B Nazanin" panose="00000400000000000000" pitchFamily="2" charset="-78"/>
              </a:rPr>
              <a:t>مثال هایی از این پروب های فلورسنت عبارتند از </a:t>
            </a:r>
            <a:r>
              <a:rPr lang="en-US" dirty="0" smtClean="0">
                <a:cs typeface="B Nazanin" panose="00000400000000000000" pitchFamily="2" charset="-78"/>
              </a:rPr>
              <a:t>fluorescein</a:t>
            </a:r>
            <a:r>
              <a:rPr lang="fa-IR" dirty="0" smtClean="0">
                <a:cs typeface="B Nazanin" panose="00000400000000000000" pitchFamily="2" charset="-78"/>
              </a:rPr>
              <a:t>، </a:t>
            </a:r>
            <a:r>
              <a:rPr lang="en-US" dirty="0" err="1" smtClean="0">
                <a:cs typeface="B Nazanin" panose="00000400000000000000" pitchFamily="2" charset="-78"/>
              </a:rPr>
              <a:t>rhodamine</a:t>
            </a:r>
            <a:r>
              <a:rPr lang="fa-IR" dirty="0" smtClean="0">
                <a:cs typeface="B Nazanin" panose="00000400000000000000" pitchFamily="2" charset="-78"/>
              </a:rPr>
              <a:t>، </a:t>
            </a:r>
            <a:r>
              <a:rPr lang="en-US" dirty="0" smtClean="0">
                <a:cs typeface="B Nazanin" panose="00000400000000000000" pitchFamily="2" charset="-78"/>
              </a:rPr>
              <a:t>Cyanine dye</a:t>
            </a:r>
            <a:endParaRPr lang="fa-IR" dirty="0" smtClean="0">
              <a:cs typeface="B Nazanin" panose="00000400000000000000" pitchFamily="2" charset="-78"/>
            </a:endParaRPr>
          </a:p>
          <a:p>
            <a:pPr algn="r" rtl="1"/>
            <a:r>
              <a:rPr lang="fa-IR" dirty="0" smtClean="0">
                <a:cs typeface="B Nazanin" panose="00000400000000000000" pitchFamily="2" charset="-78"/>
              </a:rPr>
              <a:t>یک مورد جدید کوانتوم دات ها هستند که در رنگ های مختلف  بوده و در نور لیز تابانده می شند و مزیت ان این است که فوتوبلیچ نمی شوند.</a:t>
            </a:r>
          </a:p>
          <a:p>
            <a:pPr algn="r" rtl="1"/>
            <a:endParaRPr lang="fa-IR" dirty="0" smtClean="0"/>
          </a:p>
          <a:p>
            <a:pPr algn="r" rtl="1"/>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900803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58" y="320675"/>
            <a:ext cx="10784541" cy="1325563"/>
          </a:xfrm>
        </p:spPr>
        <p:txBody>
          <a:bodyPr>
            <a:normAutofit/>
          </a:bodyPr>
          <a:lstStyle/>
          <a:p>
            <a:pPr algn="r" rtl="1"/>
            <a:r>
              <a:rPr lang="fa-IR" b="1" dirty="0" smtClean="0">
                <a:solidFill>
                  <a:srgbClr val="00B050"/>
                </a:solidFill>
                <a:cs typeface="B Nazanin" panose="00000400000000000000" pitchFamily="2" charset="-78"/>
              </a:rPr>
              <a:t>آنتی بادی ها</a:t>
            </a:r>
            <a:br>
              <a:rPr lang="fa-IR" b="1" dirty="0" smtClean="0">
                <a:solidFill>
                  <a:srgbClr val="00B050"/>
                </a:solidFill>
                <a:cs typeface="B Nazanin" panose="00000400000000000000" pitchFamily="2" charset="-78"/>
              </a:rPr>
            </a:br>
            <a:r>
              <a:rPr lang="fa-IR" b="1" dirty="0" smtClean="0">
                <a:solidFill>
                  <a:srgbClr val="00B050"/>
                </a:solidFill>
                <a:cs typeface="B Nazanin" panose="00000400000000000000" pitchFamily="2" charset="-78"/>
              </a:rPr>
              <a:t> </a:t>
            </a:r>
            <a:r>
              <a:rPr lang="fa-IR" sz="3600" b="1" dirty="0" smtClean="0">
                <a:solidFill>
                  <a:srgbClr val="00B050"/>
                </a:solidFill>
                <a:cs typeface="B Nazanin" panose="00000400000000000000" pitchFamily="2" charset="-78"/>
              </a:rPr>
              <a:t>برای کشف مولکول خاصی در سلول می توانند استفاده شوند.</a:t>
            </a:r>
            <a:endParaRPr lang="en-US" sz="3600" b="1" dirty="0">
              <a:solidFill>
                <a:srgbClr val="00B050"/>
              </a:solidFill>
              <a:cs typeface="B Nazanin" panose="00000400000000000000" pitchFamily="2" charset="-78"/>
            </a:endParaRPr>
          </a:p>
        </p:txBody>
      </p:sp>
      <p:sp>
        <p:nvSpPr>
          <p:cNvPr id="3" name="Content Placeholder 2"/>
          <p:cNvSpPr>
            <a:spLocks noGrp="1"/>
          </p:cNvSpPr>
          <p:nvPr>
            <p:ph idx="1"/>
          </p:nvPr>
        </p:nvSpPr>
        <p:spPr/>
        <p:txBody>
          <a:bodyPr/>
          <a:lstStyle/>
          <a:p>
            <a:pPr algn="r" rtl="1"/>
            <a:r>
              <a:rPr lang="fa-IR" dirty="0" smtClean="0"/>
              <a:t>آنتی بادی: پروتئین های خاص با میلیارد ها شکل مختلف که هر کدام با جایگاه ویژه خاص برای اتصال به مولکول هدف (یک آنتی ژن)</a:t>
            </a:r>
            <a:endParaRPr lang="fa-IR" dirty="0"/>
          </a:p>
          <a:p>
            <a:pPr algn="r" rtl="1"/>
            <a:r>
              <a:rPr lang="fa-IR" dirty="0" smtClean="0"/>
              <a:t>ابزار قدرتمند در زیست شناسی سلولی</a:t>
            </a:r>
          </a:p>
          <a:p>
            <a:pPr algn="r" rtl="1"/>
            <a:r>
              <a:rPr lang="fa-IR" dirty="0" smtClean="0"/>
              <a:t>اتصال با رنگ های فلورسنت برای یافتن مولکول خاصی درون سلول های زنده (ایمونوفلورسنت)</a:t>
            </a:r>
          </a:p>
          <a:p>
            <a:pPr algn="r" rtl="1"/>
            <a:r>
              <a:rPr lang="fa-IR" dirty="0" smtClean="0"/>
              <a:t>تهیه از سرم و خالص سازی شده و تولید آنتی بادی های تخصصی مونوکلونال که فقط مولکول هدف را تشخیص می دهند.</a:t>
            </a:r>
          </a:p>
          <a:p>
            <a:pPr algn="r" rtl="1"/>
            <a:r>
              <a:rPr lang="fa-IR" dirty="0" smtClean="0"/>
              <a:t>آنتی بادی ها به عنوان </a:t>
            </a:r>
            <a:r>
              <a:rPr lang="en-US" dirty="0" smtClean="0"/>
              <a:t>probe</a:t>
            </a:r>
            <a:r>
              <a:rPr lang="fa-IR" dirty="0" smtClean="0"/>
              <a:t> (جستجوگر)</a:t>
            </a:r>
          </a:p>
          <a:p>
            <a:pPr marL="0" indent="0" algn="r" rtl="1">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6F37A02C-708E-4C75-A3F5-AB3D9E783F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634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نشاندار کردن: تکنیک ها</a:t>
            </a:r>
            <a:endParaRPr lang="en-US" sz="3600" dirty="0"/>
          </a:p>
        </p:txBody>
      </p:sp>
      <p:sp>
        <p:nvSpPr>
          <p:cNvPr id="3" name="Content Placeholder 2"/>
          <p:cNvSpPr>
            <a:spLocks noGrp="1"/>
          </p:cNvSpPr>
          <p:nvPr>
            <p:ph idx="1"/>
          </p:nvPr>
        </p:nvSpPr>
        <p:spPr/>
        <p:txBody>
          <a:bodyPr>
            <a:normAutofit/>
          </a:bodyPr>
          <a:lstStyle/>
          <a:p>
            <a:pPr algn="r" rtl="1"/>
            <a:r>
              <a:rPr lang="fa-IR" dirty="0" smtClean="0"/>
              <a:t>اتصال اختصاصی آنتی بادی ها به پروتئین ها </a:t>
            </a:r>
          </a:p>
          <a:p>
            <a:pPr algn="r" rtl="1"/>
            <a:r>
              <a:rPr lang="fa-IR" dirty="0" smtClean="0"/>
              <a:t>آنتی بادی ها به پروتئین مورد نظر متصل می شوند و با یک پروب فلورسنت نشانه گذاری می شوند. این پروب سپس برای نشانه گذاری پروتئین ها استفاده می شود و با استفاده از میکروسکوپ فلورسنت دیده می شوند. </a:t>
            </a:r>
          </a:p>
          <a:p>
            <a:pPr algn="r" rtl="1"/>
            <a:r>
              <a:rPr lang="fa-IR" dirty="0"/>
              <a:t>سلول ها می توانند با استفاده از </a:t>
            </a:r>
            <a:r>
              <a:rPr lang="fa-IR" u="sng" dirty="0"/>
              <a:t>ایمونوفلورسنس غیرمستقیم </a:t>
            </a:r>
            <a:r>
              <a:rPr lang="fa-IR" dirty="0"/>
              <a:t>نشانه گذاری شوند. </a:t>
            </a:r>
          </a:p>
          <a:p>
            <a:pPr algn="r" rtl="1"/>
            <a:endParaRPr lang="fa-IR" dirty="0" smtClean="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12286957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 </a:t>
            </a:r>
            <a:endParaRPr lang="en-US" dirty="0"/>
          </a:p>
        </p:txBody>
      </p:sp>
      <p:sp>
        <p:nvSpPr>
          <p:cNvPr id="3" name="Content Placeholder 2"/>
          <p:cNvSpPr>
            <a:spLocks noGrp="1"/>
          </p:cNvSpPr>
          <p:nvPr>
            <p:ph idx="1"/>
          </p:nvPr>
        </p:nvSpPr>
        <p:spPr>
          <a:xfrm>
            <a:off x="1055914" y="1242151"/>
            <a:ext cx="10515600" cy="4351338"/>
          </a:xfrm>
        </p:spPr>
        <p:txBody>
          <a:bodyPr/>
          <a:lstStyle/>
          <a:p>
            <a:pPr algn="r" rtl="1"/>
            <a:r>
              <a:rPr lang="fa-IR" sz="2400" dirty="0" smtClean="0"/>
              <a:t>تکنیک </a:t>
            </a:r>
            <a:r>
              <a:rPr lang="fa-IR" sz="2400" dirty="0"/>
              <a:t>دیگر </a:t>
            </a:r>
            <a:r>
              <a:rPr lang="en-US" sz="2400" dirty="0"/>
              <a:t>fluorescence in situ hybridization (FISH) </a:t>
            </a:r>
            <a:r>
              <a:rPr lang="fa-IR" sz="2400" dirty="0" smtClean="0"/>
              <a:t> فلورسنس </a:t>
            </a:r>
            <a:r>
              <a:rPr lang="fa-IR" sz="2400" dirty="0"/>
              <a:t>اختصاصی توالی های دی ان ای و آر ان ای. </a:t>
            </a:r>
          </a:p>
          <a:p>
            <a:pPr algn="r" rtl="1"/>
            <a:r>
              <a:rPr lang="fa-IR" sz="2400" dirty="0" smtClean="0"/>
              <a:t>روشی برای کشف و پیدا کردن محل توالی های نوکلئوتیدی خاص در برش های بافتی تثبیت شده یا در سوسپانسیون سلولی با استفاده از پروب نوکلئوتیدی نشان دار به توالی مورد نظر</a:t>
            </a:r>
            <a:endParaRPr lang="en-US" sz="2400" dirty="0" smtClean="0"/>
          </a:p>
          <a:p>
            <a:pPr algn="r" rtl="1"/>
            <a:r>
              <a:rPr lang="en-US" sz="2400" dirty="0" smtClean="0"/>
              <a:t>Multiple-</a:t>
            </a:r>
            <a:r>
              <a:rPr lang="en-US" sz="2400" dirty="0" err="1" smtClean="0"/>
              <a:t>colour</a:t>
            </a:r>
            <a:r>
              <a:rPr lang="en-US" sz="2400" dirty="0" smtClean="0"/>
              <a:t> </a:t>
            </a:r>
            <a:r>
              <a:rPr lang="en-US" sz="2400" dirty="0"/>
              <a:t>FISH </a:t>
            </a:r>
            <a:r>
              <a:rPr lang="fa-IR" sz="2400" dirty="0" smtClean="0"/>
              <a:t> به </a:t>
            </a:r>
            <a:r>
              <a:rPr lang="fa-IR" sz="2400" dirty="0"/>
              <a:t>طور اختصاصی برای تشخیص کلینیکی بیماری های ژنتیکی به کار می رود</a:t>
            </a:r>
            <a:r>
              <a:rPr lang="fa-IR" sz="2400" dirty="0" smtClean="0"/>
              <a:t>. برای </a:t>
            </a:r>
            <a:r>
              <a:rPr lang="fa-IR" sz="2400" dirty="0"/>
              <a:t>دیدن کروموزوم های معیوب مانند سندرم داون</a:t>
            </a:r>
          </a:p>
          <a:p>
            <a:pPr algn="r" rtl="1"/>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57</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2940130" y="3609371"/>
            <a:ext cx="6311739" cy="2586778"/>
          </a:xfrm>
          <a:prstGeom prst="rect">
            <a:avLst/>
          </a:prstGeom>
        </p:spPr>
      </p:pic>
    </p:spTree>
    <p:extLst>
      <p:ext uri="{BB962C8B-B14F-4D97-AF65-F5344CB8AC3E}">
        <p14:creationId xmlns:p14="http://schemas.microsoft.com/office/powerpoint/2010/main" val="464475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137" y="0"/>
            <a:ext cx="10515600" cy="1325563"/>
          </a:xfrm>
        </p:spPr>
        <p:txBody>
          <a:bodyPr>
            <a:normAutofit/>
          </a:bodyPr>
          <a:lstStyle/>
          <a:p>
            <a:pPr algn="r" rtl="1"/>
            <a:r>
              <a:rPr lang="en-US" sz="4000" b="1" dirty="0" smtClean="0">
                <a:latin typeface="Times New Roman" panose="02020603050405020304" pitchFamily="18" charset="0"/>
                <a:cs typeface="Times New Roman" panose="02020603050405020304" pitchFamily="18" charset="0"/>
              </a:rPr>
              <a:t>Indirect</a:t>
            </a:r>
            <a:r>
              <a:rPr lang="fa-IR" sz="4000" b="1" dirty="0" smtClean="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immunocytochemistry</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53353" y="1314637"/>
            <a:ext cx="10515600" cy="4351338"/>
          </a:xfrm>
        </p:spPr>
        <p:txBody>
          <a:bodyPr/>
          <a:lstStyle/>
          <a:p>
            <a:pPr algn="r" rtl="1"/>
            <a:r>
              <a:rPr lang="fa-IR" dirty="0" smtClean="0"/>
              <a:t>برای زیاد کردن میزان فلورسنت مولکول ها از این تکنیک استفاده می شود.</a:t>
            </a:r>
          </a:p>
          <a:p>
            <a:pPr algn="r" rtl="1"/>
            <a:r>
              <a:rPr lang="fa-IR" dirty="0" smtClean="0"/>
              <a:t>ایجاد سیگنال قوی تر با استفاده از آنتی بادی بدون برچسب و کشف آن با استفاده از آنتی بادی لیبل شده (آنتی بادی ثانویه) که به آنتی بادی اولیه متصل می شود.</a:t>
            </a:r>
          </a:p>
          <a:p>
            <a:pPr algn="r" rtl="1"/>
            <a:r>
              <a:rPr lang="fa-IR" dirty="0" smtClean="0"/>
              <a:t>برخی روش های </a:t>
            </a:r>
            <a:r>
              <a:rPr lang="en-US" dirty="0" smtClean="0"/>
              <a:t>amplification</a:t>
            </a:r>
            <a:r>
              <a:rPr lang="fa-IR" dirty="0" smtClean="0"/>
              <a:t> از آنزیم برای اتصال به آنتی بادی ثانویه استفاده می کنند.</a:t>
            </a:r>
            <a:endParaRPr lang="en-US" dirty="0"/>
          </a:p>
        </p:txBody>
      </p:sp>
      <p:pic>
        <p:nvPicPr>
          <p:cNvPr id="4" name="Picture 3"/>
          <p:cNvPicPr>
            <a:picLocks noChangeAspect="1"/>
          </p:cNvPicPr>
          <p:nvPr/>
        </p:nvPicPr>
        <p:blipFill>
          <a:blip r:embed="rId2"/>
          <a:stretch>
            <a:fillRect/>
          </a:stretch>
        </p:blipFill>
        <p:spPr>
          <a:xfrm>
            <a:off x="719137" y="3395662"/>
            <a:ext cx="10753725" cy="314325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6F37A02C-708E-4C75-A3F5-AB3D9E783F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2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F37A02C-708E-4C75-A3F5-AB3D9E783F5E}" type="slidenum">
              <a:rPr lang="en-US" smtClean="0">
                <a:solidFill>
                  <a:prstClr val="black">
                    <a:tint val="75000"/>
                  </a:prstClr>
                </a:solidFill>
              </a:rPr>
              <a:pPr/>
              <a:t>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678728" y="714703"/>
            <a:ext cx="8303472" cy="4352921"/>
          </a:xfrm>
          <a:prstGeom prst="rect">
            <a:avLst/>
          </a:prstGeom>
        </p:spPr>
      </p:pic>
      <p:pic>
        <p:nvPicPr>
          <p:cNvPr id="4" name="Content Placeholder 3"/>
          <p:cNvPicPr>
            <a:picLocks noGrp="1" noChangeAspect="1"/>
          </p:cNvPicPr>
          <p:nvPr>
            <p:ph idx="1"/>
          </p:nvPr>
        </p:nvPicPr>
        <p:blipFill rotWithShape="1">
          <a:blip r:embed="rId3"/>
          <a:srcRect l="14565" t="71570"/>
          <a:stretch/>
        </p:blipFill>
        <p:spPr>
          <a:xfrm>
            <a:off x="349059" y="3748648"/>
            <a:ext cx="11493881" cy="2096083"/>
          </a:xfrm>
          <a:prstGeom prst="rect">
            <a:avLst/>
          </a:prstGeom>
        </p:spPr>
      </p:pic>
      <p:sp>
        <p:nvSpPr>
          <p:cNvPr id="6" name="Rectangle 5"/>
          <p:cNvSpPr/>
          <p:nvPr/>
        </p:nvSpPr>
        <p:spPr>
          <a:xfrm>
            <a:off x="587403" y="220717"/>
            <a:ext cx="932286" cy="41726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en-US">
              <a:solidFill>
                <a:prstClr val="white"/>
              </a:solidFill>
            </a:endParaRPr>
          </a:p>
        </p:txBody>
      </p:sp>
      <p:sp>
        <p:nvSpPr>
          <p:cNvPr id="7" name="Rectangle 6"/>
          <p:cNvSpPr/>
          <p:nvPr/>
        </p:nvSpPr>
        <p:spPr>
          <a:xfrm>
            <a:off x="10190298" y="1422248"/>
            <a:ext cx="1545021" cy="2617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a-IR" dirty="0">
                <a:solidFill>
                  <a:prstClr val="white"/>
                </a:solidFill>
              </a:rPr>
              <a:t>سلول فیبروبلاست</a:t>
            </a:r>
          </a:p>
          <a:p>
            <a:pPr algn="ctr" rtl="0"/>
            <a:r>
              <a:rPr lang="fa-IR" dirty="0">
                <a:solidFill>
                  <a:prstClr val="white"/>
                </a:solidFill>
              </a:rPr>
              <a:t>در کشت سلولی</a:t>
            </a:r>
            <a:endParaRPr lang="en-US" dirty="0">
              <a:solidFill>
                <a:prstClr val="white"/>
              </a:solidFill>
            </a:endParaRPr>
          </a:p>
        </p:txBody>
      </p:sp>
      <p:sp>
        <p:nvSpPr>
          <p:cNvPr id="8" name="TextBox 7"/>
          <p:cNvSpPr txBox="1"/>
          <p:nvPr/>
        </p:nvSpPr>
        <p:spPr>
          <a:xfrm>
            <a:off x="2057739" y="191483"/>
            <a:ext cx="7502375" cy="584775"/>
          </a:xfrm>
          <a:prstGeom prst="rect">
            <a:avLst/>
          </a:prstGeom>
          <a:noFill/>
        </p:spPr>
        <p:txBody>
          <a:bodyPr wrap="none" rtlCol="1">
            <a:spAutoFit/>
          </a:bodyPr>
          <a:lstStyle/>
          <a:p>
            <a:pPr algn="ctr"/>
            <a:r>
              <a:rPr lang="fa-IR" sz="3200" b="1" dirty="0" smtClean="0">
                <a:cs typeface="B Nazanin" panose="00000400000000000000" pitchFamily="2" charset="-78"/>
              </a:rPr>
              <a:t>تصاویر مشاهده شده با انواع میکروسکوپ های نوری</a:t>
            </a:r>
            <a:endParaRPr lang="fa-IR" sz="3200" b="1" dirty="0">
              <a:cs typeface="B Nazanin" panose="00000400000000000000" pitchFamily="2" charset="-78"/>
            </a:endParaRPr>
          </a:p>
        </p:txBody>
      </p:sp>
    </p:spTree>
    <p:extLst>
      <p:ext uri="{BB962C8B-B14F-4D97-AF65-F5344CB8AC3E}">
        <p14:creationId xmlns:p14="http://schemas.microsoft.com/office/powerpoint/2010/main" val="2410705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b="1" dirty="0" smtClean="0">
                <a:cs typeface="B Nazanin" panose="00000400000000000000" pitchFamily="2" charset="-78"/>
              </a:rPr>
              <a:t>کنتراست در میکروسکوپ های نوری</a:t>
            </a:r>
            <a:endParaRPr lang="en-US" sz="3600" b="1" dirty="0">
              <a:cs typeface="B Nazanin" panose="00000400000000000000" pitchFamily="2" charset="-78"/>
            </a:endParaRPr>
          </a:p>
        </p:txBody>
      </p:sp>
      <p:sp>
        <p:nvSpPr>
          <p:cNvPr id="3" name="Content Placeholder 2"/>
          <p:cNvSpPr>
            <a:spLocks noGrp="1"/>
          </p:cNvSpPr>
          <p:nvPr>
            <p:ph idx="1"/>
          </p:nvPr>
        </p:nvSpPr>
        <p:spPr/>
        <p:txBody>
          <a:bodyPr/>
          <a:lstStyle/>
          <a:p>
            <a:pPr algn="r" rtl="1"/>
            <a:r>
              <a:rPr lang="fa-IR" dirty="0" smtClean="0"/>
              <a:t>اغلب سلول ها و بافت ها بی رنگ و تقریبا شفاف هستند و بدون کنتراست</a:t>
            </a:r>
          </a:p>
          <a:p>
            <a:pPr algn="r" rtl="1"/>
            <a:r>
              <a:rPr lang="fa-IR" dirty="0" smtClean="0"/>
              <a:t>کنتراست: وقتی حاصل می شود که عناصر مختلف به مسیر نوری معرفی شوند و قرار بگیرند و با استفاده از لنزها و فیلترهای خاصی الگوی نور عبوری از نمونه ها و سیستم نوری تغییر کند. می توان با استفاده از یک شیشه رنگی، تغییر شدت نور، تغییر قطر منفذ کندانسور و .. کنتراست را افزایش داد.</a:t>
            </a:r>
          </a:p>
          <a:p>
            <a:pPr algn="r" rtl="1"/>
            <a:r>
              <a:rPr lang="fa-IR" dirty="0" smtClean="0"/>
              <a:t>پایه ای ترین مدل میکروسکوپ نوری </a:t>
            </a:r>
            <a:r>
              <a:rPr lang="en-US" dirty="0" err="1" smtClean="0"/>
              <a:t>brightfield</a:t>
            </a:r>
            <a:r>
              <a:rPr lang="fa-IR" dirty="0" smtClean="0"/>
              <a:t> (زمینه روشن) نامیده می شود که با استفاده از حداقل عناصر نوری بدست می آید. کنتراست در این مورد توسط رنگ خود نمونه حاصل می شود و تلاش می کند که تصاویر از بافت های پیگمانته تهیه کند. برش های بافتی و کشت بافت که سلول ها رنگ شده اند با این میکروسکوپ قابل مشاهده است.</a:t>
            </a:r>
          </a:p>
          <a:p>
            <a:pPr algn="r" rtl="1"/>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4190118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en-US" sz="4000" b="1" dirty="0" smtClean="0">
                <a:cs typeface="B Nazanin" panose="00000400000000000000" pitchFamily="2" charset="-78"/>
              </a:rPr>
              <a:t>Phase contrast</a:t>
            </a:r>
            <a:r>
              <a:rPr lang="fa-IR" sz="4000" b="1" dirty="0" smtClean="0">
                <a:cs typeface="B Nazanin" panose="00000400000000000000" pitchFamily="2" charset="-78"/>
              </a:rPr>
              <a:t> (فاز کنتراست)</a:t>
            </a:r>
            <a:endParaRPr lang="en-US" sz="4000" b="1" dirty="0">
              <a:cs typeface="B Nazanin" panose="00000400000000000000" pitchFamily="2" charset="-78"/>
            </a:endParaRPr>
          </a:p>
        </p:txBody>
      </p:sp>
      <p:sp>
        <p:nvSpPr>
          <p:cNvPr id="3" name="Content Placeholder 2"/>
          <p:cNvSpPr>
            <a:spLocks noGrp="1"/>
          </p:cNvSpPr>
          <p:nvPr>
            <p:ph idx="1"/>
          </p:nvPr>
        </p:nvSpPr>
        <p:spPr/>
        <p:txBody>
          <a:bodyPr>
            <a:normAutofit fontScale="92500"/>
          </a:bodyPr>
          <a:lstStyle/>
          <a:p>
            <a:pPr algn="r" rtl="1"/>
            <a:r>
              <a:rPr lang="fa-IR" dirty="0" smtClean="0"/>
              <a:t>کاربرد: برای دیدن سلول های رنگ نشده در حال رشد در محیط کشت و برای آزمایش سلول ها و آماده سازی اندامک ها برای لیز شدن</a:t>
            </a:r>
          </a:p>
          <a:p>
            <a:pPr algn="r" rtl="1"/>
            <a:r>
              <a:rPr lang="fa-IR" dirty="0" smtClean="0"/>
              <a:t>در این روش تفاوت ها در ظریب انکساری ساختارهای سلولی به تصویر کشیده می شود.</a:t>
            </a:r>
          </a:p>
          <a:p>
            <a:pPr algn="r" rtl="1"/>
            <a:r>
              <a:rPr lang="fa-IR" dirty="0" smtClean="0"/>
              <a:t>نوری که از ساختارهای ضخیم عبور می کند نگه داشته شده نسبت به بخش های نازک شده سیتوپلاسم و از این اختلاف فاز ها تصویر تشکیل می شود. </a:t>
            </a:r>
          </a:p>
          <a:p>
            <a:pPr algn="r" rtl="1"/>
            <a:r>
              <a:rPr lang="fa-IR" dirty="0" smtClean="0"/>
              <a:t>این میکروسکوپ نیازمند یک لنز مخصوص کندانسو و ابژکتیو هست.</a:t>
            </a:r>
          </a:p>
          <a:p>
            <a:pPr algn="r" rtl="1"/>
            <a:r>
              <a:rPr lang="en-US" dirty="0" smtClean="0"/>
              <a:t>Differential interference contrast (DIC)</a:t>
            </a:r>
            <a:r>
              <a:rPr lang="fa-IR" dirty="0" smtClean="0"/>
              <a:t> یک شکل از میکروسکوپ </a:t>
            </a:r>
            <a:r>
              <a:rPr lang="en-US" dirty="0" smtClean="0"/>
              <a:t>interference</a:t>
            </a:r>
            <a:r>
              <a:rPr lang="fa-IR" dirty="0" smtClean="0"/>
              <a:t> هست که تولید تصاویری با </a:t>
            </a:r>
            <a:r>
              <a:rPr lang="en-US" dirty="0" smtClean="0"/>
              <a:t>shadow relief</a:t>
            </a:r>
            <a:r>
              <a:rPr lang="fa-IR" dirty="0" smtClean="0"/>
              <a:t> ایجاد می کند.</a:t>
            </a:r>
          </a:p>
          <a:p>
            <a:pPr algn="r" rtl="1"/>
            <a:r>
              <a:rPr lang="fa-IR" dirty="0" smtClean="0"/>
              <a:t>کاربرد </a:t>
            </a:r>
            <a:r>
              <a:rPr lang="en-US" dirty="0" smtClean="0"/>
              <a:t>DIC</a:t>
            </a:r>
            <a:r>
              <a:rPr lang="fa-IR" dirty="0" smtClean="0"/>
              <a:t>: برای دیدن تصاویر از سلول های رنگ نشده، تخم ها و جنین ها و همچنین در ترکیب با رنگ ها نیز استفاده می شود.</a:t>
            </a:r>
            <a:endParaRPr lang="en-US" dirty="0"/>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220736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F37A02C-708E-4C75-A3F5-AB3D9E783F5E}" type="slidenum">
              <a:rPr lang="en-US" smtClean="0">
                <a:solidFill>
                  <a:prstClr val="black">
                    <a:tint val="75000"/>
                  </a:prstClr>
                </a:solidFill>
              </a:rPr>
              <a:pPr/>
              <a:t>9</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597571" y="116471"/>
            <a:ext cx="9515871" cy="4249189"/>
          </a:xfrm>
          <a:prstGeom prst="rect">
            <a:avLst/>
          </a:prstGeom>
        </p:spPr>
      </p:pic>
      <p:pic>
        <p:nvPicPr>
          <p:cNvPr id="6" name="Picture 5"/>
          <p:cNvPicPr>
            <a:picLocks noChangeAspect="1"/>
          </p:cNvPicPr>
          <p:nvPr/>
        </p:nvPicPr>
        <p:blipFill>
          <a:blip r:embed="rId3"/>
          <a:stretch>
            <a:fillRect/>
          </a:stretch>
        </p:blipFill>
        <p:spPr>
          <a:xfrm>
            <a:off x="5139558" y="4365660"/>
            <a:ext cx="3641835" cy="2731376"/>
          </a:xfrm>
          <a:prstGeom prst="rect">
            <a:avLst/>
          </a:prstGeom>
        </p:spPr>
      </p:pic>
    </p:spTree>
    <p:extLst>
      <p:ext uri="{BB962C8B-B14F-4D97-AF65-F5344CB8AC3E}">
        <p14:creationId xmlns:p14="http://schemas.microsoft.com/office/powerpoint/2010/main" val="1199564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4633</Words>
  <Application>Microsoft Office PowerPoint</Application>
  <PresentationFormat>Widescreen</PresentationFormat>
  <Paragraphs>306</Paragraphs>
  <Slides>58</Slides>
  <Notes>1</Notes>
  <HiddenSlides>0</HiddenSlides>
  <MMClips>0</MMClips>
  <ScaleCrop>false</ScaleCrop>
  <HeadingPairs>
    <vt:vector size="6" baseType="variant">
      <vt:variant>
        <vt:lpstr>Fonts Used</vt:lpstr>
      </vt:variant>
      <vt:variant>
        <vt:i4>8</vt:i4>
      </vt:variant>
      <vt:variant>
        <vt:lpstr>Theme</vt:lpstr>
      </vt:variant>
      <vt:variant>
        <vt:i4>21</vt:i4>
      </vt:variant>
      <vt:variant>
        <vt:lpstr>Slide Titles</vt:lpstr>
      </vt:variant>
      <vt:variant>
        <vt:i4>58</vt:i4>
      </vt:variant>
    </vt:vector>
  </HeadingPairs>
  <TitlesOfParts>
    <vt:vector size="87" baseType="lpstr">
      <vt:lpstr>Arial</vt:lpstr>
      <vt:lpstr>B Lotus</vt:lpstr>
      <vt:lpstr>B Mitra</vt:lpstr>
      <vt:lpstr>B Nazanin</vt:lpstr>
      <vt:lpstr>Calibri</vt:lpstr>
      <vt:lpstr>Calibri Light</vt:lpstr>
      <vt:lpstr>Courier New</vt:lpstr>
      <vt:lpstr>Times New Roman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میکروسکوپ های نوری: انواع و روش های آماده سازی نمونه ها</vt:lpstr>
      <vt:lpstr>PowerPoint Presentation</vt:lpstr>
      <vt:lpstr>انواع میکروسکوپ های نوری:</vt:lpstr>
      <vt:lpstr>PowerPoint Presentation</vt:lpstr>
      <vt:lpstr>انواع میکروسکوپ ها:</vt:lpstr>
      <vt:lpstr>PowerPoint Presentation</vt:lpstr>
      <vt:lpstr>کنتراست در میکروسکوپ های نوری</vt:lpstr>
      <vt:lpstr>Phase contrast (فاز کنتراست)</vt:lpstr>
      <vt:lpstr>PowerPoint Presentation</vt:lpstr>
      <vt:lpstr>Image processing   (پردازش تصویر)</vt:lpstr>
      <vt:lpstr>نمونه(specimen)  و کنتراست</vt:lpstr>
      <vt:lpstr>PowerPoint Presentation</vt:lpstr>
      <vt:lpstr>1- قالب گیری نمونه در پارافین رنگ آمیزی با fast green‌ و آب گیری، زایلن، پارافین 2- برش گیری  3- رنگ آمیزی (Hematoxylin-Oesin )‌و مونته کردن با چسب کانادا بالزام</vt:lpstr>
      <vt:lpstr>Fluorescence microscopy (FM) (میکروسکوپ فلورسنت)</vt:lpstr>
      <vt:lpstr>ساختار میکروسکوپ های فلورسنت</vt:lpstr>
      <vt:lpstr>PowerPoint Presentation</vt:lpstr>
      <vt:lpstr>PowerPoint Presentation</vt:lpstr>
      <vt:lpstr>نشانگر های فلورسنت این شکل انواع نشانگرهای فلورسنت را نشان می دهد. </vt:lpstr>
      <vt:lpstr>رنگ های نمونه</vt:lpstr>
      <vt:lpstr>PowerPoint Presentation</vt:lpstr>
      <vt:lpstr>سه روش اصلی کار کردن با این بافت ها</vt:lpstr>
      <vt:lpstr>PowerPoint Presentation</vt:lpstr>
      <vt:lpstr>PowerPoint Presentation</vt:lpstr>
      <vt:lpstr>کوانتوم دات ها </vt:lpstr>
      <vt:lpstr>فلورسنت نانوذرات یا کوانتوم دات ها </vt:lpstr>
      <vt:lpstr>÷</vt:lpstr>
      <vt:lpstr> (برش نوری)Optical sectioning</vt:lpstr>
      <vt:lpstr>Laser scanning confocal microscope (LSCM): </vt:lpstr>
      <vt:lpstr>تهیه تصاویر Z-series (سه بعدی) استفاده همزمان از چندین رنگ و چندین طول موج: لیبلینگ چندگانه</vt:lpstr>
      <vt:lpstr>تصویر برداری سه بعدی از هدف با میکروسکوپ نوری</vt:lpstr>
      <vt:lpstr>PowerPoint Presentation</vt:lpstr>
      <vt:lpstr>PowerPoint Presentation</vt:lpstr>
      <vt:lpstr>میکروسکوپ های کونفوکال(confocal microscope, CM) : برای دیدن جزئیات ساختار عناصر خاص درون سلول از میکروسکوپ CM استفاده می شود.  در این روش برش های نوری(optical section)  ایجاد کرده که  نور خارج از فوکوس را حذف می کنند.</vt:lpstr>
      <vt:lpstr>میکروسکوپ کونفوکال CM</vt:lpstr>
      <vt:lpstr>تفاوت deconvolution و CM</vt:lpstr>
      <vt:lpstr>پروتین ها می توانند از طریق فلورسنت در سلول های زنده و ارگانیسم ها مورد هدف واقع شوند.</vt:lpstr>
      <vt:lpstr>PowerPoint Presentation</vt:lpstr>
      <vt:lpstr>PowerPoint Presentation</vt:lpstr>
      <vt:lpstr>تصویر برداری time-lapse</vt:lpstr>
      <vt:lpstr>اندازه گیری دینامیک پروتئین ها</vt:lpstr>
      <vt:lpstr>PowerPoint Presentation</vt:lpstr>
      <vt:lpstr>Photoactivation </vt:lpstr>
      <vt:lpstr>PowerPoint Presentation</vt:lpstr>
      <vt:lpstr>FRAP (Fluorescence recovery after photobleaching</vt:lpstr>
      <vt:lpstr>تکنیک FRAP</vt:lpstr>
      <vt:lpstr>اندازه  گیری غلظت یون های داخل سلولی</vt:lpstr>
      <vt:lpstr>اندازه گیری غلظت یون کلسیم با یک پروتئین لومینسنت (آکورین)</vt:lpstr>
      <vt:lpstr>PowerPoint Presentation</vt:lpstr>
      <vt:lpstr>تکنیک های فلورسنت فوق رزولوشن می توانند بر محدودیت های رزولوشن غلبه کنند.</vt:lpstr>
      <vt:lpstr>تکنیک SIM: فراتفکیک </vt:lpstr>
      <vt:lpstr>میکروسکوپ های فرا تفکیک: تکنیک های فرا تفکیک (سوپر رزولوشن)</vt:lpstr>
      <vt:lpstr>Super-resolution techniques</vt:lpstr>
      <vt:lpstr>PowerPoint Presentation</vt:lpstr>
      <vt:lpstr>رنگ های فلورسنت با عمر کوتاه (photobleaching)</vt:lpstr>
      <vt:lpstr>آنتی بادی ها  برای کشف مولکول خاصی در سلول می توانند استفاده شوند.</vt:lpstr>
      <vt:lpstr>نشاندار کردن: تکنیک ها</vt:lpstr>
      <vt:lpstr>FISH </vt:lpstr>
      <vt:lpstr>Indirect immunocytochemistry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100</cp:revision>
  <dcterms:created xsi:type="dcterms:W3CDTF">2017-11-20T06:46:47Z</dcterms:created>
  <dcterms:modified xsi:type="dcterms:W3CDTF">2019-12-09T11:30:29Z</dcterms:modified>
</cp:coreProperties>
</file>