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257" r:id="rId2"/>
    <p:sldId id="258" r:id="rId3"/>
    <p:sldId id="259" r:id="rId4"/>
    <p:sldId id="263" r:id="rId5"/>
    <p:sldId id="260" r:id="rId6"/>
    <p:sldId id="264" r:id="rId7"/>
    <p:sldId id="261" r:id="rId8"/>
    <p:sldId id="262"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9" r:id="rId68"/>
    <p:sldId id="327" r:id="rId69"/>
    <p:sldId id="328"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0" autoAdjust="0"/>
    <p:restoredTop sz="94660"/>
  </p:normalViewPr>
  <p:slideViewPr>
    <p:cSldViewPr>
      <p:cViewPr varScale="1">
        <p:scale>
          <a:sx n="87" d="100"/>
          <a:sy n="87" d="100"/>
        </p:scale>
        <p:origin x="1050" y="66"/>
      </p:cViewPr>
      <p:guideLst>
        <p:guide orient="horz" pos="2160"/>
        <p:guide pos="2880"/>
      </p:guideLst>
    </p:cSldViewPr>
  </p:slideViewPr>
  <p:notesTextViewPr>
    <p:cViewPr>
      <p:scale>
        <a:sx n="1" d="1"/>
        <a:sy n="1" d="1"/>
      </p:scale>
      <p:origin x="0" y="0"/>
    </p:cViewPr>
  </p:notesTextViewPr>
  <p:notesViewPr>
    <p:cSldViewPr>
      <p:cViewPr varScale="1">
        <p:scale>
          <a:sx n="70" d="100"/>
          <a:sy n="70" d="100"/>
        </p:scale>
        <p:origin x="-281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A8CBFA-D47B-4DD9-B994-B4D8B2A5DE68}" type="datetimeFigureOut">
              <a:rPr lang="en-US" smtClean="0"/>
              <a:t>3/13/2018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CE3528-7AEA-4F96-ACA2-C7E99CF5EB3D}" type="slidenum">
              <a:rPr lang="en-US" smtClean="0"/>
              <a:t>‹#›</a:t>
            </a:fld>
            <a:endParaRPr lang="en-US" dirty="0"/>
          </a:p>
        </p:txBody>
      </p:sp>
    </p:spTree>
    <p:extLst>
      <p:ext uri="{BB962C8B-B14F-4D97-AF65-F5344CB8AC3E}">
        <p14:creationId xmlns:p14="http://schemas.microsoft.com/office/powerpoint/2010/main" val="73480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38200" y="2971800"/>
            <a:ext cx="7620000" cy="838200"/>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838200" y="3886200"/>
            <a:ext cx="6934200" cy="533400"/>
          </a:xfrm>
        </p:spPr>
        <p:txBody>
          <a:bodyPr/>
          <a:lstStyle>
            <a:lvl1pPr marL="0" indent="0">
              <a:buFontTx/>
              <a:buNone/>
              <a:defRPr sz="2000"/>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00"/>
                </a:solidFill>
                <a:latin typeface="Calibri" pitchFamily="34" charset="0"/>
              </a:defRPr>
            </a:lvl1pPr>
          </a:lstStyle>
          <a:p>
            <a:fld id="{1B1B49BF-8847-4EBA-B838-7A2C55330CE2}" type="slidenum">
              <a:rPr lang="en-US" smtClean="0"/>
              <a:pPr/>
              <a:t>‹#›</a:t>
            </a:fld>
            <a:endParaRPr lang="en-US"/>
          </a:p>
        </p:txBody>
      </p:sp>
    </p:spTree>
    <p:extLst>
      <p:ext uri="{BB962C8B-B14F-4D97-AF65-F5344CB8AC3E}">
        <p14:creationId xmlns:p14="http://schemas.microsoft.com/office/powerpoint/2010/main" val="24076552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itchFamily="34" charset="0"/>
              </a:defRPr>
            </a:lvl1pPr>
          </a:lstStyle>
          <a:p>
            <a:fld id="{05AFB01F-4337-4849-8894-C3A2F41DB1F3}" type="slidenum">
              <a:rPr lang="en-US"/>
              <a:pPr/>
              <a:t>‹#›</a:t>
            </a:fld>
            <a:endParaRPr lang="en-US"/>
          </a:p>
        </p:txBody>
      </p:sp>
    </p:spTree>
    <p:extLst>
      <p:ext uri="{BB962C8B-B14F-4D97-AF65-F5344CB8AC3E}">
        <p14:creationId xmlns:p14="http://schemas.microsoft.com/office/powerpoint/2010/main" val="3301225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19431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6769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itchFamily="34" charset="0"/>
              </a:defRPr>
            </a:lvl1pPr>
          </a:lstStyle>
          <a:p>
            <a:fld id="{B6F8E130-117A-4192-92D2-4FF4ED9F06C5}" type="slidenum">
              <a:rPr lang="en-US"/>
              <a:pPr/>
              <a:t>‹#›</a:t>
            </a:fld>
            <a:endParaRPr lang="en-US"/>
          </a:p>
        </p:txBody>
      </p:sp>
    </p:spTree>
    <p:extLst>
      <p:ext uri="{BB962C8B-B14F-4D97-AF65-F5344CB8AC3E}">
        <p14:creationId xmlns:p14="http://schemas.microsoft.com/office/powerpoint/2010/main" val="90576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rtl="1">
              <a:defRPr sz="3600">
                <a:cs typeface="B Zar" pitchFamily="2" charset="-78"/>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lgn="r" rtl="1">
              <a:defRPr>
                <a:cs typeface="B Zar" pitchFamily="2" charset="-78"/>
              </a:defRPr>
            </a:lvl1pPr>
            <a:lvl2pPr algn="r" rtl="1">
              <a:defRPr>
                <a:cs typeface="B Zar" pitchFamily="2" charset="-78"/>
              </a:defRPr>
            </a:lvl2pPr>
            <a:lvl3pPr algn="r" rtl="1">
              <a:defRPr>
                <a:cs typeface="B Zar" pitchFamily="2" charset="-78"/>
              </a:defRPr>
            </a:lvl3pPr>
            <a:lvl4pPr algn="r" rtl="1">
              <a:defRPr>
                <a:cs typeface="B Zar" pitchFamily="2" charset="-78"/>
              </a:defRPr>
            </a:lvl4pPr>
            <a:lvl5pPr algn="r" rtl="1">
              <a:defRPr>
                <a:cs typeface="B Zar" pitchFamily="2" charset="-7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xfrm>
            <a:off x="-457200" y="6418536"/>
            <a:ext cx="914400" cy="476250"/>
          </a:xfrm>
        </p:spPr>
        <p:txBody>
          <a:bodyPr/>
          <a:lstStyle>
            <a:lvl1pPr>
              <a:defRPr>
                <a:solidFill>
                  <a:srgbClr val="FFFF00"/>
                </a:solidFill>
                <a:latin typeface="Calibri" pitchFamily="34" charset="0"/>
              </a:defRPr>
            </a:lvl1pPr>
          </a:lstStyle>
          <a:p>
            <a:fld id="{E4E448D2-0E2A-4458-8D44-B104587DC1FC}" type="slidenum">
              <a:rPr lang="en-US" smtClean="0"/>
              <a:pPr/>
              <a:t>‹#›</a:t>
            </a:fld>
            <a:endParaRPr lang="en-US" dirty="0"/>
          </a:p>
        </p:txBody>
      </p:sp>
    </p:spTree>
    <p:extLst>
      <p:ext uri="{BB962C8B-B14F-4D97-AF65-F5344CB8AC3E}">
        <p14:creationId xmlns:p14="http://schemas.microsoft.com/office/powerpoint/2010/main" val="42549679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xfrm>
            <a:off x="-162674" y="6402298"/>
            <a:ext cx="609600" cy="476250"/>
          </a:xfrm>
        </p:spPr>
        <p:txBody>
          <a:bodyPr/>
          <a:lstStyle>
            <a:lvl1pPr>
              <a:defRPr>
                <a:solidFill>
                  <a:srgbClr val="FFFF00"/>
                </a:solidFill>
                <a:latin typeface="Calibri" pitchFamily="34" charset="0"/>
              </a:defRPr>
            </a:lvl1pPr>
          </a:lstStyle>
          <a:p>
            <a:fld id="{E66BDF73-D2A1-41ED-B0B1-ED85FB2D2D86}" type="slidenum">
              <a:rPr lang="en-US" smtClean="0"/>
              <a:pPr/>
              <a:t>‹#›</a:t>
            </a:fld>
            <a:endParaRPr lang="en-US"/>
          </a:p>
        </p:txBody>
      </p:sp>
    </p:spTree>
    <p:extLst>
      <p:ext uri="{BB962C8B-B14F-4D97-AF65-F5344CB8AC3E}">
        <p14:creationId xmlns:p14="http://schemas.microsoft.com/office/powerpoint/2010/main" val="30482958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rtl="1">
              <a:defRPr sz="3600">
                <a:cs typeface="B Zar" pitchFamily="2" charset="-78"/>
              </a:defRPr>
            </a:lvl1pPr>
          </a:lstStyle>
          <a:p>
            <a:r>
              <a:rPr lang="en-US" smtClean="0"/>
              <a:t>Click to edit Master title style</a:t>
            </a:r>
            <a:endParaRPr lang="en-US"/>
          </a:p>
        </p:txBody>
      </p:sp>
      <p:sp>
        <p:nvSpPr>
          <p:cNvPr id="3" name="Content Placeholder 2"/>
          <p:cNvSpPr>
            <a:spLocks noGrp="1"/>
          </p:cNvSpPr>
          <p:nvPr>
            <p:ph sz="half" idx="1"/>
          </p:nvPr>
        </p:nvSpPr>
        <p:spPr>
          <a:xfrm>
            <a:off x="1143000" y="1371600"/>
            <a:ext cx="3695700" cy="4754563"/>
          </a:xfrm>
        </p:spPr>
        <p:txBody>
          <a:bodyPr/>
          <a:lstStyle>
            <a:lvl1pPr algn="r" rtl="1">
              <a:defRPr>
                <a:cs typeface="B Zar" pitchFamily="2" charset="-78"/>
              </a:defRPr>
            </a:lvl1pPr>
            <a:lvl2pPr algn="r" rtl="1">
              <a:defRPr>
                <a:cs typeface="B Zar" pitchFamily="2" charset="-78"/>
              </a:defRPr>
            </a:lvl2pPr>
            <a:lvl3pPr algn="r" rtl="1">
              <a:defRPr>
                <a:cs typeface="B Zar" pitchFamily="2" charset="-78"/>
              </a:defRPr>
            </a:lvl3pPr>
            <a:lvl4pPr algn="r" rtl="1">
              <a:defRPr>
                <a:cs typeface="B Zar" pitchFamily="2" charset="-78"/>
              </a:defRPr>
            </a:lvl4pPr>
            <a:lvl5pPr algn="r" rtl="1">
              <a:defRPr>
                <a:cs typeface="B Zar" pitchFamily="2" charset="-7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1371600"/>
            <a:ext cx="3695700" cy="4754563"/>
          </a:xfrm>
        </p:spPr>
        <p:txBody>
          <a:bodyPr/>
          <a:lstStyle>
            <a:lvl1pPr algn="r" rtl="1">
              <a:defRPr>
                <a:cs typeface="B Zar" pitchFamily="2" charset="-78"/>
              </a:defRPr>
            </a:lvl1pPr>
            <a:lvl2pPr algn="r" rtl="1">
              <a:defRPr>
                <a:cs typeface="B Zar" pitchFamily="2" charset="-78"/>
              </a:defRPr>
            </a:lvl2pPr>
            <a:lvl3pPr algn="r" rtl="1">
              <a:defRPr>
                <a:cs typeface="B Zar" pitchFamily="2" charset="-78"/>
              </a:defRPr>
            </a:lvl3pPr>
            <a:lvl4pPr algn="r" rtl="1">
              <a:defRPr>
                <a:cs typeface="B Zar" pitchFamily="2" charset="-78"/>
              </a:defRPr>
            </a:lvl4pPr>
            <a:lvl5pPr algn="r" rtl="1">
              <a:defRPr>
                <a:cs typeface="B Zar" pitchFamily="2" charset="-7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alibri" panose="020F050202020403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anose="020F0502020204030204" pitchFamily="34" charset="0"/>
              </a:defRPr>
            </a:lvl1pPr>
          </a:lstStyle>
          <a:p>
            <a:pPr>
              <a:defRPr/>
            </a:pPr>
            <a:endParaRPr lang="en-US"/>
          </a:p>
        </p:txBody>
      </p:sp>
      <p:sp>
        <p:nvSpPr>
          <p:cNvPr id="7" name="Rectangle 6"/>
          <p:cNvSpPr>
            <a:spLocks noGrp="1" noChangeArrowheads="1"/>
          </p:cNvSpPr>
          <p:nvPr>
            <p:ph type="sldNum" sz="quarter" idx="12"/>
          </p:nvPr>
        </p:nvSpPr>
        <p:spPr>
          <a:xfrm>
            <a:off x="-321066" y="6404010"/>
            <a:ext cx="762000" cy="476250"/>
          </a:xfrm>
        </p:spPr>
        <p:txBody>
          <a:bodyPr/>
          <a:lstStyle>
            <a:lvl1pPr>
              <a:defRPr>
                <a:solidFill>
                  <a:srgbClr val="FFFF00"/>
                </a:solidFill>
                <a:latin typeface="Calibri" pitchFamily="34" charset="0"/>
              </a:defRPr>
            </a:lvl1pPr>
          </a:lstStyle>
          <a:p>
            <a:fld id="{DEC4A1EC-FBCD-4101-AC85-D36F44EEA76B}" type="slidenum">
              <a:rPr lang="en-US" smtClean="0"/>
              <a:pPr/>
              <a:t>‹#›</a:t>
            </a:fld>
            <a:endParaRPr lang="en-US"/>
          </a:p>
        </p:txBody>
      </p:sp>
    </p:spTree>
    <p:extLst>
      <p:ext uri="{BB962C8B-B14F-4D97-AF65-F5344CB8AC3E}">
        <p14:creationId xmlns:p14="http://schemas.microsoft.com/office/powerpoint/2010/main" val="35488957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alibri" panose="020F050202020403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Calibri" panose="020F050202020403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alibri" pitchFamily="34" charset="0"/>
              </a:defRPr>
            </a:lvl1pPr>
          </a:lstStyle>
          <a:p>
            <a:fld id="{57653E4C-7446-476F-BAC7-169F97764378}" type="slidenum">
              <a:rPr lang="en-US"/>
              <a:pPr/>
              <a:t>‹#›</a:t>
            </a:fld>
            <a:endParaRPr lang="en-US"/>
          </a:p>
        </p:txBody>
      </p:sp>
    </p:spTree>
    <p:extLst>
      <p:ext uri="{BB962C8B-B14F-4D97-AF65-F5344CB8AC3E}">
        <p14:creationId xmlns:p14="http://schemas.microsoft.com/office/powerpoint/2010/main" val="651079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alibri" panose="020F050202020403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Calibri" panose="020F050202020403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alibri" pitchFamily="34" charset="0"/>
              </a:defRPr>
            </a:lvl1pPr>
          </a:lstStyle>
          <a:p>
            <a:fld id="{C8ABF4DC-487C-40B4-B0EC-7FEBF993D417}" type="slidenum">
              <a:rPr lang="en-US"/>
              <a:pPr/>
              <a:t>‹#›</a:t>
            </a:fld>
            <a:endParaRPr lang="en-US"/>
          </a:p>
        </p:txBody>
      </p:sp>
    </p:spTree>
    <p:extLst>
      <p:ext uri="{BB962C8B-B14F-4D97-AF65-F5344CB8AC3E}">
        <p14:creationId xmlns:p14="http://schemas.microsoft.com/office/powerpoint/2010/main" val="1593053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alibri" panose="020F050202020403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Calibri" panose="020F050202020403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alibri" pitchFamily="34" charset="0"/>
              </a:defRPr>
            </a:lvl1pPr>
          </a:lstStyle>
          <a:p>
            <a:fld id="{41D723AB-3006-4ACF-875A-654DA6D9BDEA}" type="slidenum">
              <a:rPr lang="en-US"/>
              <a:pPr/>
              <a:t>‹#›</a:t>
            </a:fld>
            <a:endParaRPr lang="en-US"/>
          </a:p>
        </p:txBody>
      </p:sp>
    </p:spTree>
    <p:extLst>
      <p:ext uri="{BB962C8B-B14F-4D97-AF65-F5344CB8AC3E}">
        <p14:creationId xmlns:p14="http://schemas.microsoft.com/office/powerpoint/2010/main" val="3700456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alibri" panose="020F050202020403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anose="020F050202020403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itchFamily="34" charset="0"/>
              </a:defRPr>
            </a:lvl1pPr>
          </a:lstStyle>
          <a:p>
            <a:fld id="{A4BCF171-9CB4-4794-96FE-8CEBA0AD8369}" type="slidenum">
              <a:rPr lang="en-US"/>
              <a:pPr/>
              <a:t>‹#›</a:t>
            </a:fld>
            <a:endParaRPr lang="en-US"/>
          </a:p>
        </p:txBody>
      </p:sp>
    </p:spTree>
    <p:extLst>
      <p:ext uri="{BB962C8B-B14F-4D97-AF65-F5344CB8AC3E}">
        <p14:creationId xmlns:p14="http://schemas.microsoft.com/office/powerpoint/2010/main" val="353441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alibri" panose="020F050202020403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anose="020F050202020403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itchFamily="34" charset="0"/>
              </a:defRPr>
            </a:lvl1pPr>
          </a:lstStyle>
          <a:p>
            <a:fld id="{7AB3CEC1-5B69-4037-803B-1545F7A0256A}" type="slidenum">
              <a:rPr lang="en-US"/>
              <a:pPr/>
              <a:t>‹#›</a:t>
            </a:fld>
            <a:endParaRPr lang="en-US"/>
          </a:p>
        </p:txBody>
      </p:sp>
    </p:spTree>
    <p:extLst>
      <p:ext uri="{BB962C8B-B14F-4D97-AF65-F5344CB8AC3E}">
        <p14:creationId xmlns:p14="http://schemas.microsoft.com/office/powerpoint/2010/main" val="2472200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914400" y="1524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1143000" y="1371600"/>
            <a:ext cx="7543800" cy="475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676A724D-9C08-48BE-B5AA-7856B62E15DD}" type="slidenum">
              <a:rPr lang="en-US"/>
              <a:pPr fontAlgn="base">
                <a:spcBef>
                  <a:spcPct val="0"/>
                </a:spcBef>
                <a:spcAft>
                  <a:spcPct val="0"/>
                </a:spcAft>
              </a:pPr>
              <a:t>‹#›</a:t>
            </a:fld>
            <a:endParaRPr lang="en-US"/>
          </a:p>
        </p:txBody>
      </p:sp>
    </p:spTree>
    <p:extLst>
      <p:ext uri="{BB962C8B-B14F-4D97-AF65-F5344CB8AC3E}">
        <p14:creationId xmlns:p14="http://schemas.microsoft.com/office/powerpoint/2010/main" val="1589758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spcBef>
          <a:spcPct val="0"/>
        </a:spcBef>
        <a:spcAft>
          <a:spcPct val="0"/>
        </a:spcAft>
        <a:defRPr sz="4400" i="1" kern="1200">
          <a:solidFill>
            <a:srgbClr val="CCFF99"/>
          </a:solidFill>
          <a:latin typeface="+mj-lt"/>
          <a:ea typeface="+mj-ea"/>
          <a:cs typeface="+mj-cs"/>
        </a:defRPr>
      </a:lvl1pPr>
      <a:lvl2pPr algn="l" rtl="0" eaLnBrk="0" fontAlgn="base" hangingPunct="0">
        <a:spcBef>
          <a:spcPct val="0"/>
        </a:spcBef>
        <a:spcAft>
          <a:spcPct val="0"/>
        </a:spcAft>
        <a:defRPr sz="4400" i="1">
          <a:solidFill>
            <a:srgbClr val="CCFF99"/>
          </a:solidFill>
          <a:latin typeface="Times New Roman" panose="02020603050405020304" pitchFamily="18" charset="0"/>
        </a:defRPr>
      </a:lvl2pPr>
      <a:lvl3pPr algn="l" rtl="0" eaLnBrk="0" fontAlgn="base" hangingPunct="0">
        <a:spcBef>
          <a:spcPct val="0"/>
        </a:spcBef>
        <a:spcAft>
          <a:spcPct val="0"/>
        </a:spcAft>
        <a:defRPr sz="4400" i="1">
          <a:solidFill>
            <a:srgbClr val="CCFF99"/>
          </a:solidFill>
          <a:latin typeface="Times New Roman" panose="02020603050405020304" pitchFamily="18" charset="0"/>
        </a:defRPr>
      </a:lvl3pPr>
      <a:lvl4pPr algn="l" rtl="0" eaLnBrk="0" fontAlgn="base" hangingPunct="0">
        <a:spcBef>
          <a:spcPct val="0"/>
        </a:spcBef>
        <a:spcAft>
          <a:spcPct val="0"/>
        </a:spcAft>
        <a:defRPr sz="4400" i="1">
          <a:solidFill>
            <a:srgbClr val="CCFF99"/>
          </a:solidFill>
          <a:latin typeface="Times New Roman" panose="02020603050405020304" pitchFamily="18" charset="0"/>
        </a:defRPr>
      </a:lvl4pPr>
      <a:lvl5pPr algn="l" rtl="0" eaLnBrk="0" fontAlgn="base" hangingPunct="0">
        <a:spcBef>
          <a:spcPct val="0"/>
        </a:spcBef>
        <a:spcAft>
          <a:spcPct val="0"/>
        </a:spcAft>
        <a:defRPr sz="4400" i="1">
          <a:solidFill>
            <a:srgbClr val="CCFF99"/>
          </a:solidFill>
          <a:latin typeface="Times New Roman" panose="02020603050405020304" pitchFamily="18" charset="0"/>
        </a:defRPr>
      </a:lvl5pPr>
      <a:lvl6pPr marL="457200" algn="l" rtl="0" eaLnBrk="1" fontAlgn="base" hangingPunct="1">
        <a:spcBef>
          <a:spcPct val="0"/>
        </a:spcBef>
        <a:spcAft>
          <a:spcPct val="0"/>
        </a:spcAft>
        <a:defRPr sz="4400" i="1">
          <a:solidFill>
            <a:srgbClr val="CCFF99"/>
          </a:solidFill>
          <a:latin typeface="Times New Roman" panose="02020603050405020304" pitchFamily="18" charset="0"/>
        </a:defRPr>
      </a:lvl6pPr>
      <a:lvl7pPr marL="914400" algn="l" rtl="0" eaLnBrk="1" fontAlgn="base" hangingPunct="1">
        <a:spcBef>
          <a:spcPct val="0"/>
        </a:spcBef>
        <a:spcAft>
          <a:spcPct val="0"/>
        </a:spcAft>
        <a:defRPr sz="4400" i="1">
          <a:solidFill>
            <a:srgbClr val="CCFF99"/>
          </a:solidFill>
          <a:latin typeface="Times New Roman" panose="02020603050405020304" pitchFamily="18" charset="0"/>
        </a:defRPr>
      </a:lvl7pPr>
      <a:lvl8pPr marL="1371600" algn="l" rtl="0" eaLnBrk="1" fontAlgn="base" hangingPunct="1">
        <a:spcBef>
          <a:spcPct val="0"/>
        </a:spcBef>
        <a:spcAft>
          <a:spcPct val="0"/>
        </a:spcAft>
        <a:defRPr sz="4400" i="1">
          <a:solidFill>
            <a:srgbClr val="CCFF99"/>
          </a:solidFill>
          <a:latin typeface="Times New Roman" panose="02020603050405020304" pitchFamily="18" charset="0"/>
        </a:defRPr>
      </a:lvl8pPr>
      <a:lvl9pPr marL="1828800" algn="l" rtl="0" eaLnBrk="1" fontAlgn="base" hangingPunct="1">
        <a:spcBef>
          <a:spcPct val="0"/>
        </a:spcBef>
        <a:spcAft>
          <a:spcPct val="0"/>
        </a:spcAft>
        <a:defRPr sz="4400" i="1">
          <a:solidFill>
            <a:srgbClr val="CCFF99"/>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2800"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har char="–"/>
        <a:defRPr kern="1200">
          <a:solidFill>
            <a:schemeClr val="bg1"/>
          </a:solidFill>
          <a:latin typeface="+mn-lt"/>
          <a:ea typeface="+mn-ea"/>
          <a:cs typeface="+mn-cs"/>
        </a:defRPr>
      </a:lvl4pPr>
      <a:lvl5pPr marL="2057400" indent="-228600" algn="l" rtl="0" eaLnBrk="0" fontAlgn="base" hangingPunct="0">
        <a:spcBef>
          <a:spcPct val="20000"/>
        </a:spcBef>
        <a:spcAft>
          <a:spcPct val="0"/>
        </a:spcAft>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gif"/></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gif"/><Relationship Id="rId1" Type="http://schemas.openxmlformats.org/officeDocument/2006/relationships/slideLayout" Target="../slideLayouts/slideLayout2.xml"/><Relationship Id="rId4" Type="http://schemas.openxmlformats.org/officeDocument/2006/relationships/image" Target="../media/image92.gif"/></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gif"/><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76200" y="2923783"/>
            <a:ext cx="6553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4400" i="1" kern="1200">
                <a:solidFill>
                  <a:srgbClr val="CCFF99"/>
                </a:solidFill>
                <a:latin typeface="+mj-lt"/>
                <a:ea typeface="+mj-ea"/>
                <a:cs typeface="+mj-cs"/>
              </a:defRPr>
            </a:lvl1pPr>
            <a:lvl2pPr algn="l" rtl="0" eaLnBrk="0" fontAlgn="base" hangingPunct="0">
              <a:spcBef>
                <a:spcPct val="0"/>
              </a:spcBef>
              <a:spcAft>
                <a:spcPct val="0"/>
              </a:spcAft>
              <a:defRPr sz="4400" i="1">
                <a:solidFill>
                  <a:srgbClr val="CCFF99"/>
                </a:solidFill>
                <a:latin typeface="Times New Roman" panose="02020603050405020304" pitchFamily="18" charset="0"/>
              </a:defRPr>
            </a:lvl2pPr>
            <a:lvl3pPr algn="l" rtl="0" eaLnBrk="0" fontAlgn="base" hangingPunct="0">
              <a:spcBef>
                <a:spcPct val="0"/>
              </a:spcBef>
              <a:spcAft>
                <a:spcPct val="0"/>
              </a:spcAft>
              <a:defRPr sz="4400" i="1">
                <a:solidFill>
                  <a:srgbClr val="CCFF99"/>
                </a:solidFill>
                <a:latin typeface="Times New Roman" panose="02020603050405020304" pitchFamily="18" charset="0"/>
              </a:defRPr>
            </a:lvl3pPr>
            <a:lvl4pPr algn="l" rtl="0" eaLnBrk="0" fontAlgn="base" hangingPunct="0">
              <a:spcBef>
                <a:spcPct val="0"/>
              </a:spcBef>
              <a:spcAft>
                <a:spcPct val="0"/>
              </a:spcAft>
              <a:defRPr sz="4400" i="1">
                <a:solidFill>
                  <a:srgbClr val="CCFF99"/>
                </a:solidFill>
                <a:latin typeface="Times New Roman" panose="02020603050405020304" pitchFamily="18" charset="0"/>
              </a:defRPr>
            </a:lvl4pPr>
            <a:lvl5pPr algn="l" rtl="0" eaLnBrk="0" fontAlgn="base" hangingPunct="0">
              <a:spcBef>
                <a:spcPct val="0"/>
              </a:spcBef>
              <a:spcAft>
                <a:spcPct val="0"/>
              </a:spcAft>
              <a:defRPr sz="4400" i="1">
                <a:solidFill>
                  <a:srgbClr val="CCFF99"/>
                </a:solidFill>
                <a:latin typeface="Times New Roman" panose="02020603050405020304" pitchFamily="18" charset="0"/>
              </a:defRPr>
            </a:lvl5pPr>
            <a:lvl6pPr marL="457200" algn="l" rtl="0" eaLnBrk="1" fontAlgn="base" hangingPunct="1">
              <a:spcBef>
                <a:spcPct val="0"/>
              </a:spcBef>
              <a:spcAft>
                <a:spcPct val="0"/>
              </a:spcAft>
              <a:defRPr sz="4400" i="1">
                <a:solidFill>
                  <a:srgbClr val="CCFF99"/>
                </a:solidFill>
                <a:latin typeface="Times New Roman" panose="02020603050405020304" pitchFamily="18" charset="0"/>
              </a:defRPr>
            </a:lvl6pPr>
            <a:lvl7pPr marL="914400" algn="l" rtl="0" eaLnBrk="1" fontAlgn="base" hangingPunct="1">
              <a:spcBef>
                <a:spcPct val="0"/>
              </a:spcBef>
              <a:spcAft>
                <a:spcPct val="0"/>
              </a:spcAft>
              <a:defRPr sz="4400" i="1">
                <a:solidFill>
                  <a:srgbClr val="CCFF99"/>
                </a:solidFill>
                <a:latin typeface="Times New Roman" panose="02020603050405020304" pitchFamily="18" charset="0"/>
              </a:defRPr>
            </a:lvl7pPr>
            <a:lvl8pPr marL="1371600" algn="l" rtl="0" eaLnBrk="1" fontAlgn="base" hangingPunct="1">
              <a:spcBef>
                <a:spcPct val="0"/>
              </a:spcBef>
              <a:spcAft>
                <a:spcPct val="0"/>
              </a:spcAft>
              <a:defRPr sz="4400" i="1">
                <a:solidFill>
                  <a:srgbClr val="CCFF99"/>
                </a:solidFill>
                <a:latin typeface="Times New Roman" panose="02020603050405020304" pitchFamily="18" charset="0"/>
              </a:defRPr>
            </a:lvl8pPr>
            <a:lvl9pPr marL="1828800" algn="l" rtl="0" eaLnBrk="1" fontAlgn="base" hangingPunct="1">
              <a:spcBef>
                <a:spcPct val="0"/>
              </a:spcBef>
              <a:spcAft>
                <a:spcPct val="0"/>
              </a:spcAft>
              <a:defRPr sz="4400" i="1">
                <a:solidFill>
                  <a:srgbClr val="CCFF99"/>
                </a:solidFill>
                <a:latin typeface="Times New Roman" panose="02020603050405020304" pitchFamily="18" charset="0"/>
              </a:defRPr>
            </a:lvl9pPr>
          </a:lstStyle>
          <a:p>
            <a:pPr algn="r" rtl="1" eaLnBrk="1" hangingPunct="1">
              <a:defRPr/>
            </a:pPr>
            <a:r>
              <a:rPr lang="fa-IR" dirty="0" smtClean="0">
                <a:effectLst>
                  <a:glow rad="63500">
                    <a:srgbClr val="000000">
                      <a:satMod val="175000"/>
                      <a:alpha val="40000"/>
                    </a:srgbClr>
                  </a:glow>
                  <a:reflection blurRad="6350" stA="60000" endA="900" endPos="60000" dist="29997" dir="5400000" sy="-100000" algn="bl" rotWithShape="0"/>
                </a:effectLst>
                <a:cs typeface="B Zar" pitchFamily="2" charset="-78"/>
              </a:rPr>
              <a:t>نانوفوتونیک (</a:t>
            </a:r>
            <a:r>
              <a:rPr lang="en-US" dirty="0" err="1" smtClean="0">
                <a:effectLst>
                  <a:glow rad="63500">
                    <a:srgbClr val="000000">
                      <a:satMod val="175000"/>
                      <a:alpha val="40000"/>
                    </a:srgbClr>
                  </a:glow>
                  <a:reflection blurRad="6350" stA="60000" endA="900" endPos="60000" dist="29997" dir="5400000" sy="-100000" algn="bl" rotWithShape="0"/>
                </a:effectLst>
                <a:cs typeface="B Zar" pitchFamily="2" charset="-78"/>
              </a:rPr>
              <a:t>Nanophotonics</a:t>
            </a:r>
            <a:r>
              <a:rPr lang="fa-IR" dirty="0" smtClean="0">
                <a:effectLst>
                  <a:glow rad="63500">
                    <a:srgbClr val="000000">
                      <a:satMod val="175000"/>
                      <a:alpha val="40000"/>
                    </a:srgbClr>
                  </a:glow>
                  <a:reflection blurRad="6350" stA="60000" endA="900" endPos="60000" dist="29997" dir="5400000" sy="-100000" algn="bl" rotWithShape="0"/>
                </a:effectLst>
                <a:cs typeface="B Zar" pitchFamily="2" charset="-78"/>
              </a:rPr>
              <a:t>)</a:t>
            </a:r>
            <a:endParaRPr lang="en-US" dirty="0" smtClean="0">
              <a:effectLst>
                <a:glow rad="63500">
                  <a:srgbClr val="000000">
                    <a:satMod val="175000"/>
                    <a:alpha val="40000"/>
                  </a:srgbClr>
                </a:glow>
                <a:reflection blurRad="6350" stA="60000" endA="900" endPos="60000" dist="29997" dir="5400000" sy="-100000" algn="bl" rotWithShape="0"/>
              </a:effectLst>
              <a:cs typeface="B Zar" pitchFamily="2" charset="-78"/>
            </a:endParaRPr>
          </a:p>
        </p:txBody>
      </p:sp>
      <p:sp>
        <p:nvSpPr>
          <p:cNvPr id="3" name="Text Box 7"/>
          <p:cNvSpPr txBox="1">
            <a:spLocks noChangeArrowheads="1"/>
          </p:cNvSpPr>
          <p:nvPr/>
        </p:nvSpPr>
        <p:spPr bwMode="gray">
          <a:xfrm>
            <a:off x="1447800" y="4980709"/>
            <a:ext cx="2971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a-IR" sz="2800" b="1" dirty="0" smtClean="0">
                <a:solidFill>
                  <a:schemeClr val="bg1"/>
                </a:solidFill>
                <a:cs typeface="B Zar" panose="00000400000000000000" pitchFamily="2" charset="-78"/>
              </a:rPr>
              <a:t>ارائه کننده: </a:t>
            </a:r>
          </a:p>
          <a:p>
            <a:pPr algn="ctr"/>
            <a:r>
              <a:rPr lang="fa-IR" sz="2800" b="1" dirty="0" smtClean="0">
                <a:solidFill>
                  <a:schemeClr val="bg1"/>
                </a:solidFill>
                <a:cs typeface="B Zar" panose="00000400000000000000" pitchFamily="2" charset="-78"/>
              </a:rPr>
              <a:t>دکتر رزگار احمدی</a:t>
            </a:r>
            <a:endParaRPr lang="en-US" sz="2800" b="1" dirty="0" smtClean="0">
              <a:solidFill>
                <a:schemeClr val="bg1"/>
              </a:solidFill>
              <a:cs typeface="B Zar" panose="00000400000000000000" pitchFamily="2" charset="-78"/>
            </a:endParaRPr>
          </a:p>
        </p:txBody>
      </p:sp>
      <p:sp>
        <p:nvSpPr>
          <p:cNvPr id="4" name="TextBox 3"/>
          <p:cNvSpPr txBox="1"/>
          <p:nvPr/>
        </p:nvSpPr>
        <p:spPr>
          <a:xfrm>
            <a:off x="1752600" y="535537"/>
            <a:ext cx="3657600" cy="707886"/>
          </a:xfrm>
          <a:prstGeom prst="rect">
            <a:avLst/>
          </a:prstGeom>
          <a:noFill/>
        </p:spPr>
        <p:txBody>
          <a:bodyPr wrap="square" rtlCol="0">
            <a:spAutoFit/>
          </a:bodyPr>
          <a:lstStyle/>
          <a:p>
            <a:pPr algn="ctr"/>
            <a:r>
              <a:rPr lang="fa-IR" sz="4000" b="1" dirty="0" smtClean="0">
                <a:solidFill>
                  <a:schemeClr val="accent1">
                    <a:lumMod val="50000"/>
                  </a:schemeClr>
                </a:solidFill>
                <a:latin typeface="Times New Roman" panose="02020603050405020304" pitchFamily="18" charset="0"/>
                <a:cs typeface="B Zar" panose="00000400000000000000" pitchFamily="2" charset="-78"/>
              </a:rPr>
              <a:t>بنام خدا</a:t>
            </a:r>
            <a:endParaRPr lang="en-US" sz="4000" b="1" dirty="0">
              <a:solidFill>
                <a:schemeClr val="accent1">
                  <a:lumMod val="50000"/>
                </a:schemeClr>
              </a:solidFill>
              <a:latin typeface="Times New Roman" panose="02020603050405020304" pitchFamily="18" charset="0"/>
              <a:cs typeface="B Zar" panose="00000400000000000000" pitchFamily="2" charset="-78"/>
            </a:endParaRPr>
          </a:p>
        </p:txBody>
      </p:sp>
      <p:sp>
        <p:nvSpPr>
          <p:cNvPr id="2" name="Slide Number Placeholder 1"/>
          <p:cNvSpPr>
            <a:spLocks noGrp="1"/>
          </p:cNvSpPr>
          <p:nvPr>
            <p:ph type="sldNum" sz="quarter" idx="12"/>
          </p:nvPr>
        </p:nvSpPr>
        <p:spPr/>
        <p:txBody>
          <a:bodyPr/>
          <a:lstStyle/>
          <a:p>
            <a:fld id="{1B1B49BF-8847-4EBA-B838-7A2C55330CE2}" type="slidenum">
              <a:rPr lang="en-US" smtClean="0"/>
              <a:pPr/>
              <a:t>1</a:t>
            </a:fld>
            <a:endParaRPr lang="en-US"/>
          </a:p>
        </p:txBody>
      </p:sp>
    </p:spTree>
    <p:extLst>
      <p:ext uri="{BB962C8B-B14F-4D97-AF65-F5344CB8AC3E}">
        <p14:creationId xmlns:p14="http://schemas.microsoft.com/office/powerpoint/2010/main" val="740964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pPr algn="ctr" rtl="0"/>
            <a:r>
              <a:rPr lang="en-US" sz="3600" dirty="0" smtClean="0"/>
              <a:t>NSOM(</a:t>
            </a:r>
            <a:r>
              <a:rPr lang="en-US" sz="3600" i="0" dirty="0"/>
              <a:t>near field scanning optical microscopy</a:t>
            </a:r>
            <a:r>
              <a:rPr lang="en-US" sz="3600" dirty="0" smtClean="0"/>
              <a:t>)</a:t>
            </a:r>
            <a:endParaRPr lang="en-US" sz="3600"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10</a:t>
            </a:fld>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3996542"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686" y="1752600"/>
            <a:ext cx="3762375"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a:spLocks noGrp="1"/>
          </p:cNvSpPr>
          <p:nvPr>
            <p:ph idx="1"/>
          </p:nvPr>
        </p:nvSpPr>
        <p:spPr>
          <a:xfrm>
            <a:off x="152400" y="1066800"/>
            <a:ext cx="8881422" cy="828675"/>
          </a:xfrm>
        </p:spPr>
        <p:txBody>
          <a:bodyPr/>
          <a:lstStyle/>
          <a:p>
            <a:r>
              <a:rPr lang="fa-IR" sz="2400" dirty="0" smtClean="0"/>
              <a:t>چنین تکنیکی تحت عنوان </a:t>
            </a:r>
            <a:r>
              <a:rPr lang="en-US" sz="2400" dirty="0" smtClean="0"/>
              <a:t>NSOM</a:t>
            </a:r>
            <a:r>
              <a:rPr lang="fa-IR" sz="2400" dirty="0" smtClean="0"/>
              <a:t> شناخته شده است</a:t>
            </a:r>
            <a:endParaRPr lang="en-US" sz="2400" dirty="0"/>
          </a:p>
        </p:txBody>
      </p:sp>
      <p:sp>
        <p:nvSpPr>
          <p:cNvPr id="8" name="Content Placeholder 2"/>
          <p:cNvSpPr txBox="1">
            <a:spLocks/>
          </p:cNvSpPr>
          <p:nvPr/>
        </p:nvSpPr>
        <p:spPr bwMode="auto">
          <a:xfrm>
            <a:off x="240807" y="5638800"/>
            <a:ext cx="8881422"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a-IR" sz="2400" dirty="0" smtClean="0"/>
              <a:t>بهترین بزرگنمایی گزارش شده بوسیله </a:t>
            </a:r>
            <a:r>
              <a:rPr lang="en-US" sz="2400" dirty="0" smtClean="0"/>
              <a:t>NSOM</a:t>
            </a:r>
            <a:r>
              <a:rPr lang="fa-IR" sz="2400" dirty="0" smtClean="0"/>
              <a:t> در حدود </a:t>
            </a:r>
            <a:r>
              <a:rPr lang="en-US" sz="2400" dirty="0" smtClean="0"/>
              <a:t>λ/30</a:t>
            </a:r>
            <a:r>
              <a:rPr lang="fa-IR" sz="2400" dirty="0" smtClean="0"/>
              <a:t> بوده است</a:t>
            </a:r>
            <a:endParaRPr lang="en-US" sz="2400" dirty="0"/>
          </a:p>
        </p:txBody>
      </p:sp>
    </p:spTree>
    <p:extLst>
      <p:ext uri="{BB962C8B-B14F-4D97-AF65-F5344CB8AC3E}">
        <p14:creationId xmlns:p14="http://schemas.microsoft.com/office/powerpoint/2010/main" val="694990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990600"/>
          </a:xfrm>
        </p:spPr>
        <p:txBody>
          <a:bodyPr/>
          <a:lstStyle/>
          <a:p>
            <a:r>
              <a:rPr lang="fa-IR" sz="3200" dirty="0" smtClean="0"/>
              <a:t>چیزهای جذاب دیگری که در مورد نانو + فوتون های وجود دارند</a:t>
            </a:r>
            <a:endParaRPr lang="en-US" sz="3200" dirty="0"/>
          </a:p>
        </p:txBody>
      </p:sp>
      <p:sp>
        <p:nvSpPr>
          <p:cNvPr id="3" name="Content Placeholder 2"/>
          <p:cNvSpPr>
            <a:spLocks noGrp="1"/>
          </p:cNvSpPr>
          <p:nvPr>
            <p:ph idx="1"/>
          </p:nvPr>
        </p:nvSpPr>
        <p:spPr>
          <a:xfrm>
            <a:off x="1143000" y="1036637"/>
            <a:ext cx="7543800" cy="4754563"/>
          </a:xfrm>
        </p:spPr>
        <p:txBody>
          <a:bodyPr/>
          <a:lstStyle/>
          <a:p>
            <a:r>
              <a:rPr lang="fa-IR" dirty="0" smtClean="0"/>
              <a:t>سنجش با استفاده از نور برای تبدیل سیگنال ها </a:t>
            </a:r>
          </a:p>
          <a:p>
            <a:r>
              <a:rPr lang="fa-IR" dirty="0" smtClean="0"/>
              <a:t>با مواد با اندازه نانو خواص اُپتیکی یا نوری آن ها تغییر می نماید</a:t>
            </a:r>
          </a:p>
          <a:p>
            <a:r>
              <a:rPr lang="fa-IR" dirty="0" smtClean="0"/>
              <a:t>اگر ساختارهایی از مواد و در مقیاس نانو تهیه گردد، چنین ساختارهایی می توانند به شیوه های متفاوتی با نور برهمکنش نمایند حتی اگر خواص ذاتی مواد هم به طور کامل تغییر نیابد</a:t>
            </a:r>
          </a:p>
          <a:p>
            <a:pPr lvl="1"/>
            <a:r>
              <a:rPr lang="fa-IR" dirty="0" smtClean="0"/>
              <a:t>مانند نگاه کردن ا زپنجره اتاقمان به بیرون از طریق پنجره هایی با شیشه های با ضخامت نانومتری و با ساختار مشخص</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11</a:t>
            </a:fld>
            <a:endParaRPr lang="en-US" dirty="0"/>
          </a:p>
        </p:txBody>
      </p:sp>
      <p:pic>
        <p:nvPicPr>
          <p:cNvPr id="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4" y="1981200"/>
            <a:ext cx="3949136" cy="311774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2209800"/>
            <a:ext cx="424815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599" y="4245430"/>
            <a:ext cx="4931677" cy="2460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9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500"/>
                                        <p:tgtEl>
                                          <p:spTgt spid="3">
                                            <p:txEl>
                                              <p:pRg st="1" end="1"/>
                                            </p:txEl>
                                          </p:spTgt>
                                        </p:tgtEl>
                                      </p:cBhvr>
                                    </p:animEffect>
                                  </p:childTnLst>
                                </p:cTn>
                              </p:par>
                              <p:par>
                                <p:cTn id="10" presetID="42" presetClass="entr" presetSubtype="0"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1000"/>
                                        <p:tgtEl>
                                          <p:spTgt spid="21506"/>
                                        </p:tgtEl>
                                      </p:cBhvr>
                                    </p:animEffect>
                                    <p:anim calcmode="lin" valueType="num">
                                      <p:cBhvr>
                                        <p:cTn id="13" dur="1000" fill="hold"/>
                                        <p:tgtEl>
                                          <p:spTgt spid="21506"/>
                                        </p:tgtEl>
                                        <p:attrNameLst>
                                          <p:attrName>ppt_x</p:attrName>
                                        </p:attrNameLst>
                                      </p:cBhvr>
                                      <p:tavLst>
                                        <p:tav tm="0">
                                          <p:val>
                                            <p:strVal val="#ppt_x"/>
                                          </p:val>
                                        </p:tav>
                                        <p:tav tm="100000">
                                          <p:val>
                                            <p:strVal val="#ppt_x"/>
                                          </p:val>
                                        </p:tav>
                                      </p:tavLst>
                                    </p:anim>
                                    <p:anim calcmode="lin" valueType="num">
                                      <p:cBhvr>
                                        <p:cTn id="14"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1506"/>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par>
                                <p:cTn id="25" presetID="2" presetClass="entr" presetSubtype="4" fill="hold" nodeType="withEffect">
                                  <p:stCondLst>
                                    <p:cond delay="0"/>
                                  </p:stCondLst>
                                  <p:childTnLst>
                                    <p:set>
                                      <p:cBhvr>
                                        <p:cTn id="26" dur="1" fill="hold">
                                          <p:stCondLst>
                                            <p:cond delay="0"/>
                                          </p:stCondLst>
                                        </p:cTn>
                                        <p:tgtEl>
                                          <p:spTgt spid="21508"/>
                                        </p:tgtEl>
                                        <p:attrNameLst>
                                          <p:attrName>style.visibility</p:attrName>
                                        </p:attrNameLst>
                                      </p:cBhvr>
                                      <p:to>
                                        <p:strVal val="visible"/>
                                      </p:to>
                                    </p:set>
                                    <p:anim calcmode="lin" valueType="num">
                                      <p:cBhvr additive="base">
                                        <p:cTn id="27" dur="500" fill="hold"/>
                                        <p:tgtEl>
                                          <p:spTgt spid="21508"/>
                                        </p:tgtEl>
                                        <p:attrNameLst>
                                          <p:attrName>ppt_x</p:attrName>
                                        </p:attrNameLst>
                                      </p:cBhvr>
                                      <p:tavLst>
                                        <p:tav tm="0">
                                          <p:val>
                                            <p:strVal val="#ppt_x"/>
                                          </p:val>
                                        </p:tav>
                                        <p:tav tm="100000">
                                          <p:val>
                                            <p:strVal val="#ppt_x"/>
                                          </p:val>
                                        </p:tav>
                                      </p:tavLst>
                                    </p:anim>
                                    <p:anim calcmode="lin" valueType="num">
                                      <p:cBhvr additive="base">
                                        <p:cTn id="28" dur="500" fill="hold"/>
                                        <p:tgtEl>
                                          <p:spTgt spid="215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آزمایش یک مطلب</a:t>
            </a:r>
            <a:endParaRPr lang="en-US" dirty="0"/>
          </a:p>
        </p:txBody>
      </p:sp>
      <p:sp>
        <p:nvSpPr>
          <p:cNvPr id="3" name="Content Placeholder 2"/>
          <p:cNvSpPr>
            <a:spLocks noGrp="1"/>
          </p:cNvSpPr>
          <p:nvPr>
            <p:ph idx="1"/>
          </p:nvPr>
        </p:nvSpPr>
        <p:spPr>
          <a:xfrm>
            <a:off x="1143000" y="1371601"/>
            <a:ext cx="7543800" cy="838199"/>
          </a:xfrm>
        </p:spPr>
        <p:txBody>
          <a:bodyPr/>
          <a:lstStyle/>
          <a:p>
            <a:pPr marL="0" indent="0">
              <a:buNone/>
            </a:pPr>
            <a:r>
              <a:rPr lang="fa-IR" dirty="0" smtClean="0"/>
              <a:t>فرض کنید به یک تیکه شیشه از پنجره نور سفید تابانده شود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12</a:t>
            </a:fld>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649605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914400" y="4898572"/>
            <a:ext cx="2286000" cy="83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a-IR" sz="2400" dirty="0" smtClean="0"/>
              <a:t>مقدار کمی از نورهای انعکاسی بر می گردند</a:t>
            </a:r>
            <a:endParaRPr lang="en-US" sz="2400" dirty="0"/>
          </a:p>
        </p:txBody>
      </p:sp>
      <p:sp>
        <p:nvSpPr>
          <p:cNvPr id="7" name="Content Placeholder 2"/>
          <p:cNvSpPr txBox="1">
            <a:spLocks/>
          </p:cNvSpPr>
          <p:nvPr/>
        </p:nvSpPr>
        <p:spPr bwMode="auto">
          <a:xfrm>
            <a:off x="6800850" y="2705101"/>
            <a:ext cx="1913164" cy="83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a-IR" sz="2400" dirty="0" smtClean="0"/>
              <a:t>بیشتر نور از شیشه عبور می کنند</a:t>
            </a:r>
            <a:endParaRPr lang="en-US" sz="2400" dirty="0"/>
          </a:p>
        </p:txBody>
      </p:sp>
      <p:sp>
        <p:nvSpPr>
          <p:cNvPr id="8" name="Content Placeholder 2"/>
          <p:cNvSpPr txBox="1">
            <a:spLocks/>
          </p:cNvSpPr>
          <p:nvPr/>
        </p:nvSpPr>
        <p:spPr bwMode="auto">
          <a:xfrm>
            <a:off x="381000" y="5736771"/>
            <a:ext cx="4419600" cy="83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a-IR" sz="2400" dirty="0" smtClean="0">
                <a:solidFill>
                  <a:srgbClr val="FFFF00"/>
                </a:solidFill>
              </a:rPr>
              <a:t>در واقع این انعکاس ها منشاء شان از دو انعکاس مربوط سطح جلو و سطح عقب می باشد</a:t>
            </a:r>
            <a:endParaRPr lang="en-US" sz="2400" dirty="0">
              <a:solidFill>
                <a:srgbClr val="FFFF00"/>
              </a:solidFill>
            </a:endParaRPr>
          </a:p>
        </p:txBody>
      </p:sp>
      <p:sp>
        <p:nvSpPr>
          <p:cNvPr id="9" name="Content Placeholder 2"/>
          <p:cNvSpPr txBox="1">
            <a:spLocks/>
          </p:cNvSpPr>
          <p:nvPr/>
        </p:nvSpPr>
        <p:spPr bwMode="auto">
          <a:xfrm>
            <a:off x="5562600" y="5736771"/>
            <a:ext cx="3276600" cy="83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a-IR" sz="2400" dirty="0" smtClean="0">
                <a:solidFill>
                  <a:srgbClr val="FFFF00"/>
                </a:solidFill>
              </a:rPr>
              <a:t>اساساً چنین رفتار برای تمامی نورهای مرئی اتفاق می افتد</a:t>
            </a:r>
            <a:endParaRPr lang="en-US" sz="2400" dirty="0">
              <a:solidFill>
                <a:srgbClr val="FFFF00"/>
              </a:solidFill>
            </a:endParaRPr>
          </a:p>
        </p:txBody>
      </p:sp>
      <p:sp>
        <p:nvSpPr>
          <p:cNvPr id="5" name="Right Arrow 4"/>
          <p:cNvSpPr/>
          <p:nvPr/>
        </p:nvSpPr>
        <p:spPr>
          <a:xfrm>
            <a:off x="4953000" y="6003470"/>
            <a:ext cx="1066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77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600" dirty="0" smtClean="0"/>
              <a:t>اگر شیشه نازک باشد چه چیزی تغییر می کند؟</a:t>
            </a:r>
            <a:endParaRPr lang="en-US" sz="3600" dirty="0"/>
          </a:p>
        </p:txBody>
      </p:sp>
      <p:sp>
        <p:nvSpPr>
          <p:cNvPr id="3" name="Content Placeholder 2"/>
          <p:cNvSpPr>
            <a:spLocks noGrp="1"/>
          </p:cNvSpPr>
          <p:nvPr>
            <p:ph idx="1"/>
          </p:nvPr>
        </p:nvSpPr>
        <p:spPr>
          <a:xfrm>
            <a:off x="1143000" y="1219200"/>
            <a:ext cx="7543800" cy="1066800"/>
          </a:xfrm>
        </p:spPr>
        <p:txBody>
          <a:bodyPr/>
          <a:lstStyle/>
          <a:p>
            <a:pPr marL="0" indent="0" algn="just">
              <a:buNone/>
            </a:pPr>
            <a:r>
              <a:rPr lang="fa-IR" sz="2400" dirty="0" smtClean="0"/>
              <a:t>اگر شیشه ای که با نور روشن نمودیم، ضخامت نازکی داشته باشد پس نورهای انعکاسی ناشی از سطح جلویی و عقبی می توانند با هم تداخل انجام دهند</a:t>
            </a:r>
            <a:endParaRPr lang="en-US" sz="2400"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13</a:t>
            </a:fld>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09800"/>
            <a:ext cx="4009177"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114800"/>
            <a:ext cx="3686175"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4876800" y="2362200"/>
            <a:ext cx="403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a-IR" sz="2400" dirty="0" smtClean="0"/>
              <a:t>این تداخل ها برای طول موج ها و زوایای مختلف متفاوت می باشد. دلیل اینکه حباب صابون چرا رنگارنگ دیده می شوند زیر ناشی از این پدیده است</a:t>
            </a:r>
            <a:endParaRPr lang="en-US" sz="2400" dirty="0"/>
          </a:p>
        </p:txBody>
      </p:sp>
    </p:spTree>
    <p:extLst>
      <p:ext uri="{BB962C8B-B14F-4D97-AF65-F5344CB8AC3E}">
        <p14:creationId xmlns:p14="http://schemas.microsoft.com/office/powerpoint/2010/main" val="39250660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600" dirty="0" smtClean="0"/>
              <a:t>افزودن یک لایه به شیشه نازک</a:t>
            </a:r>
            <a:endParaRPr lang="en-US" sz="3600" dirty="0"/>
          </a:p>
        </p:txBody>
      </p:sp>
      <p:sp>
        <p:nvSpPr>
          <p:cNvPr id="3" name="Content Placeholder 2"/>
          <p:cNvSpPr>
            <a:spLocks noGrp="1"/>
          </p:cNvSpPr>
          <p:nvPr>
            <p:ph idx="1"/>
          </p:nvPr>
        </p:nvSpPr>
        <p:spPr>
          <a:xfrm>
            <a:off x="1143000" y="1371601"/>
            <a:ext cx="7543800" cy="838200"/>
          </a:xfrm>
        </p:spPr>
        <p:txBody>
          <a:bodyPr/>
          <a:lstStyle/>
          <a:p>
            <a:pPr marL="0" indent="0">
              <a:buNone/>
            </a:pPr>
            <a:r>
              <a:rPr lang="fa-IR" dirty="0" smtClean="0"/>
              <a:t>اکنون اگر لایه دومی با جنسی متفاوت از شیشه به آن اضافه کنیم</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14</a:t>
            </a:fld>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286000"/>
            <a:ext cx="488632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576943" y="3352800"/>
            <a:ext cx="3309257"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fa-IR" dirty="0" smtClean="0"/>
              <a:t>پس سه یا بیش از سه پرتو انعکاس خواهند یافت </a:t>
            </a:r>
            <a:endParaRPr lang="en-US" dirty="0"/>
          </a:p>
        </p:txBody>
      </p:sp>
      <p:sp>
        <p:nvSpPr>
          <p:cNvPr id="7" name="Content Placeholder 2"/>
          <p:cNvSpPr txBox="1">
            <a:spLocks/>
          </p:cNvSpPr>
          <p:nvPr/>
        </p:nvSpPr>
        <p:spPr bwMode="auto">
          <a:xfrm>
            <a:off x="1600200" y="5257800"/>
            <a:ext cx="6585857"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fa-IR" dirty="0" smtClean="0"/>
              <a:t>در واقع بینهایت تعداد پرتو </a:t>
            </a:r>
            <a:r>
              <a:rPr lang="fa-IR" dirty="0" smtClean="0"/>
              <a:t>انعکاسی </a:t>
            </a:r>
            <a:r>
              <a:rPr lang="fa-IR" dirty="0" smtClean="0"/>
              <a:t>وجود خواهند داشت و مجموع برآیند آن ها نتیجه کلی مشاهده شده می باشد</a:t>
            </a:r>
            <a:endParaRPr lang="en-US" dirty="0"/>
          </a:p>
        </p:txBody>
      </p:sp>
    </p:spTree>
    <p:extLst>
      <p:ext uri="{BB962C8B-B14F-4D97-AF65-F5344CB8AC3E}">
        <p14:creationId xmlns:p14="http://schemas.microsoft.com/office/powerpoint/2010/main" val="49965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arn(inVertical)">
                                      <p:cBhvr>
                                        <p:cTn id="7" dur="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600" dirty="0" smtClean="0"/>
              <a:t>پوشش های انتی ریفلکس</a:t>
            </a:r>
            <a:endParaRPr lang="en-US" sz="3600" dirty="0"/>
          </a:p>
        </p:txBody>
      </p:sp>
      <p:sp>
        <p:nvSpPr>
          <p:cNvPr id="3" name="Content Placeholder 2"/>
          <p:cNvSpPr>
            <a:spLocks noGrp="1"/>
          </p:cNvSpPr>
          <p:nvPr>
            <p:ph idx="1"/>
          </p:nvPr>
        </p:nvSpPr>
        <p:spPr>
          <a:xfrm>
            <a:off x="762000" y="1828800"/>
            <a:ext cx="4552950" cy="2057400"/>
          </a:xfrm>
        </p:spPr>
        <p:txBody>
          <a:bodyPr/>
          <a:lstStyle/>
          <a:p>
            <a:pPr marL="0" indent="0" algn="just">
              <a:buNone/>
            </a:pPr>
            <a:r>
              <a:rPr lang="fa-IR" dirty="0" smtClean="0"/>
              <a:t>اگر ضخامت های لایه ها به طور درستی انتخاب گردند می توان </a:t>
            </a:r>
            <a:r>
              <a:rPr lang="fa-IR" smtClean="0"/>
              <a:t>به </a:t>
            </a:r>
            <a:r>
              <a:rPr lang="fa-IR" smtClean="0"/>
              <a:t>حالتی </a:t>
            </a:r>
            <a:r>
              <a:rPr lang="fa-IR" dirty="0" smtClean="0"/>
              <a:t>دست یافت که هر نور انعکاسی تداخل ویرانگر با نور انعکاسی بعدی داشته باشد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15</a:t>
            </a:fld>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371600"/>
            <a:ext cx="29527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62400"/>
            <a:ext cx="398145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4362450" y="4648200"/>
            <a:ext cx="4566557"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itchFamily="2" charset="2"/>
              <a:buChar char="q"/>
            </a:pPr>
            <a:r>
              <a:rPr lang="fa-IR" dirty="0" smtClean="0"/>
              <a:t>چنین رفتاری نیاز به این دارد که ضخامت لایه بالایی برابر با </a:t>
            </a:r>
            <a:r>
              <a:rPr lang="el-GR" dirty="0" smtClean="0"/>
              <a:t>λ</a:t>
            </a:r>
            <a:r>
              <a:rPr lang="en-US" dirty="0" smtClean="0"/>
              <a:t>/4</a:t>
            </a:r>
            <a:r>
              <a:rPr lang="fa-IR" dirty="0" smtClean="0"/>
              <a:t> باشد</a:t>
            </a:r>
          </a:p>
          <a:p>
            <a:pPr algn="just">
              <a:buFont typeface="Wingdings" pitchFamily="2" charset="2"/>
              <a:buChar char="q"/>
            </a:pPr>
            <a:r>
              <a:rPr lang="fa-IR" dirty="0" smtClean="0"/>
              <a:t>البته این ضخامت تنها برای یک مقدار بخصوص از طول موج </a:t>
            </a:r>
            <a:r>
              <a:rPr lang="el-GR" dirty="0" smtClean="0"/>
              <a:t>λ</a:t>
            </a:r>
            <a:r>
              <a:rPr lang="fa-IR" dirty="0" smtClean="0"/>
              <a:t> کار می کند</a:t>
            </a:r>
            <a:endParaRPr lang="en-US" dirty="0"/>
          </a:p>
        </p:txBody>
      </p:sp>
    </p:spTree>
    <p:extLst>
      <p:ext uri="{BB962C8B-B14F-4D97-AF65-F5344CB8AC3E}">
        <p14:creationId xmlns:p14="http://schemas.microsoft.com/office/powerpoint/2010/main" val="1796471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600" dirty="0" smtClean="0"/>
              <a:t>پدیده انتی ریفلکس برای گستره ای از طول موج ها</a:t>
            </a:r>
            <a:endParaRPr lang="en-US" sz="3600" dirty="0"/>
          </a:p>
        </p:txBody>
      </p:sp>
      <p:sp>
        <p:nvSpPr>
          <p:cNvPr id="3" name="Content Placeholder 2"/>
          <p:cNvSpPr>
            <a:spLocks noGrp="1"/>
          </p:cNvSpPr>
          <p:nvPr>
            <p:ph idx="1"/>
          </p:nvPr>
        </p:nvSpPr>
        <p:spPr>
          <a:xfrm>
            <a:off x="4572000" y="1752600"/>
            <a:ext cx="4550229" cy="3352799"/>
          </a:xfrm>
        </p:spPr>
        <p:txBody>
          <a:bodyPr/>
          <a:lstStyle/>
          <a:p>
            <a:pPr>
              <a:buFont typeface="Wingdings" pitchFamily="2" charset="2"/>
              <a:buChar char="q"/>
            </a:pPr>
            <a:r>
              <a:rPr lang="fa-IR" dirty="0" smtClean="0"/>
              <a:t>برای بسط چنین کارایی به گستره ای از طول موج ها، نیاز به استفاده از چندین لایه می باشد</a:t>
            </a:r>
          </a:p>
          <a:p>
            <a:pPr>
              <a:buFont typeface="Wingdings" pitchFamily="2" charset="2"/>
              <a:buChar char="q"/>
            </a:pPr>
            <a:r>
              <a:rPr lang="fa-IR" dirty="0" smtClean="0"/>
              <a:t>پارامترهای کلیدی شامل ضخامت و ضریب شکست هر لایه می باشند</a:t>
            </a:r>
          </a:p>
        </p:txBody>
      </p:sp>
      <p:sp>
        <p:nvSpPr>
          <p:cNvPr id="4" name="Slide Number Placeholder 3"/>
          <p:cNvSpPr>
            <a:spLocks noGrp="1"/>
          </p:cNvSpPr>
          <p:nvPr>
            <p:ph type="sldNum" sz="quarter" idx="12"/>
          </p:nvPr>
        </p:nvSpPr>
        <p:spPr/>
        <p:txBody>
          <a:bodyPr/>
          <a:lstStyle/>
          <a:p>
            <a:fld id="{E4E448D2-0E2A-4458-8D44-B104587DC1FC}" type="slidenum">
              <a:rPr lang="en-US" smtClean="0"/>
              <a:pPr/>
              <a:t>16</a:t>
            </a:fld>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57" y="1295400"/>
            <a:ext cx="4554071"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457200" y="4876800"/>
            <a:ext cx="8196943" cy="168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q"/>
            </a:pPr>
            <a:r>
              <a:rPr lang="fa-IR" dirty="0" smtClean="0"/>
              <a:t>ضریب شکست ماده برابر با نسبت سرعت نور در خلاء به سرعت نور در ماده می باشد و با </a:t>
            </a:r>
            <a:r>
              <a:rPr lang="en-US" dirty="0" smtClean="0"/>
              <a:t>n</a:t>
            </a:r>
            <a:r>
              <a:rPr lang="fa-IR" dirty="0" smtClean="0"/>
              <a:t> نشان می دهند</a:t>
            </a:r>
          </a:p>
          <a:p>
            <a:pPr>
              <a:buFont typeface="Wingdings" pitchFamily="2" charset="2"/>
              <a:buChar char="q"/>
            </a:pPr>
            <a:r>
              <a:rPr lang="fa-IR" dirty="0" smtClean="0"/>
              <a:t>در مواد واقعی همواره ضریب شکست بزرگ تر از 1 می باشد</a:t>
            </a:r>
          </a:p>
          <a:p>
            <a:pPr>
              <a:buFont typeface="Wingdings" pitchFamily="2" charset="2"/>
              <a:buChar char="q"/>
            </a:pPr>
            <a:r>
              <a:rPr lang="fa-IR" dirty="0" smtClean="0"/>
              <a:t>ضریب شکست هوا 1/0002 ، آب 1/3333 و شیشه تقریباً 1/5</a:t>
            </a:r>
          </a:p>
        </p:txBody>
      </p:sp>
    </p:spTree>
    <p:extLst>
      <p:ext uri="{BB962C8B-B14F-4D97-AF65-F5344CB8AC3E}">
        <p14:creationId xmlns:p14="http://schemas.microsoft.com/office/powerpoint/2010/main" val="13034539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82000" cy="990600"/>
          </a:xfrm>
        </p:spPr>
        <p:txBody>
          <a:bodyPr/>
          <a:lstStyle/>
          <a:p>
            <a:r>
              <a:rPr lang="fa-IR" sz="3600" dirty="0" smtClean="0"/>
              <a:t>از پوشش های انتی رفلکس به طور وسیعی استفاده می شوند</a:t>
            </a:r>
            <a:endParaRPr lang="en-US" sz="3600"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17</a:t>
            </a:fld>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752600"/>
            <a:ext cx="8172450"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812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600" dirty="0" smtClean="0"/>
              <a:t>پوشش های چند لایه ای بهترین آیینه های دنیا می باشند</a:t>
            </a:r>
            <a:endParaRPr lang="en-US" sz="3600"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18</a:t>
            </a:fld>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2996959"/>
            <a:ext cx="8828314" cy="3480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2094861"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2209800" y="1371600"/>
            <a:ext cx="6858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itchFamily="2" charset="2"/>
              <a:buChar char="q"/>
            </a:pPr>
            <a:r>
              <a:rPr lang="fa-IR" sz="2400" dirty="0" smtClean="0"/>
              <a:t>چند لایه ها می توانند برای تهیه آیینه های دی الکتریک مورد استفاده قرار گیرند که بسیار بهتر از سطح فلزی پولیش داده شده برای تهیه آیینه  می باشند</a:t>
            </a:r>
          </a:p>
          <a:p>
            <a:pPr algn="just">
              <a:buFont typeface="Wingdings" pitchFamily="2" charset="2"/>
              <a:buChar char="q"/>
            </a:pPr>
            <a:r>
              <a:rPr lang="fa-IR" sz="2400" dirty="0" smtClean="0"/>
              <a:t>اما آن ها تنها برای محدوده کوچکی از طول موج ها کا ر می کنند</a:t>
            </a:r>
          </a:p>
        </p:txBody>
      </p:sp>
    </p:spTree>
    <p:extLst>
      <p:ext uri="{BB962C8B-B14F-4D97-AF65-F5344CB8AC3E}">
        <p14:creationId xmlns:p14="http://schemas.microsoft.com/office/powerpoint/2010/main" val="2649548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72500" cy="990600"/>
          </a:xfrm>
        </p:spPr>
        <p:txBody>
          <a:bodyPr/>
          <a:lstStyle/>
          <a:p>
            <a:r>
              <a:rPr lang="fa-IR" dirty="0" smtClean="0"/>
              <a:t>تنها راه تهیه آیینه برای پرتوهای </a:t>
            </a:r>
            <a:r>
              <a:rPr lang="en-US" dirty="0" smtClean="0"/>
              <a:t>X</a:t>
            </a:r>
            <a:r>
              <a:rPr lang="fa-IR" dirty="0" smtClean="0"/>
              <a:t> استفاده از چند لایه ها است</a:t>
            </a:r>
            <a:endParaRPr lang="en-US" dirty="0"/>
          </a:p>
        </p:txBody>
      </p:sp>
      <p:sp>
        <p:nvSpPr>
          <p:cNvPr id="3" name="Content Placeholder 2"/>
          <p:cNvSpPr>
            <a:spLocks noGrp="1"/>
          </p:cNvSpPr>
          <p:nvPr>
            <p:ph idx="1"/>
          </p:nvPr>
        </p:nvSpPr>
        <p:spPr>
          <a:xfrm>
            <a:off x="4343400" y="1371601"/>
            <a:ext cx="4343400" cy="1295400"/>
          </a:xfrm>
        </p:spPr>
        <p:txBody>
          <a:bodyPr/>
          <a:lstStyle/>
          <a:p>
            <a:r>
              <a:rPr lang="fa-IR" dirty="0" smtClean="0"/>
              <a:t>در ناحیه طیفی اشعه ایکس از امواج الکترومغناطیس، پوشش های چند لایه ای تنها گزینه انتخابی می باشد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19</a:t>
            </a:fld>
            <a:endParaRPr lang="en-US" dirty="0"/>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667000"/>
            <a:ext cx="4914900"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95400"/>
            <a:ext cx="3871923"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5340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rtl="1"/>
            <a:r>
              <a:rPr lang="fa-IR" sz="3600" dirty="0" smtClean="0">
                <a:cs typeface="B Zar" pitchFamily="2" charset="-78"/>
              </a:rPr>
              <a:t>نور با مواد نانو چه کاری باید انجام دهد ؟</a:t>
            </a:r>
            <a:endParaRPr lang="en-US" sz="3600" dirty="0">
              <a:cs typeface="B Zar" pitchFamily="2" charset="-78"/>
            </a:endParaRPr>
          </a:p>
        </p:txBody>
      </p:sp>
      <p:sp>
        <p:nvSpPr>
          <p:cNvPr id="5" name="Slide Number Placeholder 4"/>
          <p:cNvSpPr>
            <a:spLocks noGrp="1"/>
          </p:cNvSpPr>
          <p:nvPr>
            <p:ph type="sldNum" sz="quarter" idx="12"/>
          </p:nvPr>
        </p:nvSpPr>
        <p:spPr>
          <a:xfrm>
            <a:off x="-206830" y="6414407"/>
            <a:ext cx="609600" cy="476250"/>
          </a:xfrm>
        </p:spPr>
        <p:txBody>
          <a:bodyPr/>
          <a:lstStyle/>
          <a:p>
            <a:fld id="{E4E448D2-0E2A-4458-8D44-B104587DC1FC}" type="slidenum">
              <a:rPr lang="en-US" smtClean="0"/>
              <a:pPr/>
              <a:t>2</a:t>
            </a:fld>
            <a:endParaRPr lang="en-US" dirty="0"/>
          </a:p>
        </p:txBody>
      </p:sp>
      <p:pic>
        <p:nvPicPr>
          <p:cNvPr id="1026"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71" y="1709057"/>
            <a:ext cx="7736112" cy="45205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304800" y="1175657"/>
            <a:ext cx="8382000" cy="533400"/>
          </a:xfrm>
        </p:spPr>
        <p:txBody>
          <a:bodyPr/>
          <a:lstStyle/>
          <a:p>
            <a:pPr algn="r" rtl="1"/>
            <a:r>
              <a:rPr lang="fa-IR" sz="2400" dirty="0" smtClean="0">
                <a:cs typeface="B Zar" pitchFamily="2" charset="-78"/>
              </a:rPr>
              <a:t>نور بوسیله طول موجش که یک مقیاس طولی بنیادی می باشد، شناسایی می گردد </a:t>
            </a:r>
            <a:endParaRPr lang="en-US" sz="2400" dirty="0">
              <a:cs typeface="B Zar" pitchFamily="2" charset="-78"/>
            </a:endParaRPr>
          </a:p>
        </p:txBody>
      </p:sp>
      <p:sp>
        <p:nvSpPr>
          <p:cNvPr id="6" name="Oval 5"/>
          <p:cNvSpPr/>
          <p:nvPr/>
        </p:nvSpPr>
        <p:spPr>
          <a:xfrm>
            <a:off x="4876800" y="4724400"/>
            <a:ext cx="533400" cy="381000"/>
          </a:xfrm>
          <a:prstGeom prst="ellipse">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783771" y="1730828"/>
            <a:ext cx="7736112" cy="4476117"/>
            <a:chOff x="783771" y="1730828"/>
            <a:chExt cx="7736112" cy="4476117"/>
          </a:xfrm>
        </p:grpSpPr>
        <p:pic>
          <p:nvPicPr>
            <p:cNvPr id="1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771" y="1730828"/>
              <a:ext cx="7736112" cy="447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1"/>
            <p:cNvGrpSpPr>
              <a:grpSpLocks/>
            </p:cNvGrpSpPr>
            <p:nvPr/>
          </p:nvGrpSpPr>
          <p:grpSpPr bwMode="auto">
            <a:xfrm>
              <a:off x="2957709" y="3243942"/>
              <a:ext cx="4118005" cy="2137089"/>
              <a:chOff x="1596" y="1575"/>
              <a:chExt cx="3015" cy="1605"/>
            </a:xfrm>
          </p:grpSpPr>
          <p:sp>
            <p:nvSpPr>
              <p:cNvPr id="14" name="Line 7"/>
              <p:cNvSpPr>
                <a:spLocks noChangeShapeType="1"/>
              </p:cNvSpPr>
              <p:nvPr/>
            </p:nvSpPr>
            <p:spPr bwMode="auto">
              <a:xfrm flipH="1">
                <a:off x="1596" y="1575"/>
                <a:ext cx="834" cy="160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8"/>
              <p:cNvSpPr>
                <a:spLocks noChangeShapeType="1"/>
              </p:cNvSpPr>
              <p:nvPr/>
            </p:nvSpPr>
            <p:spPr bwMode="auto">
              <a:xfrm>
                <a:off x="2583" y="1575"/>
                <a:ext cx="2028" cy="160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Tree>
    <p:extLst>
      <p:ext uri="{BB962C8B-B14F-4D97-AF65-F5344CB8AC3E}">
        <p14:creationId xmlns:p14="http://schemas.microsoft.com/office/powerpoint/2010/main" val="157678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02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fa-IR" dirty="0" smtClean="0"/>
              <a:t>اگر ساختارها </a:t>
            </a:r>
            <a:r>
              <a:rPr lang="en-US" dirty="0" smtClean="0"/>
              <a:t>1D</a:t>
            </a:r>
            <a:r>
              <a:rPr lang="fa-IR" dirty="0" smtClean="0"/>
              <a:t> مناسبند پس ساختارهای</a:t>
            </a:r>
            <a:r>
              <a:rPr lang="en-US" dirty="0" smtClean="0"/>
              <a:t>2D</a:t>
            </a:r>
            <a:r>
              <a:rPr lang="fa-IR" dirty="0" smtClean="0"/>
              <a:t> چگونه اند؟</a:t>
            </a:r>
            <a:endParaRPr lang="en-US" dirty="0"/>
          </a:p>
        </p:txBody>
      </p:sp>
      <p:sp>
        <p:nvSpPr>
          <p:cNvPr id="3" name="Content Placeholder 2"/>
          <p:cNvSpPr>
            <a:spLocks noGrp="1"/>
          </p:cNvSpPr>
          <p:nvPr>
            <p:ph idx="1"/>
          </p:nvPr>
        </p:nvSpPr>
        <p:spPr>
          <a:xfrm>
            <a:off x="1143000" y="1371601"/>
            <a:ext cx="7543800" cy="1905000"/>
          </a:xfrm>
        </p:spPr>
        <p:txBody>
          <a:bodyPr/>
          <a:lstStyle/>
          <a:p>
            <a:r>
              <a:rPr lang="fa-IR" dirty="0" smtClean="0"/>
              <a:t>ما می توانیم موادی را تهیه نمائیم در دو بعد که دارای ضرایب شکست متفاوتی باشند.</a:t>
            </a:r>
          </a:p>
          <a:p>
            <a:r>
              <a:rPr lang="fa-IR" dirty="0" smtClean="0"/>
              <a:t>چنین مواد دو بعدی از طریق مته کاری با چیدمان حفرات بر روی یک تیکه شیشه تهیه می گردند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20</a:t>
            </a:fld>
            <a:endParaRPr lang="en-US" dirty="0"/>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3276600"/>
            <a:ext cx="3401391"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799" y="3298370"/>
            <a:ext cx="3798597" cy="249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762000" y="5905500"/>
            <a:ext cx="77724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a-IR" sz="2400" dirty="0" smtClean="0">
                <a:solidFill>
                  <a:srgbClr val="FFFF00"/>
                </a:solidFill>
              </a:rPr>
              <a:t>هر پرتو نوری که در صفحه انتشار می یابد با تغییر در ضریب شکست فضایی متناوبی مواجه می شود و این منجر به انعکاس مؤثر در صفحه خواهد شد</a:t>
            </a:r>
            <a:endParaRPr lang="en-US" sz="2400" dirty="0">
              <a:solidFill>
                <a:srgbClr val="FFFF00"/>
              </a:solidFill>
            </a:endParaRPr>
          </a:p>
        </p:txBody>
      </p:sp>
    </p:spTree>
    <p:extLst>
      <p:ext uri="{BB962C8B-B14F-4D97-AF65-F5344CB8AC3E}">
        <p14:creationId xmlns:p14="http://schemas.microsoft.com/office/powerpoint/2010/main" val="11339365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اگر ساختار </a:t>
            </a:r>
            <a:r>
              <a:rPr lang="en-US" dirty="0" smtClean="0"/>
              <a:t>3D</a:t>
            </a:r>
            <a:r>
              <a:rPr lang="fa-IR" dirty="0" smtClean="0"/>
              <a:t> شود چه اتفاقی خواهد افتاد؟</a:t>
            </a:r>
            <a:endParaRPr lang="en-US" dirty="0"/>
          </a:p>
        </p:txBody>
      </p:sp>
      <p:sp>
        <p:nvSpPr>
          <p:cNvPr id="3" name="Content Placeholder 2"/>
          <p:cNvSpPr>
            <a:spLocks noGrp="1"/>
          </p:cNvSpPr>
          <p:nvPr>
            <p:ph idx="1"/>
          </p:nvPr>
        </p:nvSpPr>
        <p:spPr>
          <a:xfrm>
            <a:off x="381000" y="1371601"/>
            <a:ext cx="8305800" cy="1219199"/>
          </a:xfrm>
        </p:spPr>
        <p:txBody>
          <a:bodyPr/>
          <a:lstStyle/>
          <a:p>
            <a:r>
              <a:rPr lang="fa-IR" dirty="0" smtClean="0"/>
              <a:t>آرایش های  متناوب در سه بعد نیز امکان پذیر می باشند هر چند تهیه آن ها سخت تر است</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21</a:t>
            </a:fld>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427434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199" y="2209800"/>
            <a:ext cx="431472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495299" y="5627914"/>
            <a:ext cx="8305800" cy="121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a-IR" dirty="0" smtClean="0"/>
              <a:t>چنین ساختارهای سه بعدی تحت عنوان بلورهای فوتونیک (</a:t>
            </a:r>
            <a:r>
              <a:rPr lang="en-US" dirty="0" smtClean="0"/>
              <a:t>Photonic Crystals</a:t>
            </a:r>
            <a:r>
              <a:rPr lang="fa-IR" dirty="0" smtClean="0"/>
              <a:t>) شناخته می شوند</a:t>
            </a:r>
            <a:endParaRPr lang="en-US" dirty="0"/>
          </a:p>
        </p:txBody>
      </p:sp>
    </p:spTree>
    <p:extLst>
      <p:ext uri="{BB962C8B-B14F-4D97-AF65-F5344CB8AC3E}">
        <p14:creationId xmlns:p14="http://schemas.microsoft.com/office/powerpoint/2010/main" val="35836768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اثرات خیره کننده ناشی از انعکاس نور</a:t>
            </a:r>
            <a:endParaRPr lang="en-US" dirty="0"/>
          </a:p>
        </p:txBody>
      </p:sp>
      <p:sp>
        <p:nvSpPr>
          <p:cNvPr id="3" name="Content Placeholder 2"/>
          <p:cNvSpPr>
            <a:spLocks noGrp="1"/>
          </p:cNvSpPr>
          <p:nvPr>
            <p:ph idx="1"/>
          </p:nvPr>
        </p:nvSpPr>
        <p:spPr>
          <a:xfrm>
            <a:off x="4114800" y="1371601"/>
            <a:ext cx="4572000" cy="2523686"/>
          </a:xfrm>
        </p:spPr>
        <p:txBody>
          <a:bodyPr/>
          <a:lstStyle/>
          <a:p>
            <a:pPr algn="just"/>
            <a:r>
              <a:rPr lang="fa-IR" dirty="0" smtClean="0"/>
              <a:t>با استفاده از کره های سیلیکونی با اندازه قطر متفاوت، که برای تهیه بلورهای فوتونیکی مورد استفاده قرار می گیرند منجر به ایجاد رنگ های متفاوتی خواهند شد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22</a:t>
            </a:fld>
            <a:endParaRPr lang="en-US" dirty="0"/>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895287"/>
            <a:ext cx="2438400"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t="1797" r="275" b="24019"/>
          <a:stretch>
            <a:fillRect/>
          </a:stretch>
        </p:blipFill>
        <p:spPr bwMode="auto">
          <a:xfrm>
            <a:off x="283029" y="4114800"/>
            <a:ext cx="5972502" cy="1490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bwMode="auto">
          <a:xfrm>
            <a:off x="609600" y="5596157"/>
            <a:ext cx="5645931" cy="110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a-IR" dirty="0" smtClean="0"/>
              <a:t>وجود رنگ های متنوع و زیبا در پروانه ها نیز ناشی از همین انعکاس ها نور می باشد</a:t>
            </a:r>
            <a:endParaRPr lang="en-US" dirty="0"/>
          </a:p>
        </p:txBody>
      </p:sp>
      <p:grpSp>
        <p:nvGrpSpPr>
          <p:cNvPr id="6" name="Group 5"/>
          <p:cNvGrpSpPr/>
          <p:nvPr/>
        </p:nvGrpSpPr>
        <p:grpSpPr>
          <a:xfrm>
            <a:off x="76200" y="990600"/>
            <a:ext cx="3962400" cy="2937344"/>
            <a:chOff x="76200" y="990600"/>
            <a:chExt cx="3962400" cy="2937344"/>
          </a:xfrm>
        </p:grpSpPr>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90600"/>
              <a:ext cx="3962400" cy="2937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929336" y="1186190"/>
              <a:ext cx="984686" cy="523220"/>
            </a:xfrm>
            <a:prstGeom prst="rect">
              <a:avLst/>
            </a:prstGeom>
            <a:noFill/>
          </p:spPr>
          <p:txBody>
            <a:bodyPr wrap="square" rtlCol="0">
              <a:spAutoFit/>
            </a:bodyPr>
            <a:lstStyle/>
            <a:p>
              <a:pPr algn="ctr"/>
              <a:r>
                <a:rPr lang="fa-IR" sz="1400" b="1" dirty="0" smtClean="0"/>
                <a:t>کره ها با قطر بزرگ</a:t>
              </a:r>
              <a:endParaRPr lang="en-US" sz="1400" b="1" dirty="0"/>
            </a:p>
          </p:txBody>
        </p:sp>
        <p:sp>
          <p:nvSpPr>
            <p:cNvPr id="10" name="TextBox 9"/>
            <p:cNvSpPr txBox="1"/>
            <p:nvPr/>
          </p:nvSpPr>
          <p:spPr>
            <a:xfrm>
              <a:off x="76200" y="3276600"/>
              <a:ext cx="984686" cy="523220"/>
            </a:xfrm>
            <a:prstGeom prst="rect">
              <a:avLst/>
            </a:prstGeom>
            <a:noFill/>
          </p:spPr>
          <p:txBody>
            <a:bodyPr wrap="square" rtlCol="0">
              <a:spAutoFit/>
            </a:bodyPr>
            <a:lstStyle/>
            <a:p>
              <a:pPr algn="ctr"/>
              <a:r>
                <a:rPr lang="fa-IR" sz="1400" b="1" dirty="0" smtClean="0"/>
                <a:t>کره ها با قطر کوچک</a:t>
              </a:r>
              <a:endParaRPr lang="en-US" sz="1400" b="1" dirty="0"/>
            </a:p>
          </p:txBody>
        </p:sp>
      </p:grpSp>
    </p:spTree>
    <p:extLst>
      <p:ext uri="{BB962C8B-B14F-4D97-AF65-F5344CB8AC3E}">
        <p14:creationId xmlns:p14="http://schemas.microsoft.com/office/powerpoint/2010/main" val="241094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4819"/>
                                        </p:tgtEl>
                                        <p:attrNameLst>
                                          <p:attrName>style.visibility</p:attrName>
                                        </p:attrNameLst>
                                      </p:cBhvr>
                                      <p:to>
                                        <p:strVal val="visible"/>
                                      </p:to>
                                    </p:set>
                                    <p:animEffect transition="in" filter="fade">
                                      <p:cBhvr>
                                        <p:cTn id="17" dur="1000"/>
                                        <p:tgtEl>
                                          <p:spTgt spid="34819"/>
                                        </p:tgtEl>
                                      </p:cBhvr>
                                    </p:animEffect>
                                    <p:anim calcmode="lin" valueType="num">
                                      <p:cBhvr>
                                        <p:cTn id="18" dur="1000" fill="hold"/>
                                        <p:tgtEl>
                                          <p:spTgt spid="34819"/>
                                        </p:tgtEl>
                                        <p:attrNameLst>
                                          <p:attrName>ppt_x</p:attrName>
                                        </p:attrNameLst>
                                      </p:cBhvr>
                                      <p:tavLst>
                                        <p:tav tm="0">
                                          <p:val>
                                            <p:strVal val="#ppt_x"/>
                                          </p:val>
                                        </p:tav>
                                        <p:tav tm="100000">
                                          <p:val>
                                            <p:strVal val="#ppt_x"/>
                                          </p:val>
                                        </p:tav>
                                      </p:tavLst>
                                    </p:anim>
                                    <p:anim calcmode="lin" valueType="num">
                                      <p:cBhvr>
                                        <p:cTn id="19" dur="1000" fill="hold"/>
                                        <p:tgtEl>
                                          <p:spTgt spid="348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چنین ایده های منجر به وسایل نوری جدید می گردد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23</a:t>
            </a:fld>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89" y="2057400"/>
            <a:ext cx="870585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3524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86800" cy="990600"/>
          </a:xfrm>
        </p:spPr>
        <p:txBody>
          <a:bodyPr/>
          <a:lstStyle/>
          <a:p>
            <a:r>
              <a:rPr lang="fa-IR" dirty="0" smtClean="0"/>
              <a:t> کاربرد مهم دیگر شامل فیبرهای نوری حفره ای می باشد</a:t>
            </a:r>
            <a:endParaRPr lang="en-US" dirty="0"/>
          </a:p>
        </p:txBody>
      </p:sp>
      <p:sp>
        <p:nvSpPr>
          <p:cNvPr id="3" name="Content Placeholder 2"/>
          <p:cNvSpPr>
            <a:spLocks noGrp="1"/>
          </p:cNvSpPr>
          <p:nvPr>
            <p:ph idx="1"/>
          </p:nvPr>
        </p:nvSpPr>
        <p:spPr>
          <a:xfrm>
            <a:off x="304800" y="1371601"/>
            <a:ext cx="4495800" cy="1905000"/>
          </a:xfrm>
        </p:spPr>
        <p:txBody>
          <a:bodyPr/>
          <a:lstStyle/>
          <a:p>
            <a:pPr algn="just"/>
            <a:r>
              <a:rPr lang="fa-IR" dirty="0" smtClean="0"/>
              <a:t>فیبرهای نوری با حفراتی به اندازه طول آن ها راه جدید کلی برای انتقال گزینشی نور می باشند </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24</a:t>
            </a:fld>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095375"/>
            <a:ext cx="369570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3434216"/>
            <a:ext cx="4952999" cy="3018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5301343" y="3481387"/>
            <a:ext cx="36576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a-IR" dirty="0" smtClean="0"/>
              <a:t>مزایای چنین فیبرهای نوری:</a:t>
            </a:r>
          </a:p>
          <a:p>
            <a:pPr>
              <a:buFont typeface="Wingdings" pitchFamily="2" charset="2"/>
              <a:buChar char="v"/>
            </a:pPr>
            <a:r>
              <a:rPr lang="fa-IR" dirty="0" smtClean="0"/>
              <a:t>افت پایین ناشی از خمش</a:t>
            </a:r>
          </a:p>
          <a:p>
            <a:pPr>
              <a:buFont typeface="Wingdings" pitchFamily="2" charset="2"/>
              <a:buChar char="v"/>
            </a:pPr>
            <a:r>
              <a:rPr lang="fa-IR" dirty="0" smtClean="0"/>
              <a:t>توان انتقالی بالا</a:t>
            </a:r>
          </a:p>
          <a:p>
            <a:pPr>
              <a:buFont typeface="Wingdings" pitchFamily="2" charset="2"/>
              <a:buChar char="v"/>
            </a:pPr>
            <a:r>
              <a:rPr lang="fa-IR" dirty="0" smtClean="0"/>
              <a:t>پخش کنترل شده</a:t>
            </a:r>
          </a:p>
          <a:p>
            <a:pPr>
              <a:buFont typeface="Wingdings" pitchFamily="2" charset="2"/>
              <a:buChar char="v"/>
            </a:pPr>
            <a:r>
              <a:rPr lang="fa-IR" dirty="0" smtClean="0"/>
              <a:t>غیر خطی کنترل شده</a:t>
            </a:r>
          </a:p>
          <a:p>
            <a:pPr>
              <a:buFont typeface="Wingdings" pitchFamily="2" charset="2"/>
              <a:buChar char="v"/>
            </a:pPr>
            <a:r>
              <a:rPr lang="fa-IR" dirty="0" smtClean="0"/>
              <a:t>بی نهایت تک مود و غیره</a:t>
            </a:r>
          </a:p>
          <a:p>
            <a:pPr marL="0" indent="0">
              <a:buNone/>
            </a:pPr>
            <a:r>
              <a:rPr lang="fa-IR" dirty="0"/>
              <a:t> </a:t>
            </a:r>
            <a:endParaRPr lang="en-US" dirty="0"/>
          </a:p>
        </p:txBody>
      </p:sp>
    </p:spTree>
    <p:extLst>
      <p:ext uri="{BB962C8B-B14F-4D97-AF65-F5344CB8AC3E}">
        <p14:creationId xmlns:p14="http://schemas.microsoft.com/office/powerpoint/2010/main" val="32384234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فناوری نانو و محدویت کوانتومی</a:t>
            </a:r>
            <a:endParaRPr lang="en-US" dirty="0"/>
          </a:p>
        </p:txBody>
      </p:sp>
      <p:sp>
        <p:nvSpPr>
          <p:cNvPr id="3" name="Content Placeholder 2"/>
          <p:cNvSpPr>
            <a:spLocks noGrp="1"/>
          </p:cNvSpPr>
          <p:nvPr>
            <p:ph idx="1"/>
          </p:nvPr>
        </p:nvSpPr>
        <p:spPr>
          <a:xfrm>
            <a:off x="1143000" y="1371601"/>
            <a:ext cx="7543800" cy="2590800"/>
          </a:xfrm>
        </p:spPr>
        <p:txBody>
          <a:bodyPr/>
          <a:lstStyle/>
          <a:p>
            <a:r>
              <a:rPr lang="fa-IR" dirty="0" smtClean="0"/>
              <a:t>چرا ما مشاهده می نماییم که نانو ذرات نیمه هادی با تغییر اندازه شان نورهای متفاوتی را منتشر می نمایند ؟</a:t>
            </a:r>
          </a:p>
          <a:p>
            <a:r>
              <a:rPr lang="fa-IR" dirty="0" smtClean="0"/>
              <a:t>توجیه این پدیده مربوط به محدودیت کوانتومی بوده و برای توضیح آن نیاز به دانستن مطالبی از مکانیک کوانتومی می باشد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25</a:t>
            </a:fld>
            <a:endParaRPr lang="en-US"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352800"/>
            <a:ext cx="2471738" cy="322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3581400" y="4648200"/>
            <a:ext cx="4724400" cy="833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a-IR" dirty="0" smtClean="0"/>
              <a:t>به طور مختصر به این مطلب می پردازیم</a:t>
            </a:r>
            <a:endParaRPr lang="en-US" dirty="0"/>
          </a:p>
        </p:txBody>
      </p:sp>
    </p:spTree>
    <p:extLst>
      <p:ext uri="{BB962C8B-B14F-4D97-AF65-F5344CB8AC3E}">
        <p14:creationId xmlns:p14="http://schemas.microsoft.com/office/powerpoint/2010/main" val="7996571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حالت های انرژی مجزا هستند</a:t>
            </a:r>
            <a:endParaRPr lang="en-US" dirty="0"/>
          </a:p>
        </p:txBody>
      </p:sp>
      <p:sp>
        <p:nvSpPr>
          <p:cNvPr id="3" name="Content Placeholder 2"/>
          <p:cNvSpPr>
            <a:spLocks noGrp="1"/>
          </p:cNvSpPr>
          <p:nvPr>
            <p:ph idx="1"/>
          </p:nvPr>
        </p:nvSpPr>
        <p:spPr>
          <a:xfrm>
            <a:off x="3495168" y="1371600"/>
            <a:ext cx="5648832" cy="5181599"/>
          </a:xfrm>
        </p:spPr>
        <p:txBody>
          <a:bodyPr/>
          <a:lstStyle/>
          <a:p>
            <a:pPr algn="just"/>
            <a:r>
              <a:rPr lang="fa-IR" dirty="0" smtClean="0"/>
              <a:t>همه الکترون ها دارای انرژی مشخصی هستند. در بیشتر موارد انرژی های مجاز مجزا می باشند و پیوسته نمی باشند </a:t>
            </a:r>
          </a:p>
          <a:p>
            <a:pPr algn="just"/>
            <a:r>
              <a:rPr lang="fa-IR" dirty="0" smtClean="0"/>
              <a:t>تصویر متداولی از یک الکترون در مدار دایره شکل اطراف هسته اتم به صورت زیر می باشد</a:t>
            </a:r>
          </a:p>
          <a:p>
            <a:pPr algn="just"/>
            <a:r>
              <a:rPr lang="fa-IR" dirty="0" smtClean="0"/>
              <a:t>البته این یک تصویر واقعی از اتم و مدارهای انرژی نمی تواند باشد اما برای توضیح سئوال مطرح شده مناسب می باشد </a:t>
            </a:r>
          </a:p>
          <a:p>
            <a:pPr algn="just"/>
            <a:r>
              <a:rPr lang="fa-IR" dirty="0" smtClean="0"/>
              <a:t>این به نظر می رسد یک ایده زیبا دیوانه وار باشد اما به خوبی به کار می آید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26</a:t>
            </a:fld>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2286000"/>
            <a:ext cx="3484282"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27860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الکترون در جعبه</a:t>
            </a:r>
            <a:endParaRPr lang="en-US" dirty="0"/>
          </a:p>
        </p:txBody>
      </p:sp>
      <p:sp>
        <p:nvSpPr>
          <p:cNvPr id="3" name="Content Placeholder 2"/>
          <p:cNvSpPr>
            <a:spLocks noGrp="1"/>
          </p:cNvSpPr>
          <p:nvPr>
            <p:ph idx="1"/>
          </p:nvPr>
        </p:nvSpPr>
        <p:spPr>
          <a:xfrm>
            <a:off x="3048000" y="1295400"/>
            <a:ext cx="6019800" cy="2667000"/>
          </a:xfrm>
        </p:spPr>
        <p:txBody>
          <a:bodyPr/>
          <a:lstStyle/>
          <a:p>
            <a:pPr algn="just"/>
            <a:r>
              <a:rPr lang="fa-IR" dirty="0" smtClean="0"/>
              <a:t>ساختار اتم ها پیچیده می باشد، اما به طور ساده می توان الکترون در اتم را مانند الکترون در داخل یک جعبه در نظر بگیریم</a:t>
            </a:r>
          </a:p>
          <a:p>
            <a:pPr algn="just"/>
            <a:r>
              <a:rPr lang="fa-IR" dirty="0" smtClean="0"/>
              <a:t>منظور از جعبه هر چیزی است که الکترون را به یک ناحیه از فضا محدود نماید نظیر ولتاژهای متغییر یا نیروی جاذبه کولمبی که الکترون ها را به هسته اتم متصل می نماید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27</a:t>
            </a:fld>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33600"/>
            <a:ext cx="296037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257" y="4572000"/>
            <a:ext cx="3634580" cy="2043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119743" y="4801903"/>
            <a:ext cx="4953000" cy="158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a-IR" dirty="0" smtClean="0"/>
              <a:t>در داخل جعبه الکترون ها مانند موج رفتار می نمایند و در یکی از انرژی های مجاز مجزا ممکن وجود خواهند داشت </a:t>
            </a:r>
            <a:endParaRPr lang="en-US" dirty="0"/>
          </a:p>
        </p:txBody>
      </p:sp>
    </p:spTree>
    <p:extLst>
      <p:ext uri="{BB962C8B-B14F-4D97-AF65-F5344CB8AC3E}">
        <p14:creationId xmlns:p14="http://schemas.microsoft.com/office/powerpoint/2010/main" val="3671126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انرژی های حالت های مجزا</a:t>
            </a:r>
            <a:endParaRPr lang="en-US" dirty="0"/>
          </a:p>
        </p:txBody>
      </p:sp>
      <p:sp>
        <p:nvSpPr>
          <p:cNvPr id="3" name="Content Placeholder 2"/>
          <p:cNvSpPr>
            <a:spLocks noGrp="1"/>
          </p:cNvSpPr>
          <p:nvPr>
            <p:ph idx="1"/>
          </p:nvPr>
        </p:nvSpPr>
        <p:spPr>
          <a:xfrm>
            <a:off x="1143000" y="1676400"/>
            <a:ext cx="7543800" cy="762000"/>
          </a:xfrm>
        </p:spPr>
        <p:txBody>
          <a:bodyPr/>
          <a:lstStyle/>
          <a:p>
            <a:r>
              <a:rPr lang="fa-IR" dirty="0" smtClean="0"/>
              <a:t>اگر جعبه را کوچکتر نماییم انرژی همه حالت ها افزایش می یابند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28</a:t>
            </a:fld>
            <a:endParaRPr lang="en-US"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686" y="2362200"/>
            <a:ext cx="8553450"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457200" y="58674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a-IR" dirty="0" smtClean="0">
                <a:solidFill>
                  <a:srgbClr val="FFFF00"/>
                </a:solidFill>
              </a:rPr>
              <a:t>این پدیده تحت عنوان اصل عدم قطعیت هایزنبرگ (</a:t>
            </a:r>
            <a:r>
              <a:rPr lang="en-US" dirty="0" smtClean="0">
                <a:solidFill>
                  <a:srgbClr val="FFFF00"/>
                </a:solidFill>
              </a:rPr>
              <a:t>Heisenberg</a:t>
            </a:r>
            <a:r>
              <a:rPr lang="fa-IR" dirty="0" smtClean="0">
                <a:solidFill>
                  <a:srgbClr val="FFFF00"/>
                </a:solidFill>
              </a:rPr>
              <a:t>) شناخته شده است</a:t>
            </a:r>
            <a:endParaRPr lang="en-US" dirty="0">
              <a:solidFill>
                <a:srgbClr val="FFFF00"/>
              </a:solidFill>
            </a:endParaRPr>
          </a:p>
        </p:txBody>
      </p:sp>
    </p:spTree>
    <p:extLst>
      <p:ext uri="{BB962C8B-B14F-4D97-AF65-F5344CB8AC3E}">
        <p14:creationId xmlns:p14="http://schemas.microsoft.com/office/powerpoint/2010/main" val="119239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تابع های موج الکترون درجعبه</a:t>
            </a:r>
            <a:endParaRPr lang="en-US" dirty="0"/>
          </a:p>
        </p:txBody>
      </p:sp>
      <p:sp>
        <p:nvSpPr>
          <p:cNvPr id="3" name="Content Placeholder 2"/>
          <p:cNvSpPr>
            <a:spLocks noGrp="1"/>
          </p:cNvSpPr>
          <p:nvPr>
            <p:ph idx="1"/>
          </p:nvPr>
        </p:nvSpPr>
        <p:spPr>
          <a:xfrm>
            <a:off x="4191000" y="1143000"/>
            <a:ext cx="4800600" cy="2895599"/>
          </a:xfrm>
        </p:spPr>
        <p:txBody>
          <a:bodyPr/>
          <a:lstStyle/>
          <a:p>
            <a:pPr algn="just"/>
            <a:r>
              <a:rPr lang="fa-IR" dirty="0" smtClean="0"/>
              <a:t>با یافتن تابع موج الکترون در جعبه می توان به مقادیر مربوط به انرژی حالت ها دست بیابیم</a:t>
            </a:r>
          </a:p>
          <a:p>
            <a:pPr algn="just"/>
            <a:r>
              <a:rPr lang="fa-IR" dirty="0" smtClean="0"/>
              <a:t>در واقع تابع ها به ما احتمال جایی را که الکترون می تواند در آنجا حضور داشته باشد را به ما می دهند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29</a:t>
            </a:fld>
            <a:endParaRPr lang="en-US"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219200"/>
            <a:ext cx="3914775"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019550"/>
            <a:ext cx="3124200" cy="265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609600" y="5334000"/>
            <a:ext cx="4800600" cy="117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a-IR" dirty="0" smtClean="0"/>
              <a:t>البته برای یک جعبه سه بعدی دست یابی به نتایج مقداری مشکل تر می باشد</a:t>
            </a:r>
            <a:endParaRPr lang="en-US" dirty="0"/>
          </a:p>
        </p:txBody>
      </p:sp>
    </p:spTree>
    <p:extLst>
      <p:ext uri="{BB962C8B-B14F-4D97-AF65-F5344CB8AC3E}">
        <p14:creationId xmlns:p14="http://schemas.microsoft.com/office/powerpoint/2010/main" val="2499445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el-GR" sz="3600" dirty="0" smtClean="0">
                <a:cs typeface="B Zar" pitchFamily="2" charset="-78"/>
              </a:rPr>
              <a:t>λ</a:t>
            </a:r>
            <a:r>
              <a:rPr lang="fa-IR" sz="3600" dirty="0" smtClean="0">
                <a:cs typeface="B Zar" pitchFamily="2" charset="-78"/>
              </a:rPr>
              <a:t> کوچک است اما نانو مواد کوچکتر هستند</a:t>
            </a:r>
            <a:endParaRPr lang="en-US" sz="3600" dirty="0">
              <a:cs typeface="B Zar" pitchFamily="2" charset="-78"/>
            </a:endParaRPr>
          </a:p>
        </p:txBody>
      </p:sp>
      <p:sp>
        <p:nvSpPr>
          <p:cNvPr id="3" name="Content Placeholder 2"/>
          <p:cNvSpPr>
            <a:spLocks noGrp="1"/>
          </p:cNvSpPr>
          <p:nvPr>
            <p:ph idx="1"/>
          </p:nvPr>
        </p:nvSpPr>
        <p:spPr>
          <a:xfrm>
            <a:off x="76200" y="1371601"/>
            <a:ext cx="3886200" cy="1066799"/>
          </a:xfrm>
        </p:spPr>
        <p:txBody>
          <a:bodyPr/>
          <a:lstStyle/>
          <a:p>
            <a:pPr marL="0" indent="0" algn="just" rtl="1">
              <a:buNone/>
            </a:pPr>
            <a:r>
              <a:rPr lang="fa-IR" dirty="0" smtClean="0">
                <a:cs typeface="B Zar" pitchFamily="2" charset="-78"/>
              </a:rPr>
              <a:t>مقایسه اندازه یک جسم یک نانومتری با طول موج نور مرئی:</a:t>
            </a:r>
            <a:endParaRPr lang="en-US" dirty="0">
              <a:cs typeface="B Zar" pitchFamily="2" charset="-78"/>
            </a:endParaRPr>
          </a:p>
        </p:txBody>
      </p:sp>
      <p:sp>
        <p:nvSpPr>
          <p:cNvPr id="4" name="Slide Number Placeholder 3"/>
          <p:cNvSpPr>
            <a:spLocks noGrp="1"/>
          </p:cNvSpPr>
          <p:nvPr>
            <p:ph type="sldNum" sz="quarter" idx="12"/>
          </p:nvPr>
        </p:nvSpPr>
        <p:spPr/>
        <p:txBody>
          <a:bodyPr/>
          <a:lstStyle/>
          <a:p>
            <a:fld id="{E4E448D2-0E2A-4458-8D44-B104587DC1FC}" type="slidenum">
              <a:rPr lang="en-US" smtClean="0"/>
              <a:pPr/>
              <a:t>3</a:t>
            </a:fld>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371600"/>
            <a:ext cx="4953000"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44" y="2514600"/>
            <a:ext cx="300037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152400" y="4953000"/>
            <a:ext cx="3886200" cy="106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har char="–"/>
              <a:defRPr kern="1200">
                <a:solidFill>
                  <a:schemeClr val="bg1"/>
                </a:solidFill>
                <a:latin typeface="+mn-lt"/>
                <a:ea typeface="+mn-ea"/>
                <a:cs typeface="+mn-cs"/>
              </a:defRPr>
            </a:lvl4pPr>
            <a:lvl5pPr marL="2057400" indent="-228600" algn="l" rtl="0" eaLnBrk="0" fontAlgn="base" hangingPunct="0">
              <a:spcBef>
                <a:spcPct val="20000"/>
              </a:spcBef>
              <a:spcAft>
                <a:spcPct val="0"/>
              </a:spcAft>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1">
              <a:buFontTx/>
              <a:buNone/>
            </a:pPr>
            <a:r>
              <a:rPr lang="fa-IR" dirty="0" smtClean="0">
                <a:cs typeface="B Zar" pitchFamily="2" charset="-78"/>
              </a:rPr>
              <a:t>این عدم تطابق بزرگ در اندازه به نظر می رسد بیانگر عدم وجود ارتباط بین نور علم نانو باشد</a:t>
            </a:r>
            <a:endParaRPr lang="en-US" dirty="0">
              <a:cs typeface="B Zar" pitchFamily="2" charset="-78"/>
            </a:endParaRPr>
          </a:p>
        </p:txBody>
      </p:sp>
    </p:spTree>
    <p:extLst>
      <p:ext uri="{BB962C8B-B14F-4D97-AF65-F5344CB8AC3E}">
        <p14:creationId xmlns:p14="http://schemas.microsoft.com/office/powerpoint/2010/main" val="32622509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الکترون های می توانند نور را منتشر نمایند</a:t>
            </a:r>
            <a:endParaRPr lang="en-US" dirty="0"/>
          </a:p>
        </p:txBody>
      </p:sp>
      <p:sp>
        <p:nvSpPr>
          <p:cNvPr id="3" name="Content Placeholder 2"/>
          <p:cNvSpPr>
            <a:spLocks noGrp="1"/>
          </p:cNvSpPr>
          <p:nvPr>
            <p:ph idx="1"/>
          </p:nvPr>
        </p:nvSpPr>
        <p:spPr>
          <a:xfrm>
            <a:off x="1143000" y="1371601"/>
            <a:ext cx="7543800" cy="1600200"/>
          </a:xfrm>
        </p:spPr>
        <p:txBody>
          <a:bodyPr/>
          <a:lstStyle/>
          <a:p>
            <a:pPr algn="just"/>
            <a:r>
              <a:rPr lang="fa-IR" dirty="0" smtClean="0"/>
              <a:t>فرض کنید الکترون در حالت 3</a:t>
            </a:r>
            <a:r>
              <a:rPr lang="en-US" dirty="0" smtClean="0"/>
              <a:t> = </a:t>
            </a:r>
            <a:r>
              <a:rPr lang="fa-IR" dirty="0"/>
              <a:t> </a:t>
            </a:r>
            <a:r>
              <a:rPr lang="en-US" dirty="0" smtClean="0"/>
              <a:t>n</a:t>
            </a:r>
            <a:r>
              <a:rPr lang="fa-IR" dirty="0" smtClean="0"/>
              <a:t> قرار داشته باشد</a:t>
            </a:r>
          </a:p>
          <a:p>
            <a:pPr algn="just"/>
            <a:r>
              <a:rPr lang="fa-IR" dirty="0" smtClean="0"/>
              <a:t>وقتی که الکترون به حالت های پایین تر آسایش می یابد از خود نوری را منتشر می نماید و در نتیجه  انرژی کل ثابت باقی می ماند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30</a:t>
            </a:fld>
            <a:endParaRPr lang="en-US"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895600"/>
            <a:ext cx="786765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685800" y="6057900"/>
            <a:ext cx="78676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a-IR" dirty="0" smtClean="0"/>
              <a:t>پس ما با تغییر ابعاد جعبه می توانیم رنگ نور منتشر شده را تغییر دهیم</a:t>
            </a:r>
            <a:endParaRPr lang="en-US" dirty="0"/>
          </a:p>
        </p:txBody>
      </p:sp>
    </p:spTree>
    <p:extLst>
      <p:ext uri="{BB962C8B-B14F-4D97-AF65-F5344CB8AC3E}">
        <p14:creationId xmlns:p14="http://schemas.microsoft.com/office/powerpoint/2010/main" val="29899965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15400" cy="990600"/>
          </a:xfrm>
        </p:spPr>
        <p:txBody>
          <a:bodyPr/>
          <a:lstStyle/>
          <a:p>
            <a:r>
              <a:rPr lang="fa-IR" dirty="0" smtClean="0"/>
              <a:t>نانو ذرات نیمه هادی شیوه ایجاد جعبه برای الکترون ها می باشند</a:t>
            </a:r>
            <a:endParaRPr lang="en-US" dirty="0"/>
          </a:p>
        </p:txBody>
      </p:sp>
      <p:sp>
        <p:nvSpPr>
          <p:cNvPr id="3" name="Content Placeholder 2"/>
          <p:cNvSpPr>
            <a:spLocks noGrp="1"/>
          </p:cNvSpPr>
          <p:nvPr>
            <p:ph idx="1"/>
          </p:nvPr>
        </p:nvSpPr>
        <p:spPr>
          <a:xfrm>
            <a:off x="685800" y="1371601"/>
            <a:ext cx="8001000" cy="2514600"/>
          </a:xfrm>
        </p:spPr>
        <p:txBody>
          <a:bodyPr/>
          <a:lstStyle/>
          <a:p>
            <a:pPr algn="just"/>
            <a:r>
              <a:rPr lang="fa-IR" dirty="0" smtClean="0"/>
              <a:t>پس این اثر محدودیت کوانتومی اساسی برای تغییر رنگ های منتشر شده از نانو ذرات نیمه هادی سنتز شده با روش شیمیایی می باشد</a:t>
            </a:r>
          </a:p>
          <a:p>
            <a:pPr algn="just"/>
            <a:r>
              <a:rPr lang="fa-IR" dirty="0" smtClean="0"/>
              <a:t>وجود این رنگ ها می توانند با مدنظر قرار دادن مسئله یک ذره در یک جعبه سه بعدی توجیه گردند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31</a:t>
            </a:fld>
            <a:endParaRPr lang="en-US" dirty="0"/>
          </a:p>
        </p:txBody>
      </p:sp>
      <p:pic>
        <p:nvPicPr>
          <p:cNvPr id="440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9"/>
          <a:stretch/>
        </p:blipFill>
        <p:spPr bwMode="auto">
          <a:xfrm>
            <a:off x="1600200" y="3581400"/>
            <a:ext cx="606757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8273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نقاط کوانتومی (</a:t>
            </a:r>
            <a:r>
              <a:rPr lang="en-US" dirty="0" smtClean="0"/>
              <a:t>Quantum Dots</a:t>
            </a:r>
            <a:r>
              <a:rPr lang="fa-IR" dirty="0" smtClean="0"/>
              <a:t>):</a:t>
            </a:r>
            <a:br>
              <a:rPr lang="fa-IR" dirty="0" smtClean="0"/>
            </a:br>
            <a:r>
              <a:rPr lang="fa-IR" dirty="0" smtClean="0"/>
              <a:t>جعبه های سه بعدی برای الکترون ها</a:t>
            </a:r>
            <a:endParaRPr lang="en-US" dirty="0"/>
          </a:p>
        </p:txBody>
      </p:sp>
      <p:sp>
        <p:nvSpPr>
          <p:cNvPr id="3" name="Content Placeholder 2"/>
          <p:cNvSpPr>
            <a:spLocks noGrp="1"/>
          </p:cNvSpPr>
          <p:nvPr>
            <p:ph idx="1"/>
          </p:nvPr>
        </p:nvSpPr>
        <p:spPr>
          <a:xfrm>
            <a:off x="609600" y="1371601"/>
            <a:ext cx="8077200" cy="2209800"/>
          </a:xfrm>
        </p:spPr>
        <p:txBody>
          <a:bodyPr/>
          <a:lstStyle/>
          <a:p>
            <a:pPr algn="just"/>
            <a:r>
              <a:rPr lang="fa-IR" dirty="0" smtClean="0"/>
              <a:t>مشاهده نمودیم که محدودیت کوانتومی در جعبه سه بعدی منجر به تغییر در رنگ نور منتشر شده می گردید</a:t>
            </a:r>
          </a:p>
          <a:p>
            <a:pPr algn="just"/>
            <a:r>
              <a:rPr lang="fa-IR" dirty="0" smtClean="0"/>
              <a:t>بنابراین ممکن است ما انتظار داشته باشیم که رنگ نوری نیز که ذرات جذب می کنند نیز تغییر نماید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32</a:t>
            </a:fld>
            <a:endParaRPr lang="en-US"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505200"/>
            <a:ext cx="862965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0075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پهنای باند (</a:t>
            </a:r>
            <a:r>
              <a:rPr lang="en-US" dirty="0" smtClean="0"/>
              <a:t>Band gaps</a:t>
            </a:r>
            <a:r>
              <a:rPr lang="fa-IR" dirty="0" smtClean="0"/>
              <a:t>) نیمه هادی ها </a:t>
            </a:r>
            <a:endParaRPr lang="en-US" dirty="0"/>
          </a:p>
        </p:txBody>
      </p:sp>
      <p:sp>
        <p:nvSpPr>
          <p:cNvPr id="3" name="Content Placeholder 2"/>
          <p:cNvSpPr>
            <a:spLocks noGrp="1"/>
          </p:cNvSpPr>
          <p:nvPr>
            <p:ph idx="1"/>
          </p:nvPr>
        </p:nvSpPr>
        <p:spPr>
          <a:xfrm>
            <a:off x="152400" y="1066800"/>
            <a:ext cx="8915400" cy="2819400"/>
          </a:xfrm>
        </p:spPr>
        <p:txBody>
          <a:bodyPr/>
          <a:lstStyle/>
          <a:p>
            <a:r>
              <a:rPr lang="fa-IR" dirty="0" smtClean="0"/>
              <a:t>برای توضیح مسئله مطرح شده ما نیاز به چگونگی آرایش سطوح انرژی در نیمه هادی ها داریم</a:t>
            </a:r>
          </a:p>
          <a:p>
            <a:r>
              <a:rPr lang="fa-IR" dirty="0" smtClean="0"/>
              <a:t>همه نیمه هادی ها پهنای باند دارند که محدوده ای از انرژی بدون حالت می باشد </a:t>
            </a:r>
          </a:p>
          <a:p>
            <a:r>
              <a:rPr lang="en-US" dirty="0" err="1" smtClean="0"/>
              <a:t>E</a:t>
            </a:r>
            <a:r>
              <a:rPr lang="en-US" baseline="-25000" dirty="0" err="1" smtClean="0"/>
              <a:t>g</a:t>
            </a:r>
            <a:r>
              <a:rPr lang="fa-IR" dirty="0" smtClean="0"/>
              <a:t> به مقدار انرژی اطلاق می گردد که الکترون را از حالت پیوندی به حالت آزاد منتقل می نماید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33</a:t>
            </a:fld>
            <a:endParaRPr lang="en-US" dirty="0"/>
          </a:p>
        </p:txBody>
      </p:sp>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661"/>
          <a:stretch/>
        </p:blipFill>
        <p:spPr bwMode="auto">
          <a:xfrm>
            <a:off x="1524000" y="3581401"/>
            <a:ext cx="6141694" cy="3132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12022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نیمه هادی ها و جذب نور </a:t>
            </a:r>
            <a:endParaRPr lang="en-US" dirty="0"/>
          </a:p>
        </p:txBody>
      </p:sp>
      <p:sp>
        <p:nvSpPr>
          <p:cNvPr id="3" name="Content Placeholder 2"/>
          <p:cNvSpPr>
            <a:spLocks noGrp="1"/>
          </p:cNvSpPr>
          <p:nvPr>
            <p:ph idx="1"/>
          </p:nvPr>
        </p:nvSpPr>
        <p:spPr>
          <a:xfrm>
            <a:off x="176211" y="1371601"/>
            <a:ext cx="8891589" cy="1143000"/>
          </a:xfrm>
        </p:spPr>
        <p:txBody>
          <a:bodyPr/>
          <a:lstStyle/>
          <a:p>
            <a:pPr algn="just"/>
            <a:r>
              <a:rPr lang="fa-IR" dirty="0" smtClean="0"/>
              <a:t>هنگامی که نیمه هادی فوتونی با انرژی</a:t>
            </a:r>
            <a:r>
              <a:rPr lang="en-US" dirty="0" smtClean="0"/>
              <a:t> </a:t>
            </a:r>
            <a:r>
              <a:rPr lang="fa-IR" dirty="0" smtClean="0"/>
              <a:t> </a:t>
            </a:r>
            <a:r>
              <a:rPr lang="en-US" dirty="0" smtClean="0"/>
              <a:t>E g</a:t>
            </a:r>
            <a:r>
              <a:rPr lang="fa-IR" dirty="0" smtClean="0"/>
              <a:t> را جذب می نماید این انرژی الکترون را از پایین ترین حالت خود خارج کرده و یک حفره بر جای می گذارد. الکترون انرژی فوتون را کسب نموده به حالت انرژی بالاتر جابجا می گردد </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34</a:t>
            </a:fld>
            <a:endParaRPr lang="en-US"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1" y="2895600"/>
            <a:ext cx="8791575"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95535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نیمه هادی ها و جذب نور </a:t>
            </a:r>
            <a:endParaRPr lang="en-US" dirty="0"/>
          </a:p>
        </p:txBody>
      </p:sp>
      <p:sp>
        <p:nvSpPr>
          <p:cNvPr id="3" name="Content Placeholder 2"/>
          <p:cNvSpPr>
            <a:spLocks noGrp="1"/>
          </p:cNvSpPr>
          <p:nvPr>
            <p:ph idx="1"/>
          </p:nvPr>
        </p:nvSpPr>
        <p:spPr>
          <a:xfrm>
            <a:off x="176211" y="1371601"/>
            <a:ext cx="8891589" cy="838199"/>
          </a:xfrm>
        </p:spPr>
        <p:txBody>
          <a:bodyPr/>
          <a:lstStyle/>
          <a:p>
            <a:pPr marL="0" indent="0" algn="ctr">
              <a:buNone/>
            </a:pPr>
            <a:r>
              <a:rPr lang="fa-IR" dirty="0" smtClean="0"/>
              <a:t>چه پدیده هایی اتفاق می افتند؟</a:t>
            </a:r>
          </a:p>
          <a:p>
            <a:pPr algn="just"/>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35</a:t>
            </a:fld>
            <a:endParaRPr lang="en-US"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33" y="1562099"/>
            <a:ext cx="2180596"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2514600" y="2362200"/>
            <a:ext cx="6462661" cy="83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itchFamily="2" charset="2"/>
              <a:buChar char="q"/>
            </a:pPr>
            <a:r>
              <a:rPr lang="fa-IR" dirty="0" smtClean="0"/>
              <a:t>یکی از احتمال ها این است که الکترون و حفره سوق پیدا کنند و از همدیگر جدا گردند</a:t>
            </a:r>
            <a:endParaRPr lang="en-US" dirty="0"/>
          </a:p>
        </p:txBody>
      </p:sp>
      <p:sp>
        <p:nvSpPr>
          <p:cNvPr id="8" name="Content Placeholder 2"/>
          <p:cNvSpPr txBox="1">
            <a:spLocks/>
          </p:cNvSpPr>
          <p:nvPr/>
        </p:nvSpPr>
        <p:spPr bwMode="auto">
          <a:xfrm>
            <a:off x="2590800" y="4038600"/>
            <a:ext cx="6462661"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itchFamily="2" charset="2"/>
              <a:buChar char="q"/>
            </a:pPr>
            <a:r>
              <a:rPr lang="fa-IR" dirty="0" smtClean="0"/>
              <a:t>احتمال دیگر این است که الکترون و حفره در مجاورت همدیگر قرار گیرند</a:t>
            </a:r>
          </a:p>
          <a:p>
            <a:pPr algn="just">
              <a:buFont typeface="Wingdings" pitchFamily="2" charset="2"/>
              <a:buChar char="q"/>
            </a:pPr>
            <a:r>
              <a:rPr lang="fa-IR" dirty="0" smtClean="0"/>
              <a:t>آن ها به دور همدیگر بچرخند مانند حرکت دورانی الکترون به دور هسته در اتم هیدروژن</a:t>
            </a:r>
          </a:p>
          <a:p>
            <a:pPr algn="just">
              <a:buFont typeface="Wingdings" pitchFamily="2" charset="2"/>
              <a:buChar char="q"/>
            </a:pPr>
            <a:r>
              <a:rPr lang="fa-IR" dirty="0" smtClean="0"/>
              <a:t>چنین ماده مرکبی را اکسایتون (</a:t>
            </a:r>
            <a:r>
              <a:rPr lang="en-US" dirty="0" err="1" smtClean="0"/>
              <a:t>exciton</a:t>
            </a:r>
            <a:r>
              <a:rPr lang="fa-IR" dirty="0" smtClean="0"/>
              <a:t>) می نامند</a:t>
            </a:r>
            <a:endParaRPr lang="en-US" dirty="0"/>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704" y="4724400"/>
            <a:ext cx="21431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745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8131"/>
                                        </p:tgtEl>
                                        <p:attrNameLst>
                                          <p:attrName>style.visibility</p:attrName>
                                        </p:attrNameLst>
                                      </p:cBhvr>
                                      <p:to>
                                        <p:strVal val="visible"/>
                                      </p:to>
                                    </p:set>
                                    <p:anim calcmode="lin" valueType="num">
                                      <p:cBhvr additive="base">
                                        <p:cTn id="11" dur="500" fill="hold"/>
                                        <p:tgtEl>
                                          <p:spTgt spid="48131"/>
                                        </p:tgtEl>
                                        <p:attrNameLst>
                                          <p:attrName>ppt_x</p:attrName>
                                        </p:attrNameLst>
                                      </p:cBhvr>
                                      <p:tavLst>
                                        <p:tav tm="0">
                                          <p:val>
                                            <p:strVal val="#ppt_x"/>
                                          </p:val>
                                        </p:tav>
                                        <p:tav tm="100000">
                                          <p:val>
                                            <p:strVal val="#ppt_x"/>
                                          </p:val>
                                        </p:tav>
                                      </p:tavLst>
                                    </p:anim>
                                    <p:anim calcmode="lin" valueType="num">
                                      <p:cBhvr additive="base">
                                        <p:cTn id="12" dur="500" fill="hold"/>
                                        <p:tgtEl>
                                          <p:spTgt spid="48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یک اکسایتون چقدر بزرگ می باشد؟</a:t>
            </a:r>
            <a:endParaRPr lang="en-US" dirty="0"/>
          </a:p>
        </p:txBody>
      </p:sp>
      <p:sp>
        <p:nvSpPr>
          <p:cNvPr id="3" name="Content Placeholder 2"/>
          <p:cNvSpPr>
            <a:spLocks noGrp="1"/>
          </p:cNvSpPr>
          <p:nvPr>
            <p:ph idx="1"/>
          </p:nvPr>
        </p:nvSpPr>
        <p:spPr>
          <a:xfrm>
            <a:off x="5159829" y="1219200"/>
            <a:ext cx="3886200" cy="1733550"/>
          </a:xfrm>
        </p:spPr>
        <p:txBody>
          <a:bodyPr/>
          <a:lstStyle/>
          <a:p>
            <a:pPr algn="just"/>
            <a:r>
              <a:rPr lang="fa-IR" dirty="0" smtClean="0"/>
              <a:t>مشابه اتم هیدروژن اندازه اکسایتون نیز به راحتی قابل تعیین است </a:t>
            </a:r>
          </a:p>
          <a:p>
            <a:pPr algn="just"/>
            <a:r>
              <a:rPr lang="fa-IR" dirty="0" smtClean="0"/>
              <a:t>نقاط کوانتومی زمانی اثرات مربوط به محدودیت کوانتومی را از خود نشان می دهند که اندازه آن ها نزدیک اندازه طبیعی اکسایتون برسد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36</a:t>
            </a:fld>
            <a:endParaRPr lang="en-US"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876800"/>
            <a:ext cx="25908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19" y="1343025"/>
            <a:ext cx="490598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33" y="152400"/>
            <a:ext cx="1603796"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720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راه هایی برای گیر انداختن اکسایتون </a:t>
            </a:r>
            <a:endParaRPr lang="en-US" dirty="0"/>
          </a:p>
        </p:txBody>
      </p:sp>
      <p:sp>
        <p:nvSpPr>
          <p:cNvPr id="3" name="Content Placeholder 2"/>
          <p:cNvSpPr>
            <a:spLocks noGrp="1"/>
          </p:cNvSpPr>
          <p:nvPr>
            <p:ph idx="1"/>
          </p:nvPr>
        </p:nvSpPr>
        <p:spPr>
          <a:xfrm>
            <a:off x="1143000" y="1371601"/>
            <a:ext cx="7543800" cy="1295400"/>
          </a:xfrm>
        </p:spPr>
        <p:txBody>
          <a:bodyPr/>
          <a:lstStyle/>
          <a:p>
            <a:pPr marL="0" indent="0">
              <a:buNone/>
            </a:pPr>
            <a:r>
              <a:rPr lang="fa-IR" dirty="0" smtClean="0"/>
              <a:t>به چه شیوه دیگری می توان یک اکسایتون را گیر بیندازیم؟</a:t>
            </a:r>
          </a:p>
          <a:p>
            <a:r>
              <a:rPr lang="fa-IR" dirty="0" smtClean="0"/>
              <a:t>ساندویچ کردن انواع مختلف مواد نیمه هادی به صورت زیر </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37</a:t>
            </a:fld>
            <a:endParaRPr lang="en-US" dirty="0"/>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601686"/>
            <a:ext cx="2543175"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569029"/>
            <a:ext cx="3898016"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533400" y="5583011"/>
            <a:ext cx="827314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a-IR" dirty="0" smtClean="0"/>
              <a:t>چاه کوانتومی (</a:t>
            </a:r>
            <a:r>
              <a:rPr lang="en-US" dirty="0" smtClean="0"/>
              <a:t>Quantum Well</a:t>
            </a:r>
            <a:r>
              <a:rPr lang="fa-IR" dirty="0" smtClean="0"/>
              <a:t>): لایه ای نازک از مواد نیمه هادی بوده که اکسایتون ها را در دو بعد به دام می اندازد</a:t>
            </a:r>
            <a:endParaRPr lang="en-US" dirty="0"/>
          </a:p>
        </p:txBody>
      </p:sp>
    </p:spTree>
    <p:extLst>
      <p:ext uri="{BB962C8B-B14F-4D97-AF65-F5344CB8AC3E}">
        <p14:creationId xmlns:p14="http://schemas.microsoft.com/office/powerpoint/2010/main" val="194754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0179"/>
                                        </p:tgtEl>
                                        <p:attrNameLst>
                                          <p:attrName>style.visibility</p:attrName>
                                        </p:attrNameLst>
                                      </p:cBhvr>
                                      <p:to>
                                        <p:strVal val="visible"/>
                                      </p:to>
                                    </p:set>
                                    <p:animEffect transition="in" filter="fade">
                                      <p:cBhvr>
                                        <p:cTn id="15" dur="1000"/>
                                        <p:tgtEl>
                                          <p:spTgt spid="50179"/>
                                        </p:tgtEl>
                                      </p:cBhvr>
                                    </p:animEffect>
                                    <p:anim calcmode="lin" valueType="num">
                                      <p:cBhvr>
                                        <p:cTn id="16" dur="1000" fill="hold"/>
                                        <p:tgtEl>
                                          <p:spTgt spid="50179"/>
                                        </p:tgtEl>
                                        <p:attrNameLst>
                                          <p:attrName>ppt_x</p:attrName>
                                        </p:attrNameLst>
                                      </p:cBhvr>
                                      <p:tavLst>
                                        <p:tav tm="0">
                                          <p:val>
                                            <p:strVal val="#ppt_x"/>
                                          </p:val>
                                        </p:tav>
                                        <p:tav tm="100000">
                                          <p:val>
                                            <p:strVal val="#ppt_x"/>
                                          </p:val>
                                        </p:tav>
                                      </p:tavLst>
                                    </p:anim>
                                    <p:anim calcmode="lin" valueType="num">
                                      <p:cBhvr>
                                        <p:cTn id="17" dur="1000" fill="hold"/>
                                        <p:tgtEl>
                                          <p:spTgt spid="5017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0178"/>
                                        </p:tgtEl>
                                        <p:attrNameLst>
                                          <p:attrName>style.visibility</p:attrName>
                                        </p:attrNameLst>
                                      </p:cBhvr>
                                      <p:to>
                                        <p:strVal val="visible"/>
                                      </p:to>
                                    </p:set>
                                    <p:animEffect transition="in" filter="fade">
                                      <p:cBhvr>
                                        <p:cTn id="20" dur="1000"/>
                                        <p:tgtEl>
                                          <p:spTgt spid="50178"/>
                                        </p:tgtEl>
                                      </p:cBhvr>
                                    </p:animEffect>
                                    <p:anim calcmode="lin" valueType="num">
                                      <p:cBhvr>
                                        <p:cTn id="21" dur="1000" fill="hold"/>
                                        <p:tgtEl>
                                          <p:spTgt spid="50178"/>
                                        </p:tgtEl>
                                        <p:attrNameLst>
                                          <p:attrName>ppt_x</p:attrName>
                                        </p:attrNameLst>
                                      </p:cBhvr>
                                      <p:tavLst>
                                        <p:tav tm="0">
                                          <p:val>
                                            <p:strVal val="#ppt_x"/>
                                          </p:val>
                                        </p:tav>
                                        <p:tav tm="100000">
                                          <p:val>
                                            <p:strVal val="#ppt_x"/>
                                          </p:val>
                                        </p:tav>
                                      </p:tavLst>
                                    </p:anim>
                                    <p:anim calcmode="lin" valueType="num">
                                      <p:cBhvr>
                                        <p:cTn id="22" dur="1000" fill="hold"/>
                                        <p:tgtEl>
                                          <p:spTgt spid="501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چاه های کوانتومی </a:t>
            </a:r>
            <a:endParaRPr lang="en-US" dirty="0"/>
          </a:p>
        </p:txBody>
      </p:sp>
      <p:sp>
        <p:nvSpPr>
          <p:cNvPr id="3" name="Content Placeholder 2"/>
          <p:cNvSpPr>
            <a:spLocks noGrp="1"/>
          </p:cNvSpPr>
          <p:nvPr>
            <p:ph idx="1"/>
          </p:nvPr>
        </p:nvSpPr>
        <p:spPr>
          <a:xfrm>
            <a:off x="1143000" y="1371601"/>
            <a:ext cx="7543800" cy="990600"/>
          </a:xfrm>
        </p:spPr>
        <p:txBody>
          <a:bodyPr/>
          <a:lstStyle/>
          <a:p>
            <a:r>
              <a:rPr lang="fa-IR" dirty="0" smtClean="0"/>
              <a:t>اول از همه چگونه آن ها راتهیه نمائیم؟</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38</a:t>
            </a:fld>
            <a:endParaRPr lang="en-US"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81200"/>
            <a:ext cx="4438650"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429000"/>
            <a:ext cx="4133850"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4591050" y="2133600"/>
            <a:ext cx="4267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a-IR" dirty="0" smtClean="0"/>
              <a:t>این چاه های کوانتومی چه تاثیری بر روی خواص نوری دارند؟</a:t>
            </a:r>
            <a:endParaRPr lang="en-US" dirty="0"/>
          </a:p>
        </p:txBody>
      </p:sp>
      <p:sp>
        <p:nvSpPr>
          <p:cNvPr id="8" name="Content Placeholder 2"/>
          <p:cNvSpPr txBox="1">
            <a:spLocks/>
          </p:cNvSpPr>
          <p:nvPr/>
        </p:nvSpPr>
        <p:spPr bwMode="auto">
          <a:xfrm>
            <a:off x="304800" y="5014912"/>
            <a:ext cx="4267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a-IR" dirty="0" smtClean="0"/>
              <a:t>رفتار مشابه با آن چیزی است که در مورد نقاط کوانتومی مشاهده گردید</a:t>
            </a:r>
            <a:endParaRPr lang="en-US" dirty="0"/>
          </a:p>
        </p:txBody>
      </p:sp>
    </p:spTree>
    <p:extLst>
      <p:ext uri="{BB962C8B-B14F-4D97-AF65-F5344CB8AC3E}">
        <p14:creationId xmlns:p14="http://schemas.microsoft.com/office/powerpoint/2010/main" val="23739345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مزیت چاه های کوانتومی چیست؟</a:t>
            </a:r>
            <a:endParaRPr lang="en-US" dirty="0"/>
          </a:p>
        </p:txBody>
      </p:sp>
      <p:sp>
        <p:nvSpPr>
          <p:cNvPr id="3" name="Content Placeholder 2"/>
          <p:cNvSpPr>
            <a:spLocks noGrp="1"/>
          </p:cNvSpPr>
          <p:nvPr>
            <p:ph idx="1"/>
          </p:nvPr>
        </p:nvSpPr>
        <p:spPr>
          <a:xfrm>
            <a:off x="533400" y="1204119"/>
            <a:ext cx="8458200" cy="1920082"/>
          </a:xfrm>
        </p:spPr>
        <p:txBody>
          <a:bodyPr/>
          <a:lstStyle/>
          <a:p>
            <a:r>
              <a:rPr lang="fa-IR" dirty="0" smtClean="0"/>
              <a:t>ما می توانیم خواص حالت های الکترونی را از طریق تغییر ضخامت و ترکیب چاه کوانتومی کنترل نمائیم. در این راستا ما می توانیم رنگ نور منتشر شده را مهندسی نمائیم</a:t>
            </a:r>
          </a:p>
        </p:txBody>
      </p:sp>
      <p:sp>
        <p:nvSpPr>
          <p:cNvPr id="4" name="Slide Number Placeholder 3"/>
          <p:cNvSpPr>
            <a:spLocks noGrp="1"/>
          </p:cNvSpPr>
          <p:nvPr>
            <p:ph type="sldNum" sz="quarter" idx="12"/>
          </p:nvPr>
        </p:nvSpPr>
        <p:spPr/>
        <p:txBody>
          <a:bodyPr/>
          <a:lstStyle/>
          <a:p>
            <a:fld id="{E4E448D2-0E2A-4458-8D44-B104587DC1FC}" type="slidenum">
              <a:rPr lang="en-US" smtClean="0"/>
              <a:pPr/>
              <a:t>39</a:t>
            </a:fld>
            <a:endParaRPr lang="en-US" dirty="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79" y="3085273"/>
            <a:ext cx="4362450" cy="282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4495800" y="2895600"/>
            <a:ext cx="45720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a-IR" dirty="0" smtClean="0"/>
              <a:t>چاه های کوانتومی موجب ایجاد لیزرهای بسیار خوبی می گردند نظیر:</a:t>
            </a:r>
          </a:p>
          <a:p>
            <a:pPr lvl="1" algn="just"/>
            <a:r>
              <a:rPr lang="fa-IR" dirty="0" smtClean="0"/>
              <a:t>بیشتر اشاره گرهای لیزری قرمز</a:t>
            </a:r>
          </a:p>
          <a:p>
            <a:pPr lvl="1" algn="just"/>
            <a:r>
              <a:rPr lang="fa-IR" dirty="0" smtClean="0"/>
              <a:t>لیزرهای به کار رفته در </a:t>
            </a:r>
            <a:r>
              <a:rPr lang="en-US" dirty="0" smtClean="0"/>
              <a:t>CD</a:t>
            </a:r>
            <a:r>
              <a:rPr lang="fa-IR" dirty="0" smtClean="0"/>
              <a:t> و </a:t>
            </a:r>
            <a:r>
              <a:rPr lang="en-US" dirty="0" smtClean="0"/>
              <a:t>DVD</a:t>
            </a:r>
            <a:r>
              <a:rPr lang="fa-IR" dirty="0" smtClean="0"/>
              <a:t> </a:t>
            </a:r>
          </a:p>
          <a:p>
            <a:pPr lvl="1" algn="just"/>
            <a:r>
              <a:rPr lang="fa-IR" dirty="0" smtClean="0"/>
              <a:t>لیزرهای استفاده شده در اسکن کننده های بار کدها </a:t>
            </a:r>
          </a:p>
        </p:txBody>
      </p:sp>
    </p:spTree>
    <p:extLst>
      <p:ext uri="{BB962C8B-B14F-4D97-AF65-F5344CB8AC3E}">
        <p14:creationId xmlns:p14="http://schemas.microsoft.com/office/powerpoint/2010/main" val="78674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1000"/>
                                        <p:tgtEl>
                                          <p:spTgt spid="52226"/>
                                        </p:tgtEl>
                                      </p:cBhvr>
                                    </p:animEffect>
                                    <p:anim calcmode="lin" valueType="num">
                                      <p:cBhvr>
                                        <p:cTn id="8" dur="1000" fill="hold"/>
                                        <p:tgtEl>
                                          <p:spTgt spid="52226"/>
                                        </p:tgtEl>
                                        <p:attrNameLst>
                                          <p:attrName>ppt_x</p:attrName>
                                        </p:attrNameLst>
                                      </p:cBhvr>
                                      <p:tavLst>
                                        <p:tav tm="0">
                                          <p:val>
                                            <p:strVal val="#ppt_x"/>
                                          </p:val>
                                        </p:tav>
                                        <p:tav tm="100000">
                                          <p:val>
                                            <p:strVal val="#ppt_x"/>
                                          </p:val>
                                        </p:tav>
                                      </p:tavLst>
                                    </p:anim>
                                    <p:anim calcmode="lin" valueType="num">
                                      <p:cBhvr>
                                        <p:cTn id="9" dur="1000" fill="hold"/>
                                        <p:tgtEl>
                                          <p:spTgt spid="522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600" dirty="0" smtClean="0"/>
              <a:t>خواص نور بوسیله معادلات ماکسول توصیف می شوند</a:t>
            </a:r>
            <a:endParaRPr lang="en-US" sz="3600"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4</a:t>
            </a:fld>
            <a:endParaRPr lang="en-US"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981200"/>
            <a:ext cx="36576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4724400" y="3276600"/>
            <a:ext cx="3886200" cy="106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r>
              <a:rPr lang="fa-IR" dirty="0" smtClean="0"/>
              <a:t>ما نمی خواهیم به بررسی این معادله ها بپردازیم و اثبات و بررسی آن ها هم به مطالب ما مربوط نمی گردد</a:t>
            </a:r>
            <a:endParaRPr lang="en-US" dirty="0"/>
          </a:p>
        </p:txBody>
      </p:sp>
    </p:spTree>
    <p:extLst>
      <p:ext uri="{BB962C8B-B14F-4D97-AF65-F5344CB8AC3E}">
        <p14:creationId xmlns:p14="http://schemas.microsoft.com/office/powerpoint/2010/main" val="12171441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مثال های دیگری از چاه ها و نقاط کوانتومی</a:t>
            </a:r>
            <a:endParaRPr lang="en-US" dirty="0"/>
          </a:p>
        </p:txBody>
      </p:sp>
      <p:sp>
        <p:nvSpPr>
          <p:cNvPr id="3" name="Content Placeholder 2"/>
          <p:cNvSpPr>
            <a:spLocks noGrp="1"/>
          </p:cNvSpPr>
          <p:nvPr>
            <p:ph idx="1"/>
          </p:nvPr>
        </p:nvSpPr>
        <p:spPr>
          <a:xfrm>
            <a:off x="1143000" y="1371601"/>
            <a:ext cx="7543800" cy="533399"/>
          </a:xfrm>
        </p:spPr>
        <p:txBody>
          <a:bodyPr/>
          <a:lstStyle/>
          <a:p>
            <a:pPr marL="0" indent="0">
              <a:buNone/>
            </a:pPr>
            <a:r>
              <a:rPr lang="fa-IR" dirty="0" smtClean="0"/>
              <a:t>در مورد نانو سیم ها چگونه خواهد بود؟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40</a:t>
            </a:fld>
            <a:endParaRPr lang="en-US" dirty="0"/>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6846" y="1905000"/>
            <a:ext cx="41338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038600"/>
            <a:ext cx="786765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22605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درجه محدودیت کوانتومی</a:t>
            </a:r>
            <a:endParaRPr lang="en-US" dirty="0"/>
          </a:p>
        </p:txBody>
      </p:sp>
      <p:sp>
        <p:nvSpPr>
          <p:cNvPr id="3" name="Content Placeholder 2"/>
          <p:cNvSpPr>
            <a:spLocks noGrp="1"/>
          </p:cNvSpPr>
          <p:nvPr>
            <p:ph idx="1"/>
          </p:nvPr>
        </p:nvSpPr>
        <p:spPr>
          <a:xfrm>
            <a:off x="3232755" y="1143000"/>
            <a:ext cx="5082571" cy="1828800"/>
          </a:xfrm>
        </p:spPr>
        <p:txBody>
          <a:bodyPr/>
          <a:lstStyle/>
          <a:p>
            <a:r>
              <a:rPr lang="fa-IR" sz="2400" dirty="0" smtClean="0"/>
              <a:t>نقاط کوانتومی: اکسایتون ها در سه بعد محدود شده</a:t>
            </a:r>
          </a:p>
          <a:p>
            <a:r>
              <a:rPr lang="fa-IR" sz="2400" dirty="0" smtClean="0"/>
              <a:t>سیم های کوانتومی: اکسایتون ها در دو بعد محدود شده </a:t>
            </a:r>
          </a:p>
          <a:p>
            <a:r>
              <a:rPr lang="fa-IR" sz="2400" dirty="0" smtClean="0"/>
              <a:t>چاه های کوانتومی: اکسایتون ها در یک بعد محدود شده</a:t>
            </a:r>
            <a:endParaRPr lang="en-US" sz="2400"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41</a:t>
            </a:fld>
            <a:endParaRPr lang="en-US" dirty="0"/>
          </a:p>
        </p:txBody>
      </p:sp>
      <p:grpSp>
        <p:nvGrpSpPr>
          <p:cNvPr id="15" name="Group 14"/>
          <p:cNvGrpSpPr/>
          <p:nvPr/>
        </p:nvGrpSpPr>
        <p:grpSpPr>
          <a:xfrm>
            <a:off x="3810001" y="2057400"/>
            <a:ext cx="5181599" cy="3827306"/>
            <a:chOff x="3810001" y="2057400"/>
            <a:chExt cx="5181599" cy="3827306"/>
          </a:xfrm>
        </p:grpSpPr>
        <p:sp>
          <p:nvSpPr>
            <p:cNvPr id="7" name="Rectangle 6"/>
            <p:cNvSpPr/>
            <p:nvPr/>
          </p:nvSpPr>
          <p:spPr>
            <a:xfrm>
              <a:off x="3842658" y="5453819"/>
              <a:ext cx="4572000" cy="430887"/>
            </a:xfrm>
            <a:prstGeom prst="rect">
              <a:avLst/>
            </a:prstGeom>
          </p:spPr>
          <p:txBody>
            <a:bodyPr>
              <a:spAutoFit/>
            </a:bodyPr>
            <a:lstStyle/>
            <a:p>
              <a:r>
                <a:rPr lang="en-US" sz="1050" dirty="0">
                  <a:solidFill>
                    <a:schemeClr val="bg1"/>
                  </a:solidFill>
                </a:rPr>
                <a:t>Silicon </a:t>
              </a:r>
              <a:r>
                <a:rPr lang="en-US" sz="1050" dirty="0" err="1">
                  <a:solidFill>
                    <a:schemeClr val="bg1"/>
                  </a:solidFill>
                </a:rPr>
                <a:t>nano</a:t>
              </a:r>
              <a:r>
                <a:rPr lang="en-US" sz="1050" dirty="0">
                  <a:solidFill>
                    <a:schemeClr val="bg1"/>
                  </a:solidFill>
                </a:rPr>
                <a:t>-wires</a:t>
              </a:r>
            </a:p>
            <a:p>
              <a:r>
                <a:rPr lang="en-US" sz="1050" dirty="0">
                  <a:solidFill>
                    <a:schemeClr val="bg1"/>
                  </a:solidFill>
                </a:rPr>
                <a:t>Michael Filler, Georgia Tech, http://fillergroup.gatech.edu/research/</a:t>
              </a:r>
            </a:p>
          </p:txBody>
        </p:sp>
        <p:pic>
          <p:nvPicPr>
            <p:cNvPr id="542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1" y="3701862"/>
              <a:ext cx="4733925" cy="175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rved Left Arrow 8"/>
            <p:cNvSpPr/>
            <p:nvPr/>
          </p:nvSpPr>
          <p:spPr>
            <a:xfrm>
              <a:off x="8382000" y="2057400"/>
              <a:ext cx="609600" cy="16764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 name="Group 12"/>
          <p:cNvGrpSpPr/>
          <p:nvPr/>
        </p:nvGrpSpPr>
        <p:grpSpPr>
          <a:xfrm>
            <a:off x="-5" y="76200"/>
            <a:ext cx="3510976" cy="2329681"/>
            <a:chOff x="152399" y="76200"/>
            <a:chExt cx="3510976" cy="2329681"/>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
              <a:ext cx="20193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399" y="1828800"/>
              <a:ext cx="3200641" cy="577081"/>
            </a:xfrm>
            <a:prstGeom prst="rect">
              <a:avLst/>
            </a:prstGeom>
          </p:spPr>
          <p:txBody>
            <a:bodyPr wrap="square">
              <a:spAutoFit/>
            </a:bodyPr>
            <a:lstStyle/>
            <a:p>
              <a:r>
                <a:rPr lang="en-US" sz="1050" dirty="0">
                  <a:solidFill>
                    <a:schemeClr val="bg1"/>
                  </a:solidFill>
                </a:rPr>
                <a:t>iron oxide </a:t>
              </a:r>
              <a:r>
                <a:rPr lang="en-US" sz="1050" dirty="0" err="1">
                  <a:solidFill>
                    <a:schemeClr val="bg1"/>
                  </a:solidFill>
                </a:rPr>
                <a:t>nanocrystal</a:t>
              </a:r>
              <a:endParaRPr lang="en-US" sz="1050" dirty="0">
                <a:solidFill>
                  <a:schemeClr val="bg1"/>
                </a:solidFill>
              </a:endParaRPr>
            </a:p>
            <a:p>
              <a:r>
                <a:rPr lang="en-US" sz="1050" dirty="0">
                  <a:solidFill>
                    <a:schemeClr val="bg1"/>
                  </a:solidFill>
                </a:rPr>
                <a:t>Paul </a:t>
              </a:r>
              <a:r>
                <a:rPr lang="en-US" sz="1050" dirty="0" err="1">
                  <a:solidFill>
                    <a:schemeClr val="bg1"/>
                  </a:solidFill>
                </a:rPr>
                <a:t>Alivisatos</a:t>
              </a:r>
              <a:r>
                <a:rPr lang="en-US" sz="1050" dirty="0">
                  <a:solidFill>
                    <a:schemeClr val="bg1"/>
                  </a:solidFill>
                </a:rPr>
                <a:t>, UC Berkeley,</a:t>
              </a:r>
            </a:p>
            <a:p>
              <a:r>
                <a:rPr lang="en-US" sz="1050" dirty="0">
                  <a:solidFill>
                    <a:schemeClr val="bg1"/>
                  </a:solidFill>
                </a:rPr>
                <a:t>http://www.cchem.berkeley.edu/pagrp/gallery.html</a:t>
              </a:r>
            </a:p>
          </p:txBody>
        </p:sp>
        <p:sp>
          <p:nvSpPr>
            <p:cNvPr id="10" name="Left Arrow 9"/>
            <p:cNvSpPr/>
            <p:nvPr/>
          </p:nvSpPr>
          <p:spPr>
            <a:xfrm rot="1679309">
              <a:off x="2233618" y="800007"/>
              <a:ext cx="1429757" cy="2954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81000" y="2638116"/>
            <a:ext cx="3429001" cy="4067484"/>
            <a:chOff x="381000" y="2638116"/>
            <a:chExt cx="3429001" cy="4067484"/>
          </a:xfrm>
        </p:grpSpPr>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7" y="2638116"/>
              <a:ext cx="2352674" cy="3457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1000" y="6128519"/>
              <a:ext cx="3429001" cy="577081"/>
            </a:xfrm>
            <a:prstGeom prst="rect">
              <a:avLst/>
            </a:prstGeom>
          </p:spPr>
          <p:txBody>
            <a:bodyPr wrap="square">
              <a:spAutoFit/>
            </a:bodyPr>
            <a:lstStyle/>
            <a:p>
              <a:r>
                <a:rPr lang="en-US" sz="1050" dirty="0">
                  <a:solidFill>
                    <a:schemeClr val="bg1"/>
                  </a:solidFill>
                </a:rPr>
                <a:t>Si / </a:t>
              </a:r>
              <a:r>
                <a:rPr lang="en-US" sz="1050" dirty="0" err="1">
                  <a:solidFill>
                    <a:schemeClr val="bg1"/>
                  </a:solidFill>
                </a:rPr>
                <a:t>SiGe</a:t>
              </a:r>
              <a:r>
                <a:rPr lang="en-US" sz="1050" dirty="0">
                  <a:solidFill>
                    <a:schemeClr val="bg1"/>
                  </a:solidFill>
                </a:rPr>
                <a:t> quantum wells</a:t>
              </a:r>
            </a:p>
            <a:p>
              <a:r>
                <a:rPr lang="en-US" sz="1050" dirty="0">
                  <a:solidFill>
                    <a:schemeClr val="bg1"/>
                  </a:solidFill>
                </a:rPr>
                <a:t>Douglas Paul, University of Glasgow</a:t>
              </a:r>
            </a:p>
            <a:p>
              <a:r>
                <a:rPr lang="en-US" sz="1050" dirty="0">
                  <a:solidFill>
                    <a:schemeClr val="bg1"/>
                  </a:solidFill>
                </a:rPr>
                <a:t>http://</a:t>
              </a:r>
              <a:r>
                <a:rPr lang="en-US" sz="1050" dirty="0" smtClean="0">
                  <a:solidFill>
                    <a:schemeClr val="bg1"/>
                  </a:solidFill>
                </a:rPr>
                <a:t>userweb.eng.gla.ac.uk/douglas.paul/QCL.html</a:t>
              </a:r>
              <a:endParaRPr lang="en-US" sz="1050" dirty="0">
                <a:solidFill>
                  <a:schemeClr val="bg1"/>
                </a:solidFill>
              </a:endParaRPr>
            </a:p>
          </p:txBody>
        </p:sp>
        <p:sp>
          <p:nvSpPr>
            <p:cNvPr id="12" name="Curved Left Arrow 11"/>
            <p:cNvSpPr/>
            <p:nvPr/>
          </p:nvSpPr>
          <p:spPr>
            <a:xfrm rot="1755765">
              <a:off x="3109910" y="2977719"/>
              <a:ext cx="486262" cy="162734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84331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پلاسمون (</a:t>
            </a:r>
            <a:r>
              <a:rPr lang="en-US" dirty="0" err="1" smtClean="0"/>
              <a:t>Plasmons</a:t>
            </a:r>
            <a:r>
              <a:rPr lang="fa-IR" dirty="0" smtClean="0"/>
              <a:t>):</a:t>
            </a:r>
            <a:br>
              <a:rPr lang="fa-IR" dirty="0" smtClean="0"/>
            </a:br>
            <a:r>
              <a:rPr lang="fa-IR" dirty="0" smtClean="0"/>
              <a:t>ابتدا با یک آزمایش فکری شروع می کنیم</a:t>
            </a:r>
            <a:endParaRPr lang="en-US" dirty="0"/>
          </a:p>
        </p:txBody>
      </p:sp>
      <p:sp>
        <p:nvSpPr>
          <p:cNvPr id="3" name="Content Placeholder 2"/>
          <p:cNvSpPr>
            <a:spLocks noGrp="1"/>
          </p:cNvSpPr>
          <p:nvPr>
            <p:ph idx="1"/>
          </p:nvPr>
        </p:nvSpPr>
        <p:spPr>
          <a:xfrm>
            <a:off x="381000" y="1371601"/>
            <a:ext cx="8305800" cy="2590800"/>
          </a:xfrm>
        </p:spPr>
        <p:txBody>
          <a:bodyPr/>
          <a:lstStyle/>
          <a:p>
            <a:pPr algn="just"/>
            <a:r>
              <a:rPr lang="fa-IR" dirty="0" smtClean="0"/>
              <a:t>فرض کنید یک صفحه فلزی با حفراتی در داخل آن داریم. این صفحه را از یک طرف با نور روش می نمائیم </a:t>
            </a:r>
          </a:p>
          <a:p>
            <a:pPr algn="just"/>
            <a:r>
              <a:rPr lang="fa-IR" dirty="0" smtClean="0"/>
              <a:t>چه بخشی از نور به  طرف دیگر صفحه فلزی منتقل می گردد؟</a:t>
            </a:r>
          </a:p>
          <a:p>
            <a:pPr algn="just"/>
            <a:r>
              <a:rPr lang="fa-IR" dirty="0" smtClean="0"/>
              <a:t>برای ساده سازی فرض کنید کل صفحه فلزی به طور یکنواخت روشن می شود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42</a:t>
            </a:fld>
            <a:endParaRPr lang="en-US"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810000"/>
            <a:ext cx="719137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245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پلاسمون (</a:t>
            </a:r>
            <a:r>
              <a:rPr lang="en-US" dirty="0" err="1" smtClean="0"/>
              <a:t>Plasmons</a:t>
            </a:r>
            <a:r>
              <a:rPr lang="fa-IR" dirty="0" smtClean="0"/>
              <a:t>):</a:t>
            </a:r>
            <a:br>
              <a:rPr lang="fa-IR" dirty="0" smtClean="0"/>
            </a:br>
            <a:r>
              <a:rPr lang="fa-IR" dirty="0" smtClean="0"/>
              <a:t>ابتدا با یک آزمایش فکری شروع می کنیم</a:t>
            </a:r>
            <a:endParaRPr lang="en-US" dirty="0"/>
          </a:p>
        </p:txBody>
      </p:sp>
      <p:sp>
        <p:nvSpPr>
          <p:cNvPr id="3" name="Content Placeholder 2"/>
          <p:cNvSpPr>
            <a:spLocks noGrp="1"/>
          </p:cNvSpPr>
          <p:nvPr>
            <p:ph idx="1"/>
          </p:nvPr>
        </p:nvSpPr>
        <p:spPr>
          <a:xfrm>
            <a:off x="381000" y="1219197"/>
            <a:ext cx="8305800" cy="2590800"/>
          </a:xfrm>
        </p:spPr>
        <p:txBody>
          <a:bodyPr/>
          <a:lstStyle/>
          <a:p>
            <a:pPr algn="just"/>
            <a:r>
              <a:rPr lang="fa-IR" dirty="0" smtClean="0"/>
              <a:t>سطح کل صفحه فلزی: </a:t>
            </a:r>
            <a:r>
              <a:rPr lang="en-US" dirty="0" smtClean="0"/>
              <a:t>A</a:t>
            </a:r>
            <a:r>
              <a:rPr lang="en-US" baseline="-25000" dirty="0"/>
              <a:t>s</a:t>
            </a:r>
            <a:r>
              <a:rPr lang="fa-IR" dirty="0" smtClean="0"/>
              <a:t> </a:t>
            </a:r>
          </a:p>
          <a:p>
            <a:pPr algn="just"/>
            <a:r>
              <a:rPr lang="fa-IR" dirty="0" smtClean="0"/>
              <a:t>سطح کل مربوط به حفره ها: </a:t>
            </a:r>
            <a:r>
              <a:rPr lang="en-US" dirty="0" smtClean="0"/>
              <a:t>A</a:t>
            </a:r>
            <a:r>
              <a:rPr lang="en-US" baseline="-25000" dirty="0" smtClean="0"/>
              <a:t>h</a:t>
            </a:r>
            <a:r>
              <a:rPr lang="en-US" dirty="0" smtClean="0"/>
              <a:t> = N</a:t>
            </a:r>
            <a:r>
              <a:rPr lang="el-GR" dirty="0" smtClean="0"/>
              <a:t>π</a:t>
            </a:r>
            <a:r>
              <a:rPr lang="en-US" dirty="0" smtClean="0"/>
              <a:t>R</a:t>
            </a:r>
            <a:r>
              <a:rPr lang="en-US" baseline="30000" dirty="0" smtClean="0"/>
              <a:t>2</a:t>
            </a:r>
            <a:r>
              <a:rPr lang="fa-IR" baseline="30000" dirty="0" smtClean="0"/>
              <a:t> </a:t>
            </a:r>
            <a:endParaRPr lang="fa-IR" baseline="30000" dirty="0"/>
          </a:p>
          <a:p>
            <a:pPr algn="just"/>
            <a:r>
              <a:rPr lang="fa-IR" dirty="0" smtClean="0"/>
              <a:t>بنابراین به سادگی بخش منتقل شده برابر است با: </a:t>
            </a:r>
            <a:r>
              <a:rPr lang="en-US" dirty="0" smtClean="0"/>
              <a:t>(N</a:t>
            </a:r>
            <a:r>
              <a:rPr lang="el-GR" dirty="0" smtClean="0"/>
              <a:t>π</a:t>
            </a:r>
            <a:r>
              <a:rPr lang="en-US" dirty="0" smtClean="0"/>
              <a:t>R</a:t>
            </a:r>
            <a:r>
              <a:rPr lang="en-US" baseline="30000" dirty="0" smtClean="0"/>
              <a:t>2</a:t>
            </a:r>
            <a:r>
              <a:rPr lang="en-US" dirty="0" smtClean="0"/>
              <a:t>) / A</a:t>
            </a:r>
            <a:r>
              <a:rPr lang="en-US" baseline="-25000" dirty="0" smtClean="0"/>
              <a:t>s</a:t>
            </a:r>
            <a:r>
              <a:rPr lang="fa-IR" baseline="-25000" dirty="0" smtClean="0"/>
              <a:t> </a:t>
            </a:r>
          </a:p>
          <a:p>
            <a:pPr algn="just"/>
            <a:r>
              <a:rPr lang="fa-IR" dirty="0" smtClean="0"/>
              <a:t>این بخش همواره کمتر از یک می باشد </a:t>
            </a:r>
          </a:p>
          <a:p>
            <a:pPr algn="just"/>
            <a:r>
              <a:rPr lang="fa-IR" dirty="0" smtClean="0"/>
              <a:t>اگر چنانچه بخشی از نور که منتقل شده متفاوت از این نسبت باشد بسیار عجیب خواهد بود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43</a:t>
            </a:fld>
            <a:endParaRPr lang="en-US"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223657"/>
            <a:ext cx="8610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67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fade">
                                      <p:cBhvr>
                                        <p:cTn id="7" dur="500"/>
                                        <p:tgtEl>
                                          <p:spTgt spid="56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43" y="-76200"/>
            <a:ext cx="8679783" cy="990600"/>
          </a:xfrm>
        </p:spPr>
        <p:txBody>
          <a:bodyPr/>
          <a:lstStyle/>
          <a:p>
            <a:r>
              <a:rPr lang="fa-IR" sz="3200" dirty="0" smtClean="0"/>
              <a:t>پلاسمون (</a:t>
            </a:r>
            <a:r>
              <a:rPr lang="en-US" sz="3200" dirty="0" err="1" smtClean="0"/>
              <a:t>Plasmons</a:t>
            </a:r>
            <a:r>
              <a:rPr lang="fa-IR" sz="3200" dirty="0" smtClean="0"/>
              <a:t>):ابتدا با یک آزمایش فکری شروع می کنیم</a:t>
            </a:r>
            <a:endParaRPr lang="en-US" sz="3200" dirty="0"/>
          </a:p>
        </p:txBody>
      </p:sp>
      <p:sp>
        <p:nvSpPr>
          <p:cNvPr id="3" name="Content Placeholder 2"/>
          <p:cNvSpPr>
            <a:spLocks noGrp="1"/>
          </p:cNvSpPr>
          <p:nvPr>
            <p:ph idx="1"/>
          </p:nvPr>
        </p:nvSpPr>
        <p:spPr>
          <a:xfrm>
            <a:off x="381000" y="736600"/>
            <a:ext cx="8305800" cy="2590800"/>
          </a:xfrm>
        </p:spPr>
        <p:txBody>
          <a:bodyPr/>
          <a:lstStyle/>
          <a:p>
            <a:pPr algn="just"/>
            <a:r>
              <a:rPr lang="fa-IR" dirty="0" smtClean="0"/>
              <a:t>دو اتفاق جالب خواهد افتاد</a:t>
            </a:r>
          </a:p>
          <a:p>
            <a:pPr marL="0" indent="0" algn="just">
              <a:buNone/>
            </a:pPr>
            <a:r>
              <a:rPr lang="fa-IR" dirty="0" smtClean="0"/>
              <a:t>1- هنگامی که اندازه حفرات به نزدیکی طول موج نور می رسد بخشی از نور که منتقل می گردد خیلی سریعتر کاهش می یابد</a:t>
            </a:r>
          </a:p>
          <a:p>
            <a:pPr marL="0" indent="0" algn="just">
              <a:buNone/>
            </a:pPr>
            <a:r>
              <a:rPr lang="fa-IR" dirty="0" smtClean="0"/>
              <a:t>2- تحت شرایط بخصوصی مقدار عبور می تواند به طور فزاینده ای افزایش یابد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44</a:t>
            </a:fld>
            <a:endParaRPr lang="en-US" dirty="0"/>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971800"/>
            <a:ext cx="379095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348343" y="3276600"/>
            <a:ext cx="437605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a-IR" dirty="0" smtClean="0"/>
              <a:t>این اثر برای دهه ها است که شناخته شده است. حفراتی که کوچکتر از </a:t>
            </a:r>
            <a:r>
              <a:rPr lang="el-GR" dirty="0" smtClean="0"/>
              <a:t>λ</a:t>
            </a:r>
            <a:r>
              <a:rPr lang="fa-IR" dirty="0" smtClean="0"/>
              <a:t>  باشند خیلی نور کمی را اجازه عبور می دهند</a:t>
            </a:r>
            <a:endParaRPr lang="en-US" dirty="0"/>
          </a:p>
        </p:txBody>
      </p:sp>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276600"/>
            <a:ext cx="6271206"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9600" y="4901625"/>
            <a:ext cx="2286000" cy="584775"/>
          </a:xfrm>
          <a:prstGeom prst="rect">
            <a:avLst/>
          </a:prstGeom>
          <a:noFill/>
        </p:spPr>
        <p:txBody>
          <a:bodyPr wrap="square" rtlCol="0">
            <a:spAutoFit/>
          </a:bodyPr>
          <a:lstStyle/>
          <a:p>
            <a:pPr algn="r" rtl="1"/>
            <a:r>
              <a:rPr lang="fa-IR" sz="1600" b="1" dirty="0" smtClean="0">
                <a:cs typeface="B Zar" pitchFamily="2" charset="-78"/>
              </a:rPr>
              <a:t>در این مثال اندازه حفرات نصف طول موج می باشد</a:t>
            </a:r>
            <a:endParaRPr lang="en-US" sz="1600" b="1" dirty="0">
              <a:cs typeface="B Zar" pitchFamily="2" charset="-78"/>
            </a:endParaRPr>
          </a:p>
        </p:txBody>
      </p:sp>
      <p:pic>
        <p:nvPicPr>
          <p:cNvPr id="1026" name="Picture 2" descr="Image result for http://kb.osu.edu/dspace/handle/1811/30578?show=full"/>
          <p:cNvPicPr>
            <a:picLocks noChangeAspect="1" noChangeArrowheads="1"/>
          </p:cNvPicPr>
          <p:nvPr/>
        </p:nvPicPr>
        <p:blipFill rotWithShape="1">
          <a:blip r:embed="rId4">
            <a:extLst>
              <a:ext uri="{28A0092B-C50C-407E-A947-70E740481C1C}">
                <a14:useLocalDpi xmlns:a14="http://schemas.microsoft.com/office/drawing/2010/main" val="0"/>
              </a:ext>
            </a:extLst>
          </a:blip>
          <a:srcRect l="45758" t="9264" r="7316" b="15238"/>
          <a:stretch/>
        </p:blipFill>
        <p:spPr bwMode="auto">
          <a:xfrm>
            <a:off x="6444665" y="3283486"/>
            <a:ext cx="2583462" cy="311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03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500"/>
                                        <p:tgtEl>
                                          <p:spTgt spid="573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734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7347"/>
                                        </p:tgtEl>
                                        <p:attrNameLst>
                                          <p:attrName>style.visibility</p:attrName>
                                        </p:attrNameLst>
                                      </p:cBhvr>
                                      <p:to>
                                        <p:strVal val="visible"/>
                                      </p:to>
                                    </p:set>
                                    <p:animEffect transition="in" filter="fade">
                                      <p:cBhvr>
                                        <p:cTn id="24" dur="1000"/>
                                        <p:tgtEl>
                                          <p:spTgt spid="57347"/>
                                        </p:tgtEl>
                                      </p:cBhvr>
                                    </p:animEffect>
                                    <p:anim calcmode="lin" valueType="num">
                                      <p:cBhvr>
                                        <p:cTn id="25" dur="1000" fill="hold"/>
                                        <p:tgtEl>
                                          <p:spTgt spid="57347"/>
                                        </p:tgtEl>
                                        <p:attrNameLst>
                                          <p:attrName>ppt_x</p:attrName>
                                        </p:attrNameLst>
                                      </p:cBhvr>
                                      <p:tavLst>
                                        <p:tav tm="0">
                                          <p:val>
                                            <p:strVal val="#ppt_x"/>
                                          </p:val>
                                        </p:tav>
                                        <p:tav tm="100000">
                                          <p:val>
                                            <p:strVal val="#ppt_x"/>
                                          </p:val>
                                        </p:tav>
                                      </p:tavLst>
                                    </p:anim>
                                    <p:anim calcmode="lin" valueType="num">
                                      <p:cBhvr>
                                        <p:cTn id="26" dur="1000" fill="hold"/>
                                        <p:tgtEl>
                                          <p:spTgt spid="5734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1000"/>
                                        <p:tgtEl>
                                          <p:spTgt spid="1026"/>
                                        </p:tgtEl>
                                      </p:cBhvr>
                                    </p:animEffect>
                                    <p:anim calcmode="lin" valueType="num">
                                      <p:cBhvr>
                                        <p:cTn id="35" dur="1000" fill="hold"/>
                                        <p:tgtEl>
                                          <p:spTgt spid="1026"/>
                                        </p:tgtEl>
                                        <p:attrNameLst>
                                          <p:attrName>ppt_x</p:attrName>
                                        </p:attrNameLst>
                                      </p:cBhvr>
                                      <p:tavLst>
                                        <p:tav tm="0">
                                          <p:val>
                                            <p:strVal val="#ppt_x"/>
                                          </p:val>
                                        </p:tav>
                                        <p:tav tm="100000">
                                          <p:val>
                                            <p:strVal val="#ppt_x"/>
                                          </p:val>
                                        </p:tav>
                                      </p:tavLst>
                                    </p:anim>
                                    <p:anim calcmode="lin" valueType="num">
                                      <p:cBhvr>
                                        <p:cTn id="3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پلاسمون (</a:t>
            </a:r>
            <a:r>
              <a:rPr lang="en-US" dirty="0" err="1" smtClean="0"/>
              <a:t>Plasmons</a:t>
            </a:r>
            <a:r>
              <a:rPr lang="fa-IR" dirty="0" smtClean="0"/>
              <a:t>):</a:t>
            </a:r>
            <a:br>
              <a:rPr lang="fa-IR" dirty="0" smtClean="0"/>
            </a:br>
            <a:r>
              <a:rPr lang="fa-IR" dirty="0" smtClean="0"/>
              <a:t>ابتدا با یک آزمایش فکری شروع می کنیم</a:t>
            </a:r>
            <a:endParaRPr lang="en-US" dirty="0"/>
          </a:p>
        </p:txBody>
      </p:sp>
      <p:sp>
        <p:nvSpPr>
          <p:cNvPr id="3" name="Content Placeholder 2"/>
          <p:cNvSpPr>
            <a:spLocks noGrp="1"/>
          </p:cNvSpPr>
          <p:nvPr>
            <p:ph idx="1"/>
          </p:nvPr>
        </p:nvSpPr>
        <p:spPr>
          <a:xfrm>
            <a:off x="76200" y="1219200"/>
            <a:ext cx="9035143" cy="2209800"/>
          </a:xfrm>
        </p:spPr>
        <p:txBody>
          <a:bodyPr/>
          <a:lstStyle/>
          <a:p>
            <a:pPr algn="just"/>
            <a:r>
              <a:rPr lang="fa-IR" dirty="0" smtClean="0"/>
              <a:t>حفرات در حدود 28 درصد مساحت سطح فلز را پوشش می دهند</a:t>
            </a:r>
          </a:p>
          <a:p>
            <a:pPr algn="just"/>
            <a:r>
              <a:rPr lang="fa-IR" dirty="0" smtClean="0"/>
              <a:t>اما 78 درصد نور فرودی از طریق صفحه فلزی منتقل شده است </a:t>
            </a:r>
          </a:p>
          <a:p>
            <a:pPr algn="just"/>
            <a:r>
              <a:rPr lang="fa-IR" dirty="0" smtClean="0"/>
              <a:t>به عبارت دیگر بخش نور عبوری بیشتر از نسبت مساحت های سطح است</a:t>
            </a:r>
            <a:r>
              <a:rPr lang="fa-IR" sz="1200" dirty="0" smtClean="0"/>
              <a:t> </a:t>
            </a:r>
            <a:r>
              <a:rPr lang="fa-IR" sz="1400" dirty="0" smtClean="0"/>
              <a:t>( 2/8 = 78/28)</a:t>
            </a:r>
          </a:p>
          <a:p>
            <a:pPr algn="just"/>
            <a:r>
              <a:rPr lang="fa-IR" dirty="0" smtClean="0"/>
              <a:t>در بعضی موارد بخش نور عبوری در حدود 100 درصد است </a:t>
            </a:r>
            <a:endParaRPr lang="fa-IR"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45</a:t>
            </a:fld>
            <a:endParaRPr lang="en-US"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3315012"/>
            <a:ext cx="4572000" cy="344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105400" y="4438716"/>
            <a:ext cx="3429000" cy="1477328"/>
          </a:xfrm>
          <a:prstGeom prst="rect">
            <a:avLst/>
          </a:prstGeom>
          <a:ln>
            <a:solidFill>
              <a:schemeClr val="bg1">
                <a:lumMod val="95000"/>
              </a:schemeClr>
            </a:solidFill>
          </a:ln>
        </p:spPr>
        <p:txBody>
          <a:bodyPr wrap="square">
            <a:spAutoFit/>
          </a:bodyPr>
          <a:lstStyle/>
          <a:p>
            <a:pPr algn="just"/>
            <a:r>
              <a:rPr lang="en-US" b="1" dirty="0">
                <a:solidFill>
                  <a:schemeClr val="bg1"/>
                </a:solidFill>
              </a:rPr>
              <a:t>In this example, the holes </a:t>
            </a:r>
            <a:r>
              <a:rPr lang="en-US" b="1" dirty="0" smtClean="0">
                <a:solidFill>
                  <a:schemeClr val="bg1"/>
                </a:solidFill>
              </a:rPr>
              <a:t>cover</a:t>
            </a:r>
            <a:r>
              <a:rPr lang="fa-IR" b="1" dirty="0" smtClean="0">
                <a:solidFill>
                  <a:schemeClr val="bg1"/>
                </a:solidFill>
              </a:rPr>
              <a:t> </a:t>
            </a:r>
            <a:r>
              <a:rPr lang="en-US" b="1" dirty="0" smtClean="0">
                <a:solidFill>
                  <a:schemeClr val="bg1"/>
                </a:solidFill>
              </a:rPr>
              <a:t>about </a:t>
            </a:r>
            <a:r>
              <a:rPr lang="en-US" b="1" dirty="0">
                <a:solidFill>
                  <a:schemeClr val="bg1"/>
                </a:solidFill>
              </a:rPr>
              <a:t>30% of the area, but 100</a:t>
            </a:r>
            <a:r>
              <a:rPr lang="en-US" b="1" dirty="0" smtClean="0">
                <a:solidFill>
                  <a:schemeClr val="bg1"/>
                </a:solidFill>
              </a:rPr>
              <a:t>%</a:t>
            </a:r>
            <a:r>
              <a:rPr lang="fa-IR" b="1" dirty="0" smtClean="0">
                <a:solidFill>
                  <a:schemeClr val="bg1"/>
                </a:solidFill>
              </a:rPr>
              <a:t> </a:t>
            </a:r>
            <a:r>
              <a:rPr lang="en-US" b="1" dirty="0" smtClean="0">
                <a:solidFill>
                  <a:schemeClr val="bg1"/>
                </a:solidFill>
              </a:rPr>
              <a:t>of </a:t>
            </a:r>
            <a:r>
              <a:rPr lang="en-US" b="1" dirty="0">
                <a:solidFill>
                  <a:schemeClr val="bg1"/>
                </a:solidFill>
              </a:rPr>
              <a:t>the light gets </a:t>
            </a:r>
            <a:r>
              <a:rPr lang="en-US" b="1" dirty="0" smtClean="0">
                <a:solidFill>
                  <a:schemeClr val="bg1"/>
                </a:solidFill>
              </a:rPr>
              <a:t>through </a:t>
            </a:r>
            <a:r>
              <a:rPr lang="en-US" b="1" dirty="0">
                <a:solidFill>
                  <a:schemeClr val="bg1"/>
                </a:solidFill>
              </a:rPr>
              <a:t>them (at </a:t>
            </a:r>
            <a:r>
              <a:rPr lang="en-US" b="1" dirty="0" smtClean="0">
                <a:solidFill>
                  <a:schemeClr val="bg1"/>
                </a:solidFill>
              </a:rPr>
              <a:t>a</a:t>
            </a:r>
            <a:r>
              <a:rPr lang="fa-IR" b="1" dirty="0" smtClean="0">
                <a:solidFill>
                  <a:schemeClr val="bg1"/>
                </a:solidFill>
              </a:rPr>
              <a:t> </a:t>
            </a:r>
            <a:r>
              <a:rPr lang="en-US" b="1" dirty="0" smtClean="0">
                <a:solidFill>
                  <a:schemeClr val="bg1"/>
                </a:solidFill>
              </a:rPr>
              <a:t>specific </a:t>
            </a:r>
            <a:r>
              <a:rPr lang="en-US" b="1" dirty="0">
                <a:solidFill>
                  <a:schemeClr val="bg1"/>
                </a:solidFill>
              </a:rPr>
              <a:t>frequency).</a:t>
            </a:r>
          </a:p>
        </p:txBody>
      </p:sp>
    </p:spTree>
    <p:extLst>
      <p:ext uri="{BB962C8B-B14F-4D97-AF65-F5344CB8AC3E}">
        <p14:creationId xmlns:p14="http://schemas.microsoft.com/office/powerpoint/2010/main" val="119561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1000"/>
                                        <p:tgtEl>
                                          <p:spTgt spid="58370"/>
                                        </p:tgtEl>
                                      </p:cBhvr>
                                    </p:animEffect>
                                    <p:anim calcmode="lin" valueType="num">
                                      <p:cBhvr>
                                        <p:cTn id="8" dur="1000" fill="hold"/>
                                        <p:tgtEl>
                                          <p:spTgt spid="58370"/>
                                        </p:tgtEl>
                                        <p:attrNameLst>
                                          <p:attrName>ppt_x</p:attrName>
                                        </p:attrNameLst>
                                      </p:cBhvr>
                                      <p:tavLst>
                                        <p:tav tm="0">
                                          <p:val>
                                            <p:strVal val="#ppt_x"/>
                                          </p:val>
                                        </p:tav>
                                        <p:tav tm="100000">
                                          <p:val>
                                            <p:strVal val="#ppt_x"/>
                                          </p:val>
                                        </p:tav>
                                      </p:tavLst>
                                    </p:anim>
                                    <p:anim calcmode="lin" valueType="num">
                                      <p:cBhvr>
                                        <p:cTn id="9" dur="1000" fill="hold"/>
                                        <p:tgtEl>
                                          <p:spTgt spid="583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پلاسمون کلیدی  برای همه می باشد</a:t>
            </a:r>
            <a:endParaRPr lang="en-US" dirty="0"/>
          </a:p>
        </p:txBody>
      </p:sp>
      <p:sp>
        <p:nvSpPr>
          <p:cNvPr id="3" name="Content Placeholder 2"/>
          <p:cNvSpPr>
            <a:spLocks noGrp="1"/>
          </p:cNvSpPr>
          <p:nvPr>
            <p:ph idx="1"/>
          </p:nvPr>
        </p:nvSpPr>
        <p:spPr>
          <a:xfrm>
            <a:off x="533400" y="1371601"/>
            <a:ext cx="8153400" cy="1219200"/>
          </a:xfrm>
        </p:spPr>
        <p:txBody>
          <a:bodyPr/>
          <a:lstStyle/>
          <a:p>
            <a:r>
              <a:rPr lang="fa-IR" dirty="0" smtClean="0"/>
              <a:t>موج نور ورودی موج های سطحی بر روی سطح را برانگیخته نموده که سپس د رطول سطح انتشار می یابند از طریق روزنه ها خارج می شوند</a:t>
            </a:r>
          </a:p>
          <a:p>
            <a:r>
              <a:rPr lang="fa-IR" dirty="0" smtClean="0"/>
              <a:t>این امواج سطحی تحت عنوان پلاسمون های سطحی شناخته می شوند </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46</a:t>
            </a:fld>
            <a:endParaRPr lang="en-US" dirty="0"/>
          </a:p>
        </p:txBody>
      </p:sp>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971800"/>
            <a:ext cx="676275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40732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عبور فوق العاده</a:t>
            </a:r>
            <a:endParaRPr lang="en-US" dirty="0"/>
          </a:p>
        </p:txBody>
      </p:sp>
      <p:sp>
        <p:nvSpPr>
          <p:cNvPr id="3" name="Content Placeholder 2"/>
          <p:cNvSpPr>
            <a:spLocks noGrp="1"/>
          </p:cNvSpPr>
          <p:nvPr>
            <p:ph idx="1"/>
          </p:nvPr>
        </p:nvSpPr>
        <p:spPr>
          <a:xfrm>
            <a:off x="152400" y="1537133"/>
            <a:ext cx="1676400" cy="1219199"/>
          </a:xfrm>
        </p:spPr>
        <p:txBody>
          <a:bodyPr/>
          <a:lstStyle/>
          <a:p>
            <a:pPr marL="0" indent="0" algn="just">
              <a:buNone/>
            </a:pPr>
            <a:r>
              <a:rPr lang="fa-IR" sz="2000" dirty="0" smtClean="0"/>
              <a:t>یک حفره تکی کوچک با یک شیار هم مرکز با آن </a:t>
            </a:r>
            <a:endParaRPr lang="en-US" sz="2000"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47</a:t>
            </a:fld>
            <a:endParaRPr lang="en-US"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95400"/>
            <a:ext cx="1842761"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389644"/>
            <a:ext cx="5867400" cy="331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3823961" y="1676401"/>
            <a:ext cx="5243839" cy="213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itchFamily="2" charset="2"/>
              <a:buChar char="q"/>
            </a:pPr>
            <a:r>
              <a:rPr lang="fa-IR" sz="2400" dirty="0" smtClean="0"/>
              <a:t>این پدیده با تک حفره ها هم اتفاق می افتد</a:t>
            </a:r>
          </a:p>
          <a:p>
            <a:pPr algn="just">
              <a:buFont typeface="Wingdings" pitchFamily="2" charset="2"/>
              <a:buChar char="q"/>
            </a:pPr>
            <a:r>
              <a:rPr lang="fa-IR" sz="2400" dirty="0" smtClean="0"/>
              <a:t>و اگر </a:t>
            </a:r>
            <a:r>
              <a:rPr lang="fa-IR" sz="2400" dirty="0"/>
              <a:t>به طور مناسب </a:t>
            </a:r>
            <a:r>
              <a:rPr lang="fa-IR" sz="2400" dirty="0" smtClean="0"/>
              <a:t>سطح</a:t>
            </a:r>
            <a:r>
              <a:rPr lang="en-US" sz="2400" dirty="0" smtClean="0"/>
              <a:t> </a:t>
            </a:r>
            <a:r>
              <a:rPr lang="fa-IR" sz="2400" dirty="0" smtClean="0"/>
              <a:t>ساختارش طراحی شود</a:t>
            </a:r>
          </a:p>
          <a:p>
            <a:pPr algn="just">
              <a:buFont typeface="Wingdings" pitchFamily="2" charset="2"/>
              <a:buChar char="q"/>
            </a:pPr>
            <a:r>
              <a:rPr lang="fa-IR" sz="2400" dirty="0" smtClean="0"/>
              <a:t>همچنین این پدیده از طریق نور عبوری تاخیری مشاهده می شود</a:t>
            </a:r>
            <a:endParaRPr lang="en-US" sz="24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581400"/>
            <a:ext cx="2928014"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bwMode="auto">
          <a:xfrm>
            <a:off x="0" y="5047622"/>
            <a:ext cx="3004213" cy="121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r>
              <a:rPr lang="fa-IR" sz="3200" dirty="0" smtClean="0">
                <a:solidFill>
                  <a:srgbClr val="FFFF00"/>
                </a:solidFill>
              </a:rPr>
              <a:t>آیا این واقعاً نانواپتیک می باشد؟</a:t>
            </a:r>
            <a:endParaRPr lang="en-US" sz="3200" dirty="0">
              <a:solidFill>
                <a:srgbClr val="FFFF00"/>
              </a:solidFill>
            </a:endParaRPr>
          </a:p>
        </p:txBody>
      </p:sp>
    </p:spTree>
    <p:extLst>
      <p:ext uri="{BB962C8B-B14F-4D97-AF65-F5344CB8AC3E}">
        <p14:creationId xmlns:p14="http://schemas.microsoft.com/office/powerpoint/2010/main" val="202095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پلاسمون چیست؟</a:t>
            </a:r>
            <a:endParaRPr lang="en-US" dirty="0"/>
          </a:p>
        </p:txBody>
      </p:sp>
      <p:sp>
        <p:nvSpPr>
          <p:cNvPr id="3" name="Content Placeholder 2"/>
          <p:cNvSpPr>
            <a:spLocks noGrp="1"/>
          </p:cNvSpPr>
          <p:nvPr>
            <p:ph idx="1"/>
          </p:nvPr>
        </p:nvSpPr>
        <p:spPr>
          <a:xfrm>
            <a:off x="381000" y="1371601"/>
            <a:ext cx="8610600" cy="685800"/>
          </a:xfrm>
        </p:spPr>
        <p:txBody>
          <a:bodyPr/>
          <a:lstStyle/>
          <a:p>
            <a:pPr marL="0" indent="0">
              <a:buNone/>
            </a:pPr>
            <a:r>
              <a:rPr lang="fa-IR" dirty="0" smtClean="0"/>
              <a:t>پلاسمون: نوسان به هم پیوسته ای از یک مجموعه بزرگ از الکترون ها می باشد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48</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2187574"/>
            <a:ext cx="50673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5105400" y="2057400"/>
            <a:ext cx="4019550" cy="17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a-IR" sz="2400" dirty="0" smtClean="0"/>
              <a:t>الکترون هایی که آزادانه می گردند شبیه یک سیال غیر تراکم پذیر نظیر آب رفتار می کنند با این تفاوت آن ها حامل بار نیز هستند</a:t>
            </a:r>
            <a:endParaRPr lang="en-US" sz="2400" dirty="0"/>
          </a:p>
        </p:txBody>
      </p:sp>
      <p:sp>
        <p:nvSpPr>
          <p:cNvPr id="7" name="Content Placeholder 2"/>
          <p:cNvSpPr txBox="1">
            <a:spLocks/>
          </p:cNvSpPr>
          <p:nvPr/>
        </p:nvSpPr>
        <p:spPr bwMode="auto">
          <a:xfrm>
            <a:off x="-76200" y="3581400"/>
            <a:ext cx="9048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a-IR" sz="2400" dirty="0" smtClean="0"/>
              <a:t>با توجه به ژئومتری سطح فلز این پدیده پلاسمون می تواند منجر به فرم های مختلفی گردد</a:t>
            </a:r>
            <a:endParaRPr lang="en-US" sz="24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4191000"/>
            <a:ext cx="43815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bwMode="auto">
          <a:xfrm>
            <a:off x="4448175" y="4114800"/>
            <a:ext cx="46513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r>
              <a:rPr lang="fa-IR" sz="2400" dirty="0" smtClean="0"/>
              <a:t>یک پلاسمون می تواند یک موجی را بر روی سطح فلز ایجاد نماید  به نحوی که ناشی ا زنوسان تناوبی از دانسیته الکترونی باشد</a:t>
            </a:r>
          </a:p>
          <a:p>
            <a:pPr marL="0" indent="0" algn="just">
              <a:buFontTx/>
              <a:buNone/>
            </a:pPr>
            <a:r>
              <a:rPr lang="fa-IR" sz="2400" dirty="0" smtClean="0"/>
              <a:t>بنابراین یک نوسانی وابسته به نور موجی وجود دارد</a:t>
            </a:r>
          </a:p>
          <a:p>
            <a:pPr marL="0" indent="0" algn="just">
              <a:buFontTx/>
              <a:buNone/>
            </a:pPr>
            <a:r>
              <a:rPr lang="fa-IR" sz="2400" dirty="0" smtClean="0"/>
              <a:t>در این مورد پلاسمون در سطح فلز منتشر می شود</a:t>
            </a:r>
            <a:endParaRPr lang="en-US" sz="2400" dirty="0"/>
          </a:p>
        </p:txBody>
      </p:sp>
    </p:spTree>
    <p:extLst>
      <p:ext uri="{BB962C8B-B14F-4D97-AF65-F5344CB8AC3E}">
        <p14:creationId xmlns:p14="http://schemas.microsoft.com/office/powerpoint/2010/main" val="406351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مطالب بخصوصی در مورد پلاسمون ها </a:t>
            </a:r>
            <a:endParaRPr lang="en-US" dirty="0"/>
          </a:p>
        </p:txBody>
      </p:sp>
      <p:sp>
        <p:nvSpPr>
          <p:cNvPr id="3" name="Content Placeholder 2"/>
          <p:cNvSpPr>
            <a:spLocks noGrp="1"/>
          </p:cNvSpPr>
          <p:nvPr>
            <p:ph idx="1"/>
          </p:nvPr>
        </p:nvSpPr>
        <p:spPr>
          <a:xfrm>
            <a:off x="2676525" y="2838450"/>
            <a:ext cx="6364287" cy="3867150"/>
          </a:xfrm>
        </p:spPr>
        <p:txBody>
          <a:bodyPr/>
          <a:lstStyle/>
          <a:p>
            <a:pPr marL="0" indent="0">
              <a:buNone/>
            </a:pPr>
            <a:r>
              <a:rPr lang="fa-IR" sz="2400" dirty="0" smtClean="0"/>
              <a:t>1- برانگیختگی جفتی دارند یعنی نه تنها الکترون های به طور آزادانه گردش می کنند بلکه نوسانی از میدان الکترومغناطیسی هم داریم</a:t>
            </a:r>
          </a:p>
          <a:p>
            <a:pPr marL="0" indent="0">
              <a:buNone/>
            </a:pPr>
            <a:r>
              <a:rPr lang="fa-IR" sz="2400" dirty="0" smtClean="0"/>
              <a:t>2- برای آن ها محدودیت پراش مربوط به نور کانونی محدودیتی ایجاد نمی کند و آن ها می توانند خیلی کوچکتر از طول موج باشند</a:t>
            </a:r>
          </a:p>
          <a:p>
            <a:pPr marL="0" indent="0">
              <a:buNone/>
            </a:pPr>
            <a:r>
              <a:rPr lang="fa-IR" sz="2400" dirty="0" smtClean="0"/>
              <a:t>3- آن ها خیلی نزدیک سطح فلز بوجود می آیند بدین معنا که:</a:t>
            </a:r>
          </a:p>
          <a:p>
            <a:pPr lvl="1">
              <a:buFont typeface="Wingdings" pitchFamily="2" charset="2"/>
              <a:buChar char="q"/>
            </a:pPr>
            <a:r>
              <a:rPr lang="fa-IR" dirty="0" smtClean="0"/>
              <a:t>قدرت میدان مغناطیسی نزدیک سطح می تواند خیلی تقویت شود</a:t>
            </a:r>
          </a:p>
          <a:p>
            <a:pPr lvl="1">
              <a:buFont typeface="Wingdings" pitchFamily="2" charset="2"/>
              <a:buChar char="q"/>
            </a:pPr>
            <a:r>
              <a:rPr lang="fa-IR" dirty="0" smtClean="0"/>
              <a:t>آن ها به اتفاقاتی که در نزدیکی سطح فلز رخ می دهند بسیار حساس می باشند </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49</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990600"/>
            <a:ext cx="38481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957"/>
          <a:stretch/>
        </p:blipFill>
        <p:spPr bwMode="auto">
          <a:xfrm>
            <a:off x="152400" y="1143000"/>
            <a:ext cx="2524125" cy="508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942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بعضی تعاریف مربوط به نور</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5</a:t>
            </a:fld>
            <a:endParaRPr lang="en-US" dirty="0"/>
          </a:p>
        </p:txBody>
      </p:sp>
      <p:pic>
        <p:nvPicPr>
          <p:cNvPr id="5" name="Picture 1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3" y="1992084"/>
            <a:ext cx="4038600" cy="301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9" name="Rectangle 7"/>
          <p:cNvSpPr>
            <a:spLocks noChangeArrowheads="1"/>
          </p:cNvSpPr>
          <p:nvPr/>
        </p:nvSpPr>
        <p:spPr bwMode="auto">
          <a:xfrm>
            <a:off x="730394" y="1328057"/>
            <a:ext cx="81596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rtl="1">
              <a:spcBef>
                <a:spcPct val="20000"/>
              </a:spcBef>
            </a:pPr>
            <a:r>
              <a:rPr lang="fa-IR" sz="2400" dirty="0">
                <a:solidFill>
                  <a:schemeClr val="bg1"/>
                </a:solidFill>
                <a:cs typeface="B Zar" pitchFamily="2" charset="-78"/>
              </a:rPr>
              <a:t>نور مرئی نوعی تابش الکترومغناطیس (</a:t>
            </a:r>
            <a:r>
              <a:rPr lang="en-US" sz="2400" b="1" i="1" dirty="0">
                <a:solidFill>
                  <a:schemeClr val="bg1"/>
                </a:solidFill>
                <a:cs typeface="B Zar" pitchFamily="2" charset="-78"/>
              </a:rPr>
              <a:t>Electromagnetic radiation</a:t>
            </a:r>
            <a:r>
              <a:rPr lang="fa-IR" sz="2400" dirty="0">
                <a:solidFill>
                  <a:schemeClr val="bg1"/>
                </a:solidFill>
                <a:cs typeface="B Zar" pitchFamily="2" charset="-78"/>
              </a:rPr>
              <a:t>) است </a:t>
            </a:r>
            <a:r>
              <a:rPr lang="en-US" sz="2400" dirty="0">
                <a:solidFill>
                  <a:schemeClr val="bg1"/>
                </a:solidFill>
                <a:cs typeface="B Zar" pitchFamily="2" charset="-78"/>
              </a:rPr>
              <a:t>.</a:t>
            </a:r>
          </a:p>
        </p:txBody>
      </p:sp>
      <p:sp>
        <p:nvSpPr>
          <p:cNvPr id="10" name="Rectangle 8"/>
          <p:cNvSpPr>
            <a:spLocks noChangeArrowheads="1"/>
          </p:cNvSpPr>
          <p:nvPr/>
        </p:nvSpPr>
        <p:spPr bwMode="auto">
          <a:xfrm>
            <a:off x="4140200" y="1817914"/>
            <a:ext cx="4927600"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rtl="1">
              <a:spcBef>
                <a:spcPct val="20000"/>
              </a:spcBef>
            </a:pPr>
            <a:r>
              <a:rPr lang="fa-IR" sz="2400" dirty="0">
                <a:solidFill>
                  <a:schemeClr val="bg1"/>
                </a:solidFill>
                <a:cs typeface="B Zar" pitchFamily="2" charset="-78"/>
              </a:rPr>
              <a:t>خواص موجی تابش الکترومغناطیس با سه متغییر توصیف می شود:</a:t>
            </a:r>
            <a:endParaRPr lang="en-US" sz="2400" dirty="0">
              <a:solidFill>
                <a:schemeClr val="bg1"/>
              </a:solidFill>
              <a:cs typeface="B Zar" pitchFamily="2" charset="-78"/>
            </a:endParaRPr>
          </a:p>
          <a:p>
            <a:pPr marL="342900" indent="-342900" algn="r" rtl="1">
              <a:spcBef>
                <a:spcPct val="20000"/>
              </a:spcBef>
              <a:buFont typeface="Wingdings" pitchFamily="2" charset="2"/>
              <a:buChar char="q"/>
            </a:pPr>
            <a:r>
              <a:rPr lang="fa-IR" sz="2400" dirty="0">
                <a:solidFill>
                  <a:schemeClr val="bg1"/>
                </a:solidFill>
                <a:cs typeface="B Zar" pitchFamily="2" charset="-78"/>
              </a:rPr>
              <a:t>فرکانس </a:t>
            </a:r>
            <a:r>
              <a:rPr lang="fa-IR" sz="2400" dirty="0" smtClean="0">
                <a:solidFill>
                  <a:schemeClr val="bg1"/>
                </a:solidFill>
                <a:cs typeface="B Zar" pitchFamily="2" charset="-78"/>
              </a:rPr>
              <a:t>(</a:t>
            </a:r>
            <a:r>
              <a:rPr lang="en-US" sz="2400" dirty="0">
                <a:solidFill>
                  <a:schemeClr val="bg1"/>
                </a:solidFill>
                <a:cs typeface="B Zar" pitchFamily="2" charset="-78"/>
              </a:rPr>
              <a:t>frequency</a:t>
            </a:r>
            <a:r>
              <a:rPr lang="fa-IR" sz="2400" dirty="0" smtClean="0">
                <a:solidFill>
                  <a:schemeClr val="bg1"/>
                </a:solidFill>
                <a:cs typeface="B Zar" pitchFamily="2" charset="-78"/>
              </a:rPr>
              <a:t>) </a:t>
            </a:r>
            <a:r>
              <a:rPr lang="en-US" sz="2400" b="1" dirty="0" smtClean="0">
                <a:solidFill>
                  <a:schemeClr val="bg1"/>
                </a:solidFill>
                <a:latin typeface="Symbol" pitchFamily="18" charset="2"/>
                <a:cs typeface="B Zar" pitchFamily="2" charset="-78"/>
              </a:rPr>
              <a:t> n</a:t>
            </a:r>
            <a:r>
              <a:rPr lang="fa-IR" sz="2400" b="1" dirty="0" smtClean="0">
                <a:solidFill>
                  <a:schemeClr val="bg1"/>
                </a:solidFill>
                <a:latin typeface="Symbol" pitchFamily="18" charset="2"/>
                <a:cs typeface="B Zar" pitchFamily="2" charset="-78"/>
              </a:rPr>
              <a:t>(</a:t>
            </a:r>
            <a:r>
              <a:rPr lang="en-US" sz="2400" b="0" i="0" u="none" strike="noStrike" baseline="0" dirty="0" smtClean="0">
                <a:solidFill>
                  <a:schemeClr val="bg1"/>
                </a:solidFill>
                <a:latin typeface="ArialMT"/>
              </a:rPr>
              <a:t>nu</a:t>
            </a:r>
            <a:r>
              <a:rPr lang="fa-IR" sz="2400" b="1" dirty="0" smtClean="0">
                <a:solidFill>
                  <a:schemeClr val="bg1"/>
                </a:solidFill>
                <a:latin typeface="Symbol" pitchFamily="18" charset="2"/>
                <a:cs typeface="B Zar" pitchFamily="2" charset="-78"/>
              </a:rPr>
              <a:t>) </a:t>
            </a:r>
            <a:r>
              <a:rPr lang="fa-IR" sz="2400" dirty="0" smtClean="0">
                <a:solidFill>
                  <a:schemeClr val="bg1"/>
                </a:solidFill>
                <a:cs typeface="B Zar" pitchFamily="2" charset="-78"/>
              </a:rPr>
              <a:t>: </a:t>
            </a:r>
            <a:r>
              <a:rPr lang="fa-IR" sz="2400" dirty="0">
                <a:solidFill>
                  <a:schemeClr val="bg1"/>
                </a:solidFill>
                <a:cs typeface="B Zar" pitchFamily="2" charset="-78"/>
              </a:rPr>
              <a:t>تعداد سیکل ها بر ثانیه، </a:t>
            </a:r>
            <a:r>
              <a:rPr lang="en-US" sz="2400" dirty="0">
                <a:solidFill>
                  <a:schemeClr val="bg1"/>
                </a:solidFill>
                <a:cs typeface="B Zar" pitchFamily="2" charset="-78"/>
              </a:rPr>
              <a:t>(Hz = 1 cycle/s)</a:t>
            </a:r>
          </a:p>
          <a:p>
            <a:pPr marL="342900" indent="-342900" algn="r" rtl="1">
              <a:spcBef>
                <a:spcPct val="20000"/>
              </a:spcBef>
              <a:buFont typeface="Wingdings" pitchFamily="2" charset="2"/>
              <a:buChar char="q"/>
            </a:pPr>
            <a:r>
              <a:rPr lang="fa-IR" sz="2400" dirty="0">
                <a:solidFill>
                  <a:schemeClr val="bg1"/>
                </a:solidFill>
                <a:cs typeface="B Zar" pitchFamily="2" charset="-78"/>
              </a:rPr>
              <a:t>طول موج </a:t>
            </a:r>
            <a:r>
              <a:rPr lang="fa-IR" sz="2400" dirty="0" smtClean="0">
                <a:solidFill>
                  <a:schemeClr val="bg1"/>
                </a:solidFill>
                <a:latin typeface="Times New Roman" pitchFamily="18" charset="0"/>
                <a:cs typeface="B Zar" pitchFamily="2" charset="-78"/>
              </a:rPr>
              <a:t>(</a:t>
            </a:r>
            <a:r>
              <a:rPr lang="en-US" sz="2400" dirty="0">
                <a:solidFill>
                  <a:schemeClr val="bg1"/>
                </a:solidFill>
                <a:latin typeface="Times New Roman" pitchFamily="18" charset="0"/>
                <a:cs typeface="B Zar" pitchFamily="2" charset="-78"/>
              </a:rPr>
              <a:t>W</a:t>
            </a:r>
            <a:r>
              <a:rPr lang="en-US" sz="2400" dirty="0">
                <a:solidFill>
                  <a:schemeClr val="bg1"/>
                </a:solidFill>
                <a:cs typeface="B Zar" pitchFamily="2" charset="-78"/>
              </a:rPr>
              <a:t>avelength</a:t>
            </a:r>
            <a:r>
              <a:rPr lang="fa-IR" sz="2400" dirty="0" smtClean="0">
                <a:solidFill>
                  <a:schemeClr val="bg1"/>
                </a:solidFill>
                <a:cs typeface="B Zar" pitchFamily="2" charset="-78"/>
              </a:rPr>
              <a:t>) </a:t>
            </a:r>
            <a:r>
              <a:rPr lang="en-US" sz="2400" b="1" dirty="0" smtClean="0">
                <a:solidFill>
                  <a:schemeClr val="bg1"/>
                </a:solidFill>
                <a:latin typeface="Symbol" pitchFamily="18" charset="2"/>
                <a:cs typeface="B Zar" pitchFamily="2" charset="-78"/>
              </a:rPr>
              <a:t> l</a:t>
            </a:r>
            <a:r>
              <a:rPr lang="fa-IR" sz="2400" b="1" dirty="0" smtClean="0">
                <a:solidFill>
                  <a:schemeClr val="bg1"/>
                </a:solidFill>
                <a:latin typeface="Symbol" pitchFamily="18" charset="2"/>
                <a:cs typeface="B Zar" pitchFamily="2" charset="-78"/>
              </a:rPr>
              <a:t>(</a:t>
            </a:r>
            <a:r>
              <a:rPr lang="en-US" sz="2400" b="0" i="0" u="none" strike="noStrike" baseline="0" dirty="0" smtClean="0">
                <a:solidFill>
                  <a:schemeClr val="bg1"/>
                </a:solidFill>
                <a:latin typeface="ArialMT"/>
              </a:rPr>
              <a:t>lambda</a:t>
            </a:r>
            <a:r>
              <a:rPr lang="fa-IR" sz="2400" b="1" dirty="0" smtClean="0">
                <a:solidFill>
                  <a:schemeClr val="bg1"/>
                </a:solidFill>
                <a:latin typeface="Symbol" pitchFamily="18" charset="2"/>
                <a:cs typeface="B Zar" pitchFamily="2" charset="-78"/>
              </a:rPr>
              <a:t>)</a:t>
            </a:r>
            <a:r>
              <a:rPr lang="fa-IR" sz="2400" dirty="0" smtClean="0">
                <a:solidFill>
                  <a:schemeClr val="bg1"/>
                </a:solidFill>
                <a:cs typeface="B Zar" pitchFamily="2" charset="-78"/>
              </a:rPr>
              <a:t>: </a:t>
            </a:r>
            <a:r>
              <a:rPr lang="fa-IR" sz="2400" dirty="0">
                <a:solidFill>
                  <a:schemeClr val="bg1"/>
                </a:solidFill>
                <a:cs typeface="B Zar" pitchFamily="2" charset="-78"/>
              </a:rPr>
              <a:t>فاصله ای که یک موج در خلال یک چرخه طی می کند، (</a:t>
            </a:r>
            <a:r>
              <a:rPr lang="en-US" sz="2400" dirty="0">
                <a:solidFill>
                  <a:schemeClr val="bg1"/>
                </a:solidFill>
                <a:cs typeface="B Zar" pitchFamily="2" charset="-78"/>
              </a:rPr>
              <a:t>m</a:t>
            </a:r>
            <a:r>
              <a:rPr lang="fa-IR" sz="2400" dirty="0">
                <a:solidFill>
                  <a:schemeClr val="bg1"/>
                </a:solidFill>
                <a:cs typeface="B Zar" pitchFamily="2" charset="-78"/>
              </a:rPr>
              <a:t>، </a:t>
            </a:r>
            <a:r>
              <a:rPr lang="en-US" sz="2400" dirty="0">
                <a:solidFill>
                  <a:schemeClr val="bg1"/>
                </a:solidFill>
                <a:cs typeface="B Zar" pitchFamily="2" charset="-78"/>
              </a:rPr>
              <a:t>nm</a:t>
            </a:r>
            <a:r>
              <a:rPr lang="fa-IR" sz="2400" dirty="0">
                <a:solidFill>
                  <a:schemeClr val="bg1"/>
                </a:solidFill>
                <a:cs typeface="B Zar" pitchFamily="2" charset="-78"/>
              </a:rPr>
              <a:t>، </a:t>
            </a:r>
            <a:r>
              <a:rPr lang="en-US" sz="2400" dirty="0">
                <a:solidFill>
                  <a:schemeClr val="bg1"/>
                </a:solidFill>
                <a:cs typeface="B Zar" pitchFamily="2" charset="-78"/>
              </a:rPr>
              <a:t>pm</a:t>
            </a:r>
            <a:r>
              <a:rPr lang="fa-IR" sz="2400" dirty="0">
                <a:solidFill>
                  <a:schemeClr val="bg1"/>
                </a:solidFill>
                <a:cs typeface="B Zar" pitchFamily="2" charset="-78"/>
              </a:rPr>
              <a:t> و </a:t>
            </a:r>
            <a:r>
              <a:rPr lang="en-US" sz="2400" dirty="0">
                <a:solidFill>
                  <a:schemeClr val="bg1"/>
                </a:solidFill>
                <a:latin typeface="Times New Roman" pitchFamily="18" charset="0"/>
                <a:cs typeface="B Zar" pitchFamily="2" charset="-78"/>
              </a:rPr>
              <a:t>Å</a:t>
            </a:r>
            <a:r>
              <a:rPr lang="fa-IR" sz="2400" dirty="0">
                <a:solidFill>
                  <a:schemeClr val="bg1"/>
                </a:solidFill>
                <a:cs typeface="B Zar" pitchFamily="2" charset="-78"/>
              </a:rPr>
              <a:t>)</a:t>
            </a:r>
            <a:endParaRPr lang="en-US" sz="2400" dirty="0">
              <a:solidFill>
                <a:schemeClr val="bg1"/>
              </a:solidFill>
              <a:cs typeface="B Zar" pitchFamily="2" charset="-78"/>
            </a:endParaRPr>
          </a:p>
          <a:p>
            <a:pPr marL="342900" indent="-342900" algn="r" rtl="1">
              <a:spcBef>
                <a:spcPct val="20000"/>
              </a:spcBef>
              <a:buFont typeface="Wingdings" pitchFamily="2" charset="2"/>
              <a:buChar char="q"/>
            </a:pPr>
            <a:r>
              <a:rPr lang="fa-IR" sz="2400" dirty="0" smtClean="0">
                <a:solidFill>
                  <a:schemeClr val="bg1"/>
                </a:solidFill>
                <a:cs typeface="B Zar" pitchFamily="2" charset="-78"/>
              </a:rPr>
              <a:t>دامنه </a:t>
            </a:r>
            <a:r>
              <a:rPr lang="en-US" sz="2400" dirty="0">
                <a:solidFill>
                  <a:schemeClr val="bg1"/>
                </a:solidFill>
                <a:cs typeface="B Zar" pitchFamily="2" charset="-78"/>
              </a:rPr>
              <a:t>A</a:t>
            </a:r>
            <a:r>
              <a:rPr lang="fa-IR" sz="2400" dirty="0">
                <a:solidFill>
                  <a:schemeClr val="bg1"/>
                </a:solidFill>
                <a:cs typeface="B Zar" pitchFamily="2" charset="-78"/>
              </a:rPr>
              <a:t> (</a:t>
            </a:r>
            <a:r>
              <a:rPr lang="en-US" sz="2400" dirty="0">
                <a:solidFill>
                  <a:schemeClr val="bg1"/>
                </a:solidFill>
                <a:cs typeface="B Zar" pitchFamily="2" charset="-78"/>
              </a:rPr>
              <a:t>Amplitude</a:t>
            </a:r>
            <a:r>
              <a:rPr lang="fa-IR" sz="2400" dirty="0">
                <a:solidFill>
                  <a:schemeClr val="bg1"/>
                </a:solidFill>
                <a:cs typeface="B Zar" pitchFamily="2" charset="-78"/>
              </a:rPr>
              <a:t>): ارتفاع برآمدگی یا عمق فرورفتگی هر موج</a:t>
            </a:r>
            <a:endParaRPr lang="en-US" sz="2400" dirty="0">
              <a:solidFill>
                <a:schemeClr val="bg1"/>
              </a:solidFill>
              <a:cs typeface="B Zar" pitchFamily="2" charset="-78"/>
            </a:endParaRPr>
          </a:p>
        </p:txBody>
      </p:sp>
      <p:sp>
        <p:nvSpPr>
          <p:cNvPr id="11" name="Rectangle 11"/>
          <p:cNvSpPr>
            <a:spLocks noChangeArrowheads="1"/>
          </p:cNvSpPr>
          <p:nvPr/>
        </p:nvSpPr>
        <p:spPr bwMode="auto">
          <a:xfrm>
            <a:off x="1447800" y="5486400"/>
            <a:ext cx="7239000"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a:spcBef>
                <a:spcPct val="20000"/>
              </a:spcBef>
            </a:pPr>
            <a:r>
              <a:rPr lang="fa-IR" sz="2400" dirty="0">
                <a:solidFill>
                  <a:schemeClr val="bg1"/>
                </a:solidFill>
                <a:cs typeface="B Zar" pitchFamily="2" charset="-78"/>
              </a:rPr>
              <a:t>سرعت نور یک ثابت است (</a:t>
            </a:r>
            <a:r>
              <a:rPr lang="en-US" sz="2400" b="1" i="1" dirty="0">
                <a:solidFill>
                  <a:schemeClr val="bg1"/>
                </a:solidFill>
                <a:cs typeface="B Zar" pitchFamily="2" charset="-78"/>
              </a:rPr>
              <a:t>speed of light</a:t>
            </a:r>
            <a:r>
              <a:rPr lang="en-US" sz="2400" dirty="0">
                <a:solidFill>
                  <a:schemeClr val="bg1"/>
                </a:solidFill>
                <a:cs typeface="B Zar" pitchFamily="2" charset="-78"/>
              </a:rPr>
              <a:t> </a:t>
            </a:r>
            <a:r>
              <a:rPr lang="fa-IR" sz="2400" dirty="0">
                <a:solidFill>
                  <a:schemeClr val="bg1"/>
                </a:solidFill>
                <a:cs typeface="B Zar" pitchFamily="2" charset="-78"/>
              </a:rPr>
              <a:t>):</a:t>
            </a:r>
            <a:endParaRPr lang="en-US" sz="2400" dirty="0">
              <a:solidFill>
                <a:schemeClr val="bg1"/>
              </a:solidFill>
              <a:cs typeface="B Zar" pitchFamily="2" charset="-78"/>
            </a:endParaRPr>
          </a:p>
          <a:p>
            <a:pPr algn="ctr">
              <a:spcBef>
                <a:spcPct val="20000"/>
              </a:spcBef>
            </a:pPr>
            <a:r>
              <a:rPr lang="en-US" sz="2400" b="1" i="1" dirty="0">
                <a:solidFill>
                  <a:schemeClr val="bg1"/>
                </a:solidFill>
                <a:cs typeface="B Zar" pitchFamily="2" charset="-78"/>
              </a:rPr>
              <a:t>c = </a:t>
            </a:r>
            <a:r>
              <a:rPr lang="en-US" sz="2400" b="1" dirty="0">
                <a:solidFill>
                  <a:schemeClr val="bg1"/>
                </a:solidFill>
                <a:latin typeface="Symbol" pitchFamily="18" charset="2"/>
                <a:cs typeface="B Zar" pitchFamily="2" charset="-78"/>
              </a:rPr>
              <a:t>n</a:t>
            </a:r>
            <a:r>
              <a:rPr lang="en-US" sz="2400" b="1" i="1" dirty="0">
                <a:solidFill>
                  <a:schemeClr val="bg1"/>
                </a:solidFill>
                <a:cs typeface="B Zar" pitchFamily="2" charset="-78"/>
              </a:rPr>
              <a:t> </a:t>
            </a:r>
            <a:r>
              <a:rPr lang="en-US" sz="2400" b="1" dirty="0">
                <a:solidFill>
                  <a:schemeClr val="bg1"/>
                </a:solidFill>
                <a:cs typeface="B Zar" pitchFamily="2" charset="-78"/>
              </a:rPr>
              <a:t>x </a:t>
            </a:r>
            <a:r>
              <a:rPr lang="en-US" sz="2400" b="1" dirty="0" smtClean="0">
                <a:solidFill>
                  <a:schemeClr val="bg1"/>
                </a:solidFill>
                <a:latin typeface="Symbol" pitchFamily="18" charset="2"/>
                <a:cs typeface="B Zar" pitchFamily="2" charset="-78"/>
              </a:rPr>
              <a:t>l</a:t>
            </a:r>
            <a:r>
              <a:rPr lang="fa-IR" sz="2400" b="1" dirty="0" smtClean="0">
                <a:solidFill>
                  <a:schemeClr val="bg1"/>
                </a:solidFill>
                <a:latin typeface="Symbol" pitchFamily="18" charset="2"/>
                <a:cs typeface="B Zar" pitchFamily="2" charset="-78"/>
              </a:rPr>
              <a:t>   </a:t>
            </a:r>
            <a:r>
              <a:rPr lang="en-US" sz="2400" dirty="0" smtClean="0">
                <a:solidFill>
                  <a:schemeClr val="bg1"/>
                </a:solidFill>
                <a:cs typeface="B Zar" pitchFamily="2" charset="-78"/>
              </a:rPr>
              <a:t>= </a:t>
            </a:r>
            <a:r>
              <a:rPr lang="fa-IR" sz="2400" dirty="0" smtClean="0">
                <a:solidFill>
                  <a:schemeClr val="bg1"/>
                </a:solidFill>
                <a:cs typeface="B Zar" pitchFamily="2" charset="-78"/>
              </a:rPr>
              <a:t>3/00</a:t>
            </a:r>
            <a:r>
              <a:rPr lang="en-US" sz="2400" dirty="0" smtClean="0">
                <a:solidFill>
                  <a:schemeClr val="bg1"/>
                </a:solidFill>
                <a:cs typeface="B Zar" pitchFamily="2" charset="-78"/>
              </a:rPr>
              <a:t> </a:t>
            </a:r>
            <a:r>
              <a:rPr lang="en-US" sz="2400" dirty="0">
                <a:solidFill>
                  <a:schemeClr val="bg1"/>
                </a:solidFill>
                <a:cs typeface="B Zar" pitchFamily="2" charset="-78"/>
              </a:rPr>
              <a:t>x </a:t>
            </a:r>
            <a:r>
              <a:rPr lang="fa-IR" sz="2400" dirty="0" smtClean="0">
                <a:solidFill>
                  <a:schemeClr val="bg1"/>
                </a:solidFill>
                <a:cs typeface="B Zar" pitchFamily="2" charset="-78"/>
              </a:rPr>
              <a:t>10</a:t>
            </a:r>
            <a:r>
              <a:rPr lang="fa-IR" sz="2400" baseline="30000" dirty="0" smtClean="0">
                <a:solidFill>
                  <a:schemeClr val="bg1"/>
                </a:solidFill>
                <a:cs typeface="B Zar" pitchFamily="2" charset="-78"/>
              </a:rPr>
              <a:t>8</a:t>
            </a:r>
            <a:r>
              <a:rPr lang="en-US" sz="2400" dirty="0" smtClean="0">
                <a:solidFill>
                  <a:schemeClr val="bg1"/>
                </a:solidFill>
                <a:cs typeface="B Zar" pitchFamily="2" charset="-78"/>
              </a:rPr>
              <a:t> </a:t>
            </a:r>
            <a:r>
              <a:rPr lang="en-US" sz="2400" dirty="0">
                <a:solidFill>
                  <a:schemeClr val="bg1"/>
                </a:solidFill>
                <a:cs typeface="B Zar" pitchFamily="2" charset="-78"/>
              </a:rPr>
              <a:t>m/s in a </a:t>
            </a:r>
            <a:r>
              <a:rPr lang="en-US" sz="2400" dirty="0" smtClean="0">
                <a:solidFill>
                  <a:schemeClr val="bg1"/>
                </a:solidFill>
                <a:cs typeface="B Zar" pitchFamily="2" charset="-78"/>
              </a:rPr>
              <a:t>vacuum</a:t>
            </a:r>
            <a:endParaRPr lang="fa-IR" sz="2400" dirty="0" smtClean="0">
              <a:solidFill>
                <a:schemeClr val="bg1"/>
              </a:solidFill>
              <a:cs typeface="B Zar" pitchFamily="2" charset="-78"/>
            </a:endParaRPr>
          </a:p>
          <a:p>
            <a:pPr algn="ctr">
              <a:spcBef>
                <a:spcPct val="20000"/>
              </a:spcBef>
            </a:pPr>
            <a:r>
              <a:rPr lang="fa-IR" sz="2400" dirty="0" smtClean="0">
                <a:solidFill>
                  <a:schemeClr val="bg1"/>
                </a:solidFill>
                <a:cs typeface="B Zar" pitchFamily="2" charset="-78"/>
              </a:rPr>
              <a:t>هیچ ماده یا سیگنالی نمی تواند سریعتر از این منتقل گردد</a:t>
            </a:r>
            <a:endParaRPr lang="en-US" sz="2400" dirty="0">
              <a:solidFill>
                <a:schemeClr val="bg1"/>
              </a:solidFill>
              <a:cs typeface="B Zar" pitchFamily="2" charset="-78"/>
            </a:endParaRPr>
          </a:p>
        </p:txBody>
      </p:sp>
    </p:spTree>
    <p:extLst>
      <p:ext uri="{BB962C8B-B14F-4D97-AF65-F5344CB8AC3E}">
        <p14:creationId xmlns:p14="http://schemas.microsoft.com/office/powerpoint/2010/main" val="408082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برانگیختگی پلاسمون ها</a:t>
            </a:r>
            <a:endParaRPr lang="en-US" dirty="0"/>
          </a:p>
        </p:txBody>
      </p:sp>
      <p:sp>
        <p:nvSpPr>
          <p:cNvPr id="3" name="Content Placeholder 2"/>
          <p:cNvSpPr>
            <a:spLocks noGrp="1"/>
          </p:cNvSpPr>
          <p:nvPr>
            <p:ph idx="1"/>
          </p:nvPr>
        </p:nvSpPr>
        <p:spPr>
          <a:xfrm>
            <a:off x="533400" y="1371601"/>
            <a:ext cx="8305800" cy="1219200"/>
          </a:xfrm>
        </p:spPr>
        <p:txBody>
          <a:bodyPr/>
          <a:lstStyle/>
          <a:p>
            <a:pPr marL="0" indent="0">
              <a:buNone/>
            </a:pPr>
            <a:r>
              <a:rPr lang="fa-IR" dirty="0" smtClean="0"/>
              <a:t>در فلز ماکروسکوپی برانگیختگی یک پلاسمون کار بدیهی نیست. به دلیل این حقیقت که موج پلاسمون با سرعت های مختلفی از سرعت نور منتشر می شود </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50</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1" y="2530475"/>
            <a:ext cx="48006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514600"/>
            <a:ext cx="4036916"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876800"/>
            <a:ext cx="37719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76200" y="4800600"/>
            <a:ext cx="4800600" cy="180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a-IR" dirty="0" smtClean="0"/>
              <a:t>در ذرات فلزی با اندازه نانو مشکل ساده تر شده زیرا پلاسمون کوچکتر طول موج تابیده شده است و انتشار پلاسمون نداشته و پلاسمون متمرکز شده داریم</a:t>
            </a:r>
            <a:endParaRPr lang="en-US" dirty="0"/>
          </a:p>
        </p:txBody>
      </p:sp>
    </p:spTree>
    <p:extLst>
      <p:ext uri="{BB962C8B-B14F-4D97-AF65-F5344CB8AC3E}">
        <p14:creationId xmlns:p14="http://schemas.microsoft.com/office/powerpoint/2010/main" val="386277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1000"/>
                                        <p:tgtEl>
                                          <p:spTgt spid="5123"/>
                                        </p:tgtEl>
                                      </p:cBhvr>
                                    </p:animEffect>
                                    <p:anim calcmode="lin" valueType="num">
                                      <p:cBhvr>
                                        <p:cTn id="13" dur="1000" fill="hold"/>
                                        <p:tgtEl>
                                          <p:spTgt spid="5123"/>
                                        </p:tgtEl>
                                        <p:attrNameLst>
                                          <p:attrName>ppt_x</p:attrName>
                                        </p:attrNameLst>
                                      </p:cBhvr>
                                      <p:tavLst>
                                        <p:tav tm="0">
                                          <p:val>
                                            <p:strVal val="#ppt_x"/>
                                          </p:val>
                                        </p:tav>
                                        <p:tav tm="100000">
                                          <p:val>
                                            <p:strVal val="#ppt_x"/>
                                          </p:val>
                                        </p:tav>
                                      </p:tavLst>
                                    </p:anim>
                                    <p:anim calcmode="lin" valueType="num">
                                      <p:cBhvr>
                                        <p:cTn id="14"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fade">
                                      <p:cBhvr>
                                        <p:cTn id="24" dur="1000"/>
                                        <p:tgtEl>
                                          <p:spTgt spid="5124"/>
                                        </p:tgtEl>
                                      </p:cBhvr>
                                    </p:animEffect>
                                    <p:anim calcmode="lin" valueType="num">
                                      <p:cBhvr>
                                        <p:cTn id="25" dur="1000" fill="hold"/>
                                        <p:tgtEl>
                                          <p:spTgt spid="5124"/>
                                        </p:tgtEl>
                                        <p:attrNameLst>
                                          <p:attrName>ppt_x</p:attrName>
                                        </p:attrNameLst>
                                      </p:cBhvr>
                                      <p:tavLst>
                                        <p:tav tm="0">
                                          <p:val>
                                            <p:strVal val="#ppt_x"/>
                                          </p:val>
                                        </p:tav>
                                        <p:tav tm="100000">
                                          <p:val>
                                            <p:strVal val="#ppt_x"/>
                                          </p:val>
                                        </p:tav>
                                      </p:tavLst>
                                    </p:anim>
                                    <p:anim calcmode="lin" valueType="num">
                                      <p:cBhvr>
                                        <p:cTn id="26"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پلاسمون سطحی برای سنجش</a:t>
            </a:r>
            <a:endParaRPr lang="en-US" dirty="0"/>
          </a:p>
        </p:txBody>
      </p:sp>
      <p:sp>
        <p:nvSpPr>
          <p:cNvPr id="3" name="Content Placeholder 2"/>
          <p:cNvSpPr>
            <a:spLocks noGrp="1"/>
          </p:cNvSpPr>
          <p:nvPr>
            <p:ph idx="1"/>
          </p:nvPr>
        </p:nvSpPr>
        <p:spPr>
          <a:xfrm>
            <a:off x="304800" y="1371601"/>
            <a:ext cx="8610600" cy="1447800"/>
          </a:xfrm>
        </p:spPr>
        <p:txBody>
          <a:bodyPr/>
          <a:lstStyle/>
          <a:p>
            <a:pPr marL="0" indent="0">
              <a:buNone/>
            </a:pPr>
            <a:r>
              <a:rPr lang="fa-IR" dirty="0" smtClean="0"/>
              <a:t>به دلیل اینکه پلاسمون نزدیک سطوح فلزی بوده پس آن ها بسیار حساس به مولکول های سطحی می باشند و این موجب می شود که پلاسمون ها یک بیوحسگر عالی باشند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51</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7000"/>
            <a:ext cx="481965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5257800" y="2819400"/>
            <a:ext cx="3581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a-IR" dirty="0" smtClean="0"/>
              <a:t>ردیابی تغییرات در زاویه یا طیف نوری که به آشکارساز می رسد، یک اندازه گیری حساس برای مواد در سطحی که پلاسمون مستقر بوده را فراهم می نماید  </a:t>
            </a:r>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5016500"/>
            <a:ext cx="382905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20052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رزونانس پلاسمون سطحی متمرکز شده</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52</a:t>
            </a:fld>
            <a:endParaRPr lang="en-US" dirty="0"/>
          </a:p>
        </p:txBody>
      </p:sp>
      <p:pic>
        <p:nvPicPr>
          <p:cNvPr id="5" name="Picture 3" descr="C:\Users\Rezgar\Desktop\Molecular_interactions2.gif"/>
          <p:cNvPicPr>
            <a:picLocks noChangeAspect="1" noChangeArrowheads="1"/>
          </p:cNvPicPr>
          <p:nvPr/>
        </p:nvPicPr>
        <p:blipFill>
          <a:blip r:embed="rId2"/>
          <a:srcRect/>
          <a:stretch>
            <a:fillRect/>
          </a:stretch>
        </p:blipFill>
        <p:spPr bwMode="auto">
          <a:xfrm>
            <a:off x="1465944" y="2895600"/>
            <a:ext cx="6625590" cy="3581400"/>
          </a:xfrm>
          <a:prstGeom prst="rect">
            <a:avLst/>
          </a:prstGeom>
          <a:noFill/>
        </p:spPr>
      </p:pic>
      <p:pic>
        <p:nvPicPr>
          <p:cNvPr id="6" name="Picture 2" descr="C:\Users\Rezgar\Desktop\Working_principle.gif"/>
          <p:cNvPicPr>
            <a:picLocks noChangeAspect="1" noChangeArrowheads="1"/>
          </p:cNvPicPr>
          <p:nvPr/>
        </p:nvPicPr>
        <p:blipFill>
          <a:blip r:embed="rId3"/>
          <a:srcRect/>
          <a:stretch>
            <a:fillRect/>
          </a:stretch>
        </p:blipFill>
        <p:spPr bwMode="auto">
          <a:xfrm>
            <a:off x="76200" y="1313538"/>
            <a:ext cx="4542219" cy="2191662"/>
          </a:xfrm>
          <a:prstGeom prst="rect">
            <a:avLst/>
          </a:prstGeom>
          <a:noFill/>
        </p:spPr>
      </p:pic>
      <p:pic>
        <p:nvPicPr>
          <p:cNvPr id="7" name="Picture 4" descr="C:\Users\Rezgar\Desktop\Effect_of_Growing_Thickness.gif"/>
          <p:cNvPicPr>
            <a:picLocks noChangeAspect="1" noChangeArrowheads="1"/>
          </p:cNvPicPr>
          <p:nvPr/>
        </p:nvPicPr>
        <p:blipFill>
          <a:blip r:embed="rId4"/>
          <a:srcRect/>
          <a:stretch>
            <a:fillRect/>
          </a:stretch>
        </p:blipFill>
        <p:spPr bwMode="auto">
          <a:xfrm>
            <a:off x="4709886" y="1322173"/>
            <a:ext cx="4038600" cy="2183027"/>
          </a:xfrm>
          <a:prstGeom prst="rect">
            <a:avLst/>
          </a:prstGeom>
          <a:noFill/>
        </p:spPr>
      </p:pic>
    </p:spTree>
    <p:extLst>
      <p:ext uri="{BB962C8B-B14F-4D97-AF65-F5344CB8AC3E}">
        <p14:creationId xmlns:p14="http://schemas.microsoft.com/office/powerpoint/2010/main" val="17342408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پلاسمون می تواند کوچک شود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53</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41600"/>
            <a:ext cx="4000500"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2641600"/>
            <a:ext cx="4562475"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a:spLocks noGrp="1"/>
          </p:cNvSpPr>
          <p:nvPr>
            <p:ph idx="1"/>
          </p:nvPr>
        </p:nvSpPr>
        <p:spPr>
          <a:xfrm>
            <a:off x="304800" y="1143000"/>
            <a:ext cx="8610600" cy="1447800"/>
          </a:xfrm>
        </p:spPr>
        <p:txBody>
          <a:bodyPr/>
          <a:lstStyle/>
          <a:p>
            <a:pPr marL="0" indent="0">
              <a:buNone/>
            </a:pPr>
            <a:r>
              <a:rPr lang="fa-IR" dirty="0" smtClean="0"/>
              <a:t>پلاسمون ها فقط به طول موج های بزرگتر محدود نمی شوند، یک ساختار باریک شده می تواند پلاسمون ها را به اندازه های بسیار کوچک تر هدایت نماید .</a:t>
            </a:r>
            <a:endParaRPr lang="en-US" dirty="0"/>
          </a:p>
        </p:txBody>
      </p:sp>
    </p:spTree>
    <p:extLst>
      <p:ext uri="{BB962C8B-B14F-4D97-AF65-F5344CB8AC3E}">
        <p14:creationId xmlns:p14="http://schemas.microsoft.com/office/powerpoint/2010/main" val="40514708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77200" cy="990600"/>
          </a:xfrm>
        </p:spPr>
        <p:txBody>
          <a:bodyPr/>
          <a:lstStyle/>
          <a:p>
            <a:r>
              <a:rPr lang="fa-IR" dirty="0" smtClean="0"/>
              <a:t>پلاسمون ها دلیل اصلی قرمز بودن نانو ذرات طلا می باشند</a:t>
            </a:r>
            <a:endParaRPr lang="en-US" dirty="0"/>
          </a:p>
        </p:txBody>
      </p:sp>
      <p:sp>
        <p:nvSpPr>
          <p:cNvPr id="3" name="Content Placeholder 2"/>
          <p:cNvSpPr>
            <a:spLocks noGrp="1"/>
          </p:cNvSpPr>
          <p:nvPr>
            <p:ph idx="1"/>
          </p:nvPr>
        </p:nvSpPr>
        <p:spPr>
          <a:xfrm>
            <a:off x="5624514" y="1673225"/>
            <a:ext cx="3443286" cy="1752599"/>
          </a:xfrm>
        </p:spPr>
        <p:txBody>
          <a:bodyPr/>
          <a:lstStyle/>
          <a:p>
            <a:pPr marL="0" indent="0" algn="just">
              <a:buNone/>
            </a:pPr>
            <a:r>
              <a:rPr lang="fa-IR" dirty="0" smtClean="0"/>
              <a:t>الکترون های متحرک آزاد غالبا به طور قوی با نور در فرکانس رزونانس از نوساناتشان برهمکنش می کنند </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54</a:t>
            </a:fld>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1" y="1533525"/>
            <a:ext cx="241935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4" y="1514475"/>
            <a:ext cx="2857500"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337" y="4114800"/>
            <a:ext cx="292417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5029200" y="4114800"/>
            <a:ext cx="3443286" cy="175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r>
              <a:rPr lang="fa-IR" dirty="0" smtClean="0"/>
              <a:t>فناوری قدیمی که از نانوذرات به عنوان رنگدانه استفاده می کردند. هر چند آن ها آگاهی نداشتند که آن فناوری نانو بود</a:t>
            </a:r>
            <a:endParaRPr lang="en-US" dirty="0"/>
          </a:p>
        </p:txBody>
      </p:sp>
    </p:spTree>
    <p:extLst>
      <p:ext uri="{BB962C8B-B14F-4D97-AF65-F5344CB8AC3E}">
        <p14:creationId xmlns:p14="http://schemas.microsoft.com/office/powerpoint/2010/main" val="17631780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ژئومتری مواد</a:t>
            </a:r>
            <a:endParaRPr lang="en-US" dirty="0"/>
          </a:p>
        </p:txBody>
      </p:sp>
      <p:sp>
        <p:nvSpPr>
          <p:cNvPr id="3" name="Content Placeholder 2"/>
          <p:cNvSpPr>
            <a:spLocks noGrp="1"/>
          </p:cNvSpPr>
          <p:nvPr>
            <p:ph idx="1"/>
          </p:nvPr>
        </p:nvSpPr>
        <p:spPr>
          <a:xfrm>
            <a:off x="914400" y="1295400"/>
            <a:ext cx="7772400" cy="1447800"/>
          </a:xfrm>
        </p:spPr>
        <p:txBody>
          <a:bodyPr/>
          <a:lstStyle/>
          <a:p>
            <a:pPr marL="0" indent="0">
              <a:buNone/>
            </a:pPr>
            <a:r>
              <a:rPr lang="fa-IR" dirty="0" smtClean="0"/>
              <a:t>اندازه، شکل و زئومتری مربوط به نانوذرات فلزی که اثر فوق العاده ای بر روی طول موج پلاسمون رزونانس دارد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55</a:t>
            </a:fld>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362200"/>
            <a:ext cx="6896100"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51719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تنظیم خواص نوری</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56</a:t>
            </a:fld>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599" y="1847850"/>
            <a:ext cx="4880941"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47850"/>
            <a:ext cx="31623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67630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فایده تغییر در ژئومتری چیست؟</a:t>
            </a:r>
            <a:endParaRPr lang="en-US" dirty="0"/>
          </a:p>
        </p:txBody>
      </p:sp>
      <p:sp>
        <p:nvSpPr>
          <p:cNvPr id="3" name="Content Placeholder 2"/>
          <p:cNvSpPr>
            <a:spLocks noGrp="1"/>
          </p:cNvSpPr>
          <p:nvPr>
            <p:ph idx="1"/>
          </p:nvPr>
        </p:nvSpPr>
        <p:spPr>
          <a:xfrm>
            <a:off x="1143000" y="1371601"/>
            <a:ext cx="7543800" cy="1143000"/>
          </a:xfrm>
        </p:spPr>
        <p:txBody>
          <a:bodyPr/>
          <a:lstStyle/>
          <a:p>
            <a:pPr algn="just"/>
            <a:r>
              <a:rPr lang="fa-IR" dirty="0" smtClean="0"/>
              <a:t>می توانیم رزونانس جذب به طول موج هایی جابجا نمائیم که بدن ما نسبت به آن شفاف باشد یعنی در مادون قرمز نزدیک واقع گردد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57</a:t>
            </a:fld>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438400"/>
            <a:ext cx="552450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6172200" y="3086100"/>
            <a:ext cx="25908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a-IR" dirty="0" smtClean="0"/>
              <a:t>پس این ذرات برای درمان مریضی هایی نظیر سرطان بسیار مفید می باشند</a:t>
            </a:r>
            <a:endParaRPr lang="en-US" dirty="0"/>
          </a:p>
        </p:txBody>
      </p:sp>
    </p:spTree>
    <p:extLst>
      <p:ext uri="{BB962C8B-B14F-4D97-AF65-F5344CB8AC3E}">
        <p14:creationId xmlns:p14="http://schemas.microsoft.com/office/powerpoint/2010/main" val="8076811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نانوپلاسمون ها به عنوان آنتنی برای نور </a:t>
            </a:r>
            <a:endParaRPr lang="en-US" dirty="0"/>
          </a:p>
        </p:txBody>
      </p:sp>
      <p:sp>
        <p:nvSpPr>
          <p:cNvPr id="3" name="Content Placeholder 2"/>
          <p:cNvSpPr>
            <a:spLocks noGrp="1"/>
          </p:cNvSpPr>
          <p:nvPr>
            <p:ph idx="1"/>
          </p:nvPr>
        </p:nvSpPr>
        <p:spPr>
          <a:xfrm>
            <a:off x="1143000" y="1066800"/>
            <a:ext cx="7543800" cy="2057400"/>
          </a:xfrm>
        </p:spPr>
        <p:txBody>
          <a:bodyPr/>
          <a:lstStyle/>
          <a:p>
            <a:r>
              <a:rPr lang="fa-IR" dirty="0" smtClean="0"/>
              <a:t>هنگام تابش با نوری در فرکانس تناوب پلاسمون انجام شود نانوذرات شبیه یک آنتن برای نور رفتار می نمایند</a:t>
            </a:r>
          </a:p>
          <a:p>
            <a:r>
              <a:rPr lang="fa-IR" dirty="0" smtClean="0"/>
              <a:t>الکترون های متحرک آزاد یک میدان منطقه ای تولید کرده که می تواند بسیار شدیدتر از میدان موج فرودی باشد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58</a:t>
            </a:fld>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971800"/>
            <a:ext cx="6248400"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762000" y="5867400"/>
            <a:ext cx="80518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a-IR" dirty="0" smtClean="0">
                <a:solidFill>
                  <a:srgbClr val="FFFF00"/>
                </a:solidFill>
              </a:rPr>
              <a:t>این اساسی برای تکنیک های سنجشی حساس نوری حتی در سطح تک مولکولی می باشد</a:t>
            </a:r>
            <a:endParaRPr lang="en-US" dirty="0">
              <a:solidFill>
                <a:srgbClr val="FFFF00"/>
              </a:solidFill>
            </a:endParaRPr>
          </a:p>
        </p:txBody>
      </p:sp>
    </p:spTree>
    <p:extLst>
      <p:ext uri="{BB962C8B-B14F-4D97-AF65-F5344CB8AC3E}">
        <p14:creationId xmlns:p14="http://schemas.microsoft.com/office/powerpoint/2010/main" val="4972249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سنجش تک مولکول با استفاده از پلاسمون ها</a:t>
            </a:r>
            <a:endParaRPr lang="en-US" dirty="0"/>
          </a:p>
        </p:txBody>
      </p:sp>
      <p:sp>
        <p:nvSpPr>
          <p:cNvPr id="3" name="Content Placeholder 2"/>
          <p:cNvSpPr>
            <a:spLocks noGrp="1"/>
          </p:cNvSpPr>
          <p:nvPr>
            <p:ph idx="1"/>
          </p:nvPr>
        </p:nvSpPr>
        <p:spPr>
          <a:xfrm>
            <a:off x="5105401" y="1295400"/>
            <a:ext cx="3886200" cy="1523999"/>
          </a:xfrm>
        </p:spPr>
        <p:txBody>
          <a:bodyPr/>
          <a:lstStyle/>
          <a:p>
            <a:pPr marL="0" indent="0" algn="just">
              <a:buNone/>
            </a:pPr>
            <a:r>
              <a:rPr lang="fa-IR" dirty="0" smtClean="0"/>
              <a:t>یک تک مولکول متصل شده بین دو الکترود فلزی کوچک می تواند با پلاسمون های نوسانی ناشی از هر دو الکترود جفت گردد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59</a:t>
            </a:fld>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3276600"/>
            <a:ext cx="7677150"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1295400"/>
            <a:ext cx="50387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50503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بعضی تعاریف مربوط به نور</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6</a:t>
            </a:fld>
            <a:endParaRPr lang="en-US" dirty="0"/>
          </a:p>
        </p:txBody>
      </p:sp>
      <p:sp>
        <p:nvSpPr>
          <p:cNvPr id="8" name="Text Box 8"/>
          <p:cNvSpPr txBox="1">
            <a:spLocks noChangeArrowheads="1"/>
          </p:cNvSpPr>
          <p:nvPr/>
        </p:nvSpPr>
        <p:spPr bwMode="auto">
          <a:xfrm>
            <a:off x="1981200" y="2118518"/>
            <a:ext cx="1274763" cy="46196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rtl="1"/>
            <a:r>
              <a:rPr lang="en-US" i="1" dirty="0">
                <a:solidFill>
                  <a:schemeClr val="bg1"/>
                </a:solidFill>
                <a:cs typeface="B Zar" pitchFamily="2" charset="-78"/>
              </a:rPr>
              <a:t>E = </a:t>
            </a:r>
            <a:r>
              <a:rPr lang="en-US" i="1" dirty="0" err="1">
                <a:solidFill>
                  <a:schemeClr val="bg1"/>
                </a:solidFill>
                <a:cs typeface="B Zar" pitchFamily="2" charset="-78"/>
              </a:rPr>
              <a:t>nh</a:t>
            </a:r>
            <a:r>
              <a:rPr lang="en-US" i="1" dirty="0" err="1">
                <a:solidFill>
                  <a:schemeClr val="bg1"/>
                </a:solidFill>
                <a:latin typeface="Symbol" pitchFamily="18" charset="2"/>
                <a:cs typeface="B Zar" pitchFamily="2" charset="-78"/>
              </a:rPr>
              <a:t>n</a:t>
            </a:r>
            <a:endParaRPr lang="en-US" i="1" dirty="0">
              <a:solidFill>
                <a:schemeClr val="bg1"/>
              </a:solidFill>
              <a:latin typeface="Symbol" pitchFamily="18" charset="2"/>
              <a:cs typeface="B Zar" pitchFamily="2" charset="-78"/>
            </a:endParaRPr>
          </a:p>
        </p:txBody>
      </p:sp>
      <p:sp>
        <p:nvSpPr>
          <p:cNvPr id="12" name="Rectangle 11"/>
          <p:cNvSpPr>
            <a:spLocks noChangeArrowheads="1"/>
          </p:cNvSpPr>
          <p:nvPr/>
        </p:nvSpPr>
        <p:spPr bwMode="auto">
          <a:xfrm>
            <a:off x="838200" y="1219200"/>
            <a:ext cx="807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rtl="1">
              <a:spcBef>
                <a:spcPct val="50000"/>
              </a:spcBef>
            </a:pPr>
            <a:r>
              <a:rPr lang="fa-IR" sz="2400" dirty="0" smtClean="0">
                <a:solidFill>
                  <a:schemeClr val="bg1"/>
                </a:solidFill>
                <a:cs typeface="B Zar" pitchFamily="2" charset="-78"/>
              </a:rPr>
              <a:t>انرژی در یک موج نور برابر است با انرژی یک فوتون یعنی کوچکترین بخش غیر قابل تقسیم یک نور موجی </a:t>
            </a:r>
            <a:endParaRPr lang="en-US" sz="2400" dirty="0">
              <a:solidFill>
                <a:schemeClr val="bg1"/>
              </a:solidFill>
              <a:cs typeface="B Zar" pitchFamily="2" charset="-78"/>
            </a:endParaRPr>
          </a:p>
        </p:txBody>
      </p:sp>
      <p:sp>
        <p:nvSpPr>
          <p:cNvPr id="13" name="Text Box 12"/>
          <p:cNvSpPr txBox="1">
            <a:spLocks noChangeArrowheads="1"/>
          </p:cNvSpPr>
          <p:nvPr/>
        </p:nvSpPr>
        <p:spPr bwMode="auto">
          <a:xfrm>
            <a:off x="3808413" y="2070100"/>
            <a:ext cx="49704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rtl="1"/>
            <a:r>
              <a:rPr lang="en-US" i="1" dirty="0">
                <a:solidFill>
                  <a:schemeClr val="bg1"/>
                </a:solidFill>
                <a:cs typeface="B Zar" pitchFamily="2" charset="-78"/>
              </a:rPr>
              <a:t>E</a:t>
            </a:r>
            <a:r>
              <a:rPr lang="fa-IR" i="1" dirty="0">
                <a:solidFill>
                  <a:schemeClr val="bg1"/>
                </a:solidFill>
                <a:cs typeface="B Zar" pitchFamily="2" charset="-78"/>
              </a:rPr>
              <a:t> = انرژی</a:t>
            </a:r>
          </a:p>
          <a:p>
            <a:pPr algn="r" rtl="1"/>
            <a:r>
              <a:rPr lang="en-US" i="1" dirty="0">
                <a:solidFill>
                  <a:schemeClr val="bg1"/>
                </a:solidFill>
                <a:cs typeface="B Zar" pitchFamily="2" charset="-78"/>
              </a:rPr>
              <a:t>n</a:t>
            </a:r>
            <a:r>
              <a:rPr lang="fa-IR" i="1" dirty="0">
                <a:solidFill>
                  <a:schemeClr val="bg1"/>
                </a:solidFill>
                <a:cs typeface="B Zar" pitchFamily="2" charset="-78"/>
              </a:rPr>
              <a:t> یک عدد صحیحی مثبت است</a:t>
            </a:r>
          </a:p>
          <a:p>
            <a:pPr algn="r" rtl="1"/>
            <a:r>
              <a:rPr lang="en-US" i="1" dirty="0">
                <a:solidFill>
                  <a:schemeClr val="bg1"/>
                </a:solidFill>
                <a:cs typeface="B Zar" pitchFamily="2" charset="-78"/>
              </a:rPr>
              <a:t>h</a:t>
            </a:r>
            <a:r>
              <a:rPr lang="fa-IR" i="1" dirty="0">
                <a:solidFill>
                  <a:schemeClr val="bg1"/>
                </a:solidFill>
                <a:cs typeface="B Zar" pitchFamily="2" charset="-78"/>
              </a:rPr>
              <a:t> ثابت پلانک (</a:t>
            </a:r>
            <a:r>
              <a:rPr lang="en-US" dirty="0">
                <a:solidFill>
                  <a:schemeClr val="bg1"/>
                </a:solidFill>
                <a:cs typeface="B Zar" pitchFamily="2" charset="-78"/>
              </a:rPr>
              <a:t>Planck’s constant</a:t>
            </a:r>
            <a:r>
              <a:rPr lang="fa-IR" dirty="0">
                <a:solidFill>
                  <a:schemeClr val="bg1"/>
                </a:solidFill>
                <a:cs typeface="B Zar" pitchFamily="2" charset="-78"/>
              </a:rPr>
              <a:t>) می باشد</a:t>
            </a:r>
            <a:endParaRPr lang="en-US" i="1" dirty="0">
              <a:solidFill>
                <a:schemeClr val="bg1"/>
              </a:solidFill>
              <a:cs typeface="B Zar" pitchFamily="2" charset="-78"/>
            </a:endParaRPr>
          </a:p>
        </p:txBody>
      </p:sp>
      <p:sp>
        <p:nvSpPr>
          <p:cNvPr id="14" name="Rectangle 13"/>
          <p:cNvSpPr>
            <a:spLocks noChangeArrowheads="1"/>
          </p:cNvSpPr>
          <p:nvPr/>
        </p:nvSpPr>
        <p:spPr bwMode="auto">
          <a:xfrm>
            <a:off x="838200" y="3352800"/>
            <a:ext cx="807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spcBef>
                <a:spcPct val="50000"/>
              </a:spcBef>
            </a:pPr>
            <a:r>
              <a:rPr lang="fa-IR" sz="2400" dirty="0" smtClean="0">
                <a:solidFill>
                  <a:schemeClr val="bg1"/>
                </a:solidFill>
                <a:cs typeface="B Zar" pitchFamily="2" charset="-78"/>
              </a:rPr>
              <a:t>فرکانس بزرگتر = طول موج کوچکتر = انرژی فوتون بیشتر</a:t>
            </a:r>
            <a:endParaRPr lang="en-US" sz="2400" dirty="0">
              <a:solidFill>
                <a:schemeClr val="bg1"/>
              </a:solidFill>
              <a:cs typeface="B Zar" pitchFamily="2" charset="-78"/>
            </a:endParaRPr>
          </a:p>
        </p:txBody>
      </p:sp>
      <p:sp>
        <p:nvSpPr>
          <p:cNvPr id="15" name="Rectangle 14"/>
          <p:cNvSpPr>
            <a:spLocks noChangeArrowheads="1"/>
          </p:cNvSpPr>
          <p:nvPr/>
        </p:nvSpPr>
        <p:spPr bwMode="auto">
          <a:xfrm>
            <a:off x="381000" y="4191000"/>
            <a:ext cx="851262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rtl="1">
              <a:spcBef>
                <a:spcPct val="50000"/>
              </a:spcBef>
            </a:pPr>
            <a:r>
              <a:rPr lang="fa-IR" sz="2400" dirty="0" smtClean="0">
                <a:solidFill>
                  <a:schemeClr val="bg1"/>
                </a:solidFill>
                <a:cs typeface="B Zar" pitchFamily="2" charset="-78"/>
              </a:rPr>
              <a:t>شدت (</a:t>
            </a:r>
            <a:r>
              <a:rPr lang="en-US" sz="2400" dirty="0" smtClean="0">
                <a:solidFill>
                  <a:schemeClr val="bg1"/>
                </a:solidFill>
                <a:cs typeface="B Zar" pitchFamily="2" charset="-78"/>
              </a:rPr>
              <a:t>Intensity</a:t>
            </a:r>
            <a:r>
              <a:rPr lang="fa-IR" sz="2400" dirty="0" smtClean="0">
                <a:solidFill>
                  <a:schemeClr val="bg1"/>
                </a:solidFill>
                <a:cs typeface="B Zar" pitchFamily="2" charset="-78"/>
              </a:rPr>
              <a:t>) مربوط به یک موج نور: </a:t>
            </a:r>
            <a:r>
              <a:rPr lang="fa-IR" dirty="0" smtClean="0">
                <a:solidFill>
                  <a:schemeClr val="bg1"/>
                </a:solidFill>
                <a:cs typeface="B Zar" pitchFamily="2" charset="-78"/>
              </a:rPr>
              <a:t>(به جای </a:t>
            </a:r>
            <a:r>
              <a:rPr lang="en-US" dirty="0" smtClean="0">
                <a:solidFill>
                  <a:schemeClr val="bg1"/>
                </a:solidFill>
                <a:cs typeface="B Zar" pitchFamily="2" charset="-78"/>
              </a:rPr>
              <a:t>Intensity</a:t>
            </a:r>
            <a:r>
              <a:rPr lang="fa-IR" dirty="0" smtClean="0">
                <a:solidFill>
                  <a:schemeClr val="bg1"/>
                </a:solidFill>
                <a:cs typeface="B Zar" pitchFamily="2" charset="-78"/>
              </a:rPr>
              <a:t> واژه صحیح تر </a:t>
            </a:r>
            <a:r>
              <a:rPr lang="en-US" dirty="0" smtClean="0">
                <a:solidFill>
                  <a:schemeClr val="bg1"/>
                </a:solidFill>
                <a:cs typeface="B Zar" pitchFamily="2" charset="-78"/>
              </a:rPr>
              <a:t>Irradiance</a:t>
            </a:r>
            <a:r>
              <a:rPr lang="fa-IR" dirty="0" smtClean="0">
                <a:solidFill>
                  <a:schemeClr val="bg1"/>
                </a:solidFill>
                <a:cs typeface="B Zar" pitchFamily="2" charset="-78"/>
              </a:rPr>
              <a:t> می باشد) </a:t>
            </a:r>
          </a:p>
          <a:p>
            <a:pPr algn="r" rtl="1">
              <a:spcBef>
                <a:spcPct val="50000"/>
              </a:spcBef>
            </a:pPr>
            <a:r>
              <a:rPr lang="fa-IR" sz="2400" dirty="0" smtClean="0">
                <a:solidFill>
                  <a:schemeClr val="bg1"/>
                </a:solidFill>
                <a:cs typeface="B Zar" pitchFamily="2" charset="-78"/>
              </a:rPr>
              <a:t>برابر است با کل انرژی بر واحد سطح بر ثانیه</a:t>
            </a:r>
          </a:p>
          <a:p>
            <a:pPr algn="r" rtl="1">
              <a:spcBef>
                <a:spcPct val="50000"/>
              </a:spcBef>
            </a:pPr>
            <a:r>
              <a:rPr lang="fa-IR" sz="2400" dirty="0" smtClean="0">
                <a:solidFill>
                  <a:schemeClr val="bg1"/>
                </a:solidFill>
                <a:cs typeface="B Zar" pitchFamily="2" charset="-78"/>
              </a:rPr>
              <a:t>واحدها: </a:t>
            </a:r>
            <a:r>
              <a:rPr lang="en-US" sz="2400" dirty="0" smtClean="0">
                <a:solidFill>
                  <a:schemeClr val="bg1"/>
                </a:solidFill>
                <a:cs typeface="B Zar" pitchFamily="2" charset="-78"/>
              </a:rPr>
              <a:t>Joules/m</a:t>
            </a:r>
            <a:r>
              <a:rPr lang="en-US" sz="2400" baseline="30000" dirty="0" smtClean="0">
                <a:solidFill>
                  <a:schemeClr val="bg1"/>
                </a:solidFill>
                <a:cs typeface="B Zar" pitchFamily="2" charset="-78"/>
              </a:rPr>
              <a:t>2</a:t>
            </a:r>
            <a:r>
              <a:rPr lang="en-US" sz="2400" dirty="0" smtClean="0">
                <a:solidFill>
                  <a:schemeClr val="bg1"/>
                </a:solidFill>
                <a:cs typeface="B Zar" pitchFamily="2" charset="-78"/>
              </a:rPr>
              <a:t>s</a:t>
            </a:r>
            <a:r>
              <a:rPr lang="fa-IR" sz="2400" dirty="0" smtClean="0">
                <a:solidFill>
                  <a:schemeClr val="bg1"/>
                </a:solidFill>
                <a:cs typeface="B Zar" pitchFamily="2" charset="-78"/>
              </a:rPr>
              <a:t> و </a:t>
            </a:r>
            <a:r>
              <a:rPr lang="en-US" sz="2400" dirty="0" smtClean="0">
                <a:solidFill>
                  <a:schemeClr val="bg1"/>
                </a:solidFill>
                <a:cs typeface="B Zar" pitchFamily="2" charset="-78"/>
              </a:rPr>
              <a:t>Watts/m</a:t>
            </a:r>
            <a:r>
              <a:rPr lang="en-US" sz="2400" baseline="30000" dirty="0">
                <a:solidFill>
                  <a:schemeClr val="bg1"/>
                </a:solidFill>
                <a:cs typeface="B Zar" pitchFamily="2" charset="-78"/>
              </a:rPr>
              <a:t>2</a:t>
            </a:r>
            <a:r>
              <a:rPr lang="fa-IR" sz="2400" dirty="0" smtClean="0">
                <a:solidFill>
                  <a:schemeClr val="bg1"/>
                </a:solidFill>
                <a:cs typeface="B Zar" pitchFamily="2" charset="-78"/>
              </a:rPr>
              <a:t> </a:t>
            </a:r>
          </a:p>
          <a:p>
            <a:pPr algn="r" rtl="1">
              <a:spcBef>
                <a:spcPct val="50000"/>
              </a:spcBef>
            </a:pPr>
            <a:endParaRPr lang="en-US" sz="2400" dirty="0">
              <a:solidFill>
                <a:schemeClr val="bg1"/>
              </a:solidFill>
              <a:cs typeface="B Zar" pitchFamily="2" charset="-78"/>
            </a:endParaRPr>
          </a:p>
        </p:txBody>
      </p:sp>
      <p:sp>
        <p:nvSpPr>
          <p:cNvPr id="3" name="Rectangle 2"/>
          <p:cNvSpPr/>
          <p:nvPr/>
        </p:nvSpPr>
        <p:spPr>
          <a:xfrm>
            <a:off x="608013" y="5021996"/>
            <a:ext cx="4572000" cy="1292662"/>
          </a:xfrm>
          <a:prstGeom prst="rect">
            <a:avLst/>
          </a:prstGeom>
        </p:spPr>
        <p:txBody>
          <a:bodyPr>
            <a:spAutoFit/>
          </a:bodyPr>
          <a:lstStyle/>
          <a:p>
            <a:r>
              <a:rPr lang="en-US" dirty="0">
                <a:solidFill>
                  <a:schemeClr val="bg1"/>
                </a:solidFill>
              </a:rPr>
              <a:t>• a laser pointer: 1 kW/m</a:t>
            </a:r>
            <a:r>
              <a:rPr lang="en-US" sz="2400" baseline="30000" dirty="0">
                <a:solidFill>
                  <a:schemeClr val="bg1"/>
                </a:solidFill>
                <a:cs typeface="B Zar" pitchFamily="2" charset="-78"/>
              </a:rPr>
              <a:t>2</a:t>
            </a:r>
          </a:p>
          <a:p>
            <a:r>
              <a:rPr lang="en-US" dirty="0">
                <a:solidFill>
                  <a:schemeClr val="bg1"/>
                </a:solidFill>
              </a:rPr>
              <a:t>• direct sunlight (at zenith): 1 kW/m</a:t>
            </a:r>
            <a:r>
              <a:rPr lang="en-US" sz="2400" baseline="30000" dirty="0">
                <a:solidFill>
                  <a:schemeClr val="bg1"/>
                </a:solidFill>
                <a:cs typeface="B Zar" pitchFamily="2" charset="-78"/>
              </a:rPr>
              <a:t>2</a:t>
            </a:r>
            <a:r>
              <a:rPr lang="en-US" dirty="0">
                <a:solidFill>
                  <a:schemeClr val="bg1"/>
                </a:solidFill>
              </a:rPr>
              <a:t>,</a:t>
            </a:r>
          </a:p>
          <a:p>
            <a:r>
              <a:rPr lang="en-US" dirty="0">
                <a:solidFill>
                  <a:schemeClr val="bg1"/>
                </a:solidFill>
              </a:rPr>
              <a:t>about half of which is visible light</a:t>
            </a:r>
          </a:p>
          <a:p>
            <a:r>
              <a:rPr lang="en-US" dirty="0">
                <a:solidFill>
                  <a:schemeClr val="bg1"/>
                </a:solidFill>
              </a:rPr>
              <a:t>• most powerful lasers: ~</a:t>
            </a:r>
            <a:r>
              <a:rPr lang="en-US" sz="2400" dirty="0">
                <a:solidFill>
                  <a:schemeClr val="bg1"/>
                </a:solidFill>
                <a:cs typeface="B Zar" pitchFamily="2" charset="-78"/>
              </a:rPr>
              <a:t>10</a:t>
            </a:r>
            <a:r>
              <a:rPr lang="en-US" sz="2400" baseline="30000" dirty="0">
                <a:solidFill>
                  <a:schemeClr val="bg1"/>
                </a:solidFill>
                <a:cs typeface="B Zar" pitchFamily="2" charset="-78"/>
              </a:rPr>
              <a:t>20</a:t>
            </a:r>
            <a:r>
              <a:rPr lang="en-US" dirty="0">
                <a:solidFill>
                  <a:schemeClr val="bg1"/>
                </a:solidFill>
              </a:rPr>
              <a:t> W/m</a:t>
            </a:r>
            <a:r>
              <a:rPr lang="en-US" sz="2400" baseline="30000" dirty="0">
                <a:solidFill>
                  <a:schemeClr val="bg1"/>
                </a:solidFill>
                <a:cs typeface="B Zar" pitchFamily="2" charset="-78"/>
              </a:rPr>
              <a:t>2</a:t>
            </a:r>
          </a:p>
        </p:txBody>
      </p:sp>
    </p:spTree>
    <p:extLst>
      <p:ext uri="{BB962C8B-B14F-4D97-AF65-F5344CB8AC3E}">
        <p14:creationId xmlns:p14="http://schemas.microsoft.com/office/powerpoint/2010/main" val="226619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آنتن هایی برای نور</a:t>
            </a:r>
            <a:endParaRPr lang="en-US" dirty="0"/>
          </a:p>
        </p:txBody>
      </p:sp>
      <p:sp>
        <p:nvSpPr>
          <p:cNvPr id="3" name="Content Placeholder 2"/>
          <p:cNvSpPr>
            <a:spLocks noGrp="1"/>
          </p:cNvSpPr>
          <p:nvPr>
            <p:ph idx="1"/>
          </p:nvPr>
        </p:nvSpPr>
        <p:spPr>
          <a:xfrm>
            <a:off x="4223221" y="1371600"/>
            <a:ext cx="4920778" cy="4800599"/>
          </a:xfrm>
        </p:spPr>
        <p:txBody>
          <a:bodyPr/>
          <a:lstStyle/>
          <a:p>
            <a:pPr algn="just"/>
            <a:r>
              <a:rPr lang="fa-IR" dirty="0" smtClean="0"/>
              <a:t>معمولاً در دنیای اُپتیک به آنتن ها فکر نمی کنند</a:t>
            </a:r>
          </a:p>
          <a:p>
            <a:pPr algn="just"/>
            <a:r>
              <a:rPr lang="fa-IR" dirty="0" smtClean="0"/>
              <a:t>عبارت آنتن معمولاً با امواج مایکروویو و رادیویی مربوط می باشد</a:t>
            </a:r>
          </a:p>
          <a:p>
            <a:pPr algn="just"/>
            <a:r>
              <a:rPr lang="fa-IR" dirty="0" smtClean="0"/>
              <a:t>اما یک آنتن چیست؟</a:t>
            </a:r>
          </a:p>
          <a:p>
            <a:pPr algn="just"/>
            <a:r>
              <a:rPr lang="fa-IR" dirty="0" smtClean="0"/>
              <a:t>وسیله ای است که انرژی الکترومغناطیس را جمع آوری نموده و به جریان یعنی نوسانات الکترون ها تبدیل می نماید یا بالعکس</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60</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87400"/>
            <a:ext cx="2057400" cy="345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796" y="2351489"/>
            <a:ext cx="191452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303" y="4330700"/>
            <a:ext cx="3423593" cy="221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05572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نانو فلز شبیه آنتن ها رفتار می نماید</a:t>
            </a:r>
            <a:endParaRPr lang="en-US" dirty="0"/>
          </a:p>
        </p:txBody>
      </p:sp>
      <p:sp>
        <p:nvSpPr>
          <p:cNvPr id="3" name="Content Placeholder 2"/>
          <p:cNvSpPr>
            <a:spLocks noGrp="1"/>
          </p:cNvSpPr>
          <p:nvPr>
            <p:ph idx="1"/>
          </p:nvPr>
        </p:nvSpPr>
        <p:spPr>
          <a:xfrm>
            <a:off x="3355180" y="1066800"/>
            <a:ext cx="5636419" cy="5486400"/>
          </a:xfrm>
        </p:spPr>
        <p:txBody>
          <a:bodyPr/>
          <a:lstStyle/>
          <a:p>
            <a:pPr algn="just">
              <a:buFont typeface="Wingdings" pitchFamily="2" charset="2"/>
              <a:buChar char="q"/>
            </a:pPr>
            <a:r>
              <a:rPr lang="fa-IR" sz="2200" dirty="0" smtClean="0"/>
              <a:t>چنین خاصیتی چه کاربردی می تواند داشته باشد؟</a:t>
            </a:r>
          </a:p>
          <a:p>
            <a:pPr algn="just">
              <a:buFont typeface="Wingdings" pitchFamily="2" charset="2"/>
              <a:buChar char="q"/>
            </a:pPr>
            <a:r>
              <a:rPr lang="fa-IR" sz="2200" dirty="0" smtClean="0"/>
              <a:t>ضریب شکست یک ماده عدد مهمی برای تعیین چگونگی پخش نور در داخل ماده می باشد </a:t>
            </a:r>
          </a:p>
          <a:p>
            <a:pPr algn="just">
              <a:buFont typeface="Wingdings" pitchFamily="2" charset="2"/>
              <a:buChar char="q"/>
            </a:pPr>
            <a:r>
              <a:rPr lang="fa-IR" sz="2200" dirty="0" smtClean="0"/>
              <a:t>ضریب شکست از مقدار بنیادی تشکیل یافته که گذردهی دی الکتریک </a:t>
            </a:r>
            <a:r>
              <a:rPr lang="el-GR" sz="2200" dirty="0" smtClean="0"/>
              <a:t>ε</a:t>
            </a:r>
            <a:r>
              <a:rPr lang="fa-IR" sz="2200" dirty="0" smtClean="0"/>
              <a:t> (</a:t>
            </a:r>
            <a:r>
              <a:rPr lang="en-US" sz="2200" i="1" dirty="0"/>
              <a:t>dielectric permittivity</a:t>
            </a:r>
            <a:r>
              <a:rPr lang="fa-IR" sz="2200" dirty="0" smtClean="0"/>
              <a:t>) و نفوذپذیری مغناطیسی (</a:t>
            </a:r>
            <a:r>
              <a:rPr lang="en-US" sz="2200" i="1" dirty="0"/>
              <a:t>magnetic permeability</a:t>
            </a:r>
            <a:r>
              <a:rPr lang="fa-IR" sz="2200" dirty="0" smtClean="0"/>
              <a:t>) </a:t>
            </a:r>
            <a:r>
              <a:rPr lang="el-GR" sz="2200" dirty="0" smtClean="0"/>
              <a:t>μ</a:t>
            </a:r>
            <a:r>
              <a:rPr lang="fa-IR" sz="2200" dirty="0" smtClean="0"/>
              <a:t> می باشند</a:t>
            </a:r>
          </a:p>
          <a:p>
            <a:pPr algn="just">
              <a:buFont typeface="Wingdings" pitchFamily="2" charset="2"/>
              <a:buChar char="q"/>
            </a:pPr>
            <a:r>
              <a:rPr lang="fa-IR" sz="2200" dirty="0" smtClean="0"/>
              <a:t>برای مواد شفاف (مانند شیشه، آب و هوا) این دو پارامتر بزرگتر از صفر می باشند. پس </a:t>
            </a:r>
            <a:r>
              <a:rPr lang="en-US" sz="2200" dirty="0" smtClean="0"/>
              <a:t>n</a:t>
            </a:r>
            <a:r>
              <a:rPr lang="fa-IR" sz="2200" dirty="0" smtClean="0"/>
              <a:t> قابل محاسبه بوده و نور در این اجسام منتشر می شود</a:t>
            </a:r>
          </a:p>
          <a:p>
            <a:pPr algn="just">
              <a:buFont typeface="Wingdings" pitchFamily="2" charset="2"/>
              <a:buChar char="q"/>
            </a:pPr>
            <a:r>
              <a:rPr lang="fa-IR" sz="2200" dirty="0" smtClean="0"/>
              <a:t>برای فلزات مقدار </a:t>
            </a:r>
            <a:r>
              <a:rPr lang="el-GR" sz="2200" dirty="0" smtClean="0"/>
              <a:t>ε</a:t>
            </a:r>
            <a:r>
              <a:rPr lang="fa-IR" sz="2200" dirty="0" smtClean="0"/>
              <a:t> برای فرکانس های نور مرئی و پایین تر از آن یعنی فرکانس های کمتر از فرکانس پلاسما کوچکتر از صفر است</a:t>
            </a:r>
          </a:p>
          <a:p>
            <a:pPr algn="just">
              <a:buFont typeface="Wingdings" pitchFamily="2" charset="2"/>
              <a:buChar char="q"/>
            </a:pPr>
            <a:r>
              <a:rPr lang="fa-IR" sz="2200" dirty="0" smtClean="0"/>
              <a:t>پس در فرمول </a:t>
            </a:r>
            <a:r>
              <a:rPr lang="en-US" sz="2200" dirty="0" smtClean="0"/>
              <a:t> n</a:t>
            </a:r>
            <a:r>
              <a:rPr lang="fa-IR" sz="2200" dirty="0" smtClean="0"/>
              <a:t>زیر رادیکال منفی می شود و و مقدار  </a:t>
            </a:r>
            <a:r>
              <a:rPr lang="en-US" sz="2200" dirty="0" smtClean="0"/>
              <a:t>n</a:t>
            </a:r>
            <a:r>
              <a:rPr lang="fa-IR" sz="2200" dirty="0" smtClean="0"/>
              <a:t> یک عدد مختلط بوده و نور در آن منتشر نمی شود و منعکس می گردد و این دلیلی بر مات بودن فلزات است </a:t>
            </a:r>
          </a:p>
          <a:p>
            <a:pPr algn="just">
              <a:buFont typeface="Wingdings" pitchFamily="2" charset="2"/>
              <a:buChar char="q"/>
            </a:pPr>
            <a:endParaRPr lang="en-US" sz="2200"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61</a:t>
            </a:fld>
            <a:endParaRPr lang="en-US" dirty="0"/>
          </a:p>
        </p:txBody>
      </p:sp>
      <p:pic>
        <p:nvPicPr>
          <p:cNvPr id="2050" name="Picture 2" descr="http://users.ece.utexas.edu/%7Eaalu/index_htm_files/MNG_optica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302895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3886200"/>
            <a:ext cx="30003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30" y="5791200"/>
            <a:ext cx="27527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86256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نفوذپذیری (</a:t>
            </a:r>
            <a:r>
              <a:rPr lang="el-GR" dirty="0" smtClean="0"/>
              <a:t>μ</a:t>
            </a:r>
            <a:r>
              <a:rPr lang="fa-IR" dirty="0" smtClean="0"/>
              <a:t> ) منفی</a:t>
            </a:r>
            <a:endParaRPr lang="en-US" dirty="0"/>
          </a:p>
        </p:txBody>
      </p:sp>
      <p:sp>
        <p:nvSpPr>
          <p:cNvPr id="3" name="Content Placeholder 2"/>
          <p:cNvSpPr>
            <a:spLocks noGrp="1"/>
          </p:cNvSpPr>
          <p:nvPr>
            <p:ph idx="1"/>
          </p:nvPr>
        </p:nvSpPr>
        <p:spPr>
          <a:xfrm>
            <a:off x="1143000" y="1066800"/>
            <a:ext cx="7543800" cy="1447800"/>
          </a:xfrm>
        </p:spPr>
        <p:txBody>
          <a:bodyPr/>
          <a:lstStyle/>
          <a:p>
            <a:r>
              <a:rPr lang="fa-IR" dirty="0" smtClean="0"/>
              <a:t>اگر ما ماده ای پیدا نمائیم که </a:t>
            </a:r>
            <a:r>
              <a:rPr lang="el-GR" dirty="0" smtClean="0"/>
              <a:t>μ</a:t>
            </a:r>
            <a:r>
              <a:rPr lang="fa-IR" dirty="0" smtClean="0"/>
              <a:t> و </a:t>
            </a:r>
            <a:r>
              <a:rPr lang="el-GR" dirty="0" smtClean="0"/>
              <a:t>ε</a:t>
            </a:r>
            <a:r>
              <a:rPr lang="fa-IR" dirty="0" smtClean="0"/>
              <a:t> کوچکتر از صفر باشد پس ما توانستیم مقدار ضریب شکست را از عدد مختلط به عددی حقیقی تبدیل کنیم، اما ضریب شکست منفی خواهد بود </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62</a:t>
            </a:fld>
            <a:endParaRPr lang="en-US" dirty="0"/>
          </a:p>
        </p:txBody>
      </p:sp>
      <p:sp>
        <p:nvSpPr>
          <p:cNvPr id="5" name="Content Placeholder 2"/>
          <p:cNvSpPr txBox="1">
            <a:spLocks/>
          </p:cNvSpPr>
          <p:nvPr/>
        </p:nvSpPr>
        <p:spPr bwMode="auto">
          <a:xfrm>
            <a:off x="2209800" y="2514600"/>
            <a:ext cx="5384800" cy="990600"/>
          </a:xfrm>
          <a:prstGeom prst="rect">
            <a:avLst/>
          </a:prstGeom>
          <a:solidFill>
            <a:srgbClr val="0070C0"/>
          </a:solidFill>
          <a:ln>
            <a:noFill/>
          </a:ln>
          <a:effectLs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a-IR" dirty="0" smtClean="0">
                <a:solidFill>
                  <a:srgbClr val="FFFF00"/>
                </a:solidFill>
              </a:rPr>
              <a:t>در مواد واقعی، </a:t>
            </a:r>
            <a:r>
              <a:rPr lang="el-GR" dirty="0" smtClean="0">
                <a:solidFill>
                  <a:srgbClr val="FFFF00"/>
                </a:solidFill>
              </a:rPr>
              <a:t>μ</a:t>
            </a:r>
            <a:r>
              <a:rPr lang="fa-IR" dirty="0" smtClean="0">
                <a:solidFill>
                  <a:srgbClr val="FFFF00"/>
                </a:solidFill>
              </a:rPr>
              <a:t> هرگز منفی نمی باشد و بنابراین چنین ماده ای هرگز در طبیعت وجود ندارد</a:t>
            </a:r>
            <a:endParaRPr lang="en-US" dirty="0">
              <a:solidFill>
                <a:srgbClr val="FFFF00"/>
              </a:solidFill>
            </a:endParaRPr>
          </a:p>
        </p:txBody>
      </p:sp>
      <p:sp>
        <p:nvSpPr>
          <p:cNvPr id="6" name="Content Placeholder 2"/>
          <p:cNvSpPr txBox="1">
            <a:spLocks/>
          </p:cNvSpPr>
          <p:nvPr/>
        </p:nvSpPr>
        <p:spPr bwMode="auto">
          <a:xfrm>
            <a:off x="5410200" y="3657600"/>
            <a:ext cx="3683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a-IR" dirty="0" smtClean="0"/>
              <a:t>اما در مواد ترکیبی که به خوبی با اجزای کوچکتر از موج ساخته شده اند ما قادر با مهندسی کردن مواد برای برهمکنش با میدان معناطیسی می باشیم یعنی به </a:t>
            </a:r>
            <a:r>
              <a:rPr lang="el-GR" dirty="0" smtClean="0"/>
              <a:t>μ</a:t>
            </a:r>
            <a:r>
              <a:rPr lang="fa-IR" dirty="0" smtClean="0"/>
              <a:t> منفی دست یابیم</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451" y="3598861"/>
            <a:ext cx="4983348" cy="303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981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barn(inVertical)">
                                      <p:cBhvr>
                                        <p:cTn id="14" dur="500"/>
                                        <p:tgtEl>
                                          <p:spTgt spid="307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نانوساختارها این هدف را محقق می سازند</a:t>
            </a:r>
            <a:endParaRPr lang="en-US" dirty="0"/>
          </a:p>
        </p:txBody>
      </p:sp>
      <p:sp>
        <p:nvSpPr>
          <p:cNvPr id="3" name="Content Placeholder 2"/>
          <p:cNvSpPr>
            <a:spLocks noGrp="1"/>
          </p:cNvSpPr>
          <p:nvPr>
            <p:ph idx="1"/>
          </p:nvPr>
        </p:nvSpPr>
        <p:spPr>
          <a:xfrm>
            <a:off x="685800" y="1371601"/>
            <a:ext cx="8001000" cy="1752600"/>
          </a:xfrm>
        </p:spPr>
        <p:txBody>
          <a:bodyPr/>
          <a:lstStyle/>
          <a:p>
            <a:pPr algn="just"/>
            <a:r>
              <a:rPr lang="fa-IR" dirty="0" smtClean="0"/>
              <a:t>با شیوه های متنوعی از جمله استفاده از ساختارهایی با اندازه کوچکتر از طول موج می توان مشابه های اجزای مدارهای الکتریکی را تهیه نموده وکارایی این ساختارها را به محدوده های مختلف نوری گسترده کرد. </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63</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288607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971800"/>
            <a:ext cx="465772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76200" y="5372100"/>
            <a:ext cx="3581399"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a-IR" sz="2400" dirty="0" smtClean="0"/>
              <a:t>تشدید کننده های حلقه ای شکافدار می توانند به طور مؤثری مشابه با مدارهای </a:t>
            </a:r>
            <a:r>
              <a:rPr lang="en-US" sz="2400" dirty="0" smtClean="0"/>
              <a:t>LC</a:t>
            </a:r>
            <a:r>
              <a:rPr lang="fa-IR" sz="2400" dirty="0" smtClean="0"/>
              <a:t> رفتار نمایند</a:t>
            </a:r>
            <a:endParaRPr lang="en-US" sz="2400" dirty="0"/>
          </a:p>
        </p:txBody>
      </p:sp>
      <p:sp>
        <p:nvSpPr>
          <p:cNvPr id="8" name="Content Placeholder 2"/>
          <p:cNvSpPr txBox="1">
            <a:spLocks/>
          </p:cNvSpPr>
          <p:nvPr/>
        </p:nvSpPr>
        <p:spPr bwMode="auto">
          <a:xfrm>
            <a:off x="4267199" y="5422900"/>
            <a:ext cx="465772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a-IR" sz="2400" dirty="0" smtClean="0"/>
              <a:t>مدارهایی مشابه این می توانند یک نوع پاسخ تشدید کننده ای با مقدار </a:t>
            </a:r>
            <a:r>
              <a:rPr lang="el-GR" sz="2400" dirty="0" smtClean="0"/>
              <a:t>μ</a:t>
            </a:r>
            <a:r>
              <a:rPr lang="fa-IR" sz="2400" dirty="0" smtClean="0"/>
              <a:t> منفی داشته باشند </a:t>
            </a:r>
            <a:endParaRPr lang="en-US" sz="2400" dirty="0"/>
          </a:p>
        </p:txBody>
      </p:sp>
      <p:sp>
        <p:nvSpPr>
          <p:cNvPr id="5" name="Rectangle 4"/>
          <p:cNvSpPr/>
          <p:nvPr/>
        </p:nvSpPr>
        <p:spPr>
          <a:xfrm>
            <a:off x="801218" y="2602468"/>
            <a:ext cx="2198038" cy="369332"/>
          </a:xfrm>
          <a:prstGeom prst="rect">
            <a:avLst/>
          </a:prstGeom>
        </p:spPr>
        <p:txBody>
          <a:bodyPr wrap="none">
            <a:spAutoFit/>
          </a:bodyPr>
          <a:lstStyle/>
          <a:p>
            <a:r>
              <a:rPr lang="en-US" dirty="0">
                <a:solidFill>
                  <a:srgbClr val="FFFF00"/>
                </a:solidFill>
              </a:rPr>
              <a:t>split ring resonators</a:t>
            </a:r>
          </a:p>
        </p:txBody>
      </p:sp>
    </p:spTree>
    <p:extLst>
      <p:ext uri="{BB962C8B-B14F-4D97-AF65-F5344CB8AC3E}">
        <p14:creationId xmlns:p14="http://schemas.microsoft.com/office/powerpoint/2010/main" val="207431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9"/>
                                        </p:tgtEl>
                                        <p:attrNameLst>
                                          <p:attrName>style.visibility</p:attrName>
                                        </p:attrNameLst>
                                      </p:cBhvr>
                                      <p:to>
                                        <p:strVal val="visible"/>
                                      </p:to>
                                    </p:set>
                                    <p:animEffect transition="in" filter="wipe(down)">
                                      <p:cBhvr>
                                        <p:cTn id="24" dur="500"/>
                                        <p:tgtEl>
                                          <p:spTgt spid="409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فراموادها (</a:t>
            </a:r>
            <a:r>
              <a:rPr lang="en-US" dirty="0" err="1" smtClean="0"/>
              <a:t>Metamaterials</a:t>
            </a:r>
            <a:r>
              <a:rPr lang="fa-IR" dirty="0" smtClean="0"/>
              <a:t>)</a:t>
            </a:r>
            <a:endParaRPr lang="en-US" dirty="0"/>
          </a:p>
        </p:txBody>
      </p:sp>
      <p:sp>
        <p:nvSpPr>
          <p:cNvPr id="3" name="Content Placeholder 2"/>
          <p:cNvSpPr>
            <a:spLocks noGrp="1"/>
          </p:cNvSpPr>
          <p:nvPr>
            <p:ph idx="1"/>
          </p:nvPr>
        </p:nvSpPr>
        <p:spPr>
          <a:xfrm>
            <a:off x="762000" y="1371601"/>
            <a:ext cx="7924800" cy="1143000"/>
          </a:xfrm>
        </p:spPr>
        <p:txBody>
          <a:bodyPr/>
          <a:lstStyle/>
          <a:p>
            <a:pPr algn="just"/>
            <a:r>
              <a:rPr lang="fa-IR" dirty="0" smtClean="0"/>
              <a:t>موادی که تشکیل یافته اند از تعداد زیادی از اجزای کوچکتر از طول موج همراه با خواصی که در هیچ ماده طبیعی یافت نمی شود</a:t>
            </a:r>
          </a:p>
          <a:p>
            <a:pPr marL="0" indent="0" algn="just">
              <a:buNone/>
            </a:pP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64</a:t>
            </a:fld>
            <a:endParaRPr lang="en-US" dirty="0"/>
          </a:p>
        </p:txBody>
      </p:sp>
      <p:sp>
        <p:nvSpPr>
          <p:cNvPr id="5" name="Content Placeholder 2"/>
          <p:cNvSpPr txBox="1">
            <a:spLocks/>
          </p:cNvSpPr>
          <p:nvPr/>
        </p:nvSpPr>
        <p:spPr bwMode="auto">
          <a:xfrm>
            <a:off x="609600" y="2438400"/>
            <a:ext cx="7543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a-IR" dirty="0" smtClean="0"/>
              <a:t>معروف ترین مثال های مربوط به اجسام با ضریب شکست منفی:</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124200"/>
            <a:ext cx="360997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650" y="3124200"/>
            <a:ext cx="17907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4876800" y="5562600"/>
            <a:ext cx="41529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a-IR" sz="2400" dirty="0" smtClean="0"/>
              <a:t>تفسیر یک هنرمند از رفتار نور ورودی به یک ماده با ضریب شکست منفی که در مسیری مخالف انحراف می یابد</a:t>
            </a:r>
            <a:endParaRPr lang="en-US" sz="2400" dirty="0"/>
          </a:p>
        </p:txBody>
      </p:sp>
      <p:sp>
        <p:nvSpPr>
          <p:cNvPr id="9" name="Content Placeholder 2"/>
          <p:cNvSpPr txBox="1">
            <a:spLocks/>
          </p:cNvSpPr>
          <p:nvPr/>
        </p:nvSpPr>
        <p:spPr bwMode="auto">
          <a:xfrm>
            <a:off x="338137" y="5334000"/>
            <a:ext cx="41529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a-IR" sz="2400" dirty="0" smtClean="0"/>
              <a:t>این تصاویر شبیه سازی شده بوده که رفتار معمولی یک لیوان حاوی آب (تصویر چپ) و آنچه که به نظر خواهد آمد اگر ضریب شکست منفی باشد (تصویر راست) </a:t>
            </a:r>
            <a:endParaRPr lang="en-US" sz="2400" dirty="0"/>
          </a:p>
        </p:txBody>
      </p:sp>
    </p:spTree>
    <p:extLst>
      <p:ext uri="{BB962C8B-B14F-4D97-AF65-F5344CB8AC3E}">
        <p14:creationId xmlns:p14="http://schemas.microsoft.com/office/powerpoint/2010/main" val="38512614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اولین نمونه ها از فراموادها</a:t>
            </a:r>
            <a:endParaRPr lang="en-US" dirty="0"/>
          </a:p>
        </p:txBody>
      </p:sp>
      <p:sp>
        <p:nvSpPr>
          <p:cNvPr id="3" name="Content Placeholder 2"/>
          <p:cNvSpPr>
            <a:spLocks noGrp="1"/>
          </p:cNvSpPr>
          <p:nvPr>
            <p:ph idx="1"/>
          </p:nvPr>
        </p:nvSpPr>
        <p:spPr>
          <a:xfrm>
            <a:off x="1143000" y="1143000"/>
            <a:ext cx="7543800" cy="1219200"/>
          </a:xfrm>
        </p:spPr>
        <p:txBody>
          <a:bodyPr/>
          <a:lstStyle/>
          <a:p>
            <a:r>
              <a:rPr lang="fa-IR" dirty="0" smtClean="0"/>
              <a:t>دسته ای از تشدید کننده های حلقه ای شکافدار و سیم های کوتاه به عنوان محیطی دو بعدی برای تابش مایکروویو رفتار می کنند </a:t>
            </a:r>
          </a:p>
          <a:p>
            <a:r>
              <a:rPr lang="fa-IR" dirty="0" smtClean="0"/>
              <a:t>سیم های کوتاه مقدار </a:t>
            </a:r>
            <a:r>
              <a:rPr lang="el-GR" dirty="0" smtClean="0"/>
              <a:t>ε</a:t>
            </a:r>
            <a:r>
              <a:rPr lang="fa-IR" dirty="0" smtClean="0"/>
              <a:t> را منفی می نمایند</a:t>
            </a:r>
          </a:p>
          <a:p>
            <a:r>
              <a:rPr lang="fa-IR" dirty="0" smtClean="0"/>
              <a:t>تشدید کننده های حلقه ای شکاف دار </a:t>
            </a:r>
            <a:r>
              <a:rPr lang="el-GR" dirty="0" smtClean="0"/>
              <a:t>μ</a:t>
            </a:r>
            <a:r>
              <a:rPr lang="fa-IR" dirty="0" smtClean="0"/>
              <a:t> را منفی می کنند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65</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286125"/>
            <a:ext cx="407670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286125"/>
            <a:ext cx="329565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4381500" y="5715000"/>
            <a:ext cx="46609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a-IR" sz="2400" dirty="0" smtClean="0"/>
              <a:t>در فرکانس بخصوصی نظیر 10/5 گیگاهرتز در حدود طول موج 3 سانتیمتر این مواد دارای ضریب شکست منفی می باشند</a:t>
            </a:r>
            <a:endParaRPr lang="en-US" sz="2400" dirty="0"/>
          </a:p>
        </p:txBody>
      </p:sp>
    </p:spTree>
    <p:extLst>
      <p:ext uri="{BB962C8B-B14F-4D97-AF65-F5344CB8AC3E}">
        <p14:creationId xmlns:p14="http://schemas.microsoft.com/office/powerpoint/2010/main" val="15780245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382000" cy="990600"/>
          </a:xfrm>
        </p:spPr>
        <p:txBody>
          <a:bodyPr/>
          <a:lstStyle/>
          <a:p>
            <a:r>
              <a:rPr lang="fa-IR" dirty="0" smtClean="0"/>
              <a:t>آیا ساخت موادی که چنین رفتار با نور مرئی داشته باشند امکان پذیر است؟</a:t>
            </a:r>
            <a:endParaRPr lang="en-US" dirty="0"/>
          </a:p>
        </p:txBody>
      </p:sp>
      <p:sp>
        <p:nvSpPr>
          <p:cNvPr id="3" name="Content Placeholder 2"/>
          <p:cNvSpPr>
            <a:spLocks noGrp="1"/>
          </p:cNvSpPr>
          <p:nvPr>
            <p:ph idx="1"/>
          </p:nvPr>
        </p:nvSpPr>
        <p:spPr>
          <a:xfrm>
            <a:off x="609600" y="1371601"/>
            <a:ext cx="8077200" cy="1752600"/>
          </a:xfrm>
        </p:spPr>
        <p:txBody>
          <a:bodyPr/>
          <a:lstStyle/>
          <a:p>
            <a:pPr algn="just"/>
            <a:r>
              <a:rPr lang="fa-IR" dirty="0" smtClean="0"/>
              <a:t>بله امکان پذیر است اما چون مقیاس طولی یک دهم طول موج(</a:t>
            </a:r>
            <a:r>
              <a:rPr lang="en-US" dirty="0" smtClean="0"/>
              <a:t>λ/10</a:t>
            </a:r>
            <a:r>
              <a:rPr lang="fa-IR" dirty="0" smtClean="0"/>
              <a:t>)کوچکتر می گردد این کار بسیار مشکل تر از ساخت مواد برای امواج مایکروویو خواهد بود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66</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19400"/>
            <a:ext cx="2981325"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857499"/>
            <a:ext cx="5495925"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838200" y="5629275"/>
            <a:ext cx="8051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a-IR" sz="2400" dirty="0" smtClean="0"/>
              <a:t>اولین مرحله: تهیه نانو ساختاری از ماده ای که استتار می کند مواد را و دارای ضریب شکست منفی برای نور مادون قرمز نزدیک می باشد </a:t>
            </a:r>
            <a:endParaRPr lang="en-US" sz="2400" dirty="0"/>
          </a:p>
        </p:txBody>
      </p:sp>
    </p:spTree>
    <p:extLst>
      <p:ext uri="{BB962C8B-B14F-4D97-AF65-F5344CB8AC3E}">
        <p14:creationId xmlns:p14="http://schemas.microsoft.com/office/powerpoint/2010/main" val="26231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1000"/>
                                        <p:tgtEl>
                                          <p:spTgt spid="7171"/>
                                        </p:tgtEl>
                                      </p:cBhvr>
                                    </p:animEffect>
                                    <p:anim calcmode="lin" valueType="num">
                                      <p:cBhvr>
                                        <p:cTn id="13" dur="1000" fill="hold"/>
                                        <p:tgtEl>
                                          <p:spTgt spid="7171"/>
                                        </p:tgtEl>
                                        <p:attrNameLst>
                                          <p:attrName>ppt_x</p:attrName>
                                        </p:attrNameLst>
                                      </p:cBhvr>
                                      <p:tavLst>
                                        <p:tav tm="0">
                                          <p:val>
                                            <p:strVal val="#ppt_x"/>
                                          </p:val>
                                        </p:tav>
                                        <p:tav tm="100000">
                                          <p:val>
                                            <p:strVal val="#ppt_x"/>
                                          </p:val>
                                        </p:tav>
                                      </p:tavLst>
                                    </p:anim>
                                    <p:anim calcmode="lin" valueType="num">
                                      <p:cBhvr>
                                        <p:cTn id="14" dur="1000" fill="hold"/>
                                        <p:tgtEl>
                                          <p:spTgt spid="717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9296400" cy="990600"/>
          </a:xfrm>
        </p:spPr>
        <p:txBody>
          <a:bodyPr/>
          <a:lstStyle/>
          <a:p>
            <a:r>
              <a:rPr lang="fa-IR" dirty="0" smtClean="0"/>
              <a:t>مواد با ضریب شکست منفی قادر به بسیار ی از کارها می باشند</a:t>
            </a:r>
            <a:endParaRPr lang="en-US" dirty="0"/>
          </a:p>
        </p:txBody>
      </p:sp>
      <p:sp>
        <p:nvSpPr>
          <p:cNvPr id="3" name="Content Placeholder 2"/>
          <p:cNvSpPr>
            <a:spLocks noGrp="1"/>
          </p:cNvSpPr>
          <p:nvPr>
            <p:ph idx="1"/>
          </p:nvPr>
        </p:nvSpPr>
        <p:spPr>
          <a:xfrm>
            <a:off x="762000" y="5410200"/>
            <a:ext cx="7543800" cy="1600200"/>
          </a:xfrm>
        </p:spPr>
        <p:txBody>
          <a:bodyPr/>
          <a:lstStyle/>
          <a:p>
            <a:pPr marL="0" indent="0">
              <a:buNone/>
            </a:pPr>
            <a:r>
              <a:rPr lang="fa-IR" dirty="0" smtClean="0"/>
              <a:t>از آنجا که این کار برای طول موج های تابشی بزرگ و در مقیاس سانتیمتر انجام شده پس در اینجا هیچ چیز در مقیاس نانو نمی باشد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67</a:t>
            </a:fld>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55" y="1743074"/>
            <a:ext cx="3675369"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838199" y="1066800"/>
            <a:ext cx="2867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a-IR" sz="2400" b="1" dirty="0" smtClean="0"/>
              <a:t>عبا های نامرئی کننده</a:t>
            </a:r>
            <a:endParaRPr lang="en-US" sz="2400" b="1"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199" y="1946744"/>
            <a:ext cx="4159297" cy="3158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4572001" y="1066800"/>
            <a:ext cx="388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a-IR" sz="2400" b="1" dirty="0" smtClean="0"/>
              <a:t>اولین نمایش عملی ازعبا های نامرئی کننده با امواج مایکروویو</a:t>
            </a:r>
            <a:endParaRPr lang="en-US" sz="2400" b="1" dirty="0"/>
          </a:p>
        </p:txBody>
      </p:sp>
    </p:spTree>
    <p:extLst>
      <p:ext uri="{BB962C8B-B14F-4D97-AF65-F5344CB8AC3E}">
        <p14:creationId xmlns:p14="http://schemas.microsoft.com/office/powerpoint/2010/main" val="4559733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سایر موارد استفاده از فرا مواد</a:t>
            </a:r>
            <a:endParaRPr lang="en-US" dirty="0"/>
          </a:p>
        </p:txBody>
      </p:sp>
      <p:sp>
        <p:nvSpPr>
          <p:cNvPr id="3" name="Content Placeholder 2"/>
          <p:cNvSpPr>
            <a:spLocks noGrp="1"/>
          </p:cNvSpPr>
          <p:nvPr>
            <p:ph idx="1"/>
          </p:nvPr>
        </p:nvSpPr>
        <p:spPr>
          <a:xfrm>
            <a:off x="914400" y="1371601"/>
            <a:ext cx="7772400" cy="1447800"/>
          </a:xfrm>
        </p:spPr>
        <p:txBody>
          <a:bodyPr/>
          <a:lstStyle/>
          <a:p>
            <a:pPr algn="just"/>
            <a:r>
              <a:rPr lang="fa-IR" dirty="0" smtClean="0"/>
              <a:t>مثال دیگر: یک ضریب شکست منفی منجر به تهیه لنزهای عالی شده و در نتیجه تصاویر عالی با آن ها حاصل می گردد</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68</a:t>
            </a:fld>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475" y="3429000"/>
            <a:ext cx="4124325"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2919412"/>
            <a:ext cx="353377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25401" y="4800600"/>
            <a:ext cx="1266824" cy="838200"/>
          </a:xfrm>
          <a:prstGeom prst="rect">
            <a:avLst/>
          </a:prstGeom>
          <a:noFill/>
          <a:ln>
            <a:solidFill>
              <a:schemeClr val="accent1"/>
            </a:solidFill>
          </a:ln>
          <a:effectLs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a-IR" sz="1600" b="1" dirty="0" smtClean="0"/>
              <a:t>تیکه ای از مواد با ضریب شکست منفی</a:t>
            </a:r>
            <a:endParaRPr lang="en-US" sz="1600" b="1" dirty="0"/>
          </a:p>
        </p:txBody>
      </p:sp>
    </p:spTree>
    <p:extLst>
      <p:ext uri="{BB962C8B-B14F-4D97-AF65-F5344CB8AC3E}">
        <p14:creationId xmlns:p14="http://schemas.microsoft.com/office/powerpoint/2010/main" val="393466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ابر لنزها (</a:t>
            </a:r>
            <a:r>
              <a:rPr lang="en-US" dirty="0" err="1" smtClean="0"/>
              <a:t>Superlenses</a:t>
            </a:r>
            <a:r>
              <a:rPr lang="fa-IR" dirty="0" smtClean="0"/>
              <a:t>) برای نمایش</a:t>
            </a:r>
            <a:endParaRPr lang="en-US" dirty="0"/>
          </a:p>
        </p:txBody>
      </p:sp>
      <p:sp>
        <p:nvSpPr>
          <p:cNvPr id="3" name="Content Placeholder 2"/>
          <p:cNvSpPr>
            <a:spLocks noGrp="1"/>
          </p:cNvSpPr>
          <p:nvPr>
            <p:ph idx="1"/>
          </p:nvPr>
        </p:nvSpPr>
        <p:spPr>
          <a:xfrm>
            <a:off x="4419600" y="5257800"/>
            <a:ext cx="4524375" cy="1219200"/>
          </a:xfrm>
        </p:spPr>
        <p:txBody>
          <a:bodyPr/>
          <a:lstStyle/>
          <a:p>
            <a:pPr marL="0" indent="0" algn="l" rtl="0">
              <a:buNone/>
            </a:pPr>
            <a:r>
              <a:rPr lang="en-US" sz="2000" dirty="0"/>
              <a:t>An image of letters </a:t>
            </a:r>
            <a:r>
              <a:rPr lang="en-US" sz="2000" dirty="0" smtClean="0"/>
              <a:t>using</a:t>
            </a:r>
            <a:r>
              <a:rPr lang="fa-IR" sz="2000" dirty="0" smtClean="0"/>
              <a:t> </a:t>
            </a:r>
            <a:r>
              <a:rPr lang="en-US" sz="2000" dirty="0" smtClean="0"/>
              <a:t>λ </a:t>
            </a:r>
            <a:r>
              <a:rPr lang="en-US" sz="2000" dirty="0"/>
              <a:t>= 1500 nm, with ~</a:t>
            </a:r>
            <a:r>
              <a:rPr lang="en-US" sz="2000" dirty="0" smtClean="0"/>
              <a:t>500</a:t>
            </a:r>
            <a:r>
              <a:rPr lang="fa-IR" sz="2000" dirty="0" smtClean="0"/>
              <a:t> </a:t>
            </a:r>
            <a:r>
              <a:rPr lang="en-US" sz="2000" dirty="0" smtClean="0"/>
              <a:t>nm </a:t>
            </a:r>
            <a:r>
              <a:rPr lang="en-US" sz="2000" dirty="0"/>
              <a:t>resolution.</a:t>
            </a:r>
          </a:p>
        </p:txBody>
      </p:sp>
      <p:sp>
        <p:nvSpPr>
          <p:cNvPr id="4" name="Slide Number Placeholder 3"/>
          <p:cNvSpPr>
            <a:spLocks noGrp="1"/>
          </p:cNvSpPr>
          <p:nvPr>
            <p:ph type="sldNum" sz="quarter" idx="12"/>
          </p:nvPr>
        </p:nvSpPr>
        <p:spPr/>
        <p:txBody>
          <a:bodyPr/>
          <a:lstStyle/>
          <a:p>
            <a:fld id="{E4E448D2-0E2A-4458-8D44-B104587DC1FC}" type="slidenum">
              <a:rPr lang="en-US" smtClean="0"/>
              <a:pPr/>
              <a:t>69</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752600"/>
            <a:ext cx="4524375"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940050"/>
            <a:ext cx="3048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381000" y="1524000"/>
            <a:ext cx="3581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a:buNone/>
            </a:pPr>
            <a:r>
              <a:rPr lang="en-US" sz="2000" dirty="0"/>
              <a:t>A demonstration using radio </a:t>
            </a:r>
            <a:r>
              <a:rPr lang="en-US" sz="2000" dirty="0" smtClean="0"/>
              <a:t>waves</a:t>
            </a:r>
            <a:r>
              <a:rPr lang="en-US" sz="2000" dirty="0"/>
              <a:t> </a:t>
            </a:r>
            <a:r>
              <a:rPr lang="en-US" sz="2000" dirty="0" smtClean="0"/>
              <a:t>(</a:t>
            </a:r>
            <a:r>
              <a:rPr lang="en-US" sz="2000" dirty="0"/>
              <a:t>λ = 3 cm) </a:t>
            </a:r>
            <a:r>
              <a:rPr lang="en-US" sz="2000" dirty="0" smtClean="0"/>
              <a:t>of focusing </a:t>
            </a:r>
            <a:r>
              <a:rPr lang="en-US" sz="2000" dirty="0"/>
              <a:t>to a spot </a:t>
            </a:r>
            <a:r>
              <a:rPr lang="en-US" sz="2000" dirty="0" smtClean="0"/>
              <a:t>size of </a:t>
            </a:r>
            <a:r>
              <a:rPr lang="en-US" sz="2000" dirty="0"/>
              <a:t>λ/4 by a negative index lens.</a:t>
            </a:r>
          </a:p>
        </p:txBody>
      </p:sp>
      <p:sp>
        <p:nvSpPr>
          <p:cNvPr id="8" name="Content Placeholder 2"/>
          <p:cNvSpPr txBox="1">
            <a:spLocks/>
          </p:cNvSpPr>
          <p:nvPr/>
        </p:nvSpPr>
        <p:spPr bwMode="auto">
          <a:xfrm>
            <a:off x="4102099" y="6076950"/>
            <a:ext cx="4829175" cy="419100"/>
          </a:xfrm>
          <a:prstGeom prst="rect">
            <a:avLst/>
          </a:prstGeom>
          <a:noFill/>
          <a:ln>
            <a:solidFill>
              <a:schemeClr val="accent1"/>
            </a:solidFill>
          </a:ln>
          <a:effectLs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a-IR" sz="2000" b="1" dirty="0" smtClean="0">
                <a:solidFill>
                  <a:srgbClr val="FFFF00"/>
                </a:solidFill>
              </a:rPr>
              <a:t>هنوز کارهای زیادی وجود دارد که باید انجام شود</a:t>
            </a:r>
            <a:endParaRPr lang="en-US" sz="2000" b="1" dirty="0">
              <a:solidFill>
                <a:srgbClr val="FFFF00"/>
              </a:solidFill>
            </a:endParaRPr>
          </a:p>
        </p:txBody>
      </p:sp>
    </p:spTree>
    <p:extLst>
      <p:ext uri="{BB962C8B-B14F-4D97-AF65-F5344CB8AC3E}">
        <p14:creationId xmlns:p14="http://schemas.microsoft.com/office/powerpoint/2010/main" val="208103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کانونی کردن نور چیست؟</a:t>
            </a:r>
            <a:endParaRPr lang="en-US" dirty="0"/>
          </a:p>
        </p:txBody>
      </p:sp>
      <p:sp>
        <p:nvSpPr>
          <p:cNvPr id="3" name="Content Placeholder 2"/>
          <p:cNvSpPr>
            <a:spLocks noGrp="1"/>
          </p:cNvSpPr>
          <p:nvPr>
            <p:ph idx="1"/>
          </p:nvPr>
        </p:nvSpPr>
        <p:spPr>
          <a:xfrm>
            <a:off x="186378" y="1371601"/>
            <a:ext cx="8881422" cy="1828800"/>
          </a:xfrm>
        </p:spPr>
        <p:txBody>
          <a:bodyPr/>
          <a:lstStyle/>
          <a:p>
            <a:r>
              <a:rPr lang="fa-IR" sz="2400" dirty="0" smtClean="0"/>
              <a:t>آیا ما می توانیم نور را تا یک نقطه نانو کانونی کنیم؟</a:t>
            </a:r>
          </a:p>
          <a:p>
            <a:r>
              <a:rPr lang="fa-IR" sz="2400" dirty="0" smtClean="0"/>
              <a:t>کانونی کردن یک پرتو لیزری با لنزی با قطر </a:t>
            </a:r>
            <a:r>
              <a:rPr lang="en-US" sz="2400" dirty="0" smtClean="0"/>
              <a:t>D</a:t>
            </a:r>
            <a:r>
              <a:rPr lang="fa-IR" sz="2400" dirty="0" smtClean="0"/>
              <a:t> و طول کانونی </a:t>
            </a:r>
            <a:r>
              <a:rPr lang="en-US" sz="2400" dirty="0" smtClean="0"/>
              <a:t>f</a:t>
            </a:r>
            <a:r>
              <a:rPr lang="fa-IR" sz="2400" dirty="0" smtClean="0"/>
              <a:t> منجر به نقطه ای به قطر </a:t>
            </a:r>
            <a:r>
              <a:rPr lang="en-US" sz="2400" dirty="0" smtClean="0"/>
              <a:t>d</a:t>
            </a:r>
            <a:r>
              <a:rPr lang="en-US" sz="2400" baseline="-25000" dirty="0" smtClean="0"/>
              <a:t>0</a:t>
            </a:r>
            <a:r>
              <a:rPr lang="fa-IR" sz="2400" dirty="0" smtClean="0"/>
              <a:t> می گردد.</a:t>
            </a:r>
            <a:endParaRPr lang="en-US" sz="2400"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7</a:t>
            </a:fld>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78" y="2286000"/>
            <a:ext cx="3986814"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62200"/>
            <a:ext cx="2867025"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1620732" y="3505200"/>
            <a:ext cx="744706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a-IR" sz="2400" dirty="0" smtClean="0"/>
              <a:t>نقطه کانونی شده چقدر بزرگ است؟</a:t>
            </a:r>
          </a:p>
          <a:p>
            <a:r>
              <a:rPr lang="fa-IR" sz="2400" dirty="0" smtClean="0"/>
              <a:t>به دلیل محدودیت پراش (</a:t>
            </a:r>
            <a:r>
              <a:rPr lang="en-US" sz="2400" dirty="0" smtClean="0"/>
              <a:t>Diffraction limit</a:t>
            </a:r>
            <a:r>
              <a:rPr lang="fa-IR" sz="2400" dirty="0" smtClean="0"/>
              <a:t>) عملاً صحبت از دستیابی به نسبت </a:t>
            </a:r>
            <a:r>
              <a:rPr lang="en-US" sz="2400" dirty="0" smtClean="0"/>
              <a:t>f/D</a:t>
            </a:r>
            <a:r>
              <a:rPr lang="fa-IR" sz="2400" dirty="0" smtClean="0"/>
              <a:t> کوچکتر از 0/5 بسیار مشکل بوده، پس </a:t>
            </a:r>
            <a:r>
              <a:rPr lang="en-US" sz="2400" dirty="0" smtClean="0"/>
              <a:t>d</a:t>
            </a:r>
            <a:r>
              <a:rPr lang="en-US" sz="2400" baseline="-25000" dirty="0"/>
              <a:t>0</a:t>
            </a:r>
            <a:r>
              <a:rPr lang="fa-IR" sz="2400" dirty="0" smtClean="0"/>
              <a:t> هرگز خیلی کوچکتر از طول موج نخواهد بود</a:t>
            </a:r>
          </a:p>
          <a:p>
            <a:r>
              <a:rPr lang="fa-IR" sz="2400" dirty="0" smtClean="0"/>
              <a:t>پراش خاصیت کلی هر موجی از جمله امواج نور می باشد</a:t>
            </a:r>
          </a:p>
          <a:p>
            <a:r>
              <a:rPr lang="fa-IR" sz="2400" dirty="0" smtClean="0"/>
              <a:t>ما سلول ها را با میکروسکوپ نوری می توانیم ببینیم چون اندازه آن ها بزرگتر از طول موج می باشد اما اجسام نانو که ابعادشان کوچکتر از طول موج است قابل روئیت نیستند و این ناشی از همین محدودیت پراش است</a:t>
            </a:r>
            <a:endParaRPr lang="en-US" sz="2400" dirty="0"/>
          </a:p>
        </p:txBody>
      </p:sp>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378" y="3657600"/>
            <a:ext cx="143435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0699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تصاویر دیده شده با میکروسکوپ نوری</a:t>
            </a:r>
            <a:endParaRPr lang="en-US"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8</a:t>
            </a:fld>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1485900"/>
            <a:ext cx="234315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1485900"/>
            <a:ext cx="253365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790700"/>
            <a:ext cx="1838325"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8114" y="1819275"/>
            <a:ext cx="1800225"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a:spLocks noGrp="1"/>
          </p:cNvSpPr>
          <p:nvPr>
            <p:ph idx="1"/>
          </p:nvPr>
        </p:nvSpPr>
        <p:spPr>
          <a:xfrm>
            <a:off x="125146" y="4114800"/>
            <a:ext cx="8881422" cy="1828800"/>
          </a:xfrm>
        </p:spPr>
        <p:txBody>
          <a:bodyPr/>
          <a:lstStyle/>
          <a:p>
            <a:r>
              <a:rPr lang="fa-IR" sz="2400" dirty="0" smtClean="0"/>
              <a:t>اما میکروسکوپ های الکترونی به جای فوتون ها از الکترون ها استفاده می کنند</a:t>
            </a:r>
          </a:p>
          <a:p>
            <a:r>
              <a:rPr lang="fa-IR" sz="2400" dirty="0" smtClean="0"/>
              <a:t>الکترون ها خاصیت موجی از خود نشان می دهند</a:t>
            </a:r>
          </a:p>
          <a:p>
            <a:r>
              <a:rPr lang="fa-IR" sz="2400" dirty="0" smtClean="0"/>
              <a:t>طول موج مؤثر یک موج الکترونی بسیار کوچکتر از طول موج نور مرئی می باشد</a:t>
            </a:r>
            <a:endParaRPr lang="en-US" sz="2400" dirty="0"/>
          </a:p>
        </p:txBody>
      </p:sp>
    </p:spTree>
    <p:extLst>
      <p:ext uri="{BB962C8B-B14F-4D97-AF65-F5344CB8AC3E}">
        <p14:creationId xmlns:p14="http://schemas.microsoft.com/office/powerpoint/2010/main" val="17344669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990600"/>
          </a:xfrm>
        </p:spPr>
        <p:txBody>
          <a:bodyPr/>
          <a:lstStyle/>
          <a:p>
            <a:r>
              <a:rPr lang="fa-IR" sz="3600" dirty="0" smtClean="0"/>
              <a:t>اگر از یک حفره کوچک استفاده شود چه اتفاقی می افتد؟</a:t>
            </a:r>
            <a:endParaRPr lang="en-US" sz="3600" dirty="0"/>
          </a:p>
        </p:txBody>
      </p:sp>
      <p:sp>
        <p:nvSpPr>
          <p:cNvPr id="4" name="Slide Number Placeholder 3"/>
          <p:cNvSpPr>
            <a:spLocks noGrp="1"/>
          </p:cNvSpPr>
          <p:nvPr>
            <p:ph type="sldNum" sz="quarter" idx="12"/>
          </p:nvPr>
        </p:nvSpPr>
        <p:spPr/>
        <p:txBody>
          <a:bodyPr/>
          <a:lstStyle/>
          <a:p>
            <a:fld id="{E4E448D2-0E2A-4458-8D44-B104587DC1FC}" type="slidenum">
              <a:rPr lang="en-US" smtClean="0"/>
              <a:pPr/>
              <a:t>9</a:t>
            </a:fld>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71913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a:spLocks noGrp="1"/>
          </p:cNvSpPr>
          <p:nvPr>
            <p:ph idx="1"/>
          </p:nvPr>
        </p:nvSpPr>
        <p:spPr>
          <a:xfrm>
            <a:off x="152400" y="1066800"/>
            <a:ext cx="8881422" cy="1828800"/>
          </a:xfrm>
        </p:spPr>
        <p:txBody>
          <a:bodyPr/>
          <a:lstStyle/>
          <a:p>
            <a:r>
              <a:rPr lang="fa-IR" sz="2400" dirty="0" smtClean="0"/>
              <a:t>نور از حفراتی با اندازه کوچکتر از طول موج به خوبی منتقل نمی شوند اما هنوز هم امکان رخ دادن برخی چیزها وجود دارد</a:t>
            </a:r>
            <a:endParaRPr lang="en-US" sz="2400" dirty="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14800"/>
            <a:ext cx="7572375" cy="267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0" y="3621063"/>
            <a:ext cx="8881422" cy="7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har char="•"/>
              <a:defRPr sz="2800" kern="1200">
                <a:solidFill>
                  <a:schemeClr val="bg1"/>
                </a:solidFill>
                <a:latin typeface="+mn-lt"/>
                <a:ea typeface="+mn-ea"/>
                <a:cs typeface="B Zar" pitchFamily="2" charset="-78"/>
              </a:defRPr>
            </a:lvl1pPr>
            <a:lvl2pPr marL="742950" indent="-285750" algn="r" rtl="1" eaLnBrk="0" fontAlgn="base" hangingPunct="0">
              <a:spcBef>
                <a:spcPct val="20000"/>
              </a:spcBef>
              <a:spcAft>
                <a:spcPct val="0"/>
              </a:spcAft>
              <a:buChar char="–"/>
              <a:defRPr sz="2400" kern="1200">
                <a:solidFill>
                  <a:schemeClr val="bg1"/>
                </a:solidFill>
                <a:latin typeface="+mn-lt"/>
                <a:ea typeface="+mn-ea"/>
                <a:cs typeface="B Zar" pitchFamily="2" charset="-78"/>
              </a:defRPr>
            </a:lvl2pPr>
            <a:lvl3pPr marL="1143000" indent="-228600" algn="r" rtl="1" eaLnBrk="0" fontAlgn="base" hangingPunct="0">
              <a:spcBef>
                <a:spcPct val="20000"/>
              </a:spcBef>
              <a:spcAft>
                <a:spcPct val="0"/>
              </a:spcAft>
              <a:buChar char="•"/>
              <a:defRPr sz="2000" kern="1200">
                <a:solidFill>
                  <a:schemeClr val="bg1"/>
                </a:solidFill>
                <a:latin typeface="+mn-lt"/>
                <a:ea typeface="+mn-ea"/>
                <a:cs typeface="B Zar" pitchFamily="2" charset="-78"/>
              </a:defRPr>
            </a:lvl3pPr>
            <a:lvl4pPr marL="16002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4pPr>
            <a:lvl5pPr marL="2057400" indent="-228600" algn="r" rtl="1" eaLnBrk="0" fontAlgn="base" hangingPunct="0">
              <a:spcBef>
                <a:spcPct val="20000"/>
              </a:spcBef>
              <a:spcAft>
                <a:spcPct val="0"/>
              </a:spcAft>
              <a:buChar char="»"/>
              <a:defRPr kern="1200">
                <a:solidFill>
                  <a:schemeClr val="bg1"/>
                </a:solidFill>
                <a:latin typeface="+mn-lt"/>
                <a:ea typeface="+mn-ea"/>
                <a:cs typeface="B Zar"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a-IR" sz="2400" dirty="0" smtClean="0"/>
              <a:t>غالباً نور ورودی از طریق فیبرهای نوری نوک تیز شده منتقل می گردد</a:t>
            </a:r>
            <a:endParaRPr lang="en-US" sz="2400" dirty="0"/>
          </a:p>
        </p:txBody>
      </p:sp>
    </p:spTree>
    <p:extLst>
      <p:ext uri="{BB962C8B-B14F-4D97-AF65-F5344CB8AC3E}">
        <p14:creationId xmlns:p14="http://schemas.microsoft.com/office/powerpoint/2010/main" val="99700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59"/>
                                        </p:tgtEl>
                                        <p:attrNameLst>
                                          <p:attrName>style.visibility</p:attrName>
                                        </p:attrNameLst>
                                      </p:cBhvr>
                                      <p:to>
                                        <p:strVal val="visible"/>
                                      </p:to>
                                    </p:set>
                                    <p:anim calcmode="lin" valueType="num">
                                      <p:cBhvr additive="base">
                                        <p:cTn id="11" dur="500" fill="hold"/>
                                        <p:tgtEl>
                                          <p:spTgt spid="19459"/>
                                        </p:tgtEl>
                                        <p:attrNameLst>
                                          <p:attrName>ppt_x</p:attrName>
                                        </p:attrNameLst>
                                      </p:cBhvr>
                                      <p:tavLst>
                                        <p:tav tm="0">
                                          <p:val>
                                            <p:strVal val="#ppt_x"/>
                                          </p:val>
                                        </p:tav>
                                        <p:tav tm="100000">
                                          <p:val>
                                            <p:strVal val="#ppt_x"/>
                                          </p:val>
                                        </p:tav>
                                      </p:tavLst>
                                    </p:anim>
                                    <p:anim calcmode="lin" valueType="num">
                                      <p:cBhvr additive="base">
                                        <p:cTn id="12" dur="500" fill="hold"/>
                                        <p:tgtEl>
                                          <p:spTgt spid="194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2392</TotalTime>
  <Words>4114</Words>
  <Application>Microsoft Office PowerPoint</Application>
  <PresentationFormat>On-screen Show (4:3)</PresentationFormat>
  <Paragraphs>362</Paragraphs>
  <Slides>69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Arial</vt:lpstr>
      <vt:lpstr>ArialMT</vt:lpstr>
      <vt:lpstr>B Zar</vt:lpstr>
      <vt:lpstr>Calibri</vt:lpstr>
      <vt:lpstr>Symbol</vt:lpstr>
      <vt:lpstr>Times New Roman</vt:lpstr>
      <vt:lpstr>Wingdings</vt:lpstr>
      <vt:lpstr>2_Office Theme</vt:lpstr>
      <vt:lpstr>PowerPoint Presentation</vt:lpstr>
      <vt:lpstr>نور با مواد نانو چه کاری باید انجام دهد ؟</vt:lpstr>
      <vt:lpstr>λ کوچک است اما نانو مواد کوچکتر هستند</vt:lpstr>
      <vt:lpstr>خواص نور بوسیله معادلات ماکسول توصیف می شوند</vt:lpstr>
      <vt:lpstr>بعضی تعاریف مربوط به نور</vt:lpstr>
      <vt:lpstr>بعضی تعاریف مربوط به نور</vt:lpstr>
      <vt:lpstr>کانونی کردن نور چیست؟</vt:lpstr>
      <vt:lpstr>تصاویر دیده شده با میکروسکوپ نوری</vt:lpstr>
      <vt:lpstr>اگر از یک حفره کوچک استفاده شود چه اتفاقی می افتد؟</vt:lpstr>
      <vt:lpstr>NSOM(near field scanning optical microscopy)</vt:lpstr>
      <vt:lpstr>چیزهای جذاب دیگری که در مورد نانو + فوتون های وجود دارند</vt:lpstr>
      <vt:lpstr>آزمایش یک مطلب</vt:lpstr>
      <vt:lpstr>اگر شیشه نازک باشد چه چیزی تغییر می کند؟</vt:lpstr>
      <vt:lpstr>افزودن یک لایه به شیشه نازک</vt:lpstr>
      <vt:lpstr>پوشش های انتی ریفلکس</vt:lpstr>
      <vt:lpstr>پدیده انتی ریفلکس برای گستره ای از طول موج ها</vt:lpstr>
      <vt:lpstr>از پوشش های انتی رفلکس به طور وسیعی استفاده می شوند</vt:lpstr>
      <vt:lpstr>پوشش های چند لایه ای بهترین آیینه های دنیا می باشند</vt:lpstr>
      <vt:lpstr>تنها راه تهیه آیینه برای پرتوهای X استفاده از چند لایه ها است</vt:lpstr>
      <vt:lpstr>اگر ساختارها 1D مناسبند پس ساختارهای2D چگونه اند؟</vt:lpstr>
      <vt:lpstr>اگر ساختار 3D شود چه اتفاقی خواهد افتاد؟</vt:lpstr>
      <vt:lpstr>اثرات خیره کننده ناشی از انعکاس نور</vt:lpstr>
      <vt:lpstr>چنین ایده های منجر به وسایل نوری جدید می گردد</vt:lpstr>
      <vt:lpstr> کاربرد مهم دیگر شامل فیبرهای نوری حفره ای می باشد</vt:lpstr>
      <vt:lpstr>فناوری نانو و محدویت کوانتومی</vt:lpstr>
      <vt:lpstr>حالت های انرژی مجزا هستند</vt:lpstr>
      <vt:lpstr>الکترون در جعبه</vt:lpstr>
      <vt:lpstr>انرژی های حالت های مجزا</vt:lpstr>
      <vt:lpstr>تابع های موج الکترون درجعبه</vt:lpstr>
      <vt:lpstr>الکترون های می توانند نور را منتشر نمایند</vt:lpstr>
      <vt:lpstr>نانو ذرات نیمه هادی شیوه ایجاد جعبه برای الکترون ها می باشند</vt:lpstr>
      <vt:lpstr>نقاط کوانتومی (Quantum Dots): جعبه های سه بعدی برای الکترون ها</vt:lpstr>
      <vt:lpstr>پهنای باند (Band gaps) نیمه هادی ها </vt:lpstr>
      <vt:lpstr>نیمه هادی ها و جذب نور </vt:lpstr>
      <vt:lpstr>نیمه هادی ها و جذب نور </vt:lpstr>
      <vt:lpstr>یک اکسایتون چقدر بزرگ می باشد؟</vt:lpstr>
      <vt:lpstr>راه هایی برای گیر انداختن اکسایتون </vt:lpstr>
      <vt:lpstr>چاه های کوانتومی </vt:lpstr>
      <vt:lpstr>مزیت چاه های کوانتومی چیست؟</vt:lpstr>
      <vt:lpstr>مثال های دیگری از چاه ها و نقاط کوانتومی</vt:lpstr>
      <vt:lpstr>درجه محدودیت کوانتومی</vt:lpstr>
      <vt:lpstr>پلاسمون (Plasmons): ابتدا با یک آزمایش فکری شروع می کنیم</vt:lpstr>
      <vt:lpstr>پلاسمون (Plasmons): ابتدا با یک آزمایش فکری شروع می کنیم</vt:lpstr>
      <vt:lpstr>پلاسمون (Plasmons):ابتدا با یک آزمایش فکری شروع می کنیم</vt:lpstr>
      <vt:lpstr>پلاسمون (Plasmons): ابتدا با یک آزمایش فکری شروع می کنیم</vt:lpstr>
      <vt:lpstr>پلاسمون کلیدی  برای همه می باشد</vt:lpstr>
      <vt:lpstr>عبور فوق العاده</vt:lpstr>
      <vt:lpstr>پلاسمون چیست؟</vt:lpstr>
      <vt:lpstr>مطالب بخصوصی در مورد پلاسمون ها </vt:lpstr>
      <vt:lpstr>برانگیختگی پلاسمون ها</vt:lpstr>
      <vt:lpstr>پلاسمون سطحی برای سنجش</vt:lpstr>
      <vt:lpstr>رزونانس پلاسمون سطحی متمرکز شده</vt:lpstr>
      <vt:lpstr>پلاسمون می تواند کوچک شود</vt:lpstr>
      <vt:lpstr>پلاسمون ها دلیل اصلی قرمز بودن نانو ذرات طلا می باشند</vt:lpstr>
      <vt:lpstr>ژئومتری مواد</vt:lpstr>
      <vt:lpstr>تنظیم خواص نوری</vt:lpstr>
      <vt:lpstr>فایده تغییر در ژئومتری چیست؟</vt:lpstr>
      <vt:lpstr>نانوپلاسمون ها به عنوان آنتنی برای نور </vt:lpstr>
      <vt:lpstr>سنجش تک مولکول با استفاده از پلاسمون ها</vt:lpstr>
      <vt:lpstr>آنتن هایی برای نور</vt:lpstr>
      <vt:lpstr>نانو فلز شبیه آنتن ها رفتار می نماید</vt:lpstr>
      <vt:lpstr>نفوذپذیری (μ ) منفی</vt:lpstr>
      <vt:lpstr>نانوساختارها این هدف را محقق می سازند</vt:lpstr>
      <vt:lpstr>فراموادها (Metamaterials)</vt:lpstr>
      <vt:lpstr>اولین نمونه ها از فراموادها</vt:lpstr>
      <vt:lpstr>آیا ساخت موادی که چنین رفتار با نور مرئی داشته باشند امکان پذیر است؟</vt:lpstr>
      <vt:lpstr>مواد با ضریب شکست منفی قادر به بسیار ی از کارها می باشند</vt:lpstr>
      <vt:lpstr>سایر موارد استفاده از فرا مواد</vt:lpstr>
      <vt:lpstr>ابر لنزها (Superlenses) برای نمایش</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Rezgar</dc:creator>
  <cp:lastModifiedBy>Rezgar</cp:lastModifiedBy>
  <cp:revision>104</cp:revision>
  <dcterms:created xsi:type="dcterms:W3CDTF">2016-12-23T15:35:12Z</dcterms:created>
  <dcterms:modified xsi:type="dcterms:W3CDTF">2018-03-12T22:13:14Z</dcterms:modified>
</cp:coreProperties>
</file>