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4" r:id="rId6"/>
    <p:sldId id="261" r:id="rId7"/>
    <p:sldId id="262" r:id="rId8"/>
    <p:sldId id="265" r:id="rId9"/>
    <p:sldId id="269" r:id="rId10"/>
    <p:sldId id="270" r:id="rId11"/>
    <p:sldId id="271" r:id="rId12"/>
    <p:sldId id="272" r:id="rId13"/>
    <p:sldId id="276" r:id="rId14"/>
    <p:sldId id="278" r:id="rId15"/>
    <p:sldId id="279" r:id="rId16"/>
    <p:sldId id="277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8" r:id="rId25"/>
    <p:sldId id="287" r:id="rId26"/>
    <p:sldId id="289" r:id="rId27"/>
    <p:sldId id="290" r:id="rId28"/>
    <p:sldId id="291" r:id="rId29"/>
    <p:sldId id="266" r:id="rId30"/>
    <p:sldId id="267" r:id="rId31"/>
    <p:sldId id="273" r:id="rId32"/>
    <p:sldId id="274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3F-1AA3-4FAD-A410-7367F03DBC12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24B-F85D-4108-902A-6BAFBDE03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3F-1AA3-4FAD-A410-7367F03DBC12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24B-F85D-4108-902A-6BAFBDE03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3F-1AA3-4FAD-A410-7367F03DBC12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24B-F85D-4108-902A-6BAFBDE03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3F-1AA3-4FAD-A410-7367F03DBC12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24B-F85D-4108-902A-6BAFBDE03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3F-1AA3-4FAD-A410-7367F03DBC12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24B-F85D-4108-902A-6BAFBDE03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3F-1AA3-4FAD-A410-7367F03DBC12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24B-F85D-4108-902A-6BAFBDE03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3F-1AA3-4FAD-A410-7367F03DBC12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24B-F85D-4108-902A-6BAFBDE03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3F-1AA3-4FAD-A410-7367F03DBC12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24B-F85D-4108-902A-6BAFBDE03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3F-1AA3-4FAD-A410-7367F03DBC12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24B-F85D-4108-902A-6BAFBDE03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3F-1AA3-4FAD-A410-7367F03DBC12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24B-F85D-4108-902A-6BAFBDE03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3F-1AA3-4FAD-A410-7367F03DBC12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24B-F85D-4108-902A-6BAFBDE03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2E3F-1AA3-4FAD-A410-7367F03DBC12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24B-F85D-4108-902A-6BAFBDE033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7200" dirty="0" smtClean="0">
                <a:cs typeface="B Zar" pitchFamily="2" charset="-78"/>
              </a:rPr>
              <a:t>فصل </a:t>
            </a:r>
            <a:r>
              <a:rPr lang="fa-IR" sz="7200" dirty="0" smtClean="0">
                <a:cs typeface="B Zar" pitchFamily="2" charset="-78"/>
              </a:rPr>
              <a:t>پنجم</a:t>
            </a:r>
            <a:endParaRPr lang="en-US" sz="7200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fa-IR" sz="7200" dirty="0" smtClean="0">
                <a:solidFill>
                  <a:srgbClr val="FF0000"/>
                </a:solidFill>
                <a:cs typeface="B Zar" pitchFamily="2" charset="-78"/>
              </a:rPr>
              <a:t>تیرها</a:t>
            </a:r>
            <a:endParaRPr lang="en-US" sz="7200" dirty="0" smtClean="0">
              <a:solidFill>
                <a:srgbClr val="FF0000"/>
              </a:solidFill>
              <a:cs typeface="B Zar" pitchFamily="2" charset="-78"/>
            </a:endParaRPr>
          </a:p>
          <a:p>
            <a:pPr algn="l">
              <a:buNone/>
            </a:pP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Beams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300335"/>
            <a:ext cx="496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نحوه تبدیل بار گستره ذوزنقه ای به بار منفرد</a:t>
            </a:r>
            <a:endParaRPr lang="en-US" sz="2400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3231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در تیرشکل زیر نیروی های تکیه گاهی را محاسبه کنید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67" y="2286000"/>
            <a:ext cx="841043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 t="1786"/>
          <a:stretch>
            <a:fillRect/>
          </a:stretch>
        </p:blipFill>
        <p:spPr bwMode="auto">
          <a:xfrm>
            <a:off x="-1" y="2667000"/>
            <a:ext cx="526666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152400"/>
            <a:ext cx="58388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Elbow Connector 7"/>
          <p:cNvCxnSpPr/>
          <p:nvPr/>
        </p:nvCxnSpPr>
        <p:spPr>
          <a:xfrm flipV="1">
            <a:off x="2438400" y="2438400"/>
            <a:ext cx="3505200" cy="609600"/>
          </a:xfrm>
          <a:prstGeom prst="bentConnector3">
            <a:avLst>
              <a:gd name="adj1" fmla="val -167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0" y="2209800"/>
            <a:ext cx="224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[2/3*(6)]+4=8</a:t>
            </a:r>
            <a:endParaRPr lang="en-US" sz="2800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267200"/>
            <a:ext cx="1371600" cy="14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267200"/>
            <a:ext cx="3200400" cy="170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984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محاسبه</a:t>
            </a:r>
            <a:r>
              <a:rPr kumimoji="0" lang="fa-IR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نیروی برشی(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Shear Force</a:t>
            </a:r>
            <a:r>
              <a:rPr kumimoji="0" lang="fa-IR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)، گشتاور خمشی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(Bending )</a:t>
            </a:r>
            <a:r>
              <a:rPr kumimoji="0" lang="fa-IR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و رسم نمودارهای آنها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4876799" cy="52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124200"/>
            <a:ext cx="3124200" cy="30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Zar" pitchFamily="2" charset="-78"/>
              </a:rPr>
              <a:t>رسم دیاگرام آزاد تیر در مقطع برش خوره برای محاسبه نیروی برش و گشتاور خمشی</a:t>
            </a:r>
            <a:endParaRPr lang="en-US" sz="2800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قرارداد:</a:t>
            </a:r>
            <a:endParaRPr lang="en-US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5181600" cy="33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017" y="2286000"/>
            <a:ext cx="3703983" cy="425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AutoNum type="arabicPeriod"/>
            </a:pPr>
            <a:r>
              <a:rPr lang="fa-IR" dirty="0" smtClean="0">
                <a:cs typeface="B Zar" pitchFamily="2" charset="-78"/>
              </a:rPr>
              <a:t>قبل و بعد از هر نیروی منفرد، گشتاور منفرد و بارگذاری گستره باید یک برش داشته باشیم</a:t>
            </a:r>
          </a:p>
          <a:p>
            <a:pPr marL="514350" indent="-514350" algn="r" rtl="1">
              <a:buAutoNum type="arabicPeriod"/>
            </a:pPr>
            <a:endParaRPr lang="fa-IR" dirty="0" smtClean="0">
              <a:cs typeface="B Zar" pitchFamily="2" charset="-78"/>
            </a:endParaRPr>
          </a:p>
          <a:p>
            <a:pPr marL="514350" indent="-514350" algn="r" rtl="1">
              <a:buAutoNum type="arabicPeriod"/>
            </a:pPr>
            <a:r>
              <a:rPr lang="fa-IR" dirty="0" smtClean="0">
                <a:cs typeface="B Zar" pitchFamily="2" charset="-78"/>
              </a:rPr>
              <a:t>برای هر نوع بارگذاری گسترده باید یک برش داشته باشیم</a:t>
            </a:r>
            <a:endParaRPr lang="en-US" dirty="0">
              <a:cs typeface="B Zar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984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508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تعیین</a:t>
            </a:r>
            <a:r>
              <a:rPr kumimoji="0" lang="fa-IR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تعداد برش های لازم برای هر تیر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در شکل تعداد برش ها در طول تیر مشخص کنید </a:t>
            </a:r>
            <a:endParaRPr lang="en-US" sz="2400" b="1" dirty="0">
              <a:solidFill>
                <a:srgbClr val="C00000"/>
              </a:solidFill>
              <a:cs typeface="B Zar" pitchFamily="2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7200" y="1447800"/>
            <a:ext cx="8018974" cy="4572000"/>
            <a:chOff x="457200" y="1370806"/>
            <a:chExt cx="8018974" cy="4572000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2"/>
            <a:srcRect b="7422"/>
            <a:stretch>
              <a:fillRect/>
            </a:stretch>
          </p:blipFill>
          <p:spPr bwMode="auto">
            <a:xfrm>
              <a:off x="457200" y="1523206"/>
              <a:ext cx="8018974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AutoShape 4"/>
            <p:cNvCxnSpPr>
              <a:cxnSpLocks noChangeShapeType="1"/>
            </p:cNvCxnSpPr>
            <p:nvPr/>
          </p:nvCxnSpPr>
          <p:spPr bwMode="auto">
            <a:xfrm rot="5400000">
              <a:off x="496094" y="3618706"/>
              <a:ext cx="4342606" cy="794"/>
            </a:xfrm>
            <a:prstGeom prst="straightConnector1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8436" name="AutoShape 4"/>
            <p:cNvCxnSpPr>
              <a:cxnSpLocks noChangeShapeType="1"/>
            </p:cNvCxnSpPr>
            <p:nvPr/>
          </p:nvCxnSpPr>
          <p:spPr bwMode="auto">
            <a:xfrm rot="5400000">
              <a:off x="1984375" y="3653631"/>
              <a:ext cx="4572000" cy="6350"/>
            </a:xfrm>
            <a:prstGeom prst="straightConnector1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2" name="AutoShape 4"/>
            <p:cNvCxnSpPr>
              <a:cxnSpLocks noChangeShapeType="1"/>
            </p:cNvCxnSpPr>
            <p:nvPr/>
          </p:nvCxnSpPr>
          <p:spPr bwMode="auto">
            <a:xfrm rot="5400000">
              <a:off x="3505200" y="3580606"/>
              <a:ext cx="4495800" cy="76200"/>
            </a:xfrm>
            <a:prstGeom prst="straightConnector1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5" name="AutoShape 4"/>
            <p:cNvCxnSpPr>
              <a:cxnSpLocks noChangeShapeType="1"/>
            </p:cNvCxnSpPr>
            <p:nvPr/>
          </p:nvCxnSpPr>
          <p:spPr bwMode="auto">
            <a:xfrm rot="5400000">
              <a:off x="4877594" y="3656806"/>
              <a:ext cx="3961606" cy="794"/>
            </a:xfrm>
            <a:prstGeom prst="straightConnector1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6419457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334000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در شکل تعداد برش ها در طول تیر مشخص کنید </a:t>
            </a:r>
            <a:endParaRPr lang="en-US" sz="2400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5562600" cy="343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2400" b="1" dirty="0" smtClean="0">
                <a:cs typeface="B Zar" pitchFamily="2" charset="-78"/>
              </a:rPr>
              <a:t>در شکل زیر تعداد برش ها مشخص</a:t>
            </a:r>
            <a:br>
              <a:rPr lang="fa-IR" sz="2400" b="1" dirty="0" smtClean="0">
                <a:cs typeface="B Zar" pitchFamily="2" charset="-78"/>
              </a:rPr>
            </a:br>
            <a:r>
              <a:rPr lang="fa-IR" sz="2400" b="1" dirty="0" smtClean="0">
                <a:cs typeface="B Zar" pitchFamily="2" charset="-78"/>
              </a:rPr>
              <a:t> کنید و دیاگرام آزاد هر برش را رسم کنید</a:t>
            </a:r>
            <a:endParaRPr lang="en-US" sz="2400" b="1" dirty="0">
              <a:cs typeface="B Zar" pitchFamily="2" charset="-7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62430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 r="12651"/>
          <a:stretch>
            <a:fillRect/>
          </a:stretch>
        </p:blipFill>
        <p:spPr bwMode="auto">
          <a:xfrm>
            <a:off x="4927661" y="1676399"/>
            <a:ext cx="4216339" cy="303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تیر</a:t>
            </a:r>
            <a:endParaRPr lang="en-US" b="1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 rtl="1">
              <a:buFont typeface="+mj-lt"/>
              <a:buAutoNum type="arabicPeriod"/>
            </a:pPr>
            <a:r>
              <a:rPr lang="fa-IR" sz="2400" b="1" dirty="0" smtClean="0">
                <a:cs typeface="B Zar" pitchFamily="2" charset="-78"/>
              </a:rPr>
              <a:t>تیر یک عضو سازه ای است که بار را از طریق خمشی که در آن ایجاد می شود، تحمل می کند.</a:t>
            </a:r>
          </a:p>
          <a:p>
            <a:pPr marL="514350" indent="-514350" algn="just" rtl="1">
              <a:buFont typeface="+mj-lt"/>
              <a:buAutoNum type="arabicPeriod"/>
            </a:pPr>
            <a:endParaRPr lang="fa-IR" sz="2400" b="1" dirty="0" smtClean="0">
              <a:cs typeface="B Zar" pitchFamily="2" charset="-78"/>
            </a:endParaRPr>
          </a:p>
          <a:p>
            <a:pPr marL="514350" indent="-514350" algn="just" rtl="1">
              <a:buFont typeface="+mj-lt"/>
              <a:buAutoNum type="arabicPeriod"/>
            </a:pPr>
            <a:r>
              <a:rPr lang="fa-IR" sz="2400" b="1" dirty="0" smtClean="0">
                <a:cs typeface="B Zar" pitchFamily="2" charset="-78"/>
              </a:rPr>
              <a:t>معمولا طویل هستند.</a:t>
            </a:r>
          </a:p>
          <a:p>
            <a:pPr marL="514350" indent="-514350" algn="just" rtl="1">
              <a:buFont typeface="+mj-lt"/>
              <a:buAutoNum type="arabicPeriod"/>
            </a:pPr>
            <a:endParaRPr lang="fa-IR" sz="2400" b="1" dirty="0" smtClean="0">
              <a:cs typeface="B Zar" pitchFamily="2" charset="-78"/>
            </a:endParaRPr>
          </a:p>
          <a:p>
            <a:pPr marL="514350" indent="-514350" algn="just" rtl="1">
              <a:buFont typeface="+mj-lt"/>
              <a:buAutoNum type="arabicPeriod"/>
            </a:pPr>
            <a:r>
              <a:rPr lang="fa-IR" sz="2400" b="1" dirty="0" smtClean="0">
                <a:cs typeface="B Zar" pitchFamily="2" charset="-78"/>
              </a:rPr>
              <a:t>معمولا بصورت منشوری هستند (سطح مقطع در طول تیر یکسان است).</a:t>
            </a:r>
          </a:p>
          <a:p>
            <a:pPr marL="514350" indent="-514350" algn="just" rtl="1">
              <a:buFont typeface="+mj-lt"/>
              <a:buAutoNum type="arabicPeriod"/>
            </a:pPr>
            <a:endParaRPr lang="fa-IR" sz="2400" b="1" dirty="0" smtClean="0">
              <a:cs typeface="B Zar" pitchFamily="2" charset="-78"/>
            </a:endParaRPr>
          </a:p>
          <a:p>
            <a:pPr marL="514350" indent="-514350" algn="just" rtl="1">
              <a:buFont typeface="+mj-lt"/>
              <a:buAutoNum type="arabicPeriod"/>
            </a:pPr>
            <a:r>
              <a:rPr lang="fa-IR" sz="2400" b="1" dirty="0" smtClean="0">
                <a:cs typeface="B Zar" pitchFamily="2" charset="-78"/>
              </a:rPr>
              <a:t>بار وارده عمود بر محور تیر است</a:t>
            </a:r>
            <a:endParaRPr lang="en-US" sz="2400" b="1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cs typeface="B Zar" pitchFamily="2" charset="-78"/>
              </a:rPr>
              <a:t>نمودار نیروی برشی  و گشتاور خمشی را رسم کنید</a:t>
            </a:r>
            <a:endParaRPr lang="en-US" sz="2800" b="1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549363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4826563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r="43548"/>
          <a:stretch>
            <a:fillRect/>
          </a:stretch>
        </p:blipFill>
        <p:spPr bwMode="auto">
          <a:xfrm>
            <a:off x="76200" y="0"/>
            <a:ext cx="26670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590800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0&lt; x &lt;6</a:t>
            </a:r>
            <a:r>
              <a:rPr lang="fa-IR" sz="2400" i="1" dirty="0" smtClean="0">
                <a:latin typeface="Times New Roman" pitchFamily="18" charset="0"/>
                <a:cs typeface="Times New Roman" pitchFamily="18" charset="0"/>
              </a:rPr>
              <a:t>برش اول :  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770" y="2743200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6&lt; x &lt;10</a:t>
            </a:r>
            <a:r>
              <a:rPr lang="fa-IR" sz="2400" i="1" dirty="0" smtClean="0">
                <a:latin typeface="Times New Roman" pitchFamily="18" charset="0"/>
                <a:cs typeface="Times New Roman" pitchFamily="18" charset="0"/>
              </a:rPr>
              <a:t>برش دوم : 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53226"/>
          <a:stretch>
            <a:fillRect/>
          </a:stretch>
        </p:blipFill>
        <p:spPr bwMode="auto">
          <a:xfrm>
            <a:off x="6400800" y="0"/>
            <a:ext cx="22098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 r="75758"/>
          <a:stretch>
            <a:fillRect/>
          </a:stretch>
        </p:blipFill>
        <p:spPr bwMode="auto">
          <a:xfrm>
            <a:off x="152400" y="3200400"/>
            <a:ext cx="1752600" cy="143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 l="43939"/>
          <a:stretch>
            <a:fillRect/>
          </a:stretch>
        </p:blipFill>
        <p:spPr bwMode="auto">
          <a:xfrm>
            <a:off x="1828800" y="3200400"/>
            <a:ext cx="4038600" cy="14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86258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Elbow Connector 12"/>
          <p:cNvCxnSpPr/>
          <p:nvPr/>
        </p:nvCxnSpPr>
        <p:spPr>
          <a:xfrm rot="5400000">
            <a:off x="6705600" y="3810000"/>
            <a:ext cx="1600200" cy="533400"/>
          </a:xfrm>
          <a:prstGeom prst="bentConnector3">
            <a:avLst>
              <a:gd name="adj1" fmla="val 50000"/>
            </a:avLst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>
            <a:noAutofit/>
          </a:bodyPr>
          <a:lstStyle/>
          <a:p>
            <a:pPr algn="just" rtl="1"/>
            <a:r>
              <a:rPr lang="fa-IR" sz="3200" dirty="0" smtClean="0">
                <a:cs typeface="B Zar" pitchFamily="2" charset="-78"/>
              </a:rPr>
              <a:t>جای که نیروی منفر وجود دارد ناپیوستگی در نمودار نیروی برش دیده می شود</a:t>
            </a:r>
            <a:endParaRPr lang="en-US" sz="3200" dirty="0">
              <a:cs typeface="B Zar" pitchFamily="2" charset="-78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73545"/>
            <a:ext cx="5867400" cy="558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rgbClr val="C00000"/>
                </a:solidFill>
                <a:cs typeface="B Zar" pitchFamily="2" charset="-78"/>
              </a:rPr>
              <a:t>در شکل زیر نمودار نیروی برشی و گشتاور خمشی را رسم کنید</a:t>
            </a:r>
            <a:endParaRPr lang="en-US" sz="3200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90800"/>
            <a:ext cx="726355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قدم اول: </a:t>
            </a:r>
            <a:r>
              <a:rPr lang="fa-IR" sz="3200" dirty="0" smtClean="0">
                <a:latin typeface="+mj-lt"/>
                <a:ea typeface="+mj-ea"/>
                <a:cs typeface="B Zar" pitchFamily="2" charset="-78"/>
              </a:rPr>
              <a:t>تعیین نیروهای تکیه گاهی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            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- رسم دیاگرام</a:t>
            </a:r>
            <a:r>
              <a:rPr kumimoji="0" lang="fa-IR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تبدیل نیروی های گسترده به منفرد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3200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Zar" pitchFamily="2" charset="-78"/>
              </a:rPr>
              <a:t>              - نوشتن معادلات تعادل و یافتن نیروی</a:t>
            </a:r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Zar" pitchFamily="2" charset="-78"/>
              </a:rPr>
              <a:t> های تکیه گاهی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5105400" cy="289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4724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قدم اول: </a:t>
            </a:r>
            <a:r>
              <a:rPr lang="fa-IR" sz="3200" dirty="0" smtClean="0">
                <a:latin typeface="+mj-lt"/>
                <a:ea typeface="+mj-ea"/>
                <a:cs typeface="B Zar" pitchFamily="2" charset="-78"/>
              </a:rPr>
              <a:t>تعیین برش های لازم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dirty="0"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3200" dirty="0" smtClean="0">
                <a:latin typeface="+mj-lt"/>
                <a:ea typeface="+mj-ea"/>
                <a:cs typeface="B Zar" pitchFamily="2" charset="-78"/>
              </a:rPr>
              <a:t>            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4418806"/>
            <a:ext cx="4572000" cy="2439194"/>
            <a:chOff x="457200" y="1370806"/>
            <a:chExt cx="8018974" cy="4572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/>
            <a:srcRect b="7422"/>
            <a:stretch>
              <a:fillRect/>
            </a:stretch>
          </p:blipFill>
          <p:spPr bwMode="auto">
            <a:xfrm>
              <a:off x="457200" y="1523206"/>
              <a:ext cx="8018974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AutoShape 4"/>
            <p:cNvCxnSpPr>
              <a:cxnSpLocks noChangeShapeType="1"/>
            </p:cNvCxnSpPr>
            <p:nvPr/>
          </p:nvCxnSpPr>
          <p:spPr bwMode="auto">
            <a:xfrm rot="5400000">
              <a:off x="496094" y="3618706"/>
              <a:ext cx="4342606" cy="794"/>
            </a:xfrm>
            <a:prstGeom prst="straightConnector1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8" name="AutoShape 4"/>
            <p:cNvCxnSpPr>
              <a:cxnSpLocks noChangeShapeType="1"/>
            </p:cNvCxnSpPr>
            <p:nvPr/>
          </p:nvCxnSpPr>
          <p:spPr bwMode="auto">
            <a:xfrm rot="5400000">
              <a:off x="1984375" y="3653631"/>
              <a:ext cx="4572000" cy="6350"/>
            </a:xfrm>
            <a:prstGeom prst="straightConnector1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9" name="AutoShape 4"/>
            <p:cNvCxnSpPr>
              <a:cxnSpLocks noChangeShapeType="1"/>
            </p:cNvCxnSpPr>
            <p:nvPr/>
          </p:nvCxnSpPr>
          <p:spPr bwMode="auto">
            <a:xfrm rot="5400000">
              <a:off x="3505200" y="3580606"/>
              <a:ext cx="4495800" cy="76200"/>
            </a:xfrm>
            <a:prstGeom prst="straightConnector1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0" name="AutoShape 4"/>
            <p:cNvCxnSpPr>
              <a:cxnSpLocks noChangeShapeType="1"/>
            </p:cNvCxnSpPr>
            <p:nvPr/>
          </p:nvCxnSpPr>
          <p:spPr bwMode="auto">
            <a:xfrm rot="5400000">
              <a:off x="4877594" y="3656806"/>
              <a:ext cx="3961606" cy="794"/>
            </a:xfrm>
            <a:prstGeom prst="straightConnector1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0"/>
            <a:ext cx="3505200" cy="8382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solidFill>
                  <a:srgbClr val="C00000"/>
                </a:solidFill>
                <a:cs typeface="B Zar" pitchFamily="2" charset="-78"/>
              </a:rPr>
              <a:t>برش اول:  </a:t>
            </a:r>
            <a:r>
              <a:rPr lang="en-US" sz="3600" b="1" dirty="0" smtClean="0">
                <a:solidFill>
                  <a:srgbClr val="C00000"/>
                </a:solidFill>
                <a:cs typeface="B Zar" pitchFamily="2" charset="-78"/>
              </a:rPr>
              <a:t>0&lt;X&lt;4</a:t>
            </a:r>
            <a:endParaRPr lang="en-US" sz="3600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317292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 t="9623" b="6695"/>
          <a:stretch>
            <a:fillRect/>
          </a:stretch>
        </p:blipFill>
        <p:spPr bwMode="auto">
          <a:xfrm>
            <a:off x="3581400" y="762000"/>
            <a:ext cx="335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571978"/>
            <a:ext cx="1905000" cy="790222"/>
          </a:xfrm>
          <a:prstGeom prst="rect">
            <a:avLst/>
          </a:prstGeom>
          <a:noFill/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971060"/>
            <a:ext cx="6096000" cy="686540"/>
          </a:xfrm>
          <a:prstGeom prst="rect">
            <a:avLst/>
          </a:prstGeom>
          <a:noFill/>
        </p:spPr>
      </p:pic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44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91000"/>
            <a:ext cx="9144000" cy="142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62600" y="0"/>
            <a:ext cx="3505200" cy="8382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solidFill>
                  <a:srgbClr val="C00000"/>
                </a:solidFill>
                <a:cs typeface="B Zar" pitchFamily="2" charset="-78"/>
              </a:rPr>
              <a:t>برش دوم:  </a:t>
            </a:r>
            <a:r>
              <a:rPr lang="en-US" sz="3600" b="1" dirty="0" smtClean="0">
                <a:solidFill>
                  <a:srgbClr val="C00000"/>
                </a:solidFill>
                <a:cs typeface="B Zar" pitchFamily="2" charset="-78"/>
              </a:rPr>
              <a:t>4&lt;X&lt;8</a:t>
            </a:r>
            <a:endParaRPr lang="en-US" sz="3600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3643313" cy="326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 r="5733"/>
          <a:stretch>
            <a:fillRect/>
          </a:stretch>
        </p:blipFill>
        <p:spPr bwMode="auto">
          <a:xfrm>
            <a:off x="0" y="3962399"/>
            <a:ext cx="8991600" cy="214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337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62600" y="0"/>
            <a:ext cx="3505200" cy="8382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solidFill>
                  <a:srgbClr val="C00000"/>
                </a:solidFill>
                <a:cs typeface="B Zar" pitchFamily="2" charset="-78"/>
              </a:rPr>
              <a:t>برش سوم:  </a:t>
            </a:r>
            <a:r>
              <a:rPr lang="en-US" sz="3600" b="1" dirty="0" smtClean="0">
                <a:solidFill>
                  <a:srgbClr val="C00000"/>
                </a:solidFill>
                <a:cs typeface="B Zar" pitchFamily="2" charset="-78"/>
              </a:rPr>
              <a:t>8&lt;X&lt;10</a:t>
            </a:r>
            <a:endParaRPr lang="en-US" sz="3600" b="1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733800"/>
            <a:ext cx="7027545" cy="533400"/>
          </a:xfrm>
          <a:prstGeom prst="rect">
            <a:avLst/>
          </a:prstGeom>
          <a:noFill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00600"/>
            <a:ext cx="8153400" cy="1120926"/>
          </a:xfrm>
          <a:prstGeom prst="rect">
            <a:avLst/>
          </a:prstGeom>
          <a:noFill/>
        </p:spPr>
      </p:pic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2095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933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6096000"/>
            <a:ext cx="4678680" cy="609600"/>
          </a:xfrm>
          <a:prstGeom prst="rect">
            <a:avLst/>
          </a:prstGeom>
          <a:noFill/>
        </p:spPr>
      </p:pic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8382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600" b="1" dirty="0" smtClean="0">
                <a:solidFill>
                  <a:srgbClr val="C00000"/>
                </a:solidFill>
                <a:cs typeface="B Zar" pitchFamily="2" charset="-78"/>
              </a:rPr>
              <a:t>برش سوم:  </a:t>
            </a:r>
            <a:r>
              <a:rPr lang="en-US" sz="3600" b="1" smtClean="0">
                <a:solidFill>
                  <a:srgbClr val="C00000"/>
                </a:solidFill>
                <a:cs typeface="B Zar" pitchFamily="2" charset="-78"/>
              </a:rPr>
              <a:t>10&lt;X&lt;12</a:t>
            </a:r>
            <a:endParaRPr lang="en-US" sz="3600" b="1" dirty="0">
              <a:solidFill>
                <a:srgbClr val="C00000"/>
              </a:solidFill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2438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 smtClean="0">
                <a:solidFill>
                  <a:srgbClr val="C00000"/>
                </a:solidFill>
                <a:cs typeface="B Zar" pitchFamily="2" charset="-78"/>
              </a:rPr>
              <a:t>مسائل تکمیلی</a:t>
            </a:r>
            <a:endParaRPr lang="en-US" sz="4800" b="1" dirty="0">
              <a:solidFill>
                <a:srgbClr val="C00000"/>
              </a:solidFill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sz="2400" b="1" dirty="0" smtClean="0">
                <a:cs typeface="B Zar" pitchFamily="2" charset="-78"/>
              </a:rPr>
              <a:t>محاسبه نیروهای تکیه گاهی</a:t>
            </a:r>
          </a:p>
          <a:p>
            <a:pPr marL="514350" indent="-514350" algn="r" rtl="1">
              <a:buFont typeface="+mj-lt"/>
              <a:buAutoNum type="arabicPeriod"/>
            </a:pPr>
            <a:endParaRPr lang="fa-IR" sz="2400" b="1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sz="2400" b="1" dirty="0" smtClean="0">
                <a:cs typeface="B Zar" pitchFamily="2" charset="-78"/>
              </a:rPr>
              <a:t>محاسبه حداکثر نیروی برشی و گشتارو خمشی در طول تیرها</a:t>
            </a:r>
          </a:p>
          <a:p>
            <a:pPr marL="514350" indent="-514350" algn="r" rtl="1">
              <a:buFont typeface="+mj-lt"/>
              <a:buAutoNum type="arabicPeriod"/>
            </a:pPr>
            <a:endParaRPr lang="fa-IR" sz="2400" b="1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sz="2400" b="1" dirty="0" smtClean="0">
                <a:cs typeface="B Zar" pitchFamily="2" charset="-78"/>
              </a:rPr>
              <a:t>محاسبه تنش های ایجاد شده در سطح مقطع تیر (مقاومت مصالح)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طراحی تیر</a:t>
            </a:r>
            <a:endParaRPr lang="en-US" b="1" dirty="0">
              <a:solidFill>
                <a:srgbClr val="C00000"/>
              </a:solidFill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858000" cy="448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144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در تیرشکل زیر نیروی های تکیه گاهی را محاسبه کنید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599" y="1742414"/>
            <a:ext cx="6670659" cy="351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144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در تیرشکل زیر نیروی های تکیه گاهی را محاسبه کنید نمودار نیروی برشی و گشتاور خمشی را رسم کنید.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1686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در تیرشکل زیر نیروی های تکیه گاهی را محاسبه کنید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057" y="1752600"/>
            <a:ext cx="7592031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در تیرشکل زیر نمودار نیوری برشی  و گشتاور خمشی را رسم کنید؟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انواع تیر</a:t>
            </a:r>
            <a:r>
              <a:rPr lang="fa-IR" sz="2700" b="1" dirty="0" smtClean="0">
                <a:solidFill>
                  <a:srgbClr val="C00000"/>
                </a:solidFill>
                <a:cs typeface="B Zar" pitchFamily="2" charset="-78"/>
              </a:rPr>
              <a:t>(معین و </a:t>
            </a:r>
            <a:r>
              <a:rPr lang="fa-IR" sz="2700" b="1" dirty="0">
                <a:solidFill>
                  <a:srgbClr val="C00000"/>
                </a:solidFill>
                <a:cs typeface="B Zar" pitchFamily="2" charset="-78"/>
              </a:rPr>
              <a:t>نامعین</a:t>
            </a:r>
            <a:r>
              <a:rPr lang="fa-IR" sz="2700" b="1" dirty="0" smtClean="0">
                <a:solidFill>
                  <a:srgbClr val="C00000"/>
                </a:solidFill>
                <a:cs typeface="B Zar" pitchFamily="2" charset="-78"/>
              </a:rPr>
              <a:t> از نظر استاتیکی)</a:t>
            </a:r>
            <a:endParaRPr lang="en-US" sz="2700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7696200" cy="514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700" b="1" dirty="0">
                <a:solidFill>
                  <a:srgbClr val="C00000"/>
                </a:solidFill>
                <a:cs typeface="B Zar" pitchFamily="2" charset="-78"/>
              </a:rPr>
              <a:t>تیر معین از نظر استاتیکی</a:t>
            </a:r>
            <a:endParaRPr lang="en-US" sz="2700" b="1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6175159" cy="444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30763"/>
          </a:xfrm>
        </p:spPr>
        <p:txBody>
          <a:bodyPr/>
          <a:lstStyle/>
          <a:p>
            <a:pPr marL="457200" indent="-457200" algn="r" rtl="1">
              <a:buAutoNum type="arabicPeriod"/>
            </a:pPr>
            <a:r>
              <a:rPr lang="fa-IR" sz="2400" b="1" dirty="0" smtClean="0">
                <a:cs typeface="B Zar" pitchFamily="2" charset="-78"/>
              </a:rPr>
              <a:t>متمرکز </a:t>
            </a:r>
            <a:r>
              <a:rPr lang="fa-IR" sz="2400" b="1" dirty="0">
                <a:cs typeface="B Zar" pitchFamily="2" charset="-78"/>
              </a:rPr>
              <a:t>(منفرد) (نیرو و گشتاور منفرد</a:t>
            </a:r>
            <a:r>
              <a:rPr lang="fa-IR" sz="2400" b="1" dirty="0" smtClean="0">
                <a:cs typeface="B Zar" pitchFamily="2" charset="-78"/>
              </a:rPr>
              <a:t>)</a:t>
            </a:r>
          </a:p>
          <a:p>
            <a:pPr marL="457200" indent="-457200" algn="r" rtl="1">
              <a:buAutoNum type="arabicPeriod"/>
            </a:pPr>
            <a:endParaRPr lang="fa-IR" sz="2400" b="1" dirty="0">
              <a:cs typeface="B Zar" pitchFamily="2" charset="-78"/>
            </a:endParaRPr>
          </a:p>
          <a:p>
            <a:pPr marL="457200" indent="-457200" algn="r" rtl="1">
              <a:buAutoNum type="arabicPeriod"/>
            </a:pPr>
            <a:endParaRPr lang="fa-IR" sz="2400" b="1" dirty="0" smtClean="0">
              <a:cs typeface="B Zar" pitchFamily="2" charset="-78"/>
            </a:endParaRPr>
          </a:p>
          <a:p>
            <a:pPr marL="457200" indent="-457200" algn="r" rtl="1">
              <a:buNone/>
            </a:pPr>
            <a:endParaRPr lang="fa-IR" sz="2400" b="1" dirty="0">
              <a:cs typeface="B Zar" pitchFamily="2" charset="-78"/>
            </a:endParaRPr>
          </a:p>
          <a:p>
            <a:pPr marL="457200" indent="-457200" algn="r" rtl="1">
              <a:buNone/>
            </a:pPr>
            <a:endParaRPr lang="fa-IR" sz="2400" b="1" dirty="0" smtClean="0">
              <a:cs typeface="B Zar" pitchFamily="2" charset="-78"/>
            </a:endParaRPr>
          </a:p>
          <a:p>
            <a:pPr marL="457200" indent="-457200" algn="r" rtl="1">
              <a:buNone/>
            </a:pPr>
            <a:r>
              <a:rPr lang="fa-IR" sz="2400" b="1" dirty="0" smtClean="0">
                <a:cs typeface="B Zar" pitchFamily="2" charset="-78"/>
              </a:rPr>
              <a:t>2. گسترده (مستطیلی، مثلثی و سهمی وار)</a:t>
            </a:r>
            <a:endParaRPr lang="en-US" sz="2400" b="1" dirty="0" smtClean="0">
              <a:cs typeface="B Zar" pitchFamily="2" charset="-78"/>
            </a:endParaRPr>
          </a:p>
          <a:p>
            <a:pPr marL="457200" indent="-457200" algn="r" rtl="1">
              <a:buFont typeface="Arial" pitchFamily="34" charset="0"/>
              <a:buAutoNum type="arabicPeriod"/>
            </a:pPr>
            <a:endParaRPr lang="en-US" sz="2400" b="1" dirty="0" smtClean="0">
              <a:cs typeface="B Zar" pitchFamily="2" charset="-78"/>
            </a:endParaRPr>
          </a:p>
          <a:p>
            <a:pPr marL="457200" indent="-457200" algn="r" rtl="1">
              <a:buAutoNum type="arabicPeriod"/>
            </a:pPr>
            <a:endParaRPr lang="en-US" sz="2400" b="1" dirty="0">
              <a:cs typeface="B Zar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انواع بار گذاری تیر</a:t>
            </a:r>
            <a:endParaRPr lang="en-US" sz="2700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796" t="7139" r="6109"/>
          <a:stretch>
            <a:fillRect/>
          </a:stretch>
        </p:blipFill>
        <p:spPr bwMode="auto">
          <a:xfrm>
            <a:off x="0" y="1295400"/>
            <a:ext cx="5181600" cy="177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2676" b="5561"/>
          <a:stretch>
            <a:fillRect/>
          </a:stretch>
        </p:blipFill>
        <p:spPr bwMode="auto">
          <a:xfrm>
            <a:off x="228600" y="3810000"/>
            <a:ext cx="5257800" cy="266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600201"/>
            <a:ext cx="3429000" cy="1676400"/>
          </a:xfrm>
        </p:spPr>
        <p:txBody>
          <a:bodyPr>
            <a:normAutofit/>
          </a:bodyPr>
          <a:lstStyle/>
          <a:p>
            <a:pPr marL="514350" indent="-514350" algn="r" rtl="1">
              <a:buAutoNum type="arabicPeriod"/>
            </a:pPr>
            <a:r>
              <a:rPr lang="fa-IR" b="1" dirty="0" smtClean="0">
                <a:cs typeface="B Zar" pitchFamily="2" charset="-78"/>
              </a:rPr>
              <a:t>با بار گذاری منفرد</a:t>
            </a:r>
          </a:p>
          <a:p>
            <a:pPr marL="514350" indent="-514350" algn="r" rtl="1">
              <a:buNone/>
            </a:pPr>
            <a:r>
              <a:rPr lang="fa-IR" b="1" dirty="0">
                <a:cs typeface="B Zar" pitchFamily="2" charset="-78"/>
              </a:rPr>
              <a:t> </a:t>
            </a:r>
            <a:r>
              <a:rPr lang="fa-IR" b="1" dirty="0" smtClean="0">
                <a:cs typeface="B Zar" pitchFamily="2" charset="-78"/>
              </a:rPr>
              <a:t> </a:t>
            </a:r>
            <a:r>
              <a:rPr lang="fa-IR" sz="2400" b="1" dirty="0" smtClean="0">
                <a:solidFill>
                  <a:srgbClr val="0000FF"/>
                </a:solidFill>
                <a:cs typeface="B Zar" pitchFamily="2" charset="-78"/>
              </a:rPr>
              <a:t>- رسم دیاگرام آزاد</a:t>
            </a:r>
          </a:p>
          <a:p>
            <a:pPr marL="514350" indent="-514350" algn="r" rtl="1">
              <a:buNone/>
            </a:pPr>
            <a:r>
              <a:rPr lang="fa-IR" sz="2400" b="1" dirty="0">
                <a:solidFill>
                  <a:srgbClr val="0000FF"/>
                </a:solidFill>
                <a:cs typeface="B Zar" pitchFamily="2" charset="-78"/>
              </a:rPr>
              <a:t> </a:t>
            </a:r>
            <a:r>
              <a:rPr lang="fa-IR" sz="2400" b="1" dirty="0" smtClean="0">
                <a:solidFill>
                  <a:srgbClr val="0000FF"/>
                </a:solidFill>
                <a:cs typeface="B Zar" pitchFamily="2" charset="-78"/>
              </a:rPr>
              <a:t> - نوشتن معادلات تعادل</a:t>
            </a:r>
            <a:endParaRPr lang="en-US" sz="2400" b="1" dirty="0">
              <a:solidFill>
                <a:srgbClr val="0000FF"/>
              </a:solidFill>
              <a:cs typeface="B Zar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solidFill>
                  <a:srgbClr val="C00000"/>
                </a:solidFill>
                <a:cs typeface="B Zar" pitchFamily="2" charset="-78"/>
              </a:rPr>
              <a:t>محاسبه نیروهای تکیه گاهی در تیرها</a:t>
            </a:r>
            <a:endParaRPr lang="en-US" sz="3200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33800"/>
            <a:ext cx="4114800" cy="171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b="15314"/>
          <a:stretch>
            <a:fillRect/>
          </a:stretch>
        </p:blipFill>
        <p:spPr bwMode="auto">
          <a:xfrm>
            <a:off x="4724400" y="3581400"/>
            <a:ext cx="419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537881"/>
            <a:ext cx="404812" cy="48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5486400"/>
            <a:ext cx="41030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در تیرهای شکل زیر نیروی های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 تکیه گاهی را محاسبه کنید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6157" r="6410" b="1063"/>
          <a:stretch>
            <a:fillRect/>
          </a:stretch>
        </p:blipFill>
        <p:spPr bwMode="auto">
          <a:xfrm>
            <a:off x="0" y="152400"/>
            <a:ext cx="541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10214"/>
          <a:stretch>
            <a:fillRect/>
          </a:stretch>
        </p:blipFill>
        <p:spPr bwMode="auto">
          <a:xfrm>
            <a:off x="152400" y="2395538"/>
            <a:ext cx="602820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953000"/>
            <a:ext cx="5943600" cy="18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2286000"/>
          </a:xfrm>
        </p:spPr>
        <p:txBody>
          <a:bodyPr>
            <a:normAutofit/>
          </a:bodyPr>
          <a:lstStyle/>
          <a:p>
            <a:pPr marL="514350" indent="-514350" algn="r" rtl="1">
              <a:buNone/>
            </a:pPr>
            <a:r>
              <a:rPr lang="en-US" b="1" dirty="0" smtClean="0">
                <a:cs typeface="B Zar" pitchFamily="2" charset="-78"/>
              </a:rPr>
              <a:t>2</a:t>
            </a:r>
            <a:r>
              <a:rPr lang="fa-IR" b="1" dirty="0" smtClean="0">
                <a:cs typeface="B Zar" pitchFamily="2" charset="-78"/>
              </a:rPr>
              <a:t>. بار گذاری گسترده</a:t>
            </a:r>
          </a:p>
          <a:p>
            <a:pPr marL="514350" indent="-514350" algn="r" rtl="1">
              <a:buNone/>
            </a:pPr>
            <a:r>
              <a:rPr lang="fa-IR" b="1" dirty="0">
                <a:cs typeface="B Zar" pitchFamily="2" charset="-78"/>
              </a:rPr>
              <a:t> </a:t>
            </a:r>
            <a:r>
              <a:rPr lang="fa-IR" b="1" dirty="0" smtClean="0">
                <a:cs typeface="B Zar" pitchFamily="2" charset="-78"/>
              </a:rPr>
              <a:t> </a:t>
            </a:r>
            <a:r>
              <a:rPr lang="fa-IR" sz="2400" b="1" dirty="0" smtClean="0">
                <a:solidFill>
                  <a:srgbClr val="0000FF"/>
                </a:solidFill>
                <a:cs typeface="B Zar" pitchFamily="2" charset="-78"/>
              </a:rPr>
              <a:t>- رسم دیاگرام آزاد</a:t>
            </a:r>
          </a:p>
          <a:p>
            <a:pPr marL="514350" indent="-514350" algn="r" rtl="1">
              <a:buNone/>
            </a:pPr>
            <a:r>
              <a:rPr lang="fa-IR" sz="2400" b="1" dirty="0">
                <a:solidFill>
                  <a:srgbClr val="0000FF"/>
                </a:solidFill>
                <a:cs typeface="B Zar" pitchFamily="2" charset="-78"/>
              </a:rPr>
              <a:t>  </a:t>
            </a:r>
            <a:r>
              <a:rPr lang="fa-IR" sz="2400" b="1" dirty="0" smtClean="0">
                <a:solidFill>
                  <a:srgbClr val="0000FF"/>
                </a:solidFill>
                <a:cs typeface="B Zar" pitchFamily="2" charset="-78"/>
              </a:rPr>
              <a:t> - تبدیل بار گسترده  به بار منفرد و تعیین نقطه اثر آن</a:t>
            </a:r>
          </a:p>
          <a:p>
            <a:pPr marL="514350" indent="-514350" algn="r" rtl="1">
              <a:buNone/>
            </a:pPr>
            <a:r>
              <a:rPr lang="fa-IR" sz="2400" b="1" dirty="0">
                <a:solidFill>
                  <a:srgbClr val="0000FF"/>
                </a:solidFill>
                <a:cs typeface="B Zar" pitchFamily="2" charset="-78"/>
              </a:rPr>
              <a:t> </a:t>
            </a:r>
            <a:r>
              <a:rPr lang="fa-IR" sz="2400" b="1" dirty="0" smtClean="0">
                <a:solidFill>
                  <a:srgbClr val="0000FF"/>
                </a:solidFill>
                <a:cs typeface="B Zar" pitchFamily="2" charset="-78"/>
              </a:rPr>
              <a:t> - نوشتن معادلات تعادل</a:t>
            </a:r>
            <a:endParaRPr lang="en-US" sz="2400" b="1" dirty="0">
              <a:solidFill>
                <a:srgbClr val="0000FF"/>
              </a:solidFill>
              <a:cs typeface="B Zar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429577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0"/>
            <a:ext cx="4495800" cy="313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457</Words>
  <Application>Microsoft Office PowerPoint</Application>
  <PresentationFormat>On-screen Show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فصل پنجم</vt:lpstr>
      <vt:lpstr>تیر</vt:lpstr>
      <vt:lpstr>طراحی تیر</vt:lpstr>
      <vt:lpstr>انواع تیر(معین و نامعین از نظر استاتیکی)</vt:lpstr>
      <vt:lpstr>تیر معین از نظر استاتیکی</vt:lpstr>
      <vt:lpstr>انواع بار گذاری تیر</vt:lpstr>
      <vt:lpstr>محاسبه نیروهای تکیه گاهی در تیرها</vt:lpstr>
      <vt:lpstr>Slide 8</vt:lpstr>
      <vt:lpstr>Slide 9</vt:lpstr>
      <vt:lpstr>Slide 10</vt:lpstr>
      <vt:lpstr>Slide 11</vt:lpstr>
      <vt:lpstr>Slide 12</vt:lpstr>
      <vt:lpstr>Slide 13</vt:lpstr>
      <vt:lpstr>رسم دیاگرام آزاد تیر در مقطع برش خوره برای محاسبه نیروی برش و گشتاور خمشی</vt:lpstr>
      <vt:lpstr>قرارداد:</vt:lpstr>
      <vt:lpstr>Slide 16</vt:lpstr>
      <vt:lpstr>در شکل تعداد برش ها در طول تیر مشخص کنید </vt:lpstr>
      <vt:lpstr>در شکل تعداد برش ها در طول تیر مشخص کنید </vt:lpstr>
      <vt:lpstr>در شکل زیر تعداد برش ها مشخص  کنید و دیاگرام آزاد هر برش را رسم کنید</vt:lpstr>
      <vt:lpstr>نمودار نیروی برشی  و گشتاور خمشی را رسم کنید</vt:lpstr>
      <vt:lpstr>Slide 21</vt:lpstr>
      <vt:lpstr>جای که نیروی منفر وجود دارد ناپیوستگی در نمودار نیروی برش دیده می شود</vt:lpstr>
      <vt:lpstr>در شکل زیر نمودار نیروی برشی و گشتاور خمشی را رسم کنید</vt:lpstr>
      <vt:lpstr>Slide 24</vt:lpstr>
      <vt:lpstr>برش اول:  0&lt;X&lt;4</vt:lpstr>
      <vt:lpstr>برش دوم:  4&lt;X&lt;8</vt:lpstr>
      <vt:lpstr>برش سوم:  8&lt;X&lt;10</vt:lpstr>
      <vt:lpstr>برش سوم:  10&lt;X&lt;12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36</cp:revision>
  <dcterms:created xsi:type="dcterms:W3CDTF">2018-08-10T16:02:23Z</dcterms:created>
  <dcterms:modified xsi:type="dcterms:W3CDTF">2018-08-10T23:28:55Z</dcterms:modified>
</cp:coreProperties>
</file>