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2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4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6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7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10" r:id="rId4"/>
    <p:sldMasterId id="2147483728" r:id="rId5"/>
    <p:sldMasterId id="2147483746" r:id="rId6"/>
    <p:sldMasterId id="2147483760" r:id="rId7"/>
    <p:sldMasterId id="2147483816" r:id="rId8"/>
    <p:sldMasterId id="2147483830" r:id="rId9"/>
    <p:sldMasterId id="2147483847" r:id="rId10"/>
    <p:sldMasterId id="2147483882" r:id="rId11"/>
    <p:sldMasterId id="2147483960" r:id="rId12"/>
    <p:sldMasterId id="2147483978" r:id="rId13"/>
    <p:sldMasterId id="2147483996" r:id="rId14"/>
    <p:sldMasterId id="2147484010" r:id="rId15"/>
    <p:sldMasterId id="2147484042" r:id="rId16"/>
    <p:sldMasterId id="2147484060" r:id="rId17"/>
    <p:sldMasterId id="2147484078" r:id="rId18"/>
  </p:sldMasterIdLst>
  <p:notesMasterIdLst>
    <p:notesMasterId r:id="rId40"/>
  </p:notesMasterIdLst>
  <p:sldIdLst>
    <p:sldId id="259" r:id="rId19"/>
    <p:sldId id="256" r:id="rId20"/>
    <p:sldId id="299" r:id="rId21"/>
    <p:sldId id="300" r:id="rId22"/>
    <p:sldId id="301" r:id="rId23"/>
    <p:sldId id="262" r:id="rId24"/>
    <p:sldId id="265" r:id="rId25"/>
    <p:sldId id="303" r:id="rId26"/>
    <p:sldId id="267" r:id="rId27"/>
    <p:sldId id="268" r:id="rId28"/>
    <p:sldId id="269" r:id="rId29"/>
    <p:sldId id="270" r:id="rId30"/>
    <p:sldId id="277" r:id="rId31"/>
    <p:sldId id="278" r:id="rId32"/>
    <p:sldId id="279" r:id="rId33"/>
    <p:sldId id="281" r:id="rId34"/>
    <p:sldId id="283" r:id="rId35"/>
    <p:sldId id="291" r:id="rId36"/>
    <p:sldId id="292" r:id="rId37"/>
    <p:sldId id="294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5CC31-C57F-4B04-BAF2-6700ACD8ED3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6EEC-C51D-412D-869E-A9F29A1B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EF44A5-E7EC-4948-B595-4EE4A9FC51A4}" type="slidenum">
              <a:rPr lang="ar-SA" b="0">
                <a:solidFill>
                  <a:prstClr val="black"/>
                </a:solidFill>
              </a:rPr>
              <a:pPr eaLnBrk="1" hangingPunct="1"/>
              <a:t>1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069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A9C728-8CA7-4A39-A37F-F091ACD1B7F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60D4-1CB1-437B-9062-F7A3A3899340}" type="slidenum">
              <a:rPr lang="ar-SA" b="0">
                <a:solidFill>
                  <a:prstClr val="black"/>
                </a:solidFill>
              </a:rPr>
              <a:pPr eaLnBrk="1" hangingPunct="1"/>
              <a:t>15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467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E1A25E-B3C5-4C48-9ABD-82D935C0F4F7}" type="slidenum">
              <a:rPr lang="ar-SA" b="0">
                <a:solidFill>
                  <a:prstClr val="black"/>
                </a:solidFill>
              </a:rPr>
              <a:pPr eaLnBrk="1" hangingPunct="1"/>
              <a:t>17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64008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This diagram shows an enlargement of segments, many of which are repeating similar units separated by partitions. The digestive system, which has both a mouth and an anus, is divided into a series of compartments specialized to process food in an orderly sequence.</a:t>
            </a:r>
          </a:p>
        </p:txBody>
      </p:sp>
    </p:spTree>
    <p:extLst>
      <p:ext uri="{BB962C8B-B14F-4D97-AF65-F5344CB8AC3E}">
        <p14:creationId xmlns:p14="http://schemas.microsoft.com/office/powerpoint/2010/main" val="396753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06283A-7093-422D-B77D-F0629DFB6F1A}" type="slidenum">
              <a:rPr lang="ar-SA" b="0">
                <a:solidFill>
                  <a:prstClr val="black"/>
                </a:solidFill>
              </a:rPr>
              <a:pPr eaLnBrk="1" hangingPunct="1"/>
              <a:t>18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0219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5C68F5-27D9-469C-B9C6-3E54586309EC}" type="slidenum">
              <a:rPr lang="ar-SA" b="0">
                <a:solidFill>
                  <a:prstClr val="black"/>
                </a:solidFill>
              </a:rPr>
              <a:pPr eaLnBrk="1" hangingPunct="1"/>
              <a:t>19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5610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BB4861-3D99-4BDC-BA6C-71D1EEA45A6C}" type="slidenum">
              <a:rPr lang="ar-SA" b="0">
                <a:solidFill>
                  <a:prstClr val="black"/>
                </a:solidFill>
              </a:rPr>
              <a:pPr eaLnBrk="1" hangingPunct="1"/>
              <a:t>20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8367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9A6F77-9C6F-48D5-95A6-779ECBBA513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136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6D870F-CF2A-4879-8BD9-12DCE2D63EF7}" type="slidenum">
              <a:rPr lang="ar-SA" b="0">
                <a:solidFill>
                  <a:srgbClr val="000000"/>
                </a:solidFill>
              </a:rPr>
              <a:pPr eaLnBrk="1" hangingPunct="1"/>
              <a:t>3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0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96AAF5-BFB0-45D6-98D6-8BD2BF26B299}" type="slidenum">
              <a:rPr lang="ar-SA" b="0">
                <a:solidFill>
                  <a:srgbClr val="000000"/>
                </a:solidFill>
              </a:rPr>
              <a:pPr eaLnBrk="1" hangingPunct="1"/>
              <a:t>4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AF0F45-6C11-4615-849E-D50A0E62C53B}" type="slidenum">
              <a:rPr lang="ar-SA" b="0">
                <a:solidFill>
                  <a:prstClr val="black"/>
                </a:solidFill>
              </a:rPr>
              <a:pPr eaLnBrk="1" hangingPunct="1"/>
              <a:t>7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818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E42EBC-0DBD-4C15-BA5B-0834AA621E95}" type="slidenum">
              <a:rPr lang="ar-SA" b="0">
                <a:solidFill>
                  <a:srgbClr val="000000"/>
                </a:solidFill>
              </a:rPr>
              <a:pPr eaLnBrk="1" hangingPunct="1"/>
              <a:t>8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0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B3C298-1930-492C-AD01-DF2F3BF84B22}" type="slidenum">
              <a:rPr lang="ar-SA" b="0">
                <a:solidFill>
                  <a:prstClr val="black"/>
                </a:solidFill>
              </a:rPr>
              <a:pPr eaLnBrk="1" hangingPunct="1"/>
              <a:t>9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02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8AC528-91FF-45F8-AF80-875191DCB38C}" type="slidenum">
              <a:rPr lang="ar-SA" b="0">
                <a:solidFill>
                  <a:prstClr val="black"/>
                </a:solidFill>
              </a:rPr>
              <a:pPr eaLnBrk="1" hangingPunct="1"/>
              <a:t>10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869950"/>
            <a:ext cx="4079875" cy="3060700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487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3F6560-2A7D-4102-91C3-F8FB4A967F3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70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A19E08-A750-426D-B808-A10A4CA840A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728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6C7E-0983-4F64-A0C2-C572C6045205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7434-99FE-4C3C-A0CC-63FEA75E4DB0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8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FCFD-3FBA-4215-AC5E-114C5FA6BD3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D2C3-B48D-4557-9FB7-04CC55C24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354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8E64-769E-490D-9D9A-59A04B136C2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B9E2-08A9-40B6-B7B5-EA4C7AE8E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72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CFDD9-593B-4C53-8D49-F5B0A9DD872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C179-DC1C-4C09-9BB2-1BDE49741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91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C3AC-0AD9-409F-8038-876D8CF2A21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9C8A-8058-4471-B55A-4F94638F4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919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20E1-61AB-4278-B73A-BEC5D9F6E94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68EF-78DA-4B1C-A2EC-C8349C9FF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6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1ECD-4EBE-43E2-B213-04DA308C0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7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436 w 4917"/>
                <a:gd name="T3" fmla="*/ 0 h 1000"/>
                <a:gd name="T4" fmla="*/ 65067 w 4917"/>
                <a:gd name="T5" fmla="*/ 1347 h 1000"/>
                <a:gd name="T6" fmla="*/ 58450 w 4917"/>
                <a:gd name="T7" fmla="*/ 2692 h 1000"/>
                <a:gd name="T8" fmla="*/ 0 w 4917"/>
                <a:gd name="T9" fmla="*/ 269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A79-18D4-4D9A-B0DB-933B0C03C28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C26C-69F0-4425-82A0-19AB44835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94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460A-5180-4309-9999-91583C58EA8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7FA5-878F-4F93-8290-E29EEFE4E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55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0E3EB-C7DE-4F1E-92E8-84DC861ECE5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294B-7509-4049-962D-A796D4122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927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9C09-7517-4EF3-95B1-C87EC603B18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4FDB-A42C-45FC-94F9-7E223B87A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CD89-3852-4A90-97F5-B14AB66A83F7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55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782D-4E10-46F9-A9B3-B346FBAC300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5228-D024-45AD-A540-E2BE7597E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531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C87C-470A-4DD6-9CCA-98473532B95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2822-F53B-41ED-BFEB-E8E5AEA77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9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43E4-164C-4AF8-B8FD-B35F27F63B0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7593-F411-4B40-917D-C5654C79CF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30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3BB7-75B3-47C9-982E-2807D90101A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D2C3-B48D-4557-9FB7-04CC55C24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298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02A5-B01D-43A6-AB65-862EF1AF7E0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B9E2-08A9-40B6-B7B5-EA4C7AE8E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865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2C842-F543-4461-BA8F-64E4CF95E8A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C179-DC1C-4C09-9BB2-1BDE49741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15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C7D5-BB99-4D63-9793-41A9B10E86D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9C8A-8058-4471-B55A-4F94638F4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39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8D38-77CA-43A2-ABC2-6C4C9F11A47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68EF-78DA-4B1C-A2EC-C8349C9FF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80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1ECD-4EBE-43E2-B213-04DA308C0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839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9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D9843D-F9D9-4140-BE2F-1F7DC0EA7C8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B76AD-DE16-4BDA-885E-56A450CF8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4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8427-EA1A-4201-9E27-5E5A54928B8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CF88-73B9-4E3E-8441-F65EE96D2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8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6971-D278-46DF-80E4-1AF97E4C6B7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CB1E-42D0-4B8A-B7B4-ACA8D9F8F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613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18DC-6987-477A-B56E-C38B55D724D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09B3-A446-41B0-BECD-F37372D73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37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55A0-4438-4A29-A5D6-30DAC1EEAF5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27CA-0B9D-4AB3-994E-AB4333ED6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56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1E3D-6335-4EA3-A4B2-888A460CE2D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8A26-2BBF-46F5-8B04-83EF2EA24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759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A6A3-A175-4D6B-A449-DE9D6B2A6C8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9B02-4415-433B-9EBD-F296056F5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6ADC-278E-44B5-9AEA-F3D15616B9E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8A45-6015-4CE4-8CBC-A05A9826D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94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DB70-D5E6-45E8-9E37-071EF5B46F0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DB46-81A5-4655-84AB-022CF1397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119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7F3ED-237D-4976-AB31-609C129C90C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14DF9-6F99-4B6E-A22D-E64780C2A3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708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4182-5454-405E-9F5F-00662C06287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1338-A05C-4761-9DD2-9DF3E497E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274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9A81-74D3-4C05-A034-5757F8A316B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00B99-4FC0-48F8-8839-00D3672DC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5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54E6-12E5-4A58-A74F-D17796B0035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60EC-6A31-44F6-9C7E-FD53A5BAFB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855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BE99-C0A2-4236-B1F5-C74EDE56F7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922B-5380-4E3F-9278-D19B47945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82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B42A-55E4-47FF-A61E-95F625A0A84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C94D-5325-423A-9455-1789C7E96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847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2D9A-A71E-490E-BB1B-73DB403800C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DA69-9E20-4F8F-9BCB-002665D9FE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59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BB8A-1EC9-45F0-A0AF-2FFC09F05F5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651A-7D14-40D2-A79A-C6AD72B0D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796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9D14-2A51-43F5-AA85-3A7FDD62B46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71AB-ACAA-4AE7-B52F-97C2547BAC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865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3A5C-909C-45E7-B491-00BE337AAD1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CF88-73B9-4E3E-8441-F65EE96D2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72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4A5C-CAF6-444B-912E-0B02A2670B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60EC-6A31-44F6-9C7E-FD53A5BAFB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9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4EBF-0078-4F03-A4DD-EFBD498671D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8E04-C7EF-41C6-9B5D-05B924EAD2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35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C5E1-4E2F-4A8F-B1EC-AB5812BAD2A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BB24-FF51-4FE4-ABC0-25AE674244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602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AE65F-25DA-45E8-9CE1-8C33300C357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12D-B2EB-4AE6-BE66-80156D6429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2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2391-4D5A-4430-9A99-5436C78BDDF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8E04-C7EF-41C6-9B5D-05B924EAD2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93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1C06-46A1-452C-B1CD-50523A9504F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1E96-67A0-45AE-9C23-D11A73E394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407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289F-D6A9-49B0-806E-C20B8989B45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CC5A-A10A-4AC2-8AA0-9C4EFAA3E5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97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AF5F-3CE1-4B26-B1FD-224B4DA3CF3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5DF7-7160-483C-B90A-C64F03BBEE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19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E21E-8159-4F3C-948E-DBACE2BED62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CDB-BB3F-451E-A8A2-E3074FD4F6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65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6325-89D5-4C6B-BEDA-4B68A4F18F9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1BE-07C2-4975-98FF-DA684C7612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921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A8EC-EC16-45F4-BC8D-EAE634AB65C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1A7A-3033-48DE-AB6B-E6C34096E2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3B50-2193-4F0A-A1D4-2893283709F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8ECB-736D-4DBF-9F92-CA41E9FDC88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87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1D36F-582C-49F0-954A-F5C4DB5B134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E0CE-1848-4CEC-A94D-9AE5F618E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89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616A-52EE-41F3-B18C-FE1CD6DE899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973-F52F-4316-B654-5F265EE6D0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0414-3857-4A43-B427-3D9E5990EAB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FC3A-6687-48A3-868C-38B931165F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87C4-D1B3-49E5-BC35-965F3C339B1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BB24-FF51-4FE4-ABC0-25AE674244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83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4862-9611-4EC1-AF6A-90AC6BC3358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83E3-47EE-44F8-85AE-8E9B2B8E04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FFC1-C4DE-45CC-BE68-2DE62CD70C2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07C2-ECDA-4AFE-9FE6-413F7485DE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423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2065-1158-401A-81E6-6CF68F76140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771-BE09-4FB9-83C2-8D80510092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04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6DAE-634B-4E03-8B27-A36D0A26708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75A5-76C2-4899-9D96-C6DE592D7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99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9F75E-4673-44AC-865D-673ADD32344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80FE-143E-4B79-8F37-E0D7CFFB9E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676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7928-4282-4DBD-BB0C-D65073DB10C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670-7599-483D-9F0B-F112247613D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850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A2A2-4AD8-4B61-90C0-60F35E42E28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76F6-797A-4E0D-BF12-2A092FD52B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99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79F0-88A7-4034-AB4A-1C1D658A6EB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C3AA-AB61-4405-B509-5F365A48EB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692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6E2E-D31A-4D5A-8073-54EAC0681AD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5237-2FED-4692-AA8B-FED99EB7C3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624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B9A8-E06A-4D0B-B591-D3E057E3AC5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DD4A-C9B4-47E9-A2D0-4988991436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D9B3-6130-41EC-8876-0DC64F7E359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12D-B2EB-4AE6-BE66-80156D6429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905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9978-3087-439A-AB11-063C8788478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7672-061D-4978-91C5-5E7B98A10E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463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20F6-3AA2-49F2-B1D0-593367181B7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75CD-5961-450A-95C7-2E3297E28B4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53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B619-EE12-4FDE-80F7-078857EB3AD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CCE0-D31D-47CD-A031-E357DD66B4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643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6530-17CC-4FB2-8DB7-F0C6AD9D26B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09B3-3A79-4E51-BEFF-8C5DF4A450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721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2791-5FFC-451F-9AF9-41986D14EEE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89C7-67AA-4BAD-8C16-60652BD108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36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2B9A-7567-444C-AFEF-45FF3B77166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4D38-5CC9-4685-B4CF-E065112E94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89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7581-2524-4F96-AF78-A26B5D0400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78FE-21CD-453D-8B8F-6DDA74B783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372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E282-27FB-4CEB-9000-CB31DFB8E65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7EF-126B-4AD3-AC36-CEFBA9905C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944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451D-DCD0-4F74-AC70-09BF9DACC16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E454-44F8-4EF4-8D7C-060146B36D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273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A716-F498-413F-A302-7A42EA1649E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771-BE09-4FB9-83C2-8D80510092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3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9DC2A-AB49-4072-BFF5-8EE784D6F9A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1E96-67A0-45AE-9C23-D11A73E394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603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FB72-B371-483E-8FE6-C5F163F93C6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75A5-76C2-4899-9D96-C6DE592D7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44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F498-0691-4066-B69B-5B1EBF3F989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80FE-143E-4B79-8F37-E0D7CFFB9E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12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84EA-4094-4C14-92B5-A89150C0E47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670-7599-483D-9F0B-F112247613D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9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9EAA-D6DA-4A80-BA0F-BDCA12CB0E4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76F6-797A-4E0D-BF12-2A092FD52B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00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FD3D-E93D-4B8B-B6B6-597F47B94A7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C3AA-AB61-4405-B509-5F365A48EB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08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4AA2-24AE-4E7B-94CB-03D01B9C5F3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5237-2FED-4692-AA8B-FED99EB7C3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14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4D76-8132-4923-B896-D4B43CA2CC0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DD4A-C9B4-47E9-A2D0-4988991436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40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1599-509F-45A6-A49F-F86014961AB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7672-061D-4978-91C5-5E7B98A10E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050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B2CC-36B7-45BC-830E-F06255A04DA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75CD-5961-450A-95C7-2E3297E28B4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152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475C-C1B5-4F8C-8F86-16460D6767B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CCE0-D31D-47CD-A031-E357DD66B4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18FC-D1C5-4BDB-B187-2F3BA9E2DA6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CC5A-A10A-4AC2-8AA0-9C4EFAA3E5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415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0E81-658B-4D51-9C8D-F72D501DB63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09B3-3A79-4E51-BEFF-8C5DF4A450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320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142E-81FD-440E-98C4-D59A83518F1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89C7-67AA-4BAD-8C16-60652BD108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50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5829-9BA7-46DE-A4AF-A0CABDF7F83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4D38-5CC9-4685-B4CF-E065112E94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4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F34F-F49F-4562-AD78-C462F3BC4D0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78FE-21CD-453D-8B8F-6DDA74B783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160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BD39F-043F-4E37-B413-69255FF7052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7EF-126B-4AD3-AC36-CEFBA9905C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38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4301-0EA8-41B6-81FF-5E8AA45D3D4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E454-44F8-4EF4-8D7C-060146B36D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051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C76B-CBA1-4D42-9F3B-EC5E865E712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771-BE09-4FB9-83C2-8D80510092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93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E544-390F-45C1-94F1-CA6F8D4E108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75A5-76C2-4899-9D96-C6DE592D7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41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072-C360-4529-A8B5-51B637FD4AE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80FE-143E-4B79-8F37-E0D7CFFB9E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08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1C12-43A9-4B58-BD04-6B001132D6B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670-7599-483D-9F0B-F112247613D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6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A7E7-71CD-4C47-B8CD-0A9E34BAAD5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5DF7-7160-483C-B90A-C64F03BBEE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945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2964-9E12-4516-9747-B7A0BC5B0A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76F6-797A-4E0D-BF12-2A092FD52B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13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D2DC-6189-48B0-A6FD-A1C92DAB162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C3AA-AB61-4405-B509-5F365A48EB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235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4BF5-3F11-401F-8CCA-9F3311C3201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5237-2FED-4692-AA8B-FED99EB7C3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800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3ED2-9C16-4988-B70A-C5B085BFC7E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DD4A-C9B4-47E9-A2D0-4988991436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48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E0B4-8FB8-4509-9C82-E0AF64F1BCE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7672-061D-4978-91C5-5E7B98A10E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2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AD2E-AD68-4C48-827E-B5ABF93784E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75CD-5961-450A-95C7-2E3297E28B4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757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3BC9-A030-49C7-AEF5-0C369916F35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CCE0-D31D-47CD-A031-E357DD66B4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75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A30A-2AE2-41DB-AADA-6E2D62574D9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09B3-3A79-4E51-BEFF-8C5DF4A450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333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01E1-A885-4518-81E6-862E1B688B0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89C7-67AA-4BAD-8C16-60652BD108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188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03288-E757-4C39-8A80-F0FA5F53830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4D38-5CC9-4685-B4CF-E065112E94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6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86D2-1FD6-4E73-8A5F-227C3A611696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6820-5D97-4690-941C-E49196AE90C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CDB-BB3F-451E-A8A2-E3074FD4F6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781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76482-7C9D-4F2F-9FF7-212C7FC9710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78FE-21CD-453D-8B8F-6DDA74B783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9721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5DB6-0B39-444E-A6EA-E21C2B05FB3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7EF-126B-4AD3-AC36-CEFBA9905C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55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057B-C44C-4B19-9D96-669C74E23E7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E454-44F8-4EF4-8D7C-060146B36D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44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436 w 4917"/>
                <a:gd name="T3" fmla="*/ 0 h 1000"/>
                <a:gd name="T4" fmla="*/ 65067 w 4917"/>
                <a:gd name="T5" fmla="*/ 1347 h 1000"/>
                <a:gd name="T6" fmla="*/ 58450 w 4917"/>
                <a:gd name="T7" fmla="*/ 2692 h 1000"/>
                <a:gd name="T8" fmla="*/ 0 w 4917"/>
                <a:gd name="T9" fmla="*/ 269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1DDF-29D9-4CB7-AE10-CE20D85ED37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05BA-854A-412C-8C24-2499C1A96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760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CEE0-2707-48AF-9DF3-D8AFF3B5525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E33D-D7B6-431A-8176-E5DC9B0C3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922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CC41-8B86-4979-AE17-4C79DB442AF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B03F2-2910-4295-8AF7-732D5B1CD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366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9EEB6-61B7-425C-BFB8-FBA800AA3A5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2A6D-AD1C-47F2-95B8-D27B0DE53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47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80D5-458D-4BBB-A659-EBE88BC61E7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2DEE-B474-41A7-8484-204A123BE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0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657A-ACB5-4167-A733-E0F36795725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F717-5A99-4EFF-97A2-0C40AF94A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63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0920-594B-4FF5-82C4-EB7F37E16D1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FC14-9753-4CA8-B0D8-BB55185AC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6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6054-3179-4DA2-B060-C137D9C7EB7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1BE-07C2-4975-98FF-DA684C7612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48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4DBC-8AC8-4471-8D86-7EAE80BB885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51CF-61E2-413C-A30E-A1EB7C6CB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438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AB9A-B1E3-4EBF-95D2-21366044AA9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21B7-0995-4C9A-8C85-68E7A36253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835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6E29-DC3E-4400-B34A-EB1A46B6524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9811-B8EA-4BB4-8EF6-1012FFC5B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164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D825-9ED5-4647-A4AE-03CB354A89D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C43C-62C9-4A7E-8B0A-45D8CCEF48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10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A0C6-47D7-48D1-92B5-97168D8147F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FC9D-51A5-433E-9A28-D69528576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624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D458-C116-4EAD-A0F1-B14E2F8EC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06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242D-A236-405B-8E64-4A89B9A3283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771-BE09-4FB9-83C2-8D80510092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584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282E-22FE-46A4-B9AC-4F3C14E29FC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75A5-76C2-4899-9D96-C6DE592D7B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790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E146-0C7C-4074-9001-328F14B02C5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80FE-143E-4B79-8F37-E0D7CFFB9E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57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401CD-D21C-4C1E-A6D8-54F2988C51E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670-7599-483D-9F0B-F112247613D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60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3350-D24F-49B0-86CD-6B31538F9C1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1A7A-3033-48DE-AB6B-E6C34096E2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38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E248-B7C3-410A-9577-32898495CA5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76F6-797A-4E0D-BF12-2A092FD52B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795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EADB-1E12-4235-8D7F-3509335BE2D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C3AA-AB61-4405-B509-5F365A48EB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07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E4D0-5021-4E33-9906-12CB8C33E36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5237-2FED-4692-AA8B-FED99EB7C3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700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4DC9-0BDA-4BDF-872F-67954D0D98D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DD4A-C9B4-47E9-A2D0-4988991436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7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AEA48-1836-4DE0-BA25-AA46DE2C477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7672-061D-4978-91C5-5E7B98A10E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179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6007-B559-4A68-84AB-080CDB7A785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75CD-5961-450A-95C7-2E3297E28B4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415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F1FC-15DB-41E0-B4BD-7D77CFA7010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CCE0-D31D-47CD-A031-E357DD66B4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651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9717-C3B6-4C76-862B-52FA1657958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09B3-3A79-4E51-BEFF-8C5DF4A450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442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17E5-8865-43E8-BEE7-11402149B3D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89C7-67AA-4BAD-8C16-60652BD108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461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BD2E-A25A-40A0-AD4F-B671715BE81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4D38-5CC9-4685-B4CF-E065112E94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75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A044-7E96-49CE-89B3-F46B7A02B08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8ECB-736D-4DBF-9F92-CA41E9FDC88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0430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ED23-F25D-4E8C-B2F9-F42D0CAF5D4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78FE-21CD-453D-8B8F-6DDA74B783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556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1502-3766-4F2C-B023-272E6B5E976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7EF-126B-4AD3-AC36-CEFBA9905C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856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2F04-E99E-4199-9AF8-067760E8A5F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E454-44F8-4EF4-8D7C-060146B36D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442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1FD1-F221-4773-8C29-245E0D386CB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9F5E8-D3D6-4A69-9638-848256B6B2F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207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79BC-867E-460B-A455-B1CAA2598CB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F3D3D-4E27-4BDB-8BE4-DCEF10D8488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24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3F9D-3DB2-42A9-8B1F-4641B0DA9E5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59F4-DE82-4BD6-89CE-4427723B636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83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6BEB-3696-4110-81E1-E87213D3C63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48C86-A201-409F-987C-9AF91E0B8E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792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A3A0-66AD-4D03-B221-0029E67BD7B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66B89-3FD2-4714-866A-5BEA3FEC478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927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24DF-2FB7-470D-9C32-149F40E50D4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7A4C-C3D6-41A5-AC2D-789E286F26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05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7E89-95CC-465A-AC16-A65BAFA3957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E874-F961-4E62-AA58-830C48E448B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8163-4790-4096-B1F3-71025A422D5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E0CE-1848-4CEC-A94D-9AE5F618E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79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F0C68-A835-4C20-80D4-1EC81624222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9556-B885-4244-9BFE-78AE13987D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7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80067-9C06-4FB0-818A-32523291E57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AEAFE-6CA0-441D-AB35-9A4A66B6487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24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E1AA-21F2-42E4-9698-886D163B026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6438B-537E-48D6-8A5E-FD21093BEBF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761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FF09-9321-47D1-8ED5-898E891E2AA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485F1-862A-4247-927F-A331ACD178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6752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6ADE-F41E-44C7-8196-8637BB799CE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4C0FD-99A0-4ED1-9F91-C999FEEA23E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00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3F26-B121-433A-896D-2DB665C1A1F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B6364-4C9A-4474-A1E3-54B58FECFBD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85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0840-71B8-4ADB-B3EF-CFBD20358C1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28C02-8E49-4649-8619-F3C7222F0AA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216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FA07-7CBF-40F4-A065-4C36DF35956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B380F-5C89-4B6C-9DF4-C9EBE5A7F11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5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B53C-2F12-45ED-B0E3-BE375FCA7E5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7E62C-D34A-4125-8E26-BD94224F721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155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5947-64F9-42AE-A22E-4E0977AD61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6CB5-5E5B-4F4F-8251-B5E2C2CA88C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2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A7D-6FA2-4CB7-BEFA-4A07FB20D2D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973-F52F-4316-B654-5F265EE6D0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291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C82E-B473-4141-BA16-B3DBDB19C35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9F5E8-D3D6-4A69-9638-848256B6B2F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6790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D8BC-318A-4238-9431-FAC683872A8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F3D3D-4E27-4BDB-8BE4-DCEF10D8488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37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A0CE-6A4B-4984-AABA-32A0D409F4B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59F4-DE82-4BD6-89CE-4427723B636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85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D9B8-0FC6-4EC8-9A12-4FB9E78F037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48C86-A201-409F-987C-9AF91E0B8E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167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D8D9-27FC-4CE4-9C97-3DD54C8E821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66B89-3FD2-4714-866A-5BEA3FEC478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12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E4586-436A-45B4-9352-4F9F20CB7F5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7A4C-C3D6-41A5-AC2D-789E286F26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932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47F7-F868-46F6-9D83-915D69C2935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E874-F961-4E62-AA58-830C48E448B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489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9A3D-A0E2-4214-8EDB-F612C84E95D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9556-B885-4244-9BFE-78AE13987D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321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CB557-794C-4DE9-B002-61DCEC9C681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AEAFE-6CA0-441D-AB35-9A4A66B6487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1429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8A5D-30EE-416A-B0FE-AB79CE2F5AC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6438B-537E-48D6-8A5E-FD21093BEBF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4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E7418-B6BF-4259-8B54-480FF1C8774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FC3A-6687-48A3-868C-38B931165F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65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7122-DBD3-42F0-8EB8-080BB30319E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485F1-862A-4247-927F-A331ACD178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003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D6C1-3F58-4C1A-B88A-681E0B98477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4C0FD-99A0-4ED1-9F91-C999FEEA23E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688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F195B-0531-4D29-8F0F-9CFC7C61722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B6364-4C9A-4474-A1E3-54B58FECFBD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82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9FC5-DB06-42E9-B58E-1D1BCD40611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28C02-8E49-4649-8619-F3C7222F0AA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817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14FF-8471-40D3-80D1-030EC02CE1A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B380F-5C89-4B6C-9DF4-C9EBE5A7F11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50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D287-83B3-4C52-A0F8-867547F0131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7E62C-D34A-4125-8E26-BD94224F721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8433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3689-D5F6-49C4-BA55-0648AAAF11A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6CB5-5E5B-4F4F-8251-B5E2C2CA88C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209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7531-DF1C-46CF-A922-567CB909736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9F5E8-D3D6-4A69-9638-848256B6B2F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144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C627-64AD-49D4-9CD8-E51789C6161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F3D3D-4E27-4BDB-8BE4-DCEF10D8488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029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9742-E1E2-4975-8D46-C1AAD34F904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59F4-DE82-4BD6-89CE-4427723B636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7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EA63-5434-4A57-B048-AE019F46369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83E3-47EE-44F8-85AE-8E9B2B8E04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53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50A7-661E-44E9-8750-8B8BC73DBBD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48C86-A201-409F-987C-9AF91E0B8E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84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EA72-7234-4EA1-9637-303907582AB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66B89-3FD2-4714-866A-5BEA3FEC478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20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7A43-BB5B-4CC7-9EE4-4E47C5AAD96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7A4C-C3D6-41A5-AC2D-789E286F26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191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9F45-BE84-4B54-AA92-00983C3F470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E874-F961-4E62-AA58-830C48E448B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2070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6FF4-1968-4392-B992-B170D0EC908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9556-B885-4244-9BFE-78AE13987D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2655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7AC3-D327-4690-AED9-045EEF839D2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AEAFE-6CA0-441D-AB35-9A4A66B6487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87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7FAE-DE8A-43A0-94D5-4FD779BBD60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6438B-537E-48D6-8A5E-FD21093BEBF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453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F786-C7CF-4979-B4ED-960B45E493B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485F1-862A-4247-927F-A331ACD1786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1947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AB72-C8FC-4CA3-8918-2D8834CBEE7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4C0FD-99A0-4ED1-9F91-C999FEEA23E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066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2AEB-F709-42AF-A253-8C8F3FC5D25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B6364-4C9A-4474-A1E3-54B58FECFBD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5BBD-194F-4EE2-8FBC-39A4EB3B21A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07C2-ECDA-4AFE-9FE6-413F7485DE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5830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12DF-A32B-4107-A737-95FC766FEEA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28C02-8E49-4649-8619-F3C7222F0AA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671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A6E0-D14C-41D4-8A10-B65A116E3A4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B380F-5C89-4B6C-9DF4-C9EBE5A7F11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4904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6ED0-29F8-4585-B9B5-393EADEEFB7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7E62C-D34A-4125-8E26-BD94224F721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840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2B9A-63F6-4322-BEC3-CD562EAD64E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6CB5-5E5B-4F4F-8251-B5E2C2CA88C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82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351A-0E7F-4C23-ACF2-148434576C7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CF88-73B9-4E3E-8441-F65EE96D2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A519-41CB-49BF-BFBF-5F26A9185E18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9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B227-3682-407E-B992-1E28C975F80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60EC-6A31-44F6-9C7E-FD53A5BAFB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1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C30B-0595-433E-81F8-C384DA4FFA4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8E04-C7EF-41C6-9B5D-05B924EAD2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4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483F-7553-4E5D-B390-4C43BEE149F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BB24-FF51-4FE4-ABC0-25AE674244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E2D2-CE08-4ACB-8E27-78B740D4334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12D-B2EB-4AE6-BE66-80156D6429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5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14C0-809A-41AF-89CF-58CD17FCD59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1E96-67A0-45AE-9C23-D11A73E394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296B-F04A-443B-BE59-9631EC0CBA8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CC5A-A10A-4AC2-8AA0-9C4EFAA3E5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2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F8EE-AD06-44FF-BD4A-8EE588EC192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5DF7-7160-483C-B90A-C64F03BBEE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3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2E01-E3F9-4B17-801E-1292CB9107C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CDB-BB3F-451E-A8A2-E3074FD4F6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5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995F-5836-40EE-8911-0962BE62441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1BE-07C2-4975-98FF-DA684C7612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79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A0B0-EC9E-4366-818A-D6009E7E385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1A7A-3033-48DE-AB6B-E6C34096E2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53A2-D472-48B1-BC26-A52299BD31F2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B1E-B998-4B04-B780-6AFBD85BDD8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8ECB-736D-4DBF-9F92-CA41E9FDC88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7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5FED-D639-4945-A6E8-1F0B3B7B2FF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E0CE-1848-4CEC-A94D-9AE5F618E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85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755C-CA60-4F78-9C73-8A1BFF775C6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973-F52F-4316-B654-5F265EE6D0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8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6FC4-94F4-4B66-911F-D5E996DA213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FC3A-6687-48A3-868C-38B931165F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5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8162-699A-4C23-8160-7CD649359F0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83E3-47EE-44F8-85AE-8E9B2B8E04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B535-1724-4C49-87E8-70942DEC93F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07C2-ECDA-4AFE-9FE6-413F7485DE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3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E627-BD9D-4B71-9837-63E6CD6478D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CF88-73B9-4E3E-8441-F65EE96D2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3059-2048-4C98-BFC9-C678F0ADEE2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60EC-6A31-44F6-9C7E-FD53A5BAFB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8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2D92-E902-4EA2-82F1-911800D1CAC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8E04-C7EF-41C6-9B5D-05B924EAD2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18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DDBA-3D8F-445A-8F12-61F609D4AD0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BB24-FF51-4FE4-ABC0-25AE674244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2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AC8A-6943-42CF-B7AA-235E773BFA9E}" type="datetime1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1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0757-1D4D-4740-BC5B-BFD6515245B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12D-B2EB-4AE6-BE66-80156D6429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06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C700-0239-4F49-9170-97461FE5191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1E96-67A0-45AE-9C23-D11A73E394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80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4618-D6CE-4852-8E86-69A9DD672C9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CC5A-A10A-4AC2-8AA0-9C4EFAA3E5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71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9227-3298-4C22-9675-F6372903B45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5DF7-7160-483C-B90A-C64F03BBEE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73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7618-6EA1-43C3-A22F-B07D6BF42EB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CDB-BB3F-451E-A8A2-E3074FD4F6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21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C7EE7-5824-408A-AD7B-06CE3D8C583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1BE-07C2-4975-98FF-DA684C7612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2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B330-61F8-4EA9-991A-33E651F01FC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1A7A-3033-48DE-AB6B-E6C34096E2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1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ADCC-F7C1-4F38-AD77-15900B10FEB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8ECB-736D-4DBF-9F92-CA41E9FDC88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32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E069-1017-4A36-9E79-A90321A27D1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E0CE-1848-4CEC-A94D-9AE5F618E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65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9995-B61B-44B1-BFF5-A3EF7FF2314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973-F52F-4316-B654-5F265EE6D0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7921-004A-4570-B2C8-590C0A5DC3CF}" type="datetime1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5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160E-20EB-4B23-BB7B-110D9667650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FC3A-6687-48A3-868C-38B931165F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77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8BD4-7F02-4EE6-B91C-10468D00AB8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83E3-47EE-44F8-85AE-8E9B2B8E04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5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F452-3843-4048-AB7C-9DB8B2A7124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07C2-ECDA-4AFE-9FE6-413F7485DE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52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232C-105B-4D00-9C09-392A70C4E34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CF88-73B9-4E3E-8441-F65EE96D2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0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D087-BC45-4D73-8145-467633D3315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60EC-6A31-44F6-9C7E-FD53A5BAFB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59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4EE7A-72BE-49D0-8EEA-17945E2348E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8E04-C7EF-41C6-9B5D-05B924EAD2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2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6897-A55C-46C8-99B7-AEBA3B8C076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BB24-FF51-4FE4-ABC0-25AE674244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25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A081-35C5-45BC-B28F-60798F9D518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212D-B2EB-4AE6-BE66-80156D6429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83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9BCF-D31E-46AC-A949-91318C465E1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1E96-67A0-45AE-9C23-D11A73E394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64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80A5-21B1-4239-9544-1954BC60EF6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CC5A-A10A-4AC2-8AA0-9C4EFAA3E5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3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E4E6-071B-4274-AB38-E0563193676D}" type="datetime1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6427-DF98-4D5D-84E8-7A8AF9DE45E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5DF7-7160-483C-B90A-C64F03BBEE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31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B3C2-EFDE-4C79-BF2C-3F236BB6E22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CDB-BB3F-451E-A8A2-E3074FD4F65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46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51D0-273B-41F5-9BE1-AB7BED654EE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1BE-07C2-4975-98FF-DA684C7612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6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3481-FB06-4140-A234-F1756C5E7D6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1A7A-3033-48DE-AB6B-E6C34096E2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9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CF8C-04F8-4434-899B-9A8AFF07285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8ECB-736D-4DBF-9F92-CA41E9FDC88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1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51CD-1A09-4368-AF51-E76EB136DB0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E0CE-1848-4CEC-A94D-9AE5F618EF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04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5AC6-1A96-4543-BAE3-FBEA1C4281E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973-F52F-4316-B654-5F265EE6D0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88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5C17-3685-4874-B643-146F7BB9F5F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FC3A-6687-48A3-868C-38B931165F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65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214C-EF92-4155-80BA-3BFCC98358A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83E3-47EE-44F8-85AE-8E9B2B8E04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357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D8C5-F997-4086-A0E0-12169B99295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07C2-ECDA-4AFE-9FE6-413F7485DE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9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8F96-C6F6-4EF3-87B4-4FF8D65799D3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0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436 w 4917"/>
                <a:gd name="T3" fmla="*/ 0 h 1000"/>
                <a:gd name="T4" fmla="*/ 65067 w 4917"/>
                <a:gd name="T5" fmla="*/ 1347 h 1000"/>
                <a:gd name="T6" fmla="*/ 58450 w 4917"/>
                <a:gd name="T7" fmla="*/ 2692 h 1000"/>
                <a:gd name="T8" fmla="*/ 0 w 4917"/>
                <a:gd name="T9" fmla="*/ 269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64E9-A64D-4FB0-8F1C-BA5953D44B5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C26C-69F0-4425-82A0-19AB44835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566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B79D-1C80-4415-B9F3-C5970087812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7FA5-878F-4F93-8290-E29EEFE4E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46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35FA-5BD7-4EB1-ADB0-F7E9DE4675F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294B-7509-4049-962D-A796D4122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93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8943-DAF7-493F-BE06-E19098ACBB8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4FDB-A42C-45FC-94F9-7E223B87A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8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BCA1-CDB6-4FE0-846D-AF539A3C9BB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5228-D024-45AD-A540-E2BE7597E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67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2FF8-41D6-4197-BAC4-F627C88085C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2822-F53B-41ED-BFEB-E8E5AEA77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18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C0A3-7C63-47BB-982F-47E011EBBC7F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7593-F411-4B40-917D-C5654C79CF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88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E162-8BF1-40B2-806A-A9A54EEF91B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D2C3-B48D-4557-9FB7-04CC55C24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7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5BB2-A0CC-4F53-BDD7-B4E7E12453AB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B9E2-08A9-40B6-B7B5-EA4C7AE8E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18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F623-524E-424D-84CD-37436BE8253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C179-DC1C-4C09-9BB2-1BDE49741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9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2B7D-DF1B-41E4-8E5C-CACA3D8609EE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45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32A1-756E-4EF4-B8A0-9A74267AF0E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9C8A-8058-4471-B55A-4F94638F4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43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4F97-E829-451E-9E3C-C1B71BBA354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68EF-78DA-4B1C-A2EC-C8349C9FF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1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1ECD-4EBE-43E2-B213-04DA308C0E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2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436 w 4917"/>
                <a:gd name="T3" fmla="*/ 0 h 1000"/>
                <a:gd name="T4" fmla="*/ 65067 w 4917"/>
                <a:gd name="T5" fmla="*/ 1347 h 1000"/>
                <a:gd name="T6" fmla="*/ 58450 w 4917"/>
                <a:gd name="T7" fmla="*/ 2692 h 1000"/>
                <a:gd name="T8" fmla="*/ 0 w 4917"/>
                <a:gd name="T9" fmla="*/ 269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B8CF-FBC3-473D-8807-0399777D342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C26C-69F0-4425-82A0-19AB44835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362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2BDC-5A6E-4F2D-8D38-21975929591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7FA5-878F-4F93-8290-E29EEFE4E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64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8C02-BB5D-4576-861C-8A04F9DB65A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294B-7509-4049-962D-A796D4122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0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3897-C810-4BFE-B8B8-CA7E812288B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4FDB-A42C-45FC-94F9-7E223B87A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043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10BC-A5D7-4A2D-BABD-DD80F2CA412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5228-D024-45AD-A540-E2BE7597E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58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06E9-5A9A-4CE8-B651-38D74EF80CE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2822-F53B-41ED-BFEB-E8E5AEA77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178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AE95-42AE-43BA-913C-3DEC79D4A49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7593-F411-4B40-917D-C5654C79CF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1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4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5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5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6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FF27-BFB1-4A89-BA42-458D8D5D6641}" type="datetime1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15D8-7F1A-47E5-BF5A-FD3069FC0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168FC-C5F3-4897-A436-84B69F55B81F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3A8DF-CC53-4530-BD02-23877AC91C1A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38D9-8397-46DF-938F-C14BD2E3E9BA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C87C7-C4B2-4458-AADD-BB2690B07E14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38A9F-62EF-43B3-B3FC-815CCFAF32F8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C87C7-C4B2-4458-AADD-BB2690B07E14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8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76E11-B68C-471E-A1F1-110FDAFD3352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C87C7-C4B2-4458-AADD-BB2690B07E14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169 w 7000"/>
                <a:gd name="T3" fmla="*/ 0 h 1000"/>
                <a:gd name="T4" fmla="*/ 7722 w 7000"/>
                <a:gd name="T5" fmla="*/ 79 h 1000"/>
                <a:gd name="T6" fmla="*/ 7171 w 7000"/>
                <a:gd name="T7" fmla="*/ 157 h 1000"/>
                <a:gd name="T8" fmla="*/ 0 w 7000"/>
                <a:gd name="T9" fmla="*/ 15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50C4D-9EA6-4C2C-ABE4-ABC582959FA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CF12C-853A-4732-9FC5-58BE80A6FA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8D37D-E9CC-4282-9487-AD9FBAD40220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C87C7-C4B2-4458-AADD-BB2690B07E14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7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55AE1-715B-4D48-8920-7E9DED2864C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857D8-5355-456C-96FA-2A7F8DC3AE6D}" type="slidenum">
              <a:rPr lang="ar-SA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anose="05020102010507070707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anose="05000000000000000000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anose="05000000000000000000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D1A85-E97E-4055-A149-484243E955C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857D8-5355-456C-96FA-2A7F8DC3AE6D}" type="slidenum">
              <a:rPr lang="ar-SA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anose="05020102010507070707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anose="05000000000000000000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anose="05000000000000000000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85DBD-8DAA-44A9-9761-DA59F319DC88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857D8-5355-456C-96FA-2A7F8DC3AE6D}" type="slidenum">
              <a:rPr lang="ar-SA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anose="05020102010507070707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anose="05000000000000000000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anose="05000000000000000000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715B9-6AF3-4168-8339-D94DC3D61C0D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3A8DF-CC53-4530-BD02-23877AC91C1A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5EC64-D0FA-44DC-8EE1-A490E16579E0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3A8DF-CC53-4530-BD02-23877AC91C1A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7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71DE7-0CAD-4C05-BC53-8A7EFA6DA0EC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3A8DF-CC53-4530-BD02-23877AC91C1A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64DD6-2489-4642-B068-6D6656250F29}" type="datetime1">
              <a:rPr lang="en-US" smtClean="0">
                <a:solidFill>
                  <a:srgbClr val="000000"/>
                </a:solidFill>
                <a:cs typeface="Arial" charset="0"/>
              </a:rPr>
              <a:t>11/26/2017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3A8DF-CC53-4530-BD02-23877AC91C1A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10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41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89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90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204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5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6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7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8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09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210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91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2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3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94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2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51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4152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4166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7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8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69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0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1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4172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3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4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5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156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4143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169 w 7000"/>
                <a:gd name="T3" fmla="*/ 0 h 1000"/>
                <a:gd name="T4" fmla="*/ 7722 w 7000"/>
                <a:gd name="T5" fmla="*/ 79 h 1000"/>
                <a:gd name="T6" fmla="*/ 7171 w 7000"/>
                <a:gd name="T7" fmla="*/ 157 h 1000"/>
                <a:gd name="T8" fmla="*/ 0 w 7000"/>
                <a:gd name="T9" fmla="*/ 15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B3534-2363-437C-B6C4-825FDB631C8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FFCE0-30C6-4CFF-918B-482F8DD01B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169 w 7000"/>
                <a:gd name="T3" fmla="*/ 0 h 1000"/>
                <a:gd name="T4" fmla="*/ 7722 w 7000"/>
                <a:gd name="T5" fmla="*/ 79 h 1000"/>
                <a:gd name="T6" fmla="*/ 7171 w 7000"/>
                <a:gd name="T7" fmla="*/ 157 h 1000"/>
                <a:gd name="T8" fmla="*/ 0 w 7000"/>
                <a:gd name="T9" fmla="*/ 15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6D8DE-DF6F-4A19-AA40-F1D2B1DDE7B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FFCE0-30C6-4CFF-918B-482F8DD01B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169 w 7000"/>
                <a:gd name="T3" fmla="*/ 0 h 1000"/>
                <a:gd name="T4" fmla="*/ 7722 w 7000"/>
                <a:gd name="T5" fmla="*/ 79 h 1000"/>
                <a:gd name="T6" fmla="*/ 7171 w 7000"/>
                <a:gd name="T7" fmla="*/ 157 h 1000"/>
                <a:gd name="T8" fmla="*/ 0 w 7000"/>
                <a:gd name="T9" fmla="*/ 15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BB50F-F8E9-4BE4-850E-706A7E91968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FFCE0-30C6-4CFF-918B-482F8DD01B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A2B39-6B8A-4070-8A65-A2E4FF502C66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90A46E-6F99-4763-B73C-C37CD68FA40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35683" name="WordArt 3"/>
          <p:cNvSpPr>
            <a:spLocks noChangeArrowheads="1" noChangeShapeType="1" noTextEdit="1"/>
          </p:cNvSpPr>
          <p:nvPr/>
        </p:nvSpPr>
        <p:spPr bwMode="auto">
          <a:xfrm>
            <a:off x="828675" y="2997200"/>
            <a:ext cx="633571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04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Titr"/>
                <a:cs typeface="Arial" charset="0"/>
              </a:rPr>
              <a:t>شاخه کرم های حلقوی </a:t>
            </a:r>
            <a:r>
              <a:rPr lang="fa-IR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Titr"/>
                <a:cs typeface="Arial" charset="0"/>
              </a:rPr>
              <a:t>(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Titr"/>
                <a:cs typeface="Arial" charset="0"/>
              </a:rPr>
              <a:t>(Annelida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Titr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FD176-2A11-4860-A105-4ED31287616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ECC5A-A10A-4AC2-8AA0-9C4EFAA3E5B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/>
          <a:stretch>
            <a:fillRect/>
          </a:stretch>
        </p:blipFill>
        <p:spPr bwMode="auto">
          <a:xfrm>
            <a:off x="3175" y="904875"/>
            <a:ext cx="824071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نرئیس</a:t>
            </a:r>
            <a:r>
              <a:rPr lang="fa-I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کرم های صدفی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clam worm</a:t>
            </a:r>
            <a:endParaRPr lang="en-US" sz="2800" dirty="0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8FF4B-51C6-4A27-AA8F-614BE447BC5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260EC-6A31-44F6-9C7E-FD53A5BAFBD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Polychaeta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352800" cy="4648200"/>
          </a:xfrm>
        </p:spPr>
        <p:txBody>
          <a:bodyPr/>
          <a:lstStyle/>
          <a:p>
            <a:pPr algn="r" rtl="1"/>
            <a:r>
              <a:rPr lang="fa-IR" sz="2000" smtClean="0"/>
              <a:t>پریستومیم مجهز به حلق بیرون برنده و آرواره های کیتینی در نمونه های شکارچی است و در تغذیه کنندگان فیلتری مجهز به تاجی از تانتاکول ها </a:t>
            </a:r>
            <a:r>
              <a:rPr lang="fa-IR" sz="2400" smtClean="0"/>
              <a:t>است</a:t>
            </a:r>
            <a:endParaRPr lang="en-US" sz="2400" smtClean="0"/>
          </a:p>
          <a:p>
            <a:pPr eaLnBrk="1" hangingPunct="1"/>
            <a:endParaRPr lang="en-US" sz="2800" smtClean="0"/>
          </a:p>
        </p:txBody>
      </p:sp>
      <p:pic>
        <p:nvPicPr>
          <p:cNvPr id="18436" name="Picture 7" descr="17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673"/>
          <a:stretch>
            <a:fillRect/>
          </a:stretch>
        </p:blipFill>
        <p:spPr bwMode="auto">
          <a:xfrm>
            <a:off x="3657600" y="1828800"/>
            <a:ext cx="54864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59138"/>
            <a:ext cx="42672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01E8A-8952-471F-BB87-02C03E9D2D2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068EF-78DA-4B1C-A2EC-C8349C9FFD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Polychaeta - Reproduction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772400" cy="2057400"/>
          </a:xfrm>
        </p:spPr>
        <p:txBody>
          <a:bodyPr/>
          <a:lstStyle/>
          <a:p>
            <a:pPr algn="r" rtl="1"/>
            <a:r>
              <a:rPr lang="fa-IR" sz="2400" dirty="0" smtClean="0"/>
              <a:t>اکثرا جداجنس و گنادها موقتی هستند. تخلیه گامت ها درون سلوم صورت می گیرد. لقاح خارجی است و دارای لارو تروکوفور هستند.</a:t>
            </a:r>
            <a:endParaRPr lang="en-US" sz="2400" dirty="0" smtClean="0"/>
          </a:p>
        </p:txBody>
      </p:sp>
      <p:pic>
        <p:nvPicPr>
          <p:cNvPr id="19460" name="Picture 7" descr="17_0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>
            <a:fillRect/>
          </a:stretch>
        </p:blipFill>
        <p:spPr bwMode="auto">
          <a:xfrm>
            <a:off x="1600200" y="2514600"/>
            <a:ext cx="5791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4CA58-6636-4611-B775-3620C3B4C053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068EF-78DA-4B1C-A2EC-C8349C9FFD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Clade Clitellata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folHlink"/>
                </a:solidFill>
              </a:rPr>
              <a:t>Class </a:t>
            </a:r>
            <a:r>
              <a:rPr lang="en-US" sz="2400" b="1" dirty="0" err="1" smtClean="0">
                <a:solidFill>
                  <a:schemeClr val="folHlink"/>
                </a:solidFill>
              </a:rPr>
              <a:t>Oligochaeta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folHlink"/>
                </a:solidFill>
              </a:rPr>
              <a:t>Class </a:t>
            </a:r>
            <a:r>
              <a:rPr lang="en-US" sz="2400" b="1" dirty="0" err="1" smtClean="0">
                <a:solidFill>
                  <a:schemeClr val="folHlink"/>
                </a:solidFill>
              </a:rPr>
              <a:t>Hirudinida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algn="r" rtl="1"/>
            <a:r>
              <a:rPr lang="fa-IR" sz="2400" dirty="0" smtClean="0"/>
              <a:t>فقدان پاراپودی، هرمافرودیت بودن و فقدان لارو است در نتیجه تکوین آنها مستقیم بوده و رشد نوزاد درون پیله ایی به نام کوکون صورت می گیرد.</a:t>
            </a:r>
          </a:p>
          <a:p>
            <a:pPr algn="r" rtl="1"/>
            <a:r>
              <a:rPr lang="fa-IR" sz="2400" dirty="0" smtClean="0"/>
              <a:t>گنادهای دائمی</a:t>
            </a:r>
          </a:p>
          <a:p>
            <a:pPr algn="r" rtl="1"/>
            <a:r>
              <a:rPr lang="fa-IR" sz="2400" dirty="0" smtClean="0"/>
              <a:t>دارای بخش تخصص یافته بنام </a:t>
            </a:r>
            <a:r>
              <a:rPr lang="en-US" sz="2400" dirty="0" smtClean="0"/>
              <a:t>clitellum</a:t>
            </a:r>
            <a:r>
              <a:rPr lang="fa-IR" sz="2400" dirty="0" smtClean="0"/>
              <a:t> است.</a:t>
            </a:r>
          </a:p>
          <a:p>
            <a:pPr algn="r" rtl="1"/>
            <a:r>
              <a:rPr lang="fa-IR" sz="2400" dirty="0" smtClean="0"/>
              <a:t>در زالو ها </a:t>
            </a:r>
            <a:r>
              <a:rPr lang="fa-IR" sz="2400" dirty="0" err="1" smtClean="0"/>
              <a:t>کلیتلوم</a:t>
            </a:r>
            <a:r>
              <a:rPr lang="fa-IR" sz="2400" dirty="0" smtClean="0"/>
              <a:t> در فصل جفت گیری ظاهر شده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.</a:t>
            </a:r>
          </a:p>
        </p:txBody>
      </p:sp>
      <p:pic>
        <p:nvPicPr>
          <p:cNvPr id="30724" name="Picture 5" descr="A:\earthworm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5826" b="9381"/>
          <a:stretch>
            <a:fillRect/>
          </a:stretch>
        </p:blipFill>
        <p:spPr bwMode="auto">
          <a:xfrm>
            <a:off x="-990600" y="3458187"/>
            <a:ext cx="39243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BA6CF-BCD8-427D-9D3D-CD4DAD35000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47FA5-878F-4F93-8290-E29EEFE4EA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solidFill>
                  <a:srgbClr val="00B0F0"/>
                </a:solidFill>
              </a:rPr>
              <a:t>هر دو رده کار </a:t>
            </a:r>
            <a:r>
              <a:rPr lang="fa-IR" dirty="0" err="1" smtClean="0">
                <a:solidFill>
                  <a:srgbClr val="00B0F0"/>
                </a:solidFill>
              </a:rPr>
              <a:t>کلیتلوم</a:t>
            </a:r>
            <a:r>
              <a:rPr lang="fa-IR" dirty="0" smtClean="0">
                <a:solidFill>
                  <a:srgbClr val="00B0F0"/>
                </a:solidFill>
              </a:rPr>
              <a:t> عبارت است از:</a:t>
            </a:r>
          </a:p>
          <a:p>
            <a:pPr algn="r" rtl="1" eaLnBrk="1" hangingPunct="1"/>
            <a:endParaRPr lang="en-US" dirty="0" smtClean="0">
              <a:solidFill>
                <a:srgbClr val="00B0F0"/>
              </a:solidFill>
            </a:endParaRPr>
          </a:p>
          <a:p>
            <a:pPr lvl="1" algn="r" rtl="1" eaLnBrk="1" hangingPunct="1"/>
            <a:r>
              <a:rPr lang="fa-IR" sz="2800" dirty="0" smtClean="0">
                <a:solidFill>
                  <a:srgbClr val="FF0000"/>
                </a:solidFill>
              </a:rPr>
              <a:t>ترشح پیله (</a:t>
            </a:r>
            <a:r>
              <a:rPr lang="fa-IR" sz="2800" dirty="0" err="1" smtClean="0">
                <a:solidFill>
                  <a:srgbClr val="FF0000"/>
                </a:solidFill>
              </a:rPr>
              <a:t>کوکون</a:t>
            </a:r>
            <a:r>
              <a:rPr lang="fa-IR" sz="2800" dirty="0" smtClean="0">
                <a:solidFill>
                  <a:srgbClr val="FF0000"/>
                </a:solidFill>
              </a:rPr>
              <a:t>) که جنین درون آن تکوین می یابد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algn="r" rtl="1" eaLnBrk="1" hangingPunct="1"/>
            <a:r>
              <a:rPr lang="fa-IR" sz="2800" dirty="0" smtClean="0">
                <a:solidFill>
                  <a:srgbClr val="FF0000"/>
                </a:solidFill>
              </a:rPr>
              <a:t>ترشح </a:t>
            </a:r>
            <a:r>
              <a:rPr lang="fa-IR" sz="2800" dirty="0" err="1" smtClean="0">
                <a:solidFill>
                  <a:srgbClr val="FF0000"/>
                </a:solidFill>
              </a:rPr>
              <a:t>موکوس</a:t>
            </a:r>
            <a:r>
              <a:rPr lang="fa-IR" sz="2800" dirty="0" smtClean="0">
                <a:solidFill>
                  <a:srgbClr val="FF0000"/>
                </a:solidFill>
              </a:rPr>
              <a:t> که به انتقال اسپرم به جانور مقابل کمک می کند.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algn="r" rtl="1" eaLnBrk="1" hangingPunct="1"/>
            <a:r>
              <a:rPr lang="fa-IR" sz="2800" dirty="0" smtClean="0">
                <a:solidFill>
                  <a:srgbClr val="FF0000"/>
                </a:solidFill>
              </a:rPr>
              <a:t>تولید آلبومین به عنوان منبع غذایی برای جنین درون </a:t>
            </a:r>
            <a:r>
              <a:rPr lang="fa-IR" sz="2800" dirty="0" err="1" smtClean="0">
                <a:solidFill>
                  <a:srgbClr val="FF0000"/>
                </a:solidFill>
              </a:rPr>
              <a:t>کوکون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45850-F68C-4A7D-879E-D8362BC1416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9CB1E-42D0-4B8A-B7B4-ACA8D9F8F4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901700"/>
            <a:ext cx="6900862" cy="7270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Oligochaeta</a:t>
            </a:r>
            <a:b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Earth Worms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کرم های حلقوی – رده کم تاران   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532813" cy="4525962"/>
          </a:xfrm>
        </p:spPr>
        <p:txBody>
          <a:bodyPr/>
          <a:lstStyle/>
          <a:p>
            <a:pPr eaLnBrk="1" hangingPunct="1"/>
            <a:r>
              <a:rPr lang="fa-IR" sz="2400" dirty="0" smtClean="0"/>
              <a:t>بيش از 3000 گونه از کرم های حلقوی در رده کم تاران قرار مي گيرند . </a:t>
            </a:r>
          </a:p>
          <a:p>
            <a:pPr eaLnBrk="1" hangingPunct="1"/>
            <a:r>
              <a:rPr lang="fa-IR" sz="2400" dirty="0" smtClean="0"/>
              <a:t>6.5% دریایی بوده</a:t>
            </a:r>
          </a:p>
          <a:p>
            <a:pPr eaLnBrk="1" hangingPunct="1"/>
            <a:r>
              <a:rPr lang="fa-IR" sz="2400" dirty="0" smtClean="0"/>
              <a:t> کرم خاکی و بسياری از کرم های حلقوی ساکن آب شيرين در اين گروه قرار مي گيرند . </a:t>
            </a:r>
          </a:p>
          <a:p>
            <a:pPr eaLnBrk="1" hangingPunct="1"/>
            <a:r>
              <a:rPr lang="fa-IR" sz="2400" dirty="0" smtClean="0"/>
              <a:t>تعداد سيتا علی رغم شکل و فرم آنها کمتر از تعداد آنها در پر تاران است</a:t>
            </a:r>
          </a:p>
          <a:p>
            <a:pPr eaLnBrk="1" hangingPunct="1"/>
            <a:r>
              <a:rPr lang="fa-IR" sz="2400" dirty="0" smtClean="0"/>
              <a:t>فاقد پاراپودیوم بوده</a:t>
            </a:r>
          </a:p>
          <a:p>
            <a:pPr eaLnBrk="1" hangingPunct="1"/>
            <a:r>
              <a:rPr lang="fa-IR" sz="2400" dirty="0" smtClean="0"/>
              <a:t>پروستومیوم فاقد چشم و اندامهای حسی بوده . </a:t>
            </a:r>
          </a:p>
          <a:p>
            <a:pPr eaLnBrk="1" hangingPunct="1"/>
            <a:r>
              <a:rPr lang="fa-IR" sz="2400" dirty="0" smtClean="0"/>
              <a:t>اغلب کم تاران لاشه خور هستند . </a:t>
            </a:r>
          </a:p>
          <a:p>
            <a:pPr eaLnBrk="1" hangingPunct="1"/>
            <a:r>
              <a:rPr lang="fa-IR" sz="2400" dirty="0" smtClean="0"/>
              <a:t>کرم خاکی متداول </a:t>
            </a:r>
            <a:r>
              <a:rPr lang="en-US" sz="2400" i="1" dirty="0" err="1" smtClean="0"/>
              <a:t>Lumbricus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terrestris</a:t>
            </a:r>
            <a:r>
              <a:rPr lang="en-US" sz="2400" i="1" dirty="0" smtClean="0"/>
              <a:t> </a:t>
            </a:r>
            <a:r>
              <a:rPr lang="fa-IR" sz="2400" i="1" dirty="0" smtClean="0"/>
              <a:t> د</a:t>
            </a:r>
            <a:r>
              <a:rPr lang="fa-IR" sz="2400" dirty="0" smtClean="0"/>
              <a:t>ر این گروه بوده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6C94E-CB25-4921-BAF4-89B5401A5E9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260EC-6A31-44F6-9C7E-FD53A5BAFBD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3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 ترشحی و سیستم عصبی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F:\Powerpoint\MH_DCM\DCM021-Hickman\Final_Files\Lec.ppt\Jpeg\Ch17\hic70049_17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2672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Powerpoint\MH_DCM\DCM021-Hickman\Final_Files\Lec.ppt\Jpeg\Ch17\hic70049_17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373312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18605-DB73-439F-B29C-7C6F9B3BF06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260EC-6A31-44F6-9C7E-FD53A5BAFBD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-1588"/>
            <a:ext cx="9159875" cy="6861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37" b="-13773"/>
          <a:stretch>
            <a:fillRect/>
          </a:stretch>
        </p:blipFill>
        <p:spPr bwMode="auto">
          <a:xfrm>
            <a:off x="0" y="-1588"/>
            <a:ext cx="91948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0"/>
            <a:ext cx="3162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1913" y="546100"/>
            <a:ext cx="22352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An Annelid:</a:t>
            </a:r>
            <a:br>
              <a:rPr lang="en-US" sz="2800" smtClean="0">
                <a:solidFill>
                  <a:srgbClr val="000066"/>
                </a:solidFill>
              </a:rPr>
            </a:br>
            <a:r>
              <a:rPr lang="en-US" sz="2800" smtClean="0">
                <a:solidFill>
                  <a:srgbClr val="000066"/>
                </a:solidFill>
              </a:rPr>
              <a:t>the Earthworm</a:t>
            </a:r>
          </a:p>
        </p:txBody>
      </p:sp>
      <p:sp>
        <p:nvSpPr>
          <p:cNvPr id="11194374" name="Rectangle 6"/>
          <p:cNvSpPr>
            <a:spLocks noChangeArrowheads="1"/>
          </p:cNvSpPr>
          <p:nvPr/>
        </p:nvSpPr>
        <p:spPr bwMode="auto">
          <a:xfrm>
            <a:off x="0" y="6505575"/>
            <a:ext cx="927100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Mouth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96900" y="4318000"/>
            <a:ext cx="279400" cy="749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215900" y="5562600"/>
            <a:ext cx="2286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77" name="Rectangle 9"/>
          <p:cNvSpPr>
            <a:spLocks noChangeArrowheads="1"/>
          </p:cNvSpPr>
          <p:nvPr/>
        </p:nvSpPr>
        <p:spPr bwMode="auto">
          <a:xfrm>
            <a:off x="268288" y="3952875"/>
            <a:ext cx="798512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Brain</a:t>
            </a:r>
          </a:p>
        </p:txBody>
      </p:sp>
      <p:sp>
        <p:nvSpPr>
          <p:cNvPr id="11194378" name="Rectangle 10"/>
          <p:cNvSpPr>
            <a:spLocks noChangeArrowheads="1"/>
          </p:cNvSpPr>
          <p:nvPr/>
        </p:nvSpPr>
        <p:spPr bwMode="auto">
          <a:xfrm>
            <a:off x="954088" y="6505575"/>
            <a:ext cx="1203325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ctr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Pharynx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1447800" y="5308600"/>
            <a:ext cx="203200" cy="1231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80" name="Rectangle 12"/>
          <p:cNvSpPr>
            <a:spLocks noChangeArrowheads="1"/>
          </p:cNvSpPr>
          <p:nvPr/>
        </p:nvSpPr>
        <p:spPr bwMode="auto">
          <a:xfrm>
            <a:off x="2205038" y="6207125"/>
            <a:ext cx="1041400" cy="650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Ventral</a:t>
            </a:r>
            <a:b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Vessel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 flipV="1">
            <a:off x="2476500" y="5511800"/>
            <a:ext cx="127000" cy="71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1778000" y="4292600"/>
            <a:ext cx="266700" cy="1409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83" name="Rectangle 15"/>
          <p:cNvSpPr>
            <a:spLocks noChangeArrowheads="1"/>
          </p:cNvSpPr>
          <p:nvPr/>
        </p:nvSpPr>
        <p:spPr bwMode="auto">
          <a:xfrm>
            <a:off x="1179513" y="3654425"/>
            <a:ext cx="1624012" cy="650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Ventral</a:t>
            </a:r>
            <a:b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Nerve Cord</a:t>
            </a:r>
          </a:p>
        </p:txBody>
      </p:sp>
      <p:sp>
        <p:nvSpPr>
          <p:cNvPr id="11194384" name="Rectangle 16"/>
          <p:cNvSpPr>
            <a:spLocks noChangeArrowheads="1"/>
          </p:cNvSpPr>
          <p:nvPr/>
        </p:nvSpPr>
        <p:spPr bwMode="auto">
          <a:xfrm>
            <a:off x="3325813" y="6505575"/>
            <a:ext cx="960437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Hearts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2768600" y="5295900"/>
            <a:ext cx="965200" cy="1231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3162300" y="5346700"/>
            <a:ext cx="571500" cy="1181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 flipV="1">
            <a:off x="3581400" y="5372100"/>
            <a:ext cx="152400" cy="1155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V="1">
            <a:off x="3733800" y="5384800"/>
            <a:ext cx="2540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3733800" y="5384800"/>
            <a:ext cx="6985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90" name="Rectangle 22"/>
          <p:cNvSpPr>
            <a:spLocks noChangeArrowheads="1"/>
          </p:cNvSpPr>
          <p:nvPr/>
        </p:nvSpPr>
        <p:spPr bwMode="auto">
          <a:xfrm>
            <a:off x="4327525" y="6505575"/>
            <a:ext cx="1624013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Esophagus</a:t>
            </a: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4876800" y="5321300"/>
            <a:ext cx="38100" cy="1206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92" name="Rectangle 24"/>
          <p:cNvSpPr>
            <a:spLocks noChangeArrowheads="1"/>
          </p:cNvSpPr>
          <p:nvPr/>
        </p:nvSpPr>
        <p:spPr bwMode="auto">
          <a:xfrm>
            <a:off x="6081713" y="6505575"/>
            <a:ext cx="733425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Crop</a:t>
            </a: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H="1" flipV="1">
            <a:off x="5765800" y="5257800"/>
            <a:ext cx="711200" cy="1270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978400" y="3898900"/>
            <a:ext cx="17526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395" name="Rectangle 27"/>
          <p:cNvSpPr>
            <a:spLocks noChangeArrowheads="1"/>
          </p:cNvSpPr>
          <p:nvPr/>
        </p:nvSpPr>
        <p:spPr bwMode="auto">
          <a:xfrm>
            <a:off x="3952875" y="3571875"/>
            <a:ext cx="1106488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Gizzard</a:t>
            </a:r>
          </a:p>
        </p:txBody>
      </p:sp>
      <p:sp>
        <p:nvSpPr>
          <p:cNvPr id="11194396" name="Rectangle 28"/>
          <p:cNvSpPr>
            <a:spLocks noChangeArrowheads="1"/>
          </p:cNvSpPr>
          <p:nvPr/>
        </p:nvSpPr>
        <p:spPr bwMode="auto">
          <a:xfrm>
            <a:off x="7742238" y="6505575"/>
            <a:ext cx="1250950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Intestine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 flipV="1">
            <a:off x="7683500" y="5257800"/>
            <a:ext cx="711200" cy="1270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 flipV="1">
            <a:off x="5270500" y="2324100"/>
            <a:ext cx="2311400" cy="825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3530600" y="1384300"/>
            <a:ext cx="1257300" cy="444500"/>
          </a:xfrm>
          <a:custGeom>
            <a:avLst/>
            <a:gdLst>
              <a:gd name="T0" fmla="*/ 0 w 792"/>
              <a:gd name="T1" fmla="*/ 705643641 h 280"/>
              <a:gd name="T2" fmla="*/ 584676268 w 792"/>
              <a:gd name="T3" fmla="*/ 282257476 h 280"/>
              <a:gd name="T4" fmla="*/ 1995963928 w 792"/>
              <a:gd name="T5" fmla="*/ 20161247 h 280"/>
              <a:gd name="T6" fmla="*/ 0 60000 65536"/>
              <a:gd name="T7" fmla="*/ 0 60000 65536"/>
              <a:gd name="T8" fmla="*/ 0 60000 65536"/>
              <a:gd name="T9" fmla="*/ 0 w 792"/>
              <a:gd name="T10" fmla="*/ 0 h 280"/>
              <a:gd name="T11" fmla="*/ 792 w 792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280">
                <a:moveTo>
                  <a:pt x="0" y="280"/>
                </a:moveTo>
                <a:cubicBezTo>
                  <a:pt x="39" y="253"/>
                  <a:pt x="100" y="157"/>
                  <a:pt x="232" y="112"/>
                </a:cubicBezTo>
                <a:cubicBezTo>
                  <a:pt x="472" y="0"/>
                  <a:pt x="684" y="28"/>
                  <a:pt x="792" y="8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229100" y="1231900"/>
            <a:ext cx="927100" cy="88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401" name="Rectangle 33"/>
          <p:cNvSpPr>
            <a:spLocks noChangeArrowheads="1"/>
          </p:cNvSpPr>
          <p:nvPr/>
        </p:nvSpPr>
        <p:spPr bwMode="auto">
          <a:xfrm>
            <a:off x="2563813" y="644525"/>
            <a:ext cx="1624012" cy="650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Ventral</a:t>
            </a:r>
            <a:b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Nerve Cord</a:t>
            </a:r>
          </a:p>
        </p:txBody>
      </p:sp>
      <p:sp>
        <p:nvSpPr>
          <p:cNvPr id="11194402" name="Rectangle 34"/>
          <p:cNvSpPr>
            <a:spLocks noChangeArrowheads="1"/>
          </p:cNvSpPr>
          <p:nvPr/>
        </p:nvSpPr>
        <p:spPr bwMode="auto">
          <a:xfrm>
            <a:off x="7531100" y="3101975"/>
            <a:ext cx="782638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Anus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2235200" y="165100"/>
            <a:ext cx="3073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diamond" w="med" len="med"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404" name="Rectangle 36"/>
          <p:cNvSpPr>
            <a:spLocks noChangeArrowheads="1"/>
          </p:cNvSpPr>
          <p:nvPr/>
        </p:nvSpPr>
        <p:spPr bwMode="auto">
          <a:xfrm>
            <a:off x="1049338" y="66675"/>
            <a:ext cx="1122362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Coelom</a:t>
            </a: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3733800" y="457200"/>
            <a:ext cx="1498600" cy="4445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diamond" w="med" len="med"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406" name="Rectangle 38"/>
          <p:cNvSpPr>
            <a:spLocks noChangeArrowheads="1"/>
          </p:cNvSpPr>
          <p:nvPr/>
        </p:nvSpPr>
        <p:spPr bwMode="auto">
          <a:xfrm>
            <a:off x="2460625" y="295275"/>
            <a:ext cx="1250950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Intestine</a:t>
            </a: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H="1" flipV="1">
            <a:off x="7366000" y="1231900"/>
            <a:ext cx="876300" cy="71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408" name="Rectangle 40"/>
          <p:cNvSpPr>
            <a:spLocks noChangeArrowheads="1"/>
          </p:cNvSpPr>
          <p:nvPr/>
        </p:nvSpPr>
        <p:spPr bwMode="auto">
          <a:xfrm>
            <a:off x="7558088" y="1927225"/>
            <a:ext cx="1397000" cy="650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Excretory</a:t>
            </a:r>
            <a:b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Pore</a:t>
            </a:r>
          </a:p>
        </p:txBody>
      </p:sp>
      <p:sp>
        <p:nvSpPr>
          <p:cNvPr id="11194409" name="Rectangle 41"/>
          <p:cNvSpPr>
            <a:spLocks noChangeArrowheads="1"/>
          </p:cNvSpPr>
          <p:nvPr/>
        </p:nvSpPr>
        <p:spPr bwMode="auto">
          <a:xfrm>
            <a:off x="7762875" y="28575"/>
            <a:ext cx="1397000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wrap="none"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Nephridia</a:t>
            </a: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 flipH="1">
            <a:off x="7200900" y="165100"/>
            <a:ext cx="508000" cy="546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 flipH="1">
            <a:off x="6743700" y="165100"/>
            <a:ext cx="9652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3505200" y="3746500"/>
            <a:ext cx="762000" cy="71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diamond" w="med" len="med"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94413" name="Rectangle 45"/>
          <p:cNvSpPr>
            <a:spLocks noChangeArrowheads="1"/>
          </p:cNvSpPr>
          <p:nvPr/>
        </p:nvSpPr>
        <p:spPr bwMode="auto">
          <a:xfrm>
            <a:off x="2662238" y="3419475"/>
            <a:ext cx="1122362" cy="352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</p:spPr>
        <p:txBody>
          <a:bodyPr lIns="27432" tIns="27432" rIns="27432" bIns="27432" anchor="b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Coelom</a:t>
            </a:r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3289300" y="1841500"/>
            <a:ext cx="381000" cy="381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>
            <a:prstShdw prst="shdw17" dist="17961" dir="13500000">
              <a:srgbClr val="FFFFF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A5F03-CC76-4006-98C1-299DEA51E4A0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4C3AA-AB61-4405-B509-5F365A48EBB5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lueyellow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2555776" y="2204864"/>
            <a:ext cx="3816896" cy="1871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 smtClean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cs typeface="Arial"/>
              </a:rPr>
              <a:t>رده زالوها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 smtClean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cs typeface="Arial"/>
              </a:rPr>
              <a:t>    </a:t>
            </a:r>
            <a:r>
              <a:rPr lang="en-US" sz="3600" b="1" kern="10" dirty="0" err="1" smtClean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cs typeface="Arial"/>
              </a:rPr>
              <a:t>Hirudinea</a:t>
            </a:r>
            <a:endParaRPr lang="en-US" sz="3600" b="1" kern="10" dirty="0" smtClean="0">
              <a:gradFill rotWithShape="1">
                <a:gsLst>
                  <a:gs pos="0">
                    <a:srgbClr val="FFCC00"/>
                  </a:gs>
                  <a:gs pos="5000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7A461-88E3-4F28-A6CA-E36B0FB3BE07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75237-2FED-4692-AA8B-FED99EB7C34C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1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752"/>
            <a:ext cx="81121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بيشتر در آب شيرين زندگی مي کنند اما برخی دریایی و خشکی زی یافت شده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بيشتر آنها 6 – 2 سانتيمتر طول دارند . اما طول برخی از زالوها طبی تا 20 سانتيمتر هم مي رسد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زالوها هرمافروديت هستند و فاقد تولید مثل غیر جنسی بوده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دارای کلتيلوم هستند اما تنها در فصل توليد مثلی ظاهر مي شود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زالوها مايع خوار و خونخوار هستند </a:t>
            </a:r>
            <a:r>
              <a:rPr lang="fa-IR" sz="2400" dirty="0"/>
              <a:t> </a:t>
            </a:r>
            <a:r>
              <a:rPr lang="fa-IR" sz="2400" dirty="0" smtClean="0"/>
              <a:t>و به عنوان انگل های موقتی و برخی دائمی روی بی مهرگان و مهرداران دیگر قرار داشته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فاقد سيتا مي باشند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برخلاف ساير کرم های حلقوی زالو ها بندهای مشخص و ثابتی دارند.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تبادل گازهای تنفسی تنها از طريق پوست صورت مي گيرد . بجز برخی از آنها که دارای آبشش هستند .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کرم های حلقوی – رده زالوها    </a:t>
            </a:r>
            <a:endParaRPr lang="en-US" sz="2800" smtClean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7_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22198"/>
          <a:stretch/>
        </p:blipFill>
        <p:spPr bwMode="auto">
          <a:xfrm>
            <a:off x="816428" y="5094514"/>
            <a:ext cx="4212771" cy="23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30D1B-E5B1-4C75-B08E-40050AEFE49D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04D38-5CC9-4685-B4CF-E065112E944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Annelida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کرمهای حلقوی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09600"/>
            <a:ext cx="916943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029200" y="762000"/>
            <a:ext cx="3048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2CB5-D52B-4622-9037-ABB19BA53CCD}" type="datetime1">
              <a:rPr lang="en-US" smtClean="0"/>
              <a:t>11/26/2017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leeches_h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29718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6" descr="l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778" r="3448" b="1265"/>
          <a:stretch>
            <a:fillRect/>
          </a:stretch>
        </p:blipFill>
        <p:spPr bwMode="auto">
          <a:xfrm>
            <a:off x="1071563" y="3644900"/>
            <a:ext cx="29432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leechd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96975"/>
            <a:ext cx="3321050" cy="4525963"/>
          </a:xfrm>
          <a:noFill/>
        </p:spPr>
      </p:pic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smtClean="0">
                <a:solidFill>
                  <a:srgbClr val="CCECFF"/>
                </a:solidFill>
                <a:cs typeface="Titr" pitchFamily="2" charset="-78"/>
              </a:rPr>
              <a:t>کرم های حلقوی – رده زالوها    </a:t>
            </a:r>
            <a:endParaRPr lang="en-US" sz="2800" smtClean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2DCB1-B5C6-4EF9-A79D-C371FB35CE0C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04D38-5CC9-4685-B4CF-E065112E944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Hirudinida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648200" cy="4572000"/>
          </a:xfrm>
        </p:spPr>
        <p:txBody>
          <a:bodyPr/>
          <a:lstStyle/>
          <a:p>
            <a:pPr algn="r" rtl="1"/>
            <a:r>
              <a:rPr lang="fa-IR" sz="2800" dirty="0" smtClean="0"/>
              <a:t>زالوها فاقد تار هستند. زالوی واقعی دارای 34 بند است و دو بادکش دارد یکی قدامی و دیگری خلفی </a:t>
            </a:r>
            <a:endParaRPr lang="en-US" sz="2800" dirty="0" smtClean="0"/>
          </a:p>
          <a:p>
            <a:pPr algn="r" rtl="1"/>
            <a:r>
              <a:rPr lang="fa-IR" sz="2800" dirty="0" smtClean="0"/>
              <a:t> اعضای این رده هرمافرودیت بوده و دارای کلیتلوم هستند</a:t>
            </a:r>
            <a:endParaRPr lang="en-US" sz="2800" dirty="0" smtClean="0"/>
          </a:p>
          <a:p>
            <a:pPr algn="r" rtl="1"/>
            <a:r>
              <a:rPr lang="fa-IR" sz="2800" dirty="0" smtClean="0"/>
              <a:t>حفره عمومی بدن فاقد سپتا است ولی دارای لاکونا هایی است که به دستگاه گردش خون کمک می کنند</a:t>
            </a:r>
            <a:endParaRPr lang="en-US" sz="2800" dirty="0" smtClean="0"/>
          </a:p>
          <a:p>
            <a:pPr algn="r" rtl="1"/>
            <a:r>
              <a:rPr lang="fa-IR" sz="2800" dirty="0" smtClean="0"/>
              <a:t>هر بند از سطح خارجی به چند بندچه تقسیم شده است</a:t>
            </a:r>
            <a:endParaRPr lang="en-US" sz="2800" dirty="0" smtClean="0"/>
          </a:p>
          <a:p>
            <a:pPr eaLnBrk="1" hangingPunct="1"/>
            <a:endParaRPr lang="en-US" sz="2600" dirty="0" smtClean="0"/>
          </a:p>
        </p:txBody>
      </p:sp>
      <p:pic>
        <p:nvPicPr>
          <p:cNvPr id="45060" name="Picture 5" descr="17_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9384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6B5A8-3B38-4AAE-8298-C8DC0CB5038A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CFC9D-51A5-433E-9A28-D695285763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fe7e-Fig-32-0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"/>
          <a:stretch>
            <a:fillRect/>
          </a:stretch>
        </p:blipFill>
        <p:spPr bwMode="auto">
          <a:xfrm>
            <a:off x="816855" y="1143000"/>
            <a:ext cx="7146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19238" y="6248400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990000"/>
                </a:solidFill>
                <a:cs typeface="2  Mitra" panose="00000400000000000000" pitchFamily="2" charset="-78"/>
              </a:rPr>
              <a:t>وجود سلوم واقعی در کرم های حلقوی </a:t>
            </a:r>
            <a:endParaRPr lang="en-US" sz="2800" dirty="0" smtClean="0">
              <a:solidFill>
                <a:srgbClr val="990000"/>
              </a:solidFill>
              <a:cs typeface="2  Mitra" panose="00000400000000000000" pitchFamily="2" charset="-7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CCECFF"/>
                </a:solidFill>
                <a:cs typeface="2  Mitra" panose="00000400000000000000" pitchFamily="2" charset="-78"/>
              </a:rPr>
              <a:t>کرم های </a:t>
            </a:r>
            <a:r>
              <a:rPr lang="fa-IR" sz="2800" dirty="0" err="1" smtClean="0">
                <a:solidFill>
                  <a:srgbClr val="CCECFF"/>
                </a:solidFill>
                <a:cs typeface="2  Mitra" panose="00000400000000000000" pitchFamily="2" charset="-78"/>
              </a:rPr>
              <a:t>حلقوی</a:t>
            </a:r>
            <a:r>
              <a:rPr lang="fa-IR" sz="2800" dirty="0" smtClean="0">
                <a:solidFill>
                  <a:srgbClr val="CCECFF"/>
                </a:solidFill>
                <a:cs typeface="2  Mitra" panose="00000400000000000000" pitchFamily="2" charset="-78"/>
              </a:rPr>
              <a:t> </a:t>
            </a:r>
            <a:endParaRPr lang="en-US" sz="2800" dirty="0" smtClean="0">
              <a:solidFill>
                <a:srgbClr val="CCECFF"/>
              </a:solidFill>
              <a:cs typeface="2  Mitra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C6B5-AFC3-48A3-8348-7F6252E4E29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E874-F961-4E62-AA58-830C48E448B9}" type="slidenum">
              <a:rPr lang="ar-SA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2800" dirty="0" smtClean="0"/>
              <a:t>کرم های </a:t>
            </a:r>
            <a:r>
              <a:rPr lang="fa-IR" sz="2800" dirty="0" err="1" smtClean="0"/>
              <a:t>حلقوی</a:t>
            </a:r>
            <a:r>
              <a:rPr lang="en-US" sz="2800" b="1" dirty="0" smtClean="0"/>
              <a:t>Annelida </a:t>
            </a:r>
            <a:r>
              <a:rPr lang="fa-IR" sz="2800" b="1" dirty="0" smtClean="0"/>
              <a:t>  </a:t>
            </a:r>
            <a:endParaRPr lang="en-US" sz="28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532813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جانورانی پروتوستوم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دارای سلوم واقعی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متامريستم را نشان مي دهند.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تمامی سيستم ها و اندام ها در آن ها وجود داشته و به خوبی تکامل يافته است</a:t>
            </a:r>
            <a:r>
              <a:rPr lang="fa-IR" sz="2800" dirty="0" smtClean="0"/>
              <a:t>.</a:t>
            </a:r>
            <a:endParaRPr lang="fa-IR" sz="2800" dirty="0" smtClean="0"/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دارای بيش از 15000 گونه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 بدن اين کرم ها به حلقه هايي تقسيم شده است که در يک رديف  طولی قرار گرفته اند.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dirty="0" smtClean="0"/>
              <a:t>قطعه قطعه بودن بر همه دستگاه ها بدن بجز دستگاه گوارش اثر گذاشته است و سلوم نيز توسط پرده های (سپتا) به حجره هايي تقسيم شده است. 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DC17E-5F45-491A-9AA8-484F31884EC5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3D3D-4E27-4BDB-8BE4-DCEF10D8488E}" type="slidenum">
              <a:rPr lang="ar-SA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 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مشخص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دریازی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آب شیرین (کم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تاران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زالوها) و خشکی زی </a:t>
            </a:r>
            <a:endParaRPr lang="en-US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سلوم 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نقش اسکلت هیدروستاتیک دارد</a:t>
            </a:r>
            <a:endParaRPr lang="en-US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اپیتلیوم یک کوتیکول مرطوب و شفاف را در سطح خارجی ترشح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کرده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دیواره بدن دارای ماهیچه های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حلقوی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طولی</a:t>
            </a:r>
            <a:endParaRPr lang="en-US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سیستم عصبی متشکل از یک زوج طناب عصبی که همراه هم در غلافی قرار گرفته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اند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در هر بند یک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گانگلیون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ایجاد می کنند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دارای جدا جنس و هرمافرودیت</a:t>
            </a:r>
          </a:p>
          <a:p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دارای لارو </a:t>
            </a:r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تروکوفور در پلی کت ها </a:t>
            </a:r>
            <a:endParaRPr lang="fa-IR" sz="2400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fa-IR" sz="24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یک زوج نفریدی در هر بند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F2704-289F-41B7-A0C8-31A2B84FDDD1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80013" y="6245225"/>
            <a:ext cx="3352800" cy="476250"/>
          </a:xfrm>
        </p:spPr>
        <p:txBody>
          <a:bodyPr/>
          <a:lstStyle/>
          <a:p>
            <a:pPr marL="342900" lvl="0" indent="-3429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Blip>
                <a:blip r:embed="rId2"/>
              </a:buBlip>
            </a:pPr>
            <a:r>
              <a:rPr lang="fa-IR" sz="2400" kern="0" dirty="0" smtClean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گردش خون </a:t>
            </a:r>
            <a:r>
              <a:rPr lang="fa-IR" sz="2400" kern="0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بسته </a:t>
            </a:r>
            <a:endParaRPr lang="fa-IR" sz="2400" kern="0" dirty="0">
              <a:solidFill>
                <a:srgbClr val="333399"/>
              </a:solidFill>
            </a:endParaRPr>
          </a:p>
          <a:p>
            <a:fld id="{FBEF3D3D-4E27-4BDB-8BE4-DCEF10D8488E}" type="slidenum">
              <a:rPr lang="ar-SA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91550" cy="44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8C993-3EDC-4369-8682-5062C37A0C22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E973-F52F-4316-B654-5F265EE6D07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3251"/>
            <a:ext cx="8532813" cy="4525963"/>
          </a:xfrm>
        </p:spPr>
        <p:txBody>
          <a:bodyPr/>
          <a:lstStyle/>
          <a:p>
            <a:pPr eaLnBrk="1" hangingPunct="1"/>
            <a:r>
              <a:rPr lang="fa-IR" dirty="0" smtClean="0"/>
              <a:t>رده پرتاران </a:t>
            </a:r>
            <a:r>
              <a:rPr lang="en-US" dirty="0" err="1" smtClean="0"/>
              <a:t>Polychaeta</a:t>
            </a:r>
            <a:r>
              <a:rPr lang="fa-IR" dirty="0" smtClean="0"/>
              <a:t>: نرئیس </a:t>
            </a:r>
            <a:r>
              <a:rPr lang="en-US" dirty="0" err="1" smtClean="0"/>
              <a:t>Nereis</a:t>
            </a:r>
            <a:endParaRPr lang="fa-IR" dirty="0" smtClean="0"/>
          </a:p>
          <a:p>
            <a:pPr eaLnBrk="1" hangingPunct="1"/>
            <a:r>
              <a:rPr lang="fa-IR" dirty="0" smtClean="0"/>
              <a:t>رده کم تاران </a:t>
            </a:r>
            <a:r>
              <a:rPr lang="en-US" dirty="0" err="1" smtClean="0"/>
              <a:t>Oligochaeta</a:t>
            </a:r>
            <a:r>
              <a:rPr lang="fa-IR" dirty="0" smtClean="0"/>
              <a:t> </a:t>
            </a:r>
            <a:r>
              <a:rPr lang="en-US" dirty="0" smtClean="0"/>
              <a:t>:</a:t>
            </a:r>
            <a:r>
              <a:rPr lang="fa-IR" dirty="0" smtClean="0"/>
              <a:t>کرم خاکی</a:t>
            </a:r>
          </a:p>
          <a:p>
            <a:pPr eaLnBrk="1" hangingPunct="1"/>
            <a:r>
              <a:rPr lang="fa-IR" dirty="0" smtClean="0"/>
              <a:t>رده زالوها </a:t>
            </a:r>
            <a:r>
              <a:rPr lang="en-US" dirty="0" err="1" smtClean="0"/>
              <a:t>Hirudinida</a:t>
            </a:r>
            <a:r>
              <a:rPr lang="en-US" dirty="0" smtClean="0"/>
              <a:t> (Leeches)</a:t>
            </a:r>
            <a:r>
              <a:rPr lang="fa-IR" dirty="0" smtClean="0"/>
              <a:t>: زالوها</a:t>
            </a:r>
            <a:endParaRPr lang="en-US" dirty="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dirty="0" smtClean="0"/>
              <a:t>رده های شاخه کرمهای حلقوی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0597D-4C38-4BED-848A-FF7566A1EA54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260EC-6A31-44F6-9C7E-FD53A5BAFBD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29_1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0" t="391"/>
          <a:stretch>
            <a:fillRect/>
          </a:stretch>
        </p:blipFill>
        <p:spPr>
          <a:xfrm>
            <a:off x="869950" y="711201"/>
            <a:ext cx="7058025" cy="5716587"/>
          </a:xfr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19238" y="6427788"/>
            <a:ext cx="640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400" b="0" dirty="0" smtClean="0">
                <a:solidFill>
                  <a:srgbClr val="990000"/>
                </a:solidFill>
                <a:cs typeface="2  Mitra" panose="00000400000000000000" pitchFamily="2" charset="-78"/>
              </a:rPr>
              <a:t>رده های مختلف در کرم های حلقوی </a:t>
            </a:r>
            <a:endParaRPr lang="en-US" sz="2400" b="0" dirty="0" smtClean="0">
              <a:solidFill>
                <a:srgbClr val="990000"/>
              </a:solidFill>
              <a:cs typeface="2  Mitra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30066-9EA3-4ACE-A4AA-0CA56FAB5DFE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C0FD-99A0-4ED1-9F91-C999FEEA23E4}" type="slidenum">
              <a:rPr lang="ar-SA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3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کرم های </a:t>
            </a:r>
            <a:r>
              <a:rPr lang="fa-IR" sz="2800" dirty="0" err="1">
                <a:solidFill>
                  <a:srgbClr val="CCECFF"/>
                </a:solidFill>
                <a:cs typeface="Titr" pitchFamily="2" charset="-78"/>
              </a:rPr>
              <a:t>حلقوی</a:t>
            </a:r>
            <a:r>
              <a:rPr lang="fa-IR" sz="2800" dirty="0">
                <a:solidFill>
                  <a:srgbClr val="CCECFF"/>
                </a:solidFill>
                <a:cs typeface="Titr" pitchFamily="2" charset="-78"/>
              </a:rPr>
              <a:t> – رده </a:t>
            </a: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پرتاران </a:t>
            </a:r>
            <a:r>
              <a:rPr lang="en-US" sz="2800" dirty="0" smtClean="0">
                <a:solidFill>
                  <a:srgbClr val="CCECFF"/>
                </a:solidFill>
                <a:cs typeface="Titr" pitchFamily="2" charset="-78"/>
              </a:rPr>
              <a:t>Polychaeta</a:t>
            </a: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  </a:t>
            </a:r>
            <a:endParaRPr lang="en-US" sz="2800" dirty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23950"/>
            <a:ext cx="8532813" cy="573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بزرگترين و ابتدايي ترين رده کرم های حلقوی مي باشند (63% همه حلقویان)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بيش از </a:t>
            </a:r>
            <a:r>
              <a:rPr lang="en-US" sz="2400" dirty="0" smtClean="0"/>
              <a:t>10000</a:t>
            </a:r>
            <a:r>
              <a:rPr lang="fa-IR" sz="2400" dirty="0" smtClean="0"/>
              <a:t> گونه از آنها شناسايي شده است (همه دریایی)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بيشتر آنها 10 – 5 سانتيمتر طول دارند اما نمونه های کمتر از يک ميليمتر تا بيش از 3 متر نيز در آنها ديده شده است.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سر متمایز، دارای یک جفت پاراپودیا در بند که به شدت دارای رگهای فراوان بوده، دارای حداقل یک چشم چشم و تانتاکول روی پروستومیوم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بر روی سر دارای اندام های حسی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فاقد کليتلوم مي باشند.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سيتاهای زيادی دارند.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جنس ها از يکديگر مجزا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اغلب پر تاران ثابت در داخل لوله ها و نقب های حفر شده زندگی مي کنند.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C6B75-C1A3-4117-A587-8A60F8DD7539}" type="datetime1">
              <a:rPr lang="en-US" smtClean="0">
                <a:solidFill>
                  <a:srgbClr val="000000"/>
                </a:solidFill>
              </a:rPr>
              <a:t>11/26/2017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260EC-6A31-44F6-9C7E-FD53A5BAFBD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 of Zoology 0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962</Words>
  <Application>Microsoft Office PowerPoint</Application>
  <PresentationFormat>On-screen Show (4:3)</PresentationFormat>
  <Paragraphs>160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21</vt:i4>
      </vt:variant>
    </vt:vector>
  </HeadingPairs>
  <TitlesOfParts>
    <vt:vector size="50" baseType="lpstr">
      <vt:lpstr>2  Mitra</vt:lpstr>
      <vt:lpstr>Arial</vt:lpstr>
      <vt:lpstr>Arial Black</vt:lpstr>
      <vt:lpstr>Arial Narrow</vt:lpstr>
      <vt:lpstr>B Lotus</vt:lpstr>
      <vt:lpstr>B Nazanin</vt:lpstr>
      <vt:lpstr>Calibri</vt:lpstr>
      <vt:lpstr>Times New Roman</vt:lpstr>
      <vt:lpstr>Titr</vt:lpstr>
      <vt:lpstr>Wingdings</vt:lpstr>
      <vt:lpstr>Wingdings 2</vt:lpstr>
      <vt:lpstr>Office Theme</vt:lpstr>
      <vt:lpstr>Biology of Zoology 03</vt:lpstr>
      <vt:lpstr>1_Biology of Zoology 03</vt:lpstr>
      <vt:lpstr>2_Biology of Zoology 03</vt:lpstr>
      <vt:lpstr>3_Biology of Zoology 03</vt:lpstr>
      <vt:lpstr>1_Radial</vt:lpstr>
      <vt:lpstr>2_Radial</vt:lpstr>
      <vt:lpstr>6_Radial</vt:lpstr>
      <vt:lpstr>Layers</vt:lpstr>
      <vt:lpstr>4_Biology of Zoology 03</vt:lpstr>
      <vt:lpstr>5_Biology of Zoology 03</vt:lpstr>
      <vt:lpstr>7_Biology of Zoology 03</vt:lpstr>
      <vt:lpstr>8_Biology of Zoology 03</vt:lpstr>
      <vt:lpstr>10_Radial</vt:lpstr>
      <vt:lpstr>9_Biology of Zoology 03</vt:lpstr>
      <vt:lpstr>10_Biology of Zoology 03</vt:lpstr>
      <vt:lpstr>11_Biology of Zoology 03</vt:lpstr>
      <vt:lpstr>12_Biology of Zoology 03</vt:lpstr>
      <vt:lpstr>PowerPoint Presentation</vt:lpstr>
      <vt:lpstr>Annelida</vt:lpstr>
      <vt:lpstr>PowerPoint Presentation</vt:lpstr>
      <vt:lpstr>کرم های حلقویAnnelida   </vt:lpstr>
      <vt:lpstr>PowerPoint Presentation</vt:lpstr>
      <vt:lpstr>PowerPoint Presentation</vt:lpstr>
      <vt:lpstr>رده های شاخه کرمهای حلقوی</vt:lpstr>
      <vt:lpstr>PowerPoint Presentation</vt:lpstr>
      <vt:lpstr>PowerPoint Presentation</vt:lpstr>
      <vt:lpstr>PowerPoint Presentation</vt:lpstr>
      <vt:lpstr>Class Polychaeta</vt:lpstr>
      <vt:lpstr>Class Polychaeta - Reproduction</vt:lpstr>
      <vt:lpstr>Clade Clitellata</vt:lpstr>
      <vt:lpstr>PowerPoint Presentation</vt:lpstr>
      <vt:lpstr>Oligochaeta Earth Worms</vt:lpstr>
      <vt:lpstr>سیستم ترشحی و سیستم عصبی</vt:lpstr>
      <vt:lpstr>An Annelid: the Earthworm</vt:lpstr>
      <vt:lpstr>PowerPoint Presentation</vt:lpstr>
      <vt:lpstr>PowerPoint Presentation</vt:lpstr>
      <vt:lpstr>PowerPoint Presentation</vt:lpstr>
      <vt:lpstr>Class Hirudinida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loghman</dc:creator>
  <cp:lastModifiedBy>Windows User</cp:lastModifiedBy>
  <cp:revision>85</cp:revision>
  <dcterms:created xsi:type="dcterms:W3CDTF">2013-04-05T06:38:19Z</dcterms:created>
  <dcterms:modified xsi:type="dcterms:W3CDTF">2017-11-26T06:10:58Z</dcterms:modified>
</cp:coreProperties>
</file>