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2" r:id="rId9"/>
    <p:sldId id="263" r:id="rId10"/>
    <p:sldId id="261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ED19D-38F2-4D90-8A81-52AB037EA57C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456AA-00BF-4C53-969F-A3F3A9A6B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0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159A87-B491-4F14-A753-7D1AAC0E57C7}" type="slidenum">
              <a:rPr lang="ar-SA" b="0">
                <a:solidFill>
                  <a:prstClr val="black"/>
                </a:solidFill>
              </a:rPr>
              <a:pPr eaLnBrk="1" hangingPunct="1"/>
              <a:t>5</a:t>
            </a:fld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59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481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E1043-7C6D-4C11-BE70-DABFE40D3D12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2A2E-5E22-4EEF-BA75-692BC02136E9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5EF7-C190-4584-8CB8-22A7345920B1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C2135-BC4C-4670-AC06-23664A6C3C5A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86E-D4B7-4BDA-9D4C-56D6594A173F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4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4B046-BE0D-4912-A039-29B4AF2D994B}" type="datetime1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F86E-3696-4C1D-B1BA-FE7A0F6AE3AC}" type="datetime1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E9F82-CC22-48A9-9880-BE22F311CE9C}" type="datetime1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9B78C-1005-48BC-ACF3-A300CFF9991D}" type="datetime1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5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8797-D8FB-4AB0-8A52-709C5A190914}" type="datetime1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346B-9DA2-41C3-A7B7-28E0D929BFC1}" type="datetime1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2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1313-BF16-496B-91F2-53F6DDBFA0F3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D8F1-C1EA-4C07-9469-5220B355A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1200" y="97631"/>
            <a:ext cx="9144000" cy="2387600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تشريح مقايسه اي مهره داران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 smtClean="0"/>
              <a:t>کنت، جرج سي و کار، رابرت ک</a:t>
            </a:r>
            <a:endParaRPr lang="fa-IR" b="1" dirty="0" smtClean="0"/>
          </a:p>
          <a:p>
            <a:r>
              <a:rPr lang="fa-IR" b="1" dirty="0" smtClean="0"/>
              <a:t>ترجمه: </a:t>
            </a:r>
            <a:r>
              <a:rPr lang="fa-IR" b="1" dirty="0" smtClean="0"/>
              <a:t>صدر زاده طباطبايي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53975"/>
            <a:ext cx="3905250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345" y="2911475"/>
            <a:ext cx="2667000" cy="381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متامريسم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متامريسم: تکرار پشت  سر هم ساختارهاي بدني در محور طولي بدن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2" y="2479104"/>
            <a:ext cx="5909028" cy="22727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برش عرضي ستون مهره اي ماهي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r="14604" b="28346"/>
          <a:stretch/>
        </p:blipFill>
        <p:spPr>
          <a:xfrm rot="16200000">
            <a:off x="4520826" y="292915"/>
            <a:ext cx="2799644" cy="67612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9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شکاف هاي آبششي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710" y="1825625"/>
            <a:ext cx="4761089" cy="4351338"/>
          </a:xfrm>
        </p:spPr>
        <p:txBody>
          <a:bodyPr/>
          <a:lstStyle/>
          <a:p>
            <a:pPr algn="r"/>
            <a:r>
              <a:rPr lang="fa-IR" dirty="0" smtClean="0"/>
              <a:t>کيسه ها  وشکاف هاي حلقي</a:t>
            </a:r>
          </a:p>
          <a:p>
            <a:pPr algn="r" rtl="1"/>
            <a:r>
              <a:rPr lang="fa-IR" dirty="0" smtClean="0"/>
              <a:t>کيسه هاي گلويي (حلقي) از بيرون زدگي اندودرم در بخش جلويي لوله گوارش منشا مي گيرد.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r="14907"/>
          <a:stretch/>
        </p:blipFill>
        <p:spPr>
          <a:xfrm rot="16200000">
            <a:off x="-564446" y="766435"/>
            <a:ext cx="7157156" cy="5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3600" b="1" dirty="0" smtClean="0">
                <a:cs typeface="B Mitra" panose="00000400000000000000" pitchFamily="2" charset="-78"/>
              </a:rPr>
              <a:t>شکاف هاي حلقي (گلويي) در جنين انسان</a:t>
            </a:r>
            <a:endParaRPr lang="en-US" sz="3600" b="1" dirty="0">
              <a:cs typeface="B Mitra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6" r="32526"/>
          <a:stretch/>
        </p:blipFill>
        <p:spPr>
          <a:xfrm rot="5400000">
            <a:off x="3499555" y="2013214"/>
            <a:ext cx="4334934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هدف اين </a:t>
            </a:r>
            <a:r>
              <a:rPr lang="fa-IR" b="1" dirty="0" smtClean="0">
                <a:cs typeface="B Mitra" panose="00000400000000000000" pitchFamily="2" charset="-78"/>
              </a:rPr>
              <a:t>درس: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ساختار بدن مهره داران با استفاده از ريخت شناسي توصيفي و اهميت </a:t>
            </a:r>
            <a:r>
              <a:rPr lang="fa-IR" dirty="0" smtClean="0">
                <a:cs typeface="B Nazanin" panose="00000400000000000000" pitchFamily="2" charset="-78"/>
              </a:rPr>
              <a:t>عملکري در </a:t>
            </a:r>
            <a:r>
              <a:rPr lang="fa-IR" dirty="0" smtClean="0">
                <a:cs typeface="B Nazanin" panose="00000400000000000000" pitchFamily="2" charset="-78"/>
              </a:rPr>
              <a:t>ساختارهاست.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مطالعه اندام ها و سيستم ها و ماندگاري در بقا و جنين شناسي و زمينه تاريخي و تاريخ گذشته زمين شناسي آنها و بررسي زندگي جانوران فسيل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رديابي تکاملي و منشا تاکسون هاي مهره دار 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7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شاخه طنابداران </a:t>
            </a:r>
            <a:r>
              <a:rPr lang="en-US" b="1" dirty="0" smtClean="0">
                <a:cs typeface="B Nazanin" panose="00000400000000000000" pitchFamily="2" charset="-78"/>
              </a:rPr>
              <a:t>Chordata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نوتوکورد، طناب عصبي پشتي، شکاف هاي حلقي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تقسيم بندي شاخه طنابداران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دم طنابداران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 سرطنابداران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      مهره داران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77" y="2733853"/>
            <a:ext cx="5238043" cy="39285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4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ساختار بدن مهره داران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چهار بخش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سر: مغز و اندام هاي حسي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تنه: سلوم و حفره عمومي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دم: امتداد اسکلت محوري و ماهيچه ها، </a:t>
            </a:r>
          </a:p>
          <a:p>
            <a:pPr algn="r" rtl="1"/>
            <a:r>
              <a:rPr lang="fa-IR" dirty="0"/>
              <a:t> </a:t>
            </a:r>
            <a:r>
              <a:rPr lang="fa-IR" dirty="0" smtClean="0"/>
              <a:t>  ضمايم سينه اي و لگني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sz="2400" dirty="0"/>
              <a:t>گروهی از جانوران دوترستومی (دهان ثانویه) هستند . </a:t>
            </a:r>
          </a:p>
          <a:p>
            <a:pPr algn="r" rtl="1" eaLnBrk="1" hangingPunct="1"/>
            <a:r>
              <a:rPr lang="fa-IR" sz="2400" dirty="0"/>
              <a:t> خصوصيات مشترک جنين شناسی دارند و احتمالا از نيای مشترک بوجود آمده اند . </a:t>
            </a:r>
          </a:p>
          <a:p>
            <a:pPr algn="r" rtl="1" eaLnBrk="1" hangingPunct="1"/>
            <a:r>
              <a:rPr lang="fa-IR" sz="2400" dirty="0"/>
              <a:t> همه آنها دارای نوتوکورد مي باشند . </a:t>
            </a:r>
          </a:p>
          <a:p>
            <a:pPr algn="r" rtl="1" eaLnBrk="1" hangingPunct="1"/>
            <a:r>
              <a:rPr lang="fa-IR" sz="2400" dirty="0"/>
              <a:t>دارای تقارن دو طرفی هستند . </a:t>
            </a:r>
          </a:p>
          <a:p>
            <a:pPr algn="r" rtl="1" eaLnBrk="1" hangingPunct="1"/>
            <a:r>
              <a:rPr lang="fa-IR" sz="2400" dirty="0"/>
              <a:t> دارای محور قدامی – خلفی و آرايش سلومی لوله ای هستند . </a:t>
            </a:r>
          </a:p>
          <a:p>
            <a:pPr algn="r" rtl="1" eaLnBrk="1" hangingPunct="1"/>
            <a:r>
              <a:rPr lang="fa-IR" sz="2400" dirty="0"/>
              <a:t> دارای متامريسم و سفاليزاسيون هستند . </a:t>
            </a:r>
          </a:p>
          <a:p>
            <a:pPr algn="r" rtl="1" eaLnBrk="1" hangingPunct="1"/>
            <a:r>
              <a:rPr lang="fa-IR" sz="2400" dirty="0"/>
              <a:t> طنابداران دارای  طناب عصبی توخالی پشتی و شکاف های زوج آبششی </a:t>
            </a:r>
          </a:p>
          <a:p>
            <a:pPr algn="r" rtl="1" eaLnBrk="1" hangingPunct="1"/>
            <a:r>
              <a:rPr lang="fa-IR" sz="2400" dirty="0"/>
              <a:t>دم اندوستیل در کف حلق</a:t>
            </a:r>
          </a:p>
          <a:p>
            <a:pPr algn="r" rtl="1" eaLnBrk="1" hangingPunct="1"/>
            <a:r>
              <a:rPr lang="fa-IR" sz="2400" dirty="0"/>
              <a:t>دم پس مخرجی </a:t>
            </a:r>
            <a:r>
              <a:rPr lang="en-US" sz="2400" dirty="0" err="1"/>
              <a:t>postanal</a:t>
            </a:r>
            <a:r>
              <a:rPr lang="en-US" sz="2400" dirty="0"/>
              <a:t> tail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rtl="1" eaLnBrk="1" hangingPunct="1"/>
            <a:r>
              <a:rPr lang="fa-IR" sz="2800" dirty="0"/>
              <a:t>شاخه طنابداران: مشخصات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49E1D-5CF0-4F29-AC8C-0E8C77139D1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A1879-EE96-460D-8E3C-FA3DFBF802A1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02644" y="-1618743"/>
            <a:ext cx="6175190" cy="9481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1" y="6312368"/>
            <a:ext cx="320312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/>
              <a:t>کلادوگرام شاخه طنابداران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322428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1165224"/>
            <a:ext cx="10515600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 smtClean="0"/>
              <a:t>تقارن دو طرفي</a:t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0" y="227806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58" y="2295525"/>
            <a:ext cx="6076950" cy="4562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32685"/>
          <a:stretch/>
        </p:blipFill>
        <p:spPr>
          <a:xfrm>
            <a:off x="0" y="0"/>
            <a:ext cx="4742721" cy="5435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anose="00000400000000000000" pitchFamily="2" charset="-78"/>
              </a:rPr>
              <a:t>طرح بدن جنين مهره داران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88" y="1825625"/>
            <a:ext cx="4433711" cy="4351338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43242"/>
          <a:stretch/>
        </p:blipFill>
        <p:spPr>
          <a:xfrm>
            <a:off x="471714" y="496712"/>
            <a:ext cx="5624286" cy="610728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Mitra" panose="00000400000000000000" pitchFamily="2" charset="-78"/>
              </a:rPr>
              <a:t>برش عرضي ناحيه تنه مهره دار عمومي شده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3" b="56318"/>
          <a:stretch/>
        </p:blipFill>
        <p:spPr>
          <a:xfrm>
            <a:off x="2790283" y="2182724"/>
            <a:ext cx="6819911" cy="348429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8F1-C1EA-4C07-9469-5220B355A3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93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308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 Mitra</vt:lpstr>
      <vt:lpstr>B Nazanin</vt:lpstr>
      <vt:lpstr>Calibri</vt:lpstr>
      <vt:lpstr>Calibri Light</vt:lpstr>
      <vt:lpstr>Times New Roman</vt:lpstr>
      <vt:lpstr>Office Theme</vt:lpstr>
      <vt:lpstr>تشريح مقايسه اي مهره داران</vt:lpstr>
      <vt:lpstr>هدف اين درس:</vt:lpstr>
      <vt:lpstr>شاخه طنابداران Chordata</vt:lpstr>
      <vt:lpstr>ساختار بدن مهره داران</vt:lpstr>
      <vt:lpstr>شاخه طنابداران: مشخصات </vt:lpstr>
      <vt:lpstr>PowerPoint Presentation</vt:lpstr>
      <vt:lpstr>تقارن دو طرفي   </vt:lpstr>
      <vt:lpstr>طرح بدن جنين مهره داران</vt:lpstr>
      <vt:lpstr>برش عرضي ناحيه تنه مهره دار عمومي شده</vt:lpstr>
      <vt:lpstr>متامريسم</vt:lpstr>
      <vt:lpstr>برش عرضي ستون مهره اي ماهي</vt:lpstr>
      <vt:lpstr>شکاف هاي آبششي</vt:lpstr>
      <vt:lpstr>شکاف هاي حلقي (گلويي) در جنين انسان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تشريح مقايسه اي مهره داران</dc:title>
  <dc:creator>Admin</dc:creator>
  <cp:lastModifiedBy>Admin</cp:lastModifiedBy>
  <cp:revision>27</cp:revision>
  <dcterms:created xsi:type="dcterms:W3CDTF">2021-02-12T16:48:12Z</dcterms:created>
  <dcterms:modified xsi:type="dcterms:W3CDTF">2021-02-13T14:31:28Z</dcterms:modified>
</cp:coreProperties>
</file>