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68" r:id="rId3"/>
    <p:sldId id="289" r:id="rId4"/>
    <p:sldId id="341" r:id="rId5"/>
    <p:sldId id="295" r:id="rId6"/>
    <p:sldId id="299" r:id="rId7"/>
    <p:sldId id="306" r:id="rId8"/>
    <p:sldId id="369" r:id="rId9"/>
    <p:sldId id="344" r:id="rId10"/>
    <p:sldId id="345" r:id="rId11"/>
    <p:sldId id="356" r:id="rId12"/>
    <p:sldId id="370" r:id="rId13"/>
    <p:sldId id="357" r:id="rId14"/>
    <p:sldId id="371" r:id="rId15"/>
    <p:sldId id="373" r:id="rId16"/>
    <p:sldId id="374" r:id="rId17"/>
    <p:sldId id="376" r:id="rId18"/>
    <p:sldId id="375" r:id="rId19"/>
    <p:sldId id="377" r:id="rId20"/>
    <p:sldId id="378" r:id="rId21"/>
    <p:sldId id="379" r:id="rId22"/>
    <p:sldId id="380" r:id="rId23"/>
    <p:sldId id="381" r:id="rId24"/>
    <p:sldId id="3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60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5E182-517C-49F8-A805-9538D9D3AEC1}" type="datetimeFigureOut">
              <a:rPr lang="en-CA" smtClean="0"/>
              <a:t>21/04/2018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901F8-E3F6-497D-801D-18C9BDD48C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792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631DE-C2C7-458E-BD67-BFCDE36627B9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701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B24B-2B97-4E61-9D65-4200B2AB022A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32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2FD4-7D39-4650-A2EB-570FD8286FA3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8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059B-E9B5-4BAA-9AF2-E7536ED79353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380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3AB5-B8DC-44C1-A506-041B49094755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659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E46F-8253-49F3-8628-3C68B8CDC7E2}" type="datetime1">
              <a:rPr lang="en-CA" smtClean="0"/>
              <a:t>21/04/2018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3971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31231-DBC6-4EF0-9174-C9A93FBE1AB7}" type="datetime1">
              <a:rPr lang="en-CA" smtClean="0"/>
              <a:t>21/04/2018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950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F0C07-3AFE-457B-B42A-2E854D196670}" type="datetime1">
              <a:rPr lang="en-CA" smtClean="0"/>
              <a:t>21/04/2018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77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687E-E6D6-4705-BB41-EC1F94F37A98}" type="datetime1">
              <a:rPr lang="en-CA" smtClean="0"/>
              <a:t>21/04/2018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694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CFF7E-470E-4B83-9EC7-F4D5BFD58C09}" type="datetime1">
              <a:rPr lang="en-CA" smtClean="0"/>
              <a:t>21/04/2018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94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744F-E363-4C18-A5C5-FCD08A01FD8F}" type="datetime1">
              <a:rPr lang="en-CA" smtClean="0"/>
              <a:t>21/04/2018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768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BE40A-6E95-41DA-824B-A4B4F9B54AB3}" type="datetime1">
              <a:rPr lang="en-CA" smtClean="0"/>
              <a:t>21/04/2018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499E-1634-4084-AA6F-DADE822F023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71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87575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fa-IR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کنترل تطبیقی</a:t>
            </a:r>
            <a: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54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/>
            </a:r>
            <a:br>
              <a:rPr lang="en-US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fa-IR" sz="1800" u="sng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</a:t>
            </a:r>
            <a: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سیستم های تطبیقی مدل مرجع(بخش 1)</a:t>
            </a:r>
            <a:br>
              <a:rPr lang="fa-IR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</a:br>
            <a:r>
              <a:rPr lang="en-US" sz="5400" dirty="0" smtClean="0">
                <a:latin typeface="Nazanin" panose="00000700000000000000" pitchFamily="2" charset="-78"/>
                <a:cs typeface="B Nazanin" panose="00000400000000000000" pitchFamily="2" charset="-78"/>
              </a:rPr>
              <a:t>Model Reference Adaptive Systems (Part I)</a:t>
            </a:r>
            <a:endParaRPr lang="en-CA" sz="5400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یزدان باتمانی</a:t>
            </a:r>
          </a:p>
          <a:p>
            <a:pPr rtl="1"/>
            <a:r>
              <a:rPr lang="fa-IR" b="1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دانشگاه کردستان</a:t>
            </a:r>
            <a:endParaRPr lang="en-CA" b="1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295400" cy="10668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806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پنج متغیر حالت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1</m:t>
                      </m:r>
                    </m:oMath>
                  </m:oMathPara>
                </a14:m>
                <a:endParaRPr lang="en-US" b="0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  <a:blipFill rotWithShape="1">
                <a:blip r:embed="rId2"/>
                <a:stretch>
                  <a:fillRect t="-1697"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10</a:t>
            </a:fld>
            <a:endParaRPr lang="en-C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847850"/>
            <a:ext cx="7343775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029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381000"/>
            <a:ext cx="8077200" cy="57451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en-CA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11</a:t>
            </a:fld>
            <a:endParaRPr lang="en-CA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24" y="1828800"/>
            <a:ext cx="7775639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381000"/>
            <a:ext cx="8077200" cy="57451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endParaRPr lang="en-CA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12</a:t>
            </a:fld>
            <a:endParaRPr lang="en-CA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474" y="1447800"/>
            <a:ext cx="7713726" cy="364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"/>
          <p:cNvSpPr/>
          <p:nvPr/>
        </p:nvSpPr>
        <p:spPr>
          <a:xfrm>
            <a:off x="2209800" y="1905000"/>
            <a:ext cx="228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362200" y="1219200"/>
            <a:ext cx="3810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33600" y="849868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همگرایی سریع</a:t>
            </a:r>
            <a:endParaRPr lang="en-CA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3123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228600" y="457200"/>
            <a:ext cx="87630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CA" sz="2200" dirty="0" smtClean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13</a:t>
            </a:fld>
            <a:endParaRPr lang="en-C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661988"/>
            <a:ext cx="7829550" cy="553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275756" y="1295400"/>
                <a:ext cx="1401281" cy="566694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  <a:prstDash val="dash"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756" y="1295400"/>
                <a:ext cx="1401281" cy="5666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28575">
                <a:solidFill>
                  <a:srgbClr val="FF0000"/>
                </a:solidFill>
                <a:prstDash val="dash"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>
            <a:off x="5677037" y="1578747"/>
            <a:ext cx="1485763" cy="0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2362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رسیدن به این خط: رسیدن به بهره </a:t>
            </a:r>
            <a:r>
              <a:rPr lang="en-US" dirty="0" smtClean="0">
                <a:solidFill>
                  <a:srgbClr val="FF0000"/>
                </a:solidFill>
                <a:cs typeface="B Nazanin" panose="00000400000000000000" pitchFamily="2" charset="-78"/>
              </a:rPr>
              <a:t>dc</a:t>
            </a: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 برابر با واحد</a:t>
            </a:r>
            <a:endParaRPr lang="en-CA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93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سوال: هدف اصلی در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MRAS</a:t>
                </a:r>
                <a:r>
                  <a:rPr lang="fa-IR" sz="2400" dirty="0" smtClean="0">
                    <a:cs typeface="B Nazanin" panose="00000400000000000000" pitchFamily="2" charset="-78"/>
                  </a:rPr>
                  <a:t> </a:t>
                </a:r>
                <a:r>
                  <a:rPr lang="fa-IR" dirty="0" smtClean="0">
                    <a:cs typeface="B Nazanin" panose="00000400000000000000" pitchFamily="2" charset="-78"/>
                  </a:rPr>
                  <a:t>آن است که خطا صفر شود. آیا لازمه رسیدن به این هدف رسیدن به تخمین بدون بایاس پارامترها است؟</a:t>
                </a: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مثال 3: همان سیستم مثال اول با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𝐺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𝑠</m:t>
                        </m:r>
                      </m:e>
                    </m:d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1</m:t>
                    </m:r>
                  </m:oMath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>
                    <a:cs typeface="B Nazanin" panose="00000400000000000000" pitchFamily="2" charset="-78"/>
                  </a:rPr>
                  <a:t>قانون کنترل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با </a:t>
                </a:r>
                <a:r>
                  <a:rPr lang="fa-IR" dirty="0">
                    <a:cs typeface="B Nazanin" panose="00000400000000000000" pitchFamily="2" charset="-78"/>
                  </a:rPr>
                  <a:t>استفاده از قاعده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MIT</a:t>
                </a:r>
                <a:r>
                  <a:rPr lang="fa-IR" dirty="0">
                    <a:cs typeface="B Nazanin" panose="00000400000000000000" pitchFamily="2" charset="-78"/>
                  </a:rPr>
                  <a:t> داریم:</a:t>
                </a:r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bSup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r>
                  <a:rPr lang="fa-IR" dirty="0" smtClean="0">
                    <a:cs typeface="B Nazanin" panose="00000400000000000000" pitchFamily="2" charset="-78"/>
                  </a:rPr>
                  <a:t>که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𝑘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𝑘</m:t>
                        </m:r>
                      </m:den>
                    </m:f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.</a:t>
                </a:r>
                <a:endParaRPr lang="en-US" dirty="0">
                  <a:cs typeface="B Nazanin" panose="00000400000000000000" pitchFamily="2" charset="-78"/>
                </a:endParaRPr>
              </a:p>
              <a:p>
                <a:pPr algn="just" rtl="1"/>
                <a:endParaRPr lang="en-US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  <a:blipFill rotWithShape="1">
                <a:blip r:embed="rId2"/>
                <a:stretch>
                  <a:fillRect l="-2642" t="-1571" r="-1509" b="-838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572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با حل این معادله داریم: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func>
                        <m:func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cs typeface="B Nazanin" panose="00000400000000000000" pitchFamily="2" charset="-78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𝛾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b="0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𝐼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nary>
                        <m:nary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sup>
                        <m:e>
                          <m:sSubSup>
                            <m:sSubSup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p>
                          </m:sSubSup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𝜏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𝜏</m:t>
                          </m:r>
                        </m:e>
                      </m:nary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تخمین همگرا خواهد شد اگر و تنها اگر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𝐼</m:t>
                    </m:r>
                  </m:oMath>
                </a14:m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 بینهایت شود.</a:t>
                </a:r>
              </a:p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خطای محاسبه شده: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func>
                        <m:func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  <a:cs typeface="B Nazanin" panose="00000400000000000000" pitchFamily="2" charset="-78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𝛾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هدف صفر شدن مقدار خطا با گذشت زمان همواره حاصل خواهد شد: </a:t>
                </a:r>
              </a:p>
              <a:p>
                <a:pPr marL="0" indent="0" algn="just" rtl="1">
                  <a:buNone/>
                </a:pPr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1- صفر شدن ورودی مرجع با گذشت زمان: تخمین همگرا نمیشود.</a:t>
                </a:r>
              </a:p>
              <a:p>
                <a:pPr marL="0" indent="0" algn="just" rtl="1">
                  <a:buNone/>
                </a:pPr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2- صفر </a:t>
                </a:r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نشدن </a:t>
                </a:r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ورودی مرجع با گذشت زمان</a:t>
                </a:r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: تخمین همگرا میشود.</a:t>
                </a:r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  <a:blipFill rotWithShape="1">
                <a:blip r:embed="rId2"/>
                <a:stretch>
                  <a:fillRect l="-453" t="-1697" r="-15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931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381000"/>
            <a:ext cx="8077200" cy="5745163"/>
          </a:xfrm>
        </p:spPr>
        <p:txBody>
          <a:bodyPr>
            <a:normAutofit/>
          </a:bodyPr>
          <a:lstStyle/>
          <a:p>
            <a:pPr marL="0" indent="0" algn="just" rtl="1">
              <a:buNone/>
            </a:pPr>
            <a:r>
              <a:rPr lang="fa-IR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ورودی مرجع سینوسی با فرکانس 1 رادیان بر ثانیه</a:t>
            </a:r>
          </a:p>
          <a:p>
            <a:pPr marL="0" indent="0" algn="just" rtl="1">
              <a:buNone/>
            </a:pPr>
            <a:endParaRPr lang="en-CA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16</a:t>
            </a:fld>
            <a:endParaRPr lang="en-CA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906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14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17</a:t>
            </a:fld>
            <a:endParaRPr lang="en-CA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4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381000"/>
                <a:ext cx="8077200" cy="5745163"/>
              </a:xfrm>
            </p:spPr>
            <p:txBody>
              <a:bodyPr>
                <a:normAutofit/>
              </a:bodyPr>
              <a:lstStyle/>
              <a:p>
                <a:pPr marL="0" indent="0" algn="just" rtl="1">
                  <a:buNone/>
                </a:pPr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ورودی مرجع نمایی میرا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𝑢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func>
                      <m:func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  <a:cs typeface="B Nazanin" panose="00000400000000000000" pitchFamily="2" charset="-78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  <m:t>𝑡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  <a:cs typeface="B Nazanin" panose="00000400000000000000" pitchFamily="2" charset="-78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cs typeface="B Nazanin" panose="00000400000000000000" pitchFamily="2" charset="-78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endParaRPr lang="en-CA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en-CA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381000"/>
                <a:ext cx="8077200" cy="5745163"/>
              </a:xfrm>
              <a:blipFill rotWithShape="1">
                <a:blip r:embed="rId2"/>
                <a:stretch>
                  <a:fillRect r="-150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18</a:t>
            </a:fld>
            <a:endParaRPr lang="en-C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14400"/>
            <a:ext cx="73152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793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19</a:t>
            </a:fld>
            <a:endParaRPr lang="en-CA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762000"/>
            <a:ext cx="7086600" cy="526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72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8DCD646-5CA5-4159-9F56-8F08FAD98538}" type="slidenum">
              <a:rPr lang="en-GB" altLang="en-US" sz="1400" b="0"/>
              <a:pPr/>
              <a:t>2</a:t>
            </a:fld>
            <a:endParaRPr lang="en-GB" altLang="en-US" sz="1400" b="0"/>
          </a:p>
        </p:txBody>
      </p:sp>
      <p:grpSp>
        <p:nvGrpSpPr>
          <p:cNvPr id="58407" name="Group 39"/>
          <p:cNvGrpSpPr>
            <a:grpSpLocks/>
          </p:cNvGrpSpPr>
          <p:nvPr/>
        </p:nvGrpSpPr>
        <p:grpSpPr bwMode="auto">
          <a:xfrm>
            <a:off x="152400" y="4302125"/>
            <a:ext cx="8729664" cy="1909763"/>
            <a:chOff x="96" y="2710"/>
            <a:chExt cx="5499" cy="1203"/>
          </a:xfrm>
        </p:grpSpPr>
        <p:sp>
          <p:nvSpPr>
            <p:cNvPr id="20506" name="Rectangle 5"/>
            <p:cNvSpPr>
              <a:spLocks noChangeArrowheads="1"/>
            </p:cNvSpPr>
            <p:nvPr/>
          </p:nvSpPr>
          <p:spPr bwMode="auto">
            <a:xfrm>
              <a:off x="1248" y="2953"/>
              <a:ext cx="641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کنترلگر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07" name="Rectangle 6"/>
            <p:cNvSpPr>
              <a:spLocks noChangeArrowheads="1"/>
            </p:cNvSpPr>
            <p:nvPr/>
          </p:nvSpPr>
          <p:spPr bwMode="auto">
            <a:xfrm>
              <a:off x="964" y="2849"/>
              <a:ext cx="1229" cy="5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CA" altLang="en-US"/>
            </a:p>
          </p:txBody>
        </p:sp>
        <p:sp>
          <p:nvSpPr>
            <p:cNvPr id="20508" name="Rectangle 7"/>
            <p:cNvSpPr>
              <a:spLocks noChangeArrowheads="1"/>
            </p:cNvSpPr>
            <p:nvPr/>
          </p:nvSpPr>
          <p:spPr bwMode="auto">
            <a:xfrm>
              <a:off x="3346" y="2869"/>
              <a:ext cx="1229" cy="5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CA" altLang="en-US"/>
            </a:p>
          </p:txBody>
        </p:sp>
        <p:sp>
          <p:nvSpPr>
            <p:cNvPr id="20509" name="Rectangle 8"/>
            <p:cNvSpPr>
              <a:spLocks noChangeArrowheads="1"/>
            </p:cNvSpPr>
            <p:nvPr/>
          </p:nvSpPr>
          <p:spPr bwMode="auto">
            <a:xfrm>
              <a:off x="3704" y="2985"/>
              <a:ext cx="52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rtl="1"/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فرایند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10" name="Line 9"/>
            <p:cNvSpPr>
              <a:spLocks noChangeShapeType="1"/>
            </p:cNvSpPr>
            <p:nvPr/>
          </p:nvSpPr>
          <p:spPr bwMode="auto">
            <a:xfrm>
              <a:off x="2193" y="3115"/>
              <a:ext cx="1137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1" name="Line 10"/>
            <p:cNvSpPr>
              <a:spLocks noChangeShapeType="1"/>
            </p:cNvSpPr>
            <p:nvPr/>
          </p:nvSpPr>
          <p:spPr bwMode="auto">
            <a:xfrm>
              <a:off x="4591" y="3115"/>
              <a:ext cx="936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2" name="Line 11"/>
            <p:cNvSpPr>
              <a:spLocks noChangeShapeType="1"/>
            </p:cNvSpPr>
            <p:nvPr/>
          </p:nvSpPr>
          <p:spPr bwMode="auto">
            <a:xfrm>
              <a:off x="4931" y="3116"/>
              <a:ext cx="0" cy="797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3" name="Line 12"/>
            <p:cNvSpPr>
              <a:spLocks noChangeShapeType="1"/>
            </p:cNvSpPr>
            <p:nvPr/>
          </p:nvSpPr>
          <p:spPr bwMode="auto">
            <a:xfrm flipH="1">
              <a:off x="466" y="3893"/>
              <a:ext cx="4478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4" name="Line 13"/>
            <p:cNvSpPr>
              <a:spLocks noChangeShapeType="1"/>
            </p:cNvSpPr>
            <p:nvPr/>
          </p:nvSpPr>
          <p:spPr bwMode="auto">
            <a:xfrm flipV="1">
              <a:off x="472" y="3204"/>
              <a:ext cx="0" cy="709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5" name="Line 14"/>
            <p:cNvSpPr>
              <a:spLocks noChangeShapeType="1"/>
            </p:cNvSpPr>
            <p:nvPr/>
          </p:nvSpPr>
          <p:spPr bwMode="auto">
            <a:xfrm>
              <a:off x="477" y="3227"/>
              <a:ext cx="470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6" name="Line 15"/>
            <p:cNvSpPr>
              <a:spLocks noChangeShapeType="1"/>
            </p:cNvSpPr>
            <p:nvPr/>
          </p:nvSpPr>
          <p:spPr bwMode="auto">
            <a:xfrm>
              <a:off x="188" y="3043"/>
              <a:ext cx="759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17" name="Rectangle 16"/>
            <p:cNvSpPr>
              <a:spLocks noChangeArrowheads="1"/>
            </p:cNvSpPr>
            <p:nvPr/>
          </p:nvSpPr>
          <p:spPr bwMode="auto">
            <a:xfrm>
              <a:off x="4951" y="3191"/>
              <a:ext cx="644" cy="5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خروجی</a:t>
              </a:r>
              <a:endParaRPr lang="en-US" altLang="en-US" sz="2800" b="0" dirty="0" smtClean="0">
                <a:latin typeface="Century Schoolbook" pitchFamily="18" charset="0"/>
                <a:cs typeface="B Nazanin" panose="00000400000000000000" pitchFamily="2" charset="-78"/>
              </a:endParaRPr>
            </a:p>
            <a:p>
              <a:pPr algn="ctr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 واقعی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18" name="Rectangle 17"/>
            <p:cNvSpPr>
              <a:spLocks noChangeArrowheads="1"/>
            </p:cNvSpPr>
            <p:nvPr/>
          </p:nvSpPr>
          <p:spPr bwMode="auto">
            <a:xfrm>
              <a:off x="5303" y="2745"/>
              <a:ext cx="225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altLang="en-US" sz="2800" b="0" i="1">
                  <a:latin typeface="Century Schoolbook" pitchFamily="18" charset="0"/>
                </a:rPr>
                <a:t>y</a:t>
              </a:r>
            </a:p>
          </p:txBody>
        </p:sp>
        <p:sp>
          <p:nvSpPr>
            <p:cNvPr id="20519" name="Rectangle 18"/>
            <p:cNvSpPr>
              <a:spLocks noChangeArrowheads="1"/>
            </p:cNvSpPr>
            <p:nvPr/>
          </p:nvSpPr>
          <p:spPr bwMode="auto">
            <a:xfrm>
              <a:off x="2777" y="2777"/>
              <a:ext cx="283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altLang="en-US" sz="2800" b="0" i="1">
                  <a:latin typeface="Century Schoolbook" pitchFamily="18" charset="0"/>
                </a:rPr>
                <a:t>u</a:t>
              </a:r>
            </a:p>
          </p:txBody>
        </p:sp>
        <p:sp>
          <p:nvSpPr>
            <p:cNvPr id="20520" name="Rectangle 19"/>
            <p:cNvSpPr>
              <a:spLocks noChangeArrowheads="1"/>
            </p:cNvSpPr>
            <p:nvPr/>
          </p:nvSpPr>
          <p:spPr bwMode="auto">
            <a:xfrm>
              <a:off x="96" y="2710"/>
              <a:ext cx="345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GB" altLang="en-US" sz="2800" b="0" i="1">
                  <a:latin typeface="Century Schoolbook" pitchFamily="18" charset="0"/>
                </a:rPr>
                <a:t>u</a:t>
              </a:r>
              <a:r>
                <a:rPr lang="en-GB" altLang="en-US" sz="2800" b="0" i="1" baseline="-25000">
                  <a:latin typeface="Century Schoolbook" pitchFamily="18" charset="0"/>
                </a:rPr>
                <a:t>c</a:t>
              </a:r>
            </a:p>
          </p:txBody>
        </p:sp>
      </p:grpSp>
      <p:grpSp>
        <p:nvGrpSpPr>
          <p:cNvPr id="58408" name="Group 40"/>
          <p:cNvGrpSpPr>
            <a:grpSpLocks/>
          </p:cNvGrpSpPr>
          <p:nvPr/>
        </p:nvGrpSpPr>
        <p:grpSpPr bwMode="auto">
          <a:xfrm>
            <a:off x="739775" y="1143000"/>
            <a:ext cx="6718300" cy="3673475"/>
            <a:chOff x="466" y="720"/>
            <a:chExt cx="4232" cy="2314"/>
          </a:xfrm>
        </p:grpSpPr>
        <p:sp>
          <p:nvSpPr>
            <p:cNvPr id="20498" name="Rectangle 30"/>
            <p:cNvSpPr>
              <a:spLocks noChangeArrowheads="1"/>
            </p:cNvSpPr>
            <p:nvPr/>
          </p:nvSpPr>
          <p:spPr bwMode="auto">
            <a:xfrm>
              <a:off x="947" y="720"/>
              <a:ext cx="1230" cy="5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CA" altLang="en-US"/>
            </a:p>
          </p:txBody>
        </p:sp>
        <p:sp>
          <p:nvSpPr>
            <p:cNvPr id="20499" name="Rectangle 31"/>
            <p:cNvSpPr>
              <a:spLocks noChangeArrowheads="1"/>
            </p:cNvSpPr>
            <p:nvPr/>
          </p:nvSpPr>
          <p:spPr bwMode="auto">
            <a:xfrm>
              <a:off x="1056" y="816"/>
              <a:ext cx="984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مدل مطلوب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00" name="Line 32"/>
            <p:cNvSpPr>
              <a:spLocks noChangeShapeType="1"/>
            </p:cNvSpPr>
            <p:nvPr/>
          </p:nvSpPr>
          <p:spPr bwMode="auto">
            <a:xfrm flipH="1">
              <a:off x="466" y="974"/>
              <a:ext cx="476" cy="0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01" name="Line 33"/>
            <p:cNvSpPr>
              <a:spLocks noChangeShapeType="1"/>
            </p:cNvSpPr>
            <p:nvPr/>
          </p:nvSpPr>
          <p:spPr bwMode="auto">
            <a:xfrm>
              <a:off x="472" y="979"/>
              <a:ext cx="0" cy="2055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02" name="Line 34"/>
            <p:cNvSpPr>
              <a:spLocks noChangeShapeType="1"/>
            </p:cNvSpPr>
            <p:nvPr/>
          </p:nvSpPr>
          <p:spPr bwMode="auto">
            <a:xfrm>
              <a:off x="2185" y="974"/>
              <a:ext cx="1770" cy="0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03" name="Line 35"/>
            <p:cNvSpPr>
              <a:spLocks noChangeShapeType="1"/>
            </p:cNvSpPr>
            <p:nvPr/>
          </p:nvSpPr>
          <p:spPr bwMode="auto">
            <a:xfrm>
              <a:off x="3960" y="979"/>
              <a:ext cx="0" cy="731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504" name="Rectangle 36"/>
            <p:cNvSpPr>
              <a:spLocks noChangeArrowheads="1"/>
            </p:cNvSpPr>
            <p:nvPr/>
          </p:nvSpPr>
          <p:spPr bwMode="auto">
            <a:xfrm>
              <a:off x="4054" y="1147"/>
              <a:ext cx="644" cy="4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خروجی</a:t>
              </a:r>
            </a:p>
            <a:p>
              <a:pPr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ایده آل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505" name="Rectangle 37"/>
            <p:cNvSpPr>
              <a:spLocks noChangeArrowheads="1"/>
            </p:cNvSpPr>
            <p:nvPr/>
          </p:nvSpPr>
          <p:spPr bwMode="auto">
            <a:xfrm>
              <a:off x="3516" y="1241"/>
              <a:ext cx="361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altLang="en-US" sz="2800" b="0" i="1">
                  <a:latin typeface="Century Schoolbook" pitchFamily="18" charset="0"/>
                </a:rPr>
                <a:t>y</a:t>
              </a:r>
              <a:r>
                <a:rPr lang="en-GB" altLang="en-US" sz="2800" b="0" i="1" baseline="-25000">
                  <a:latin typeface="Century Schoolbook" pitchFamily="18" charset="0"/>
                </a:rPr>
                <a:t>m</a:t>
              </a:r>
            </a:p>
          </p:txBody>
        </p:sp>
      </p:grpSp>
      <p:grpSp>
        <p:nvGrpSpPr>
          <p:cNvPr id="58409" name="Group 41"/>
          <p:cNvGrpSpPr>
            <a:grpSpLocks/>
          </p:cNvGrpSpPr>
          <p:nvPr/>
        </p:nvGrpSpPr>
        <p:grpSpPr bwMode="auto">
          <a:xfrm>
            <a:off x="2484438" y="2438400"/>
            <a:ext cx="5343525" cy="2508250"/>
            <a:chOff x="1565" y="1536"/>
            <a:chExt cx="3366" cy="1580"/>
          </a:xfrm>
        </p:grpSpPr>
        <p:sp>
          <p:nvSpPr>
            <p:cNvPr id="20488" name="Rectangle 42"/>
            <p:cNvSpPr>
              <a:spLocks noChangeArrowheads="1"/>
            </p:cNvSpPr>
            <p:nvPr/>
          </p:nvSpPr>
          <p:spPr bwMode="auto">
            <a:xfrm>
              <a:off x="3346" y="1730"/>
              <a:ext cx="1229" cy="5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CA" altLang="en-US"/>
            </a:p>
          </p:txBody>
        </p:sp>
        <p:sp>
          <p:nvSpPr>
            <p:cNvPr id="20489" name="Line 43"/>
            <p:cNvSpPr>
              <a:spLocks noChangeShapeType="1"/>
            </p:cNvSpPr>
            <p:nvPr/>
          </p:nvSpPr>
          <p:spPr bwMode="auto">
            <a:xfrm flipH="1">
              <a:off x="1565" y="1864"/>
              <a:ext cx="1775" cy="0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490" name="Line 44"/>
            <p:cNvSpPr>
              <a:spLocks noChangeShapeType="1"/>
            </p:cNvSpPr>
            <p:nvPr/>
          </p:nvSpPr>
          <p:spPr bwMode="auto">
            <a:xfrm flipV="1">
              <a:off x="1578" y="1859"/>
              <a:ext cx="0" cy="1017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491" name="Rectangle 45"/>
            <p:cNvSpPr>
              <a:spLocks noChangeArrowheads="1"/>
            </p:cNvSpPr>
            <p:nvPr/>
          </p:nvSpPr>
          <p:spPr bwMode="auto">
            <a:xfrm>
              <a:off x="3437" y="1872"/>
              <a:ext cx="1071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مکانیزم تطابق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  <p:sp>
          <p:nvSpPr>
            <p:cNvPr id="20492" name="Rectangle 46"/>
            <p:cNvSpPr>
              <a:spLocks noChangeArrowheads="1"/>
            </p:cNvSpPr>
            <p:nvPr/>
          </p:nvSpPr>
          <p:spPr bwMode="auto">
            <a:xfrm>
              <a:off x="1598" y="2384"/>
              <a:ext cx="316" cy="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altLang="en-US" sz="2800">
                  <a:latin typeface="Symbol" pitchFamily="18" charset="2"/>
                </a:rPr>
                <a:t></a:t>
              </a:r>
            </a:p>
          </p:txBody>
        </p:sp>
        <p:sp>
          <p:nvSpPr>
            <p:cNvPr id="20493" name="Line 47"/>
            <p:cNvSpPr>
              <a:spLocks noChangeShapeType="1"/>
            </p:cNvSpPr>
            <p:nvPr/>
          </p:nvSpPr>
          <p:spPr bwMode="auto">
            <a:xfrm flipH="1">
              <a:off x="2704" y="2137"/>
              <a:ext cx="644" cy="0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494" name="Line 48"/>
            <p:cNvSpPr>
              <a:spLocks noChangeShapeType="1"/>
            </p:cNvSpPr>
            <p:nvPr/>
          </p:nvSpPr>
          <p:spPr bwMode="auto">
            <a:xfrm flipV="1">
              <a:off x="2709" y="2131"/>
              <a:ext cx="0" cy="985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495" name="Line 49"/>
            <p:cNvSpPr>
              <a:spLocks noChangeShapeType="1"/>
            </p:cNvSpPr>
            <p:nvPr/>
          </p:nvSpPr>
          <p:spPr bwMode="auto">
            <a:xfrm flipV="1">
              <a:off x="4931" y="1987"/>
              <a:ext cx="0" cy="1129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20496" name="Line 50"/>
            <p:cNvSpPr>
              <a:spLocks noChangeShapeType="1"/>
            </p:cNvSpPr>
            <p:nvPr/>
          </p:nvSpPr>
          <p:spPr bwMode="auto">
            <a:xfrm flipH="1">
              <a:off x="4584" y="1975"/>
              <a:ext cx="341" cy="0"/>
            </a:xfrm>
            <a:prstGeom prst="line">
              <a:avLst/>
            </a:prstGeom>
            <a:noFill/>
            <a:ln w="76200">
              <a:solidFill>
                <a:srgbClr val="996600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497" name="Rectangle 51"/>
            <p:cNvSpPr>
              <a:spLocks noChangeArrowheads="1"/>
            </p:cNvSpPr>
            <p:nvPr/>
          </p:nvSpPr>
          <p:spPr bwMode="auto">
            <a:xfrm>
              <a:off x="1584" y="1536"/>
              <a:ext cx="1422" cy="2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fa-IR" altLang="en-US" sz="2800" b="0" dirty="0" smtClean="0">
                  <a:latin typeface="Century Schoolbook" pitchFamily="18" charset="0"/>
                  <a:cs typeface="B Nazanin" panose="00000400000000000000" pitchFamily="2" charset="-78"/>
                </a:rPr>
                <a:t>پارامترهای کنترلگر</a:t>
              </a:r>
              <a:endParaRPr lang="en-GB" altLang="en-US" sz="2800" b="0" dirty="0">
                <a:latin typeface="Century Schoolbook" pitchFamily="18" charset="0"/>
                <a:cs typeface="B Nazanin" panose="00000400000000000000" pitchFamily="2" charset="-78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rtl="1"/>
            <a:r>
              <a:rPr lang="fa-IR" dirty="0">
                <a:latin typeface="Nazanin" panose="00000700000000000000" pitchFamily="2" charset="-78"/>
                <a:cs typeface="B Nazanin" panose="00000400000000000000" pitchFamily="2" charset="-78"/>
              </a:rPr>
              <a:t>ساختار کلی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MRAS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009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بررسی اثر بهره تطبیق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در مثال اول داریم: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𝑘𝐺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fa-IR" sz="2400" dirty="0">
                  <a:cs typeface="B Nazanin" panose="00000400000000000000" pitchFamily="2" charset="-78"/>
                </a:endParaRPr>
              </a:p>
              <a:p>
                <a:pPr algn="just" rtl="1"/>
                <a:endParaRPr lang="fa-IR" sz="2400" dirty="0" smtClean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در حالت کلی معادله فوق خطی و </a:t>
                </a:r>
                <a:r>
                  <a:rPr lang="fa-IR" sz="2400" b="1" dirty="0" smtClean="0">
                    <a:cs typeface="B Nazanin" panose="00000400000000000000" pitchFamily="2" charset="-78"/>
                  </a:rPr>
                  <a:t>تغیرپذیر با زمان</a:t>
                </a:r>
                <a:r>
                  <a:rPr lang="fa-IR" sz="2400" dirty="0" smtClean="0">
                    <a:cs typeface="B Nazanin" panose="00000400000000000000" pitchFamily="2" charset="-78"/>
                  </a:rPr>
                  <a:t> است. </a:t>
                </a: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ساده سازی با فرضیات زیر:</a:t>
                </a: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ورودی مرجع ثابت</a:t>
                </a: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تا رسیدن سیگنالها به حالت ماندگار تطابق خاموش است و پس از آن روشن میشود.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𝑠𝑠</m:t>
                          </m:r>
                        </m:sup>
                      </m:sSubSup>
                      <m:d>
                        <m:d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𝑘𝐺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𝑠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  <m:sSubSup>
                            <m:sSubSup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𝑠𝑠</m:t>
                              </m:r>
                            </m:sup>
                          </m:sSubSup>
                        </m:e>
                      </m:d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𝑠𝑠</m:t>
                                  </m:r>
                                </m:sup>
                              </m:sSub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a-IR" sz="2400" dirty="0"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fa-IR" sz="2400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  <a:blipFill rotWithShape="1">
                <a:blip r:embed="rId2"/>
                <a:stretch>
                  <a:fillRect l="-2113" t="-1752" r="-10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20</a:t>
            </a:fld>
            <a:endParaRPr lang="en-CA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553200" y="2514600"/>
            <a:ext cx="7620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467600" y="2450068"/>
            <a:ext cx="1295400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معادله پارامتر</a:t>
            </a:r>
            <a:endParaRPr lang="en-CA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41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</p:spPr>
            <p:txBody>
              <a:bodyPr>
                <a:normAutofit lnSpcReduction="10000"/>
              </a:bodyPr>
              <a:lstStyle/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پایداری معادله بدست آمده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𝜇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0</m:t>
                      </m:r>
                    </m:oMath>
                  </m:oMathPara>
                </a14:m>
                <a:endParaRPr lang="fa-IR" b="0" dirty="0" smtClean="0">
                  <a:latin typeface="Times New Roman" panose="02020603050405020304" pitchFamily="18" charset="0"/>
                  <a:ea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𝜇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𝑠𝑠</m:t>
                          </m:r>
                        </m:sup>
                      </m:sSubSup>
                      <m:sSubSup>
                        <m:sSub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𝑠𝑠</m:t>
                          </m:r>
                        </m:sup>
                      </m:sSubSup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برای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𝐺</m:t>
                    </m:r>
                    <m:d>
                      <m:dPr>
                        <m:ctrlP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𝑠</m:t>
                        </m:r>
                      </m:e>
                    </m:d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𝑠</m:t>
                        </m:r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1</m:t>
                        </m:r>
                      </m:den>
                    </m:f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/>
                            <a:cs typeface="B Nazanin" panose="00000400000000000000" pitchFamily="2" charset="-78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2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, 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𝑘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1</m:t>
                    </m:r>
                  </m:oMath>
                </a14:m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𝜇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0</m:t>
                      </m:r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انتخاب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𝜇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1</m:t>
                    </m:r>
                  </m:oMath>
                </a14:m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 و در نتیجه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𝛾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0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.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5</m:t>
                    </m:r>
                  </m:oMath>
                </a14:m>
                <a:endParaRPr lang="en-US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ناپایداری برای فرایندهایی با مرتبه نسبی بیش از یک با افزایش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cs typeface="B Nazanin" panose="00000400000000000000" pitchFamily="2" charset="-78"/>
                      </a:rPr>
                      <m:t>𝜇</m:t>
                    </m:r>
                  </m:oMath>
                </a14:m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𝜇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0</m:t>
                      </m:r>
                    </m:oMath>
                  </m:oMathPara>
                </a14:m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شرط پایداری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𝜇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sSubSup>
                        <m:sSub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𝑠𝑠</m:t>
                          </m:r>
                        </m:sup>
                      </m:sSubSup>
                      <m:sSubSup>
                        <m:sSubSup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𝑠𝑠</m:t>
                          </m:r>
                        </m:sup>
                      </m:sSubSup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&lt;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algn="just" rtl="1"/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  <a:blipFill rotWithShape="1">
                <a:blip r:embed="rId2"/>
                <a:stretch>
                  <a:fillRect t="-2227"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917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برای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𝑘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=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1</m:t>
                    </m:r>
                  </m:oMath>
                </a14:m>
                <a:r>
                  <a:rPr lang="fa-IR" dirty="0" smtClean="0">
                    <a:latin typeface="Times New Roman" panose="02020603050405020304" pitchFamily="18" charset="0"/>
                    <a:cs typeface="B Nazanin" panose="00000400000000000000" pitchFamily="2" charset="-78"/>
                  </a:rPr>
                  <a:t> لازم است که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𝛾</m:t>
                    </m:r>
                    <m:r>
                      <a:rPr lang="en-US" b="0" i="1" smtClean="0">
                        <a:latin typeface="Cambria Math"/>
                        <a:cs typeface="B Nazanin" panose="00000400000000000000" pitchFamily="2" charset="-78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B Nazanin" panose="00000400000000000000" pitchFamily="2" charset="-78"/>
                          </a:rPr>
                          <m:t>1</m:t>
                        </m:r>
                      </m:num>
                      <m:den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𝑚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𝑠𝑠</m:t>
                            </m:r>
                          </m:sup>
                        </m:sSubSup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𝑐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  <a:cs typeface="B Nazanin" panose="00000400000000000000" pitchFamily="2" charset="-78"/>
                              </a:rPr>
                              <m:t>𝑠𝑠</m:t>
                            </m:r>
                          </m:sup>
                        </m:sSubSup>
                      </m:den>
                    </m:f>
                  </m:oMath>
                </a14:m>
                <a:endParaRPr lang="en-US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1</m:t>
                      </m:r>
                    </m:oMath>
                  </m:oMathPara>
                </a14:m>
                <a:endParaRPr lang="en-US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en-US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  <a:blipFill rotWithShape="1">
                <a:blip r:embed="rId2"/>
                <a:stretch>
                  <a:fillRect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22</a:t>
            </a:fld>
            <a:endParaRPr lang="en-CA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669054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025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قاعده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MIT</a:t>
            </a:r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 نرمال شده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cs typeface="B Nazanin" panose="00000400000000000000" pitchFamily="2" charset="-78"/>
                        </a:rPr>
                        <m:t>𝜙</m:t>
                      </m:r>
                      <m:r>
                        <a:rPr lang="en-US" sz="240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𝜕𝜃</m:t>
                          </m:r>
                        </m:den>
                      </m:f>
                    </m:oMath>
                  </m:oMathPara>
                </a14:m>
                <a:endParaRPr lang="en-US" sz="2400" i="1" dirty="0" smtClean="0">
                  <a:latin typeface="Cambria Math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𝑀𝐼𝑇</m:t>
                      </m:r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: </m:t>
                      </m:r>
                      <m:f>
                        <m:fPr>
                          <m:ctrlPr>
                            <a:rPr lang="en-US" sz="240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𝛾𝜙</m:t>
                      </m:r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</m:oMath>
                  </m:oMathPara>
                </a14:m>
                <a:endParaRPr lang="en-US" sz="2400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𝑁𝑜𝑟𝑚𝑎𝑙𝑖𝑧𝑒𝑑</m:t>
                      </m:r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 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𝑀𝐼𝑇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: 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𝛾𝜙</m:t>
                          </m:r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𝛼</m:t>
                          </m:r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𝜙</m:t>
                          </m:r>
                        </m:den>
                      </m:f>
                    </m:oMath>
                  </m:oMathPara>
                </a14:m>
                <a:endParaRPr lang="en-US" sz="2400" dirty="0"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r>
                  <a:rPr lang="fa-IR" sz="2400" dirty="0" smtClean="0">
                    <a:cs typeface="B Nazanin" panose="00000400000000000000" pitchFamily="2" charset="-78"/>
                  </a:rPr>
                  <a:t>داریم: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𝛾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𝑠𝑠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𝑐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𝑠𝑠</m:t>
                              </m:r>
                            </m:sup>
                          </m:sSubSup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𝛼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  <a:cs typeface="B Nazanin" panose="00000400000000000000" pitchFamily="2" charset="-78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  <a:cs typeface="B Nazanin" panose="00000400000000000000" pitchFamily="2" charset="-78"/>
                                        </a:rPr>
                                        <m:t>𝜙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  <a:cs typeface="B Nazanin" panose="00000400000000000000" pitchFamily="2" charset="-78"/>
                                        </a:rPr>
                                        <m:t>𝑠𝑠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𝜙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  <m:t>𝑠𝑠</m:t>
                              </m:r>
                            </m:sup>
                          </m:sSup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400" i="1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0</m:t>
                      </m:r>
                    </m:oMath>
                  </m:oMathPara>
                </a14:m>
                <a:endParaRPr lang="fa-IR" sz="2400" dirty="0">
                  <a:latin typeface="Times New Roman" panose="02020603050405020304" pitchFamily="18" charset="0"/>
                  <a:ea typeface="Cambria Math"/>
                  <a:cs typeface="B Nazanin" panose="00000400000000000000" pitchFamily="2" charset="-78"/>
                </a:endParaRPr>
              </a:p>
              <a:p>
                <a:pPr marL="0" indent="0" algn="r">
                  <a:buNone/>
                </a:pPr>
                <a:r>
                  <a:rPr lang="fa-IR" sz="2400" b="0" dirty="0" smtClean="0">
                    <a:cs typeface="B Nazanin" panose="00000400000000000000" pitchFamily="2" charset="-78"/>
                  </a:rPr>
                  <a:t>نسبت </a:t>
                </a:r>
                <a:r>
                  <a:rPr lang="fa-IR" sz="2400" b="0" dirty="0" smtClean="0">
                    <a:cs typeface="B Nazanin" panose="00000400000000000000" pitchFamily="2" charset="-78"/>
                  </a:rPr>
                  <a:t>مستقیم با ورودی مرجع </a:t>
                </a:r>
                <a:r>
                  <a:rPr lang="fa-IR" sz="2400" b="0" dirty="0" smtClean="0">
                    <a:cs typeface="B Nazanin" panose="00000400000000000000" pitchFamily="2" charset="-78"/>
                  </a:rPr>
                  <a:t>دارد</a:t>
                </a:r>
                <a:r>
                  <a:rPr lang="en-US" sz="2400" dirty="0">
                    <a:cs typeface="B Nazanin" panose="00000400000000000000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cs typeface="B Nazanin" panose="00000400000000000000" pitchFamily="2" charset="-78"/>
                      </a:rPr>
                      <m:t>𝜙</m:t>
                    </m:r>
                  </m:oMath>
                </a14:m>
                <a:r>
                  <a:rPr lang="fa-IR" sz="2400" dirty="0">
                    <a:cs typeface="B Nazanin" panose="00000400000000000000" pitchFamily="2" charset="-78"/>
                  </a:rPr>
                  <a:t> </a:t>
                </a:r>
                <a:endParaRPr lang="fa-IR" sz="2400" b="0" dirty="0" smtClean="0">
                  <a:cs typeface="B Nazanin" panose="00000400000000000000" pitchFamily="2" charset="-78"/>
                </a:endParaRPr>
              </a:p>
              <a:p>
                <a:pPr marL="0" indent="0" algn="r">
                  <a:buNone/>
                </a:pPr>
                <a:r>
                  <a:rPr lang="fa-IR" sz="2400" b="0" dirty="0" smtClean="0">
                    <a:cs typeface="B Nazanin" panose="00000400000000000000" pitchFamily="2" charset="-78"/>
                  </a:rPr>
                  <a:t> حساسیت </a:t>
                </a:r>
                <a:r>
                  <a:rPr lang="fa-IR" sz="2400" b="0" dirty="0" smtClean="0">
                    <a:cs typeface="B Nazanin" panose="00000400000000000000" pitchFamily="2" charset="-78"/>
                  </a:rPr>
                  <a:t>بسیار کمتر ریشه به تغییرات دامنه ورودی مرجع</a:t>
                </a:r>
                <a:endParaRPr lang="en-US" sz="2400" b="0" dirty="0" smtClean="0">
                  <a:cs typeface="B Nazanin" panose="00000400000000000000" pitchFamily="2" charset="-78"/>
                </a:endParaRPr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  <a:blipFill rotWithShape="1">
                <a:blip r:embed="rId2"/>
                <a:stretch>
                  <a:fillRect r="-113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937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24</a:t>
            </a:fld>
            <a:endParaRPr lang="en-CA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095375"/>
            <a:ext cx="7896225" cy="545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24200" y="762000"/>
                <a:ext cx="2743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001</m:t>
                      </m:r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0</m:t>
                      </m:r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CA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762000"/>
                <a:ext cx="274320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908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 rtl="1"/>
            <a:r>
              <a:rPr lang="fa-IR" b="1" dirty="0">
                <a:cs typeface="B Nazanin" panose="00000400000000000000" pitchFamily="2" charset="-78"/>
              </a:rPr>
              <a:t>دو حلقه </a:t>
            </a:r>
            <a:r>
              <a:rPr lang="fa-IR" b="1" dirty="0" smtClean="0">
                <a:cs typeface="B Nazanin" panose="00000400000000000000" pitchFamily="2" charset="-78"/>
              </a:rPr>
              <a:t>فیدبک</a:t>
            </a: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حلقه داخلی</a:t>
            </a:r>
            <a:r>
              <a:rPr lang="en-US" b="1" dirty="0" smtClean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(فیدبک خروجی) </a:t>
            </a:r>
            <a:r>
              <a:rPr lang="fa-IR" b="1" dirty="0">
                <a:cs typeface="B Nazanin" panose="00000400000000000000" pitchFamily="2" charset="-78"/>
              </a:rPr>
              <a:t>و حلقه خارجی</a:t>
            </a: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مکانیزم های تطبیق</a:t>
            </a: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روش های مبتنی گرادیان (قاعده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fa-IR" b="1" dirty="0" smtClean="0">
                <a:cs typeface="B Nazanin" panose="00000400000000000000" pitchFamily="2" charset="-78"/>
              </a:rPr>
              <a:t>)</a:t>
            </a: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روش های مبتنی بر تئوری لیاپانوف</a:t>
            </a: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روش های مبتنی بر تئوری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Passivity</a:t>
            </a:r>
            <a:endParaRPr lang="fa-I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/>
            <a:r>
              <a:rPr lang="fa-IR" b="1" dirty="0" smtClean="0">
                <a:cs typeface="B Nazanin" panose="00000400000000000000" pitchFamily="2" charset="-78"/>
              </a:rPr>
              <a:t>گسترش روش ها به سیستم های غیرخطی، گسسته در زمان و ...</a:t>
            </a: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53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dirty="0" smtClean="0">
                <a:latin typeface="Nazanin" panose="00000700000000000000" pitchFamily="2" charset="-78"/>
                <a:cs typeface="B Nazanin" panose="00000400000000000000" pitchFamily="2" charset="-78"/>
              </a:rPr>
              <a:t>قاعده </a:t>
            </a:r>
            <a:r>
              <a:rPr lang="en-US" dirty="0" smtClean="0">
                <a:latin typeface="Nazanin" panose="00000700000000000000" pitchFamily="2" charset="-78"/>
                <a:cs typeface="B Nazanin" panose="00000400000000000000" pitchFamily="2" charset="-78"/>
              </a:rPr>
              <a:t>MIT</a:t>
            </a:r>
            <a:endParaRPr lang="en-CA" dirty="0">
              <a:latin typeface="Nazanin" panose="00000700000000000000" pitchFamily="2" charset="-78"/>
              <a:cs typeface="B Nazanin" panose="000004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</p:spPr>
            <p:txBody>
              <a:bodyPr>
                <a:normAutofit fontScale="92500"/>
              </a:bodyPr>
              <a:lstStyle/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یافتن قانون تطابق به منظور کمینه کردن تابعی مثبت از خطای بین خروجی مطلوب و خروجی سیستم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i="1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𝑡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fa-IR" sz="2400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عدم حل مسئله بهینه سازی فوق</a:t>
                </a:r>
              </a:p>
              <a:p>
                <a:pPr algn="just" rtl="1"/>
                <a:r>
                  <a:rPr lang="fa-IR" sz="2400" dirty="0" smtClean="0">
                    <a:cs typeface="B Nazanin" panose="00000400000000000000" pitchFamily="2" charset="-78"/>
                  </a:rPr>
                  <a:t>تغییر پارامترهای کنترلگر در جهت معکوس گرادیان تابع هزینه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𝜕𝜃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  <a:cs typeface="B Nazanin" panose="00000400000000000000" pitchFamily="2" charset="-78"/>
                        </a:rPr>
                        <m:t>→</m:t>
                      </m:r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latin typeface="Cambria Math"/>
                              <a:ea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  <a:cs typeface="B Nazanin" panose="00000400000000000000" pitchFamily="2" charset="-78"/>
                                </a:rPr>
                              </m:ctrlPr>
                            </m:eqArr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=−</m:t>
                              </m:r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𝛾</m:t>
                              </m:r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𝑒</m:t>
                              </m:r>
                              <m:f>
                                <m:fPr>
                                  <m:ctrlPr>
                                    <a:rPr lang="en-US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𝑒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𝜕</m:t>
                                  </m:r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             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𝜃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𝑑𝑡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=−</m:t>
                              </m:r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𝛾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𝜕</m:t>
                                  </m:r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𝑒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𝜕𝜃</m:t>
                                  </m:r>
                                </m:den>
                              </m:f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𝑠𝑖𝑔𝑛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𝑒</m:t>
                                  </m:r>
                                </m:e>
                              </m:d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⋮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fa-IR" sz="2400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1600200"/>
                <a:ext cx="8077200" cy="4525963"/>
              </a:xfrm>
              <a:blipFill rotWithShape="1">
                <a:blip r:embed="rId2"/>
                <a:stretch>
                  <a:fillRect l="-1736" t="-1617" r="-90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4</a:t>
            </a:fld>
            <a:endParaRPr lang="en-CA"/>
          </a:p>
        </p:txBody>
      </p:sp>
      <p:pic>
        <p:nvPicPr>
          <p:cNvPr id="7" name="Picture 10" descr="E:\Facts.2000.Cv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4537"/>
            <a:ext cx="1600200" cy="251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3200400" y="5334000"/>
            <a:ext cx="190500" cy="76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43200" y="6183868"/>
            <a:ext cx="1295400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بهره تطبیق</a:t>
            </a:r>
            <a:endParaRPr lang="en-CA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400800" y="4572000"/>
            <a:ext cx="7620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15200" y="4306669"/>
            <a:ext cx="1295400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مشتق حساسیت</a:t>
            </a:r>
            <a:endParaRPr lang="en-CA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423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</p:spPr>
            <p:txBody>
              <a:bodyPr>
                <a:normAutofit/>
              </a:bodyPr>
              <a:lstStyle/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مثال 1: طراحی قانون کنترل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feedforward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𝑘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 smtClean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قانون کنترل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در صورت معلوم بودن بهره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cs typeface="B Nazanin" panose="00000400000000000000" pitchFamily="2" charset="-78"/>
                      </a:rPr>
                      <m:t>𝑘</m:t>
                    </m:r>
                  </m:oMath>
                </a14:m>
                <a:r>
                  <a:rPr lang="fa-IR" dirty="0" smtClean="0">
                    <a:cs typeface="B Nazanin" panose="00000400000000000000" pitchFamily="2" charset="-78"/>
                  </a:rPr>
                  <a:t> داریم: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𝜃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در غیر این صورت و با استفاده از قاعده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MIT</a:t>
                </a:r>
                <a:r>
                  <a:rPr lang="fa-IR" dirty="0" smtClean="0">
                    <a:cs typeface="B Nazanin" panose="00000400000000000000" pitchFamily="2" charset="-78"/>
                  </a:rPr>
                  <a:t> داریم:</a:t>
                </a:r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marL="0" indent="0" algn="just" rtl="1">
                  <a:buNone/>
                </a:pPr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  <a:blipFill rotWithShape="1">
                <a:blip r:embed="rId2"/>
                <a:stretch>
                  <a:fillRect t="-1571" r="-1434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5</a:t>
            </a:fld>
            <a:endParaRPr lang="en-CA"/>
          </a:p>
        </p:txBody>
      </p:sp>
      <p:sp>
        <p:nvSpPr>
          <p:cNvPr id="3" name="TextBox 2"/>
          <p:cNvSpPr txBox="1"/>
          <p:nvPr/>
        </p:nvSpPr>
        <p:spPr>
          <a:xfrm>
            <a:off x="2667000" y="55626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معلوم بودن علامت بهره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fa-I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؟</a:t>
            </a:r>
            <a:endParaRPr lang="en-C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8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457200"/>
            <a:ext cx="8077200" cy="5668963"/>
          </a:xfrm>
        </p:spPr>
        <p:txBody>
          <a:bodyPr>
            <a:normAutofit/>
          </a:bodyPr>
          <a:lstStyle/>
          <a:p>
            <a:pPr algn="just" rtl="1"/>
            <a:endParaRPr lang="en-CA" dirty="0">
              <a:cs typeface="B Nazanin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6</a:t>
            </a:fld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1490663"/>
            <a:ext cx="6296025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99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𝐺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, 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𝑘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2</m:t>
                      </m:r>
                    </m:oMath>
                  </m:oMathPara>
                </a14:m>
                <a:endParaRPr lang="en-US" dirty="0" smtClean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:endParaRPr lang="fa-IR" dirty="0">
                  <a:latin typeface="Times New Roman" panose="02020603050405020304" pitchFamily="18" charset="0"/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579437"/>
                <a:ext cx="8077200" cy="57451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7</a:t>
            </a:fld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1905000"/>
            <a:ext cx="7534275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6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</p:spPr>
            <p:txBody>
              <a:bodyPr>
                <a:normAutofit fontScale="85000" lnSpcReduction="10000"/>
              </a:bodyPr>
              <a:lstStyle/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مثال 2: سیستم مرتبه اول</a:t>
                </a:r>
                <a:endParaRPr lang="en-US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𝑦</m:t>
                          </m:r>
                        </m:e>
                      </m:acc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−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𝑎𝑦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US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قانون کنترل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𝑢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در صورت معلوم بودن پارامترهای مدل: (دنبال کردن مدل به صورت ایده آل)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a-IR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fa-IR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fa-IR" dirty="0">
                  <a:cs typeface="B Nazanin" panose="00000400000000000000" pitchFamily="2" charset="-78"/>
                </a:endParaRPr>
              </a:p>
              <a:p>
                <a:pPr algn="just" rtl="1"/>
                <a:r>
                  <a:rPr lang="fa-IR" dirty="0" smtClean="0">
                    <a:cs typeface="B Nazanin" panose="00000400000000000000" pitchFamily="2" charset="-78"/>
                  </a:rPr>
                  <a:t>محاسبه مشتقات حساسیت: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CA" i="1" smtClean="0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num>
                        <m:den>
                          <m:r>
                            <a:rPr lang="en-CA" i="1" smtClean="0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𝑢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b="0" dirty="0" smtClean="0">
                  <a:cs typeface="B Nazanin" panose="00000400000000000000" pitchFamily="2" charset="-78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CA" i="1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𝑒</m:t>
                          </m:r>
                        </m:num>
                        <m:den>
                          <m:r>
                            <a:rPr lang="en-CA" i="1">
                              <a:latin typeface="Cambria Math"/>
                              <a:cs typeface="B Nazanin" panose="00000400000000000000" pitchFamily="2" charset="-78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𝑠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+</m:t>
                          </m:r>
                          <m:r>
                            <a:rPr lang="en-US" i="1">
                              <a:latin typeface="Cambria Math"/>
                              <a:cs typeface="B Nazanin" panose="00000400000000000000" pitchFamily="2" charset="-78"/>
                            </a:rPr>
                            <m:t>𝑏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/>
                          <a:cs typeface="B Nazanin" panose="00000400000000000000" pitchFamily="2" charset="-78"/>
                        </a:rPr>
                        <m:t>𝑦</m:t>
                      </m:r>
                    </m:oMath>
                  </m:oMathPara>
                </a14:m>
                <a:endParaRPr lang="fa-IR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" y="304800"/>
                <a:ext cx="8077200" cy="5821363"/>
              </a:xfrm>
              <a:blipFill rotWithShape="1">
                <a:blip r:embed="rId2"/>
                <a:stretch>
                  <a:fillRect t="-1571" r="-10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8</a:t>
            </a:fld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6172200" y="48884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مشکل؟؟؟</a:t>
            </a:r>
            <a:endParaRPr lang="en-C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4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</p:spPr>
            <p:txBody>
              <a:bodyPr>
                <a:normAutofit/>
              </a:bodyPr>
              <a:lstStyle/>
              <a:p>
                <a:pPr algn="r" rtl="1"/>
                <a:r>
                  <a:rPr lang="fa-IR" sz="2800" dirty="0" smtClean="0">
                    <a:cs typeface="B Nazanin" panose="00000400000000000000" pitchFamily="2" charset="-78"/>
                  </a:rPr>
                  <a:t>حل مشکل: تقریب حالت دائم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𝑎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𝑚</m:t>
                          </m:r>
                        </m:sub>
                      </m:sSub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𝑠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𝑎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𝑏</m:t>
                      </m:r>
                      <m:sSub>
                        <m:sSubPr>
                          <m:ctrlP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a-IR" sz="2800" dirty="0" smtClean="0">
                  <a:cs typeface="B Nazanin" panose="00000400000000000000" pitchFamily="2" charset="-78"/>
                </a:endParaRPr>
              </a:p>
              <a:p>
                <a:pPr algn="r" rtl="1"/>
                <a:r>
                  <a:rPr lang="fa-IR" sz="2800" dirty="0" smtClean="0">
                    <a:cs typeface="B Nazanin" panose="00000400000000000000" pitchFamily="2" charset="-78"/>
                  </a:rPr>
                  <a:t>لذا: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=−</m:t>
                      </m:r>
                      <m:r>
                        <a:rPr 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𝑐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𝑠</m:t>
                              </m:r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B Nazanin" panose="00000400000000000000" pitchFamily="2" charset="-78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</m:oMath>
                  </m:oMathPara>
                </a14:m>
                <a:endParaRPr lang="en-US" sz="2800" dirty="0" smtClean="0">
                  <a:cs typeface="B Nazanin" panose="00000400000000000000" pitchFamily="2" charset="-78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  <m:t>𝑑𝑡</m:t>
                          </m:r>
                        </m:den>
                      </m:f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=</m:t>
                      </m:r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𝛾</m:t>
                      </m:r>
                      <m:d>
                        <m:dPr>
                          <m:ctrlPr>
                            <a:rPr lang="en-US" sz="2800" i="1">
                              <a:latin typeface="Cambria Math"/>
                              <a:cs typeface="B Nazanin" panose="00000400000000000000" pitchFamily="2" charset="-78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  <a:cs typeface="B Nazanin" panose="00000400000000000000" pitchFamily="2" charset="-78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/>
                                  <a:cs typeface="B Nazanin" panose="00000400000000000000" pitchFamily="2" charset="-78"/>
                                </a:rPr>
                                <m:t>𝑦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𝑠</m:t>
                              </m:r>
                              <m:r>
                                <a:rPr lang="en-US" sz="2800" i="1">
                                  <a:latin typeface="Cambria Math"/>
                                  <a:cs typeface="B Nazanin" panose="00000400000000000000" pitchFamily="2" charset="-78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  <a:cs typeface="B Nazanin" panose="00000400000000000000" pitchFamily="2" charset="-78"/>
                                    </a:rPr>
                                    <m:t>𝑚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800" i="1">
                          <a:latin typeface="Cambria Math"/>
                          <a:cs typeface="B Nazanin" panose="00000400000000000000" pitchFamily="2" charset="-78"/>
                        </a:rPr>
                        <m:t>𝑒</m:t>
                      </m:r>
                    </m:oMath>
                  </m:oMathPara>
                </a14:m>
                <a:endParaRPr lang="fa-IR" sz="2800" dirty="0" smtClean="0">
                  <a:cs typeface="B Nazanin" panose="00000400000000000000" pitchFamily="2" charset="-7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33400"/>
                <a:ext cx="8229600" cy="5592763"/>
              </a:xfrm>
              <a:blipFill rotWithShape="1">
                <a:blip r:embed="rId2"/>
                <a:stretch>
                  <a:fillRect t="-1745" r="-140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499E-1634-4084-AA6F-DADE822F0230}" type="slidenum">
              <a:rPr lang="en-CA" smtClean="0"/>
              <a:t>9</a:t>
            </a:fld>
            <a:endParaRPr lang="en-CA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943600" y="2133600"/>
            <a:ext cx="1295400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324600" y="2743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فیلتر نرمالایز شده</a:t>
            </a:r>
            <a:endParaRPr lang="en-C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14154</TotalTime>
  <Words>1367</Words>
  <Application>Microsoft Office PowerPoint</Application>
  <PresentationFormat>On-screen Show (4:3)</PresentationFormat>
  <Paragraphs>144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کنترل تطبیقی   سیستم های تطبیقی مدل مرجع(بخش 1) Model Reference Adaptive Systems (Part I)</vt:lpstr>
      <vt:lpstr>ساختار کلی MRAS</vt:lpstr>
      <vt:lpstr>PowerPoint Presentation</vt:lpstr>
      <vt:lpstr>قاعده MIT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بررسی اثر بهره تطبیق</vt:lpstr>
      <vt:lpstr>PowerPoint Presentation</vt:lpstr>
      <vt:lpstr>PowerPoint Presentation</vt:lpstr>
      <vt:lpstr>قاعده MIT نرمال شده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کنترل تطبیقی  Adaptive Control</dc:title>
  <dc:creator>Yazdan</dc:creator>
  <cp:lastModifiedBy>Yazdan</cp:lastModifiedBy>
  <cp:revision>486</cp:revision>
  <dcterms:created xsi:type="dcterms:W3CDTF">2015-02-03T07:54:58Z</dcterms:created>
  <dcterms:modified xsi:type="dcterms:W3CDTF">2018-04-21T07:58:24Z</dcterms:modified>
</cp:coreProperties>
</file>