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handoutMasterIdLst>
    <p:handoutMasterId r:id="rId21"/>
  </p:handoutMasterIdLst>
  <p:sldIdLst>
    <p:sldId id="287" r:id="rId2"/>
    <p:sldId id="356" r:id="rId3"/>
    <p:sldId id="345" r:id="rId4"/>
    <p:sldId id="362" r:id="rId5"/>
    <p:sldId id="358" r:id="rId6"/>
    <p:sldId id="369" r:id="rId7"/>
    <p:sldId id="370" r:id="rId8"/>
    <p:sldId id="371" r:id="rId9"/>
    <p:sldId id="357" r:id="rId10"/>
    <p:sldId id="373" r:id="rId11"/>
    <p:sldId id="363" r:id="rId12"/>
    <p:sldId id="364" r:id="rId13"/>
    <p:sldId id="365" r:id="rId14"/>
    <p:sldId id="368" r:id="rId15"/>
    <p:sldId id="359" r:id="rId16"/>
    <p:sldId id="375" r:id="rId17"/>
    <p:sldId id="360" r:id="rId18"/>
    <p:sldId id="3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3240" y="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6E08AEC-9467-483C-95F4-E42EEB5136E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9095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B01869-6B2C-49C2-9722-1E8DCC4D41E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F16BDB-BEB5-4254-B1AC-B3D4466D22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592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16BDB-BEB5-4254-B1AC-B3D4466D226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896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fa-IR" smtClean="0"/>
              <a:t>ایمونولوژی</a:t>
            </a: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E50B01B-80D9-4CFF-AFBD-AF019A19EF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ایمونولوژی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0B01B-80D9-4CFF-AFBD-AF019A19EF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ایمونولوژی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0B01B-80D9-4CFF-AFBD-AF019A19EF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  <a:solidFill>
            <a:srgbClr val="FFFF00"/>
          </a:solidFill>
        </p:spPr>
        <p:txBody>
          <a:bodyPr/>
          <a:lstStyle>
            <a:lvl1pPr algn="ct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>
          <a:xfrm rot="5400000">
            <a:off x="8031019" y="1184427"/>
            <a:ext cx="2011680" cy="214282"/>
          </a:xfrm>
        </p:spPr>
        <p:txBody>
          <a:bodyPr rtlCol="0"/>
          <a:lstStyle>
            <a:lvl1pPr>
              <a:defRPr b="1"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>
          <a:xfrm>
            <a:off x="8143900" y="5786454"/>
            <a:ext cx="609600" cy="521208"/>
          </a:xfrm>
        </p:spPr>
        <p:txBody>
          <a:bodyPr rtlCol="0"/>
          <a:lstStyle/>
          <a:p>
            <a:fld id="{0E50B01B-80D9-4CFF-AFBD-AF019A19EF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>
          <a:xfrm rot="5400000">
            <a:off x="7436659" y="3850489"/>
            <a:ext cx="3200400" cy="214282"/>
          </a:xfrm>
        </p:spPr>
        <p:txBody>
          <a:bodyPr rtlCol="0"/>
          <a:lstStyle>
            <a:lvl1pPr>
              <a:defRPr b="1"/>
            </a:lvl1pPr>
          </a:lstStyle>
          <a:p>
            <a:r>
              <a:rPr lang="fa-IR" smtClean="0"/>
              <a:t>ایمونولوژی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fa-IR" smtClean="0"/>
              <a:t>ایمونولوژی</a:t>
            </a: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E50B01B-80D9-4CFF-AFBD-AF019A19EF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ایمونولوژی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0B01B-80D9-4CFF-AFBD-AF019A19EF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ایمونولوژی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0B01B-80D9-4CFF-AFBD-AF019A19EF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E50B01B-80D9-4CFF-AFBD-AF019A19EF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fa-IR" smtClean="0"/>
              <a:t>ایمونولوژی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5400000">
            <a:off x="7946136" y="1099544"/>
            <a:ext cx="2011680" cy="384048"/>
          </a:xfrm>
        </p:spPr>
        <p:txBody>
          <a:bodyPr/>
          <a:lstStyle>
            <a:lvl1pPr>
              <a:defRPr b="1"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5400000">
            <a:off x="7360920" y="3774750"/>
            <a:ext cx="3200400" cy="365760"/>
          </a:xfrm>
        </p:spPr>
        <p:txBody>
          <a:bodyPr/>
          <a:lstStyle/>
          <a:p>
            <a:r>
              <a:rPr lang="fa-IR" smtClean="0"/>
              <a:t>ایمونولوژی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0B01B-80D9-4CFF-AFBD-AF019A19EF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E50B01B-80D9-4CFF-AFBD-AF019A19EF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fa-IR" smtClean="0"/>
              <a:t>ایمونولوژی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E50B01B-80D9-4CFF-AFBD-AF019A19EF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fa-IR" smtClean="0"/>
              <a:t>ایمونولوژی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fa-IR" smtClean="0"/>
              <a:t>ایمونولوژی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E50B01B-80D9-4CFF-AFBD-AF019A19EF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fld id="{F5B8BF64-CBB8-40FC-AD5F-06E934682CD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dirty="0" smtClean="0"/>
              <a:t>فصل سوم: مهاجرت لوکوسیت ها به داخل بافت ها</a:t>
            </a:r>
            <a:endParaRPr lang="fa-IR" dirty="0"/>
          </a:p>
        </p:txBody>
      </p:sp>
      <p:pic>
        <p:nvPicPr>
          <p:cNvPr id="2051" name="Picture 3" descr="C:\Users\Zagros\Pictures\Picture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285861"/>
            <a:ext cx="7929618" cy="44604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مراحل خروج لوکوسیت ها از رگ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7710518" cy="4873752"/>
          </a:xfrm>
        </p:spPr>
        <p:txBody>
          <a:bodyPr>
            <a:normAutofit/>
          </a:bodyPr>
          <a:lstStyle/>
          <a:p>
            <a:r>
              <a:rPr lang="fa-IR" sz="2200" dirty="0" smtClean="0"/>
              <a:t>نوتروفیل ها و مونوسیت ها با اتصال به مولکولهای چسپنده برسطح سلولهای آندوتلیال و بوسیله مولکولهای جاذب شیمیایی به محل عفونت فرا خوانده می شوند.</a:t>
            </a:r>
          </a:p>
          <a:p>
            <a:endParaRPr lang="fa-IR" sz="2200" dirty="0" smtClean="0"/>
          </a:p>
          <a:p>
            <a:endParaRPr lang="fa-IR" sz="2200" dirty="0" smtClean="0"/>
          </a:p>
          <a:p>
            <a:pPr marL="457200" indent="-457200">
              <a:buFont typeface="+mj-lt"/>
              <a:buAutoNum type="arabicParenR"/>
            </a:pPr>
            <a:r>
              <a:rPr lang="fa-IR" sz="2200" dirty="0" smtClean="0"/>
              <a:t>غلت خوردن لوکوسیت ها بر روی آندوتلیوم با واسطه سلکتین ها </a:t>
            </a:r>
          </a:p>
          <a:p>
            <a:pPr marL="457200" indent="-457200">
              <a:buFont typeface="+mj-lt"/>
              <a:buAutoNum type="arabicParenR"/>
            </a:pPr>
            <a:r>
              <a:rPr lang="fa-IR" sz="2200" dirty="0" smtClean="0"/>
              <a:t>افزایش جاذبه اینتگرین ها برای اتصال به آندوتلیوم با واسطه کموکین ها</a:t>
            </a:r>
          </a:p>
          <a:p>
            <a:pPr marL="457200" indent="-457200">
              <a:buFont typeface="+mj-lt"/>
              <a:buAutoNum type="arabicParenR"/>
            </a:pPr>
            <a:r>
              <a:rPr lang="fa-IR" sz="2200" dirty="0" smtClean="0"/>
              <a:t>اتصال پایدار لوکوسیت ها به آندوتلیوم با واسطه اینتگرین های با جاذبه زیاد</a:t>
            </a:r>
          </a:p>
          <a:p>
            <a:pPr marL="457200" indent="-457200">
              <a:buFont typeface="+mj-lt"/>
              <a:buAutoNum type="arabicParenR"/>
            </a:pPr>
            <a:r>
              <a:rPr lang="fa-IR" sz="2200" dirty="0" smtClean="0"/>
              <a:t>مهاجرت لوکوسیت ها از بین سلول های اندوتلیال رگ و ورود به بافت همبند </a:t>
            </a:r>
          </a:p>
          <a:p>
            <a:pPr marL="457200" indent="-457200">
              <a:buFont typeface="+mj-lt"/>
              <a:buAutoNum type="arabicParenR"/>
            </a:pPr>
            <a:endParaRPr lang="fa-IR" sz="2200" dirty="0" smtClean="0"/>
          </a:p>
          <a:p>
            <a:pPr algn="ctr"/>
            <a:r>
              <a:rPr lang="fa-IR" sz="2200" b="1" dirty="0" smtClean="0"/>
              <a:t>التهاب</a:t>
            </a:r>
          </a:p>
          <a:p>
            <a:endParaRPr lang="fa-IR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E50B01B-80D9-4CFF-AFBD-AF019A19EF6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مهاجرت و گردش مجدد لنفوسیت ها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a-IR" dirty="0" smtClean="0"/>
              <a:t>لنفوسیت های خام از جریان خون وارد لنف می شوند.</a:t>
            </a:r>
          </a:p>
          <a:p>
            <a:endParaRPr lang="fa-IR" dirty="0" smtClean="0"/>
          </a:p>
          <a:p>
            <a:r>
              <a:rPr lang="fa-IR" dirty="0" smtClean="0"/>
              <a:t>از طریق رگهای لنفاوی به جریان خون بازمی گردند.</a:t>
            </a:r>
          </a:p>
          <a:p>
            <a:endParaRPr lang="fa-IR" dirty="0" smtClean="0"/>
          </a:p>
          <a:p>
            <a:r>
              <a:rPr lang="fa-IR" dirty="0" smtClean="0"/>
              <a:t>این کار تا زمانیکه با آنتی ژنی بر خورد بکنند، ادامه دارد.</a:t>
            </a:r>
          </a:p>
          <a:p>
            <a:endParaRPr lang="fa-IR" dirty="0" smtClean="0"/>
          </a:p>
          <a:p>
            <a:r>
              <a:rPr lang="fa-IR" dirty="0" smtClean="0"/>
              <a:t>این کار باعث </a:t>
            </a:r>
            <a:r>
              <a:rPr lang="fa-IR" b="1" dirty="0" smtClean="0"/>
              <a:t>جستجوی آنتی ژن</a:t>
            </a:r>
            <a:r>
              <a:rPr lang="fa-IR" dirty="0" smtClean="0"/>
              <a:t> توسط لنفوسیت در اندام های لنفاوی محیطی (گره لنفی  طحال و غیره) در سرتاسر بدن می‌شود.</a:t>
            </a:r>
            <a:endParaRPr lang="en-US" dirty="0" smtClean="0"/>
          </a:p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E50B01B-80D9-4CFF-AFBD-AF019A19EF6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خانه گزینی لنفوسیت ها </a:t>
            </a:r>
            <a:r>
              <a:rPr lang="en-US" dirty="0" smtClean="0"/>
              <a:t>Lymphocyte homing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a-IR" dirty="0" smtClean="0"/>
              <a:t>فرایندی که جمعیت های خاصی از لنفوسیت ها بطور انتخابی وارد گره های لنفی یا بعضی از بافت ها می شوند و وارد بعضی دیگر نمی شوند را خانه گزینی لنفوسیت ها می نامند.</a:t>
            </a:r>
          </a:p>
          <a:p>
            <a:endParaRPr lang="fa-IR" dirty="0" smtClean="0"/>
          </a:p>
          <a:p>
            <a:r>
              <a:rPr lang="fa-IR" dirty="0" smtClean="0"/>
              <a:t>الگوهای مختلف خانه گزینی باعث می شود که لنفوسیت ها بطور اختصاصی به محل هایی بروند تا بهترین کارآیی را داشته باشند.</a:t>
            </a:r>
          </a:p>
          <a:p>
            <a:endParaRPr lang="fa-IR" dirty="0" smtClean="0"/>
          </a:p>
          <a:p>
            <a:r>
              <a:rPr lang="fa-IR" dirty="0" smtClean="0"/>
              <a:t>مکانیسم خروج لنفوسیت ها از رگهای خونی به محل های خارج رگی در گره های لنفی بسییار شبیه به مهاجرت لوکوسیت ها به محل التهاب است.</a:t>
            </a:r>
            <a:endParaRPr lang="en-US" dirty="0" smtClean="0"/>
          </a:p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E50B01B-80D9-4CFF-AFBD-AF019A19EF6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z="3200" dirty="0" smtClean="0"/>
              <a:t>مولکولهای اتصالی دخیل در مهاجرت لنفوسیت ها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Homing Receptors </a:t>
            </a:r>
            <a:endParaRPr lang="fa-IR" dirty="0" smtClean="0"/>
          </a:p>
          <a:p>
            <a:pPr lvl="1"/>
            <a:r>
              <a:rPr lang="fa-IR" dirty="0" smtClean="0"/>
              <a:t> مولکولهایی اتصالی (گیرنده) بر روی لنفوسیت ها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Addressins</a:t>
            </a:r>
            <a:endParaRPr lang="fa-IR" dirty="0" smtClean="0"/>
          </a:p>
          <a:p>
            <a:pPr lvl="1"/>
            <a:r>
              <a:rPr lang="fa-IR" dirty="0" smtClean="0"/>
              <a:t> مولکولهای اتصالی (لیگاند) که به گیرنده های اتصالی لنفوسیت ها متصل می‌شوند و بر روی سلولهای آندوتلیال قرار دارند.</a:t>
            </a:r>
          </a:p>
          <a:p>
            <a:endParaRPr lang="fa-IR" dirty="0" smtClean="0"/>
          </a:p>
          <a:p>
            <a:r>
              <a:rPr lang="fa-IR" dirty="0" smtClean="0"/>
              <a:t>کموکین ها نیز در اتصال لنفوسیت ها به سلولهای آندوتلیال و حرکت سلولی به فضای خارج رگ دخالت دارند.</a:t>
            </a:r>
            <a:endParaRPr lang="en-US" dirty="0" smtClean="0"/>
          </a:p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E50B01B-80D9-4CFF-AFBD-AF019A19EF6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مهاجرت لنفوسیت های </a:t>
            </a:r>
            <a:r>
              <a:rPr lang="en-US" dirty="0" smtClean="0"/>
              <a:t>T</a:t>
            </a:r>
            <a:r>
              <a:rPr lang="fa-IR" dirty="0" smtClean="0"/>
              <a:t> خام و افکتور</a:t>
            </a:r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E50B01B-80D9-4CFF-AFBD-AF019A19EF6F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6" name="Picture 3" descr="C:\Users\Zagros\Pictures\Picture7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44" y="1285860"/>
            <a:ext cx="7934380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مولکول های دخیل در مهاجرت لنفوسیت ها</a:t>
            </a:r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E50B01B-80D9-4CFF-AFBD-AF019A19EF6F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8195" name="Picture 3" descr="C:\Users\Zagros\Pictures\Picture8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00174"/>
            <a:ext cx="7657598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z="3200" dirty="0" smtClean="0"/>
              <a:t>مکانیسم ماندن لنفوسیت ها در گره های لنفی محل التهاب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a-IR" dirty="0" smtClean="0"/>
              <a:t>اسفنگوزین 1-فسفات </a:t>
            </a:r>
            <a:r>
              <a:rPr lang="en-US" dirty="0" smtClean="0"/>
              <a:t>S1P</a:t>
            </a:r>
            <a:r>
              <a:rPr lang="fa-IR" dirty="0" smtClean="0"/>
              <a:t> یک کموکین است که در داخل خون بیشتر از بافتهاست </a:t>
            </a:r>
          </a:p>
          <a:p>
            <a:endParaRPr lang="fa-IR" dirty="0" smtClean="0"/>
          </a:p>
          <a:p>
            <a:r>
              <a:rPr lang="fa-IR" dirty="0" smtClean="0"/>
              <a:t>آنزیم </a:t>
            </a:r>
            <a:r>
              <a:rPr lang="en-US" dirty="0" smtClean="0"/>
              <a:t>S1P </a:t>
            </a:r>
            <a:r>
              <a:rPr lang="en-US" dirty="0" err="1" smtClean="0"/>
              <a:t>lyase</a:t>
            </a:r>
            <a:r>
              <a:rPr lang="fa-IR" dirty="0" smtClean="0"/>
              <a:t> در بافتها زیاد است</a:t>
            </a:r>
          </a:p>
          <a:p>
            <a:endParaRPr lang="fa-IR" dirty="0" smtClean="0"/>
          </a:p>
          <a:p>
            <a:r>
              <a:rPr lang="fa-IR" dirty="0" smtClean="0"/>
              <a:t>گیرنده آن، </a:t>
            </a:r>
            <a:r>
              <a:rPr lang="en-US" dirty="0" smtClean="0"/>
              <a:t>S1PR1</a:t>
            </a:r>
            <a:r>
              <a:rPr lang="fa-IR" dirty="0" smtClean="0"/>
              <a:t> نامیده می شود و بر روی لنفوسیت ها قرار دارد</a:t>
            </a:r>
          </a:p>
          <a:p>
            <a:endParaRPr lang="fa-IR" dirty="0" smtClean="0"/>
          </a:p>
          <a:p>
            <a:r>
              <a:rPr lang="fa-IR" dirty="0" smtClean="0"/>
              <a:t>لنفوسیت های داخل خون این گیرنده ها را اندوسیتوز می کنند</a:t>
            </a:r>
          </a:p>
          <a:p>
            <a:endParaRPr lang="fa-IR" dirty="0" smtClean="0"/>
          </a:p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E50B01B-80D9-4CFF-AFBD-AF019A19EF6F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z="2800" dirty="0" smtClean="0"/>
              <a:t>مکانیسم ماندن لنفوسیت ها در گره های لنفی محل التهاب </a:t>
            </a:r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E50B01B-80D9-4CFF-AFBD-AF019A19EF6F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9219" name="Picture 3" descr="C:\Users\Zagros\Pictures\Picture9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7779" y="1881641"/>
            <a:ext cx="7006442" cy="43107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7639080" cy="868346"/>
          </a:xfrm>
        </p:spPr>
        <p:txBody>
          <a:bodyPr>
            <a:normAutofit/>
          </a:bodyPr>
          <a:lstStyle/>
          <a:p>
            <a:r>
              <a:rPr lang="fa-IR" sz="2400" dirty="0" smtClean="0"/>
              <a:t>مکانیسم ماندن لنفوسیت ها در گره های لنفی محل التهاب و تکثیر و تمایز آنها </a:t>
            </a:r>
            <a:endParaRPr lang="fa-IR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E50B01B-80D9-4CFF-AFBD-AF019A19EF6F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500034" y="1643050"/>
            <a:ext cx="7467600" cy="4873752"/>
          </a:xfrm>
        </p:spPr>
        <p:txBody>
          <a:bodyPr/>
          <a:lstStyle/>
          <a:p>
            <a:pPr marL="457200" indent="-457200">
              <a:buFont typeface="+mj-lt"/>
              <a:buAutoNum type="arabicParenR"/>
            </a:pPr>
            <a:r>
              <a:rPr lang="fa-IR" dirty="0" smtClean="0"/>
              <a:t>مهار عملکرد گیرنده اسفنگوزین 1-فسفات بر روی لنفوسیت ها توسط سایتوکین های ایمنی طبیعی مانند اینترفرون نوع </a:t>
            </a:r>
            <a:r>
              <a:rPr lang="en-US" dirty="0" smtClean="0"/>
              <a:t>I</a:t>
            </a:r>
            <a:endParaRPr lang="fa-IR" dirty="0" smtClean="0"/>
          </a:p>
          <a:p>
            <a:pPr marL="457200" indent="-457200">
              <a:buFont typeface="+mj-lt"/>
              <a:buAutoNum type="arabicParenR"/>
            </a:pPr>
            <a:endParaRPr lang="fa-IR" dirty="0" smtClean="0"/>
          </a:p>
          <a:p>
            <a:pPr marL="457200" indent="-457200">
              <a:buFont typeface="+mj-lt"/>
              <a:buAutoNum type="arabicParenR"/>
            </a:pPr>
            <a:r>
              <a:rPr lang="fa-IR" dirty="0" smtClean="0"/>
              <a:t>افزایش بیان </a:t>
            </a:r>
            <a:r>
              <a:rPr lang="en-US" dirty="0" smtClean="0"/>
              <a:t>CD69</a:t>
            </a:r>
            <a:r>
              <a:rPr lang="fa-IR" dirty="0" smtClean="0"/>
              <a:t> بر روی لنفوسیت ها و مهار </a:t>
            </a:r>
            <a:r>
              <a:rPr lang="en-US" dirty="0" smtClean="0"/>
              <a:t>S1P1R</a:t>
            </a:r>
            <a:endParaRPr lang="fa-IR" dirty="0" smtClean="0"/>
          </a:p>
          <a:p>
            <a:pPr>
              <a:buFontTx/>
              <a:buChar char="-"/>
            </a:pPr>
            <a:endParaRPr lang="fa-IR" dirty="0" smtClean="0"/>
          </a:p>
          <a:p>
            <a:pPr algn="ctr">
              <a:buNone/>
            </a:pPr>
            <a:endParaRPr lang="fa-IR" dirty="0" smtClean="0"/>
          </a:p>
          <a:p>
            <a:pPr algn="ctr">
              <a:buNone/>
            </a:pPr>
            <a:endParaRPr lang="fa-IR" dirty="0" smtClean="0"/>
          </a:p>
          <a:p>
            <a:pPr algn="ctr">
              <a:buNone/>
            </a:pPr>
            <a:endParaRPr lang="fa-IR" dirty="0" smtClean="0"/>
          </a:p>
          <a:p>
            <a:pPr algn="ctr">
              <a:buNone/>
            </a:pPr>
            <a:endParaRPr lang="fa-IR" dirty="0" smtClean="0"/>
          </a:p>
          <a:p>
            <a:pPr algn="ctr">
              <a:buNone/>
            </a:pPr>
            <a:r>
              <a:rPr lang="fa-IR" dirty="0" smtClean="0"/>
              <a:t>ماندن لنفوسیت ها در گره لنفی </a:t>
            </a:r>
          </a:p>
          <a:p>
            <a:endParaRPr lang="fa-IR" dirty="0"/>
          </a:p>
        </p:txBody>
      </p:sp>
      <p:sp>
        <p:nvSpPr>
          <p:cNvPr id="8" name="Down Arrow 7"/>
          <p:cNvSpPr/>
          <p:nvPr/>
        </p:nvSpPr>
        <p:spPr>
          <a:xfrm>
            <a:off x="3857620" y="4071942"/>
            <a:ext cx="990600" cy="914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2400" b="1" dirty="0" smtClean="0"/>
              <a:t>انواع مهاجرت لوکوسیت ها  از خون به بافت ها و عملکرد های آنها</a:t>
            </a:r>
            <a:endParaRPr lang="fa-I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a-IR" sz="2000" dirty="0" smtClean="0"/>
              <a:t>توزیع نوتروفیل و ماکروفاژ از مغز استخوان به بافت های محل عفونت و آسیب</a:t>
            </a:r>
          </a:p>
          <a:p>
            <a:pPr lvl="1"/>
            <a:r>
              <a:rPr lang="fa-IR" dirty="0" smtClean="0"/>
              <a:t>حذف پاتوژن ها (التهاب)</a:t>
            </a:r>
          </a:p>
          <a:p>
            <a:pPr lvl="1"/>
            <a:r>
              <a:rPr lang="fa-IR" dirty="0" smtClean="0"/>
              <a:t>پاک سازی بافت</a:t>
            </a:r>
          </a:p>
          <a:p>
            <a:pPr lvl="1"/>
            <a:r>
              <a:rPr lang="fa-IR" dirty="0" smtClean="0"/>
              <a:t>ترمیم بافت</a:t>
            </a:r>
          </a:p>
          <a:p>
            <a:pPr lvl="1"/>
            <a:endParaRPr lang="fa-IR" dirty="0" smtClean="0"/>
          </a:p>
          <a:p>
            <a:r>
              <a:rPr lang="fa-IR" sz="2000" dirty="0" smtClean="0"/>
              <a:t>توزیع لنفوسیت های خام از مغز استخوان و تیموس به بافت های لنفاوی محیطی</a:t>
            </a:r>
          </a:p>
          <a:p>
            <a:pPr lvl="1"/>
            <a:r>
              <a:rPr lang="fa-IR" dirty="0" smtClean="0"/>
              <a:t>برخورد با آنتی ژن و تمایز به سلول های افکتور</a:t>
            </a:r>
          </a:p>
          <a:p>
            <a:pPr lvl="1"/>
            <a:endParaRPr lang="fa-IR" dirty="0" smtClean="0"/>
          </a:p>
          <a:p>
            <a:r>
              <a:rPr lang="fa-IR" sz="2000" dirty="0" smtClean="0"/>
              <a:t>توزیع لنفوسیت ها ی افکتور از بافت های لنفاوی محیطی به بافت های محل عفونت</a:t>
            </a:r>
          </a:p>
          <a:p>
            <a:pPr lvl="1"/>
            <a:r>
              <a:rPr lang="fa-IR" dirty="0" smtClean="0"/>
              <a:t>انجام اعمال ایمنی (ایمنی با واسطه سلول)</a:t>
            </a:r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E50B01B-80D9-4CFF-AFBD-AF019A19EF6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2400" dirty="0" smtClean="0"/>
              <a:t>اعمال اصلی لوکوسیت ها با واسطه مهاجرت از خون به داخل بافت ها</a:t>
            </a:r>
            <a:endParaRPr lang="fa-IR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E50B01B-80D9-4CFF-AFBD-AF019A19EF6F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7" name="Picture 3" descr="C:\Users\Zagros\Pictures\Picture1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29406" y="1138896"/>
            <a:ext cx="3571354" cy="57191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z="3200" dirty="0" smtClean="0"/>
              <a:t>مولکولهای اتصالی دخیل در مهاجرت لنفوسیت ها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a-IR" dirty="0" smtClean="0"/>
              <a:t>سلکتین ها </a:t>
            </a:r>
            <a:r>
              <a:rPr lang="en-US" dirty="0" err="1" smtClean="0"/>
              <a:t>Selectins</a:t>
            </a:r>
            <a:endParaRPr lang="en-US" dirty="0" smtClean="0"/>
          </a:p>
          <a:p>
            <a:pPr lvl="1"/>
            <a:r>
              <a:rPr lang="en-US" dirty="0" smtClean="0"/>
              <a:t>P</a:t>
            </a:r>
            <a:r>
              <a:rPr lang="fa-IR" dirty="0" smtClean="0"/>
              <a:t>- سلکتین</a:t>
            </a:r>
          </a:p>
          <a:p>
            <a:pPr lvl="1"/>
            <a:r>
              <a:rPr lang="en-US" dirty="0" smtClean="0"/>
              <a:t>E</a:t>
            </a:r>
            <a:r>
              <a:rPr lang="fa-IR" dirty="0" smtClean="0"/>
              <a:t>-سلکتین</a:t>
            </a:r>
          </a:p>
          <a:p>
            <a:pPr lvl="1"/>
            <a:r>
              <a:rPr lang="en-US" dirty="0" smtClean="0"/>
              <a:t>L</a:t>
            </a:r>
            <a:r>
              <a:rPr lang="fa-IR" dirty="0" smtClean="0"/>
              <a:t>-سلکتین</a:t>
            </a:r>
            <a:endParaRPr lang="en-US" dirty="0" smtClean="0"/>
          </a:p>
          <a:p>
            <a:r>
              <a:rPr lang="fa-IR" dirty="0" smtClean="0"/>
              <a:t>اینتگرین ها </a:t>
            </a:r>
            <a:r>
              <a:rPr lang="en-US" dirty="0" smtClean="0"/>
              <a:t>  </a:t>
            </a:r>
            <a:r>
              <a:rPr lang="en-US" dirty="0" err="1" smtClean="0"/>
              <a:t>Integrins</a:t>
            </a:r>
            <a:endParaRPr lang="fa-IR" dirty="0" smtClean="0"/>
          </a:p>
          <a:p>
            <a:pPr lvl="1"/>
            <a:r>
              <a:rPr lang="fa-IR" dirty="0" smtClean="0"/>
              <a:t> </a:t>
            </a:r>
            <a:r>
              <a:rPr lang="en-US" dirty="0" smtClean="0"/>
              <a:t>LFA-1</a:t>
            </a:r>
          </a:p>
          <a:p>
            <a:pPr lvl="1"/>
            <a:r>
              <a:rPr lang="en-US" dirty="0" smtClean="0"/>
              <a:t>VLA-1</a:t>
            </a:r>
          </a:p>
          <a:p>
            <a:r>
              <a:rPr lang="fa-IR" dirty="0" smtClean="0"/>
              <a:t>مولکول های اتصالی :اعضایی از خانواده بزرگ </a:t>
            </a:r>
            <a:r>
              <a:rPr lang="en-US" dirty="0" err="1" smtClean="0"/>
              <a:t>Ig</a:t>
            </a:r>
            <a:endParaRPr lang="en-US" dirty="0" smtClean="0"/>
          </a:p>
          <a:p>
            <a:pPr lvl="1"/>
            <a:r>
              <a:rPr lang="en-US" dirty="0" smtClean="0"/>
              <a:t>ICAM-1,2</a:t>
            </a:r>
          </a:p>
          <a:p>
            <a:pPr lvl="1"/>
            <a:r>
              <a:rPr lang="en-US" dirty="0" smtClean="0"/>
              <a:t>VCAM-1</a:t>
            </a:r>
          </a:p>
          <a:p>
            <a:pPr lvl="1"/>
            <a:r>
              <a:rPr lang="en-US" dirty="0" smtClean="0"/>
              <a:t>GlyCAM-1</a:t>
            </a:r>
          </a:p>
          <a:p>
            <a:pPr lvl="1"/>
            <a:r>
              <a:rPr lang="en-US" dirty="0" smtClean="0"/>
              <a:t>MadCAM-1</a:t>
            </a:r>
            <a:endParaRPr lang="fa-IR" dirty="0" smtClean="0"/>
          </a:p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E50B01B-80D9-4CFF-AFBD-AF019A19EF6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فعال شدن و افزایش جاذبه اینتگرین ها</a:t>
            </a:r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E50B01B-80D9-4CFF-AFBD-AF019A19EF6F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099" name="Picture 3" descr="C:\Users\Zagros\Pictures\Picture4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62257" y="1600200"/>
            <a:ext cx="3457486" cy="4873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کموکین ها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a-IR" dirty="0" smtClean="0"/>
              <a:t>کموکین: مخفف کموتاکتیک سایتوکین</a:t>
            </a:r>
          </a:p>
          <a:p>
            <a:r>
              <a:rPr lang="fa-IR" dirty="0" smtClean="0"/>
              <a:t>پلی پپتیدهایی با وزن  8 تا 12 کیلودالتون</a:t>
            </a:r>
          </a:p>
          <a:p>
            <a:r>
              <a:rPr lang="fa-IR" dirty="0" smtClean="0"/>
              <a:t>تقریباً، 50 کموکین در انسان شناسایی شده است</a:t>
            </a:r>
          </a:p>
          <a:p>
            <a:r>
              <a:rPr lang="fa-IR" dirty="0" smtClean="0"/>
              <a:t>به 4 خانواده تقسیم می شوند: بر اساس سیستئین </a:t>
            </a:r>
            <a:r>
              <a:rPr lang="en-US" dirty="0" smtClean="0"/>
              <a:t>N</a:t>
            </a:r>
            <a:r>
              <a:rPr lang="fa-IR" dirty="0" smtClean="0"/>
              <a:t>-ترمینال</a:t>
            </a:r>
          </a:p>
          <a:p>
            <a:pPr lvl="1"/>
            <a:r>
              <a:rPr lang="fa-IR" dirty="0" smtClean="0"/>
              <a:t> خانواده کموکینی </a:t>
            </a:r>
            <a:r>
              <a:rPr lang="en-US" dirty="0" smtClean="0"/>
              <a:t>CC</a:t>
            </a:r>
            <a:r>
              <a:rPr lang="fa-IR" dirty="0" smtClean="0"/>
              <a:t> یا  کموکین </a:t>
            </a:r>
            <a:r>
              <a:rPr lang="el-GR" dirty="0" smtClean="0"/>
              <a:t>β</a:t>
            </a:r>
            <a:endParaRPr lang="fa-IR" dirty="0" smtClean="0"/>
          </a:p>
          <a:p>
            <a:pPr lvl="1"/>
            <a:r>
              <a:rPr lang="fa-IR" dirty="0" smtClean="0"/>
              <a:t>خانواده کموکینی  </a:t>
            </a:r>
            <a:r>
              <a:rPr lang="en-US" dirty="0" smtClean="0"/>
              <a:t>CXC</a:t>
            </a:r>
            <a:r>
              <a:rPr lang="fa-IR" dirty="0" smtClean="0"/>
              <a:t> یا کموکین </a:t>
            </a:r>
            <a:r>
              <a:rPr lang="el-GR" dirty="0" smtClean="0"/>
              <a:t>α</a:t>
            </a:r>
            <a:r>
              <a:rPr lang="fa-IR" dirty="0" smtClean="0"/>
              <a:t>  </a:t>
            </a:r>
          </a:p>
          <a:p>
            <a:pPr lvl="1"/>
            <a:r>
              <a:rPr lang="fa-IR" dirty="0" smtClean="0"/>
              <a:t>خانواده کموکینی </a:t>
            </a:r>
            <a:r>
              <a:rPr lang="en-US" dirty="0" smtClean="0"/>
              <a:t>C</a:t>
            </a:r>
            <a:endParaRPr lang="fa-IR" dirty="0" smtClean="0"/>
          </a:p>
          <a:p>
            <a:pPr lvl="1"/>
            <a:r>
              <a:rPr lang="fa-IR" dirty="0" smtClean="0"/>
              <a:t>خانواده کموکینی </a:t>
            </a:r>
            <a:r>
              <a:rPr lang="en-US" dirty="0" smtClean="0"/>
              <a:t>CX</a:t>
            </a:r>
            <a:r>
              <a:rPr lang="en-US" baseline="-25000" dirty="0" smtClean="0"/>
              <a:t>3</a:t>
            </a:r>
            <a:r>
              <a:rPr lang="en-US" dirty="0" smtClean="0"/>
              <a:t>C</a:t>
            </a:r>
            <a:endParaRPr lang="fa-IR" dirty="0" smtClean="0"/>
          </a:p>
          <a:p>
            <a:r>
              <a:rPr lang="fa-IR" dirty="0" smtClean="0"/>
              <a:t>تولید به وسیله:</a:t>
            </a:r>
          </a:p>
          <a:p>
            <a:pPr lvl="1"/>
            <a:r>
              <a:rPr lang="fa-IR" dirty="0" smtClean="0"/>
              <a:t>لوکوسیت ها</a:t>
            </a:r>
          </a:p>
          <a:p>
            <a:pPr lvl="1"/>
            <a:r>
              <a:rPr lang="fa-IR" dirty="0" smtClean="0"/>
              <a:t>سلول اندوتلیال</a:t>
            </a:r>
          </a:p>
          <a:p>
            <a:pPr lvl="1"/>
            <a:r>
              <a:rPr lang="fa-IR" dirty="0" smtClean="0"/>
              <a:t>سلول اپی تلیال</a:t>
            </a:r>
          </a:p>
          <a:p>
            <a:pPr lvl="1"/>
            <a:r>
              <a:rPr lang="fa-IR" dirty="0" smtClean="0"/>
              <a:t>فیبروبلاست</a:t>
            </a:r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E50B01B-80D9-4CFF-AFBD-AF019A19EF6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گیرنده های کموکینی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a-IR" dirty="0" smtClean="0"/>
              <a:t>از نوع گیرنده های متصل به </a:t>
            </a:r>
            <a:r>
              <a:rPr lang="en-US" dirty="0" smtClean="0"/>
              <a:t>G</a:t>
            </a:r>
            <a:r>
              <a:rPr lang="fa-IR" dirty="0" smtClean="0"/>
              <a:t>-پروتئین</a:t>
            </a:r>
          </a:p>
          <a:p>
            <a:pPr lvl="1"/>
            <a:r>
              <a:rPr lang="fa-IR" dirty="0" smtClean="0"/>
              <a:t>فعال کردن فسفولیپاز </a:t>
            </a:r>
            <a:r>
              <a:rPr lang="en-US" dirty="0" smtClean="0"/>
              <a:t>C</a:t>
            </a:r>
          </a:p>
          <a:p>
            <a:pPr lvl="1"/>
            <a:r>
              <a:rPr lang="fa-IR" dirty="0" smtClean="0"/>
              <a:t>افزایش کلسیم و فعال کردن پروتئین کیناز </a:t>
            </a:r>
            <a:r>
              <a:rPr lang="en-US" dirty="0" smtClean="0"/>
              <a:t>C</a:t>
            </a:r>
            <a:endParaRPr lang="fa-IR" dirty="0" smtClean="0"/>
          </a:p>
          <a:p>
            <a:pPr lvl="1"/>
            <a:endParaRPr lang="en-US" dirty="0" smtClean="0"/>
          </a:p>
          <a:p>
            <a:pPr marL="1074420" lvl="2" indent="-342900">
              <a:buFont typeface="+mj-lt"/>
              <a:buAutoNum type="arabicParenR"/>
            </a:pPr>
            <a:r>
              <a:rPr lang="fa-IR" dirty="0" smtClean="0"/>
              <a:t>تغییرات اسکلت سلولی و تحرک سلول</a:t>
            </a:r>
          </a:p>
          <a:p>
            <a:pPr marL="1074420" lvl="2" indent="-342900">
              <a:buFont typeface="+mj-lt"/>
              <a:buAutoNum type="arabicParenR"/>
            </a:pPr>
            <a:r>
              <a:rPr lang="fa-IR" dirty="0" smtClean="0"/>
              <a:t>تغییر شکل فضایی اینتگرین های سطح سلولی و افزایش جاذبه آنها</a:t>
            </a:r>
          </a:p>
          <a:p>
            <a:pPr lvl="1"/>
            <a:endParaRPr lang="fa-IR" dirty="0" smtClean="0"/>
          </a:p>
          <a:p>
            <a:r>
              <a:rPr lang="fa-IR" dirty="0" smtClean="0"/>
              <a:t>دارای تنظیم کاهشی سریع با در معرض قرار گرفتن کموکین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E50B01B-80D9-4CFF-AFBD-AF019A19EF6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عملکردهای زیستی کموکین ها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a-IR" dirty="0" smtClean="0"/>
              <a:t>ضروری برای فراخوانی لوکوسیت ها از خون به داخل بافت های ویژه</a:t>
            </a:r>
          </a:p>
          <a:p>
            <a:endParaRPr lang="fa-IR" dirty="0" smtClean="0"/>
          </a:p>
          <a:p>
            <a:r>
              <a:rPr lang="fa-IR" dirty="0" smtClean="0"/>
              <a:t>کموکینز: تحریک حرکت لوکوسیت ها به سمت گرادیان شیمیایی </a:t>
            </a:r>
          </a:p>
          <a:p>
            <a:endParaRPr lang="fa-IR" dirty="0" smtClean="0"/>
          </a:p>
          <a:p>
            <a:r>
              <a:rPr lang="fa-IR" dirty="0" smtClean="0"/>
              <a:t>تکامل اندام های لنفاوی و تنظیم عبور و مرور لنفوسیت در آنها</a:t>
            </a:r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E50B01B-80D9-4CFF-AFBD-AF019A19EF6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مراحل خروج لوکوسیت ها از رگ</a:t>
            </a:r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E50B01B-80D9-4CFF-AFBD-AF019A19EF6F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3075" name="Picture 3" descr="C:\Users\Zagros\Pictures\Picture3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714488"/>
            <a:ext cx="7467600" cy="42878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2133</TotalTime>
  <Words>763</Words>
  <Application>Microsoft Office PowerPoint</Application>
  <PresentationFormat>On-screen Show (4:3)</PresentationFormat>
  <Paragraphs>129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Century Schoolbook</vt:lpstr>
      <vt:lpstr>Times New Roman</vt:lpstr>
      <vt:lpstr>Wingdings</vt:lpstr>
      <vt:lpstr>Wingdings 2</vt:lpstr>
      <vt:lpstr>Oriel</vt:lpstr>
      <vt:lpstr>فصل سوم: مهاجرت لوکوسیت ها به داخل بافت ها</vt:lpstr>
      <vt:lpstr>انواع مهاجرت لوکوسیت ها  از خون به بافت ها و عملکرد های آنها</vt:lpstr>
      <vt:lpstr>اعمال اصلی لوکوسیت ها با واسطه مهاجرت از خون به داخل بافت ها</vt:lpstr>
      <vt:lpstr>مولکولهای اتصالی دخیل در مهاجرت لنفوسیت ها</vt:lpstr>
      <vt:lpstr>فعال شدن و افزایش جاذبه اینتگرین ها</vt:lpstr>
      <vt:lpstr>کموکین ها</vt:lpstr>
      <vt:lpstr>گیرنده های کموکینی</vt:lpstr>
      <vt:lpstr>عملکردهای زیستی کموکین ها</vt:lpstr>
      <vt:lpstr>مراحل خروج لوکوسیت ها از رگ</vt:lpstr>
      <vt:lpstr>مراحل خروج لوکوسیت ها از رگ</vt:lpstr>
      <vt:lpstr>مهاجرت و گردش مجدد لنفوسیت ها </vt:lpstr>
      <vt:lpstr>خانه گزینی لنفوسیت ها Lymphocyte homing</vt:lpstr>
      <vt:lpstr>مولکولهای اتصالی دخیل در مهاجرت لنفوسیت ها</vt:lpstr>
      <vt:lpstr>مهاجرت لنفوسیت های T خام و افکتور</vt:lpstr>
      <vt:lpstr>مولکول های دخیل در مهاجرت لنفوسیت ها</vt:lpstr>
      <vt:lpstr>مکانیسم ماندن لنفوسیت ها در گره های لنفی محل التهاب </vt:lpstr>
      <vt:lpstr>مکانیسم ماندن لنفوسیت ها در گره های لنفی محل التهاب </vt:lpstr>
      <vt:lpstr>مکانیسم ماندن لنفوسیت ها در گره های لنفی محل التهاب و تکثیر و تمایز آنها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Shamseddin Ahmadi</dc:creator>
  <cp:lastModifiedBy>Dr Ahmadi</cp:lastModifiedBy>
  <cp:revision>125</cp:revision>
  <dcterms:created xsi:type="dcterms:W3CDTF">2009-02-20T13:59:56Z</dcterms:created>
  <dcterms:modified xsi:type="dcterms:W3CDTF">2015-02-13T14:03:39Z</dcterms:modified>
</cp:coreProperties>
</file>