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8" r:id="rId20"/>
    <p:sldId id="279" r:id="rId21"/>
    <p:sldId id="280" r:id="rId22"/>
    <p:sldId id="281" r:id="rId23"/>
    <p:sldId id="282" r:id="rId24"/>
    <p:sldId id="286" r:id="rId25"/>
    <p:sldId id="292" r:id="rId26"/>
    <p:sldId id="287" r:id="rId27"/>
    <p:sldId id="288" r:id="rId28"/>
    <p:sldId id="289" r:id="rId29"/>
    <p:sldId id="290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18" r:id="rId39"/>
    <p:sldId id="319" r:id="rId40"/>
    <p:sldId id="307" r:id="rId41"/>
    <p:sldId id="308" r:id="rId42"/>
    <p:sldId id="315" r:id="rId43"/>
    <p:sldId id="316" r:id="rId44"/>
    <p:sldId id="317" r:id="rId45"/>
    <p:sldId id="309" r:id="rId46"/>
    <p:sldId id="310" r:id="rId47"/>
    <p:sldId id="311" r:id="rId48"/>
    <p:sldId id="314" r:id="rId49"/>
    <p:sldId id="312" r:id="rId50"/>
    <p:sldId id="313" r:id="rId51"/>
    <p:sldId id="293" r:id="rId52"/>
    <p:sldId id="275" r:id="rId53"/>
    <p:sldId id="277" r:id="rId54"/>
    <p:sldId id="276" r:id="rId55"/>
    <p:sldId id="283" r:id="rId56"/>
    <p:sldId id="294" r:id="rId57"/>
    <p:sldId id="296" r:id="rId58"/>
    <p:sldId id="284" r:id="rId59"/>
    <p:sldId id="285" r:id="rId60"/>
    <p:sldId id="295" r:id="rId61"/>
    <p:sldId id="291" r:id="rId62"/>
    <p:sldId id="297" r:id="rId63"/>
    <p:sldId id="298" r:id="rId64"/>
    <p:sldId id="320" r:id="rId65"/>
    <p:sldId id="321" r:id="rId66"/>
    <p:sldId id="323" r:id="rId67"/>
    <p:sldId id="322" r:id="rId6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B176C10-F81A-4EA5-A7BE-F423AACC9775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C8A28A4-600B-41E9-B9BC-F85131B18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88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28A4-600B-41E9-B9BC-F85131B18DC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34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ED2F-ED74-4570-8C81-EB20AB754D8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389-EED5-4AB3-B0EA-48E842167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ED2F-ED74-4570-8C81-EB20AB754D8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389-EED5-4AB3-B0EA-48E842167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ED2F-ED74-4570-8C81-EB20AB754D8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389-EED5-4AB3-B0EA-48E842167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ED2F-ED74-4570-8C81-EB20AB754D8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389-EED5-4AB3-B0EA-48E842167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ED2F-ED74-4570-8C81-EB20AB754D8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389-EED5-4AB3-B0EA-48E842167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ED2F-ED74-4570-8C81-EB20AB754D8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389-EED5-4AB3-B0EA-48E842167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ED2F-ED74-4570-8C81-EB20AB754D8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389-EED5-4AB3-B0EA-48E842167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ED2F-ED74-4570-8C81-EB20AB754D8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389-EED5-4AB3-B0EA-48E842167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ED2F-ED74-4570-8C81-EB20AB754D8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389-EED5-4AB3-B0EA-48E842167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ED2F-ED74-4570-8C81-EB20AB754D8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389-EED5-4AB3-B0EA-48E842167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ED2F-ED74-4570-8C81-EB20AB754D8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2389-EED5-4AB3-B0EA-48E842167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0ED2F-ED74-4570-8C81-EB20AB754D8C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2389-EED5-4AB3-B0EA-48E842167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r="2439" b="13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تحلیل مفصلی</a:t>
            </a:r>
            <a:endParaRPr lang="en-US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fa-IR" sz="2800" dirty="0" smtClean="0">
                <a:cs typeface="B Zar" pitchFamily="2" charset="-78"/>
              </a:rPr>
              <a:t>1. در تحلیل خرپاها اولین قدم رسم دیاگرام آزاد کل خرپا و محاسبه نیروی های تکیه گاهی می باشد.</a:t>
            </a:r>
            <a:endParaRPr lang="en-US" sz="2800" dirty="0">
              <a:cs typeface="B Za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376998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24200"/>
            <a:ext cx="40862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2819400"/>
          </a:xfrm>
        </p:spPr>
        <p:txBody>
          <a:bodyPr>
            <a:normAutofit/>
          </a:bodyPr>
          <a:lstStyle/>
          <a:p>
            <a:pPr algn="just" rtl="1">
              <a:buClr>
                <a:srgbClr val="C00000"/>
              </a:buClr>
              <a:buSzPct val="106000"/>
              <a:buFont typeface="Wingdings" pitchFamily="2" charset="2"/>
              <a:buChar char="ü"/>
            </a:pPr>
            <a:r>
              <a:rPr lang="fa-IR" sz="2800" dirty="0" smtClean="0">
                <a:cs typeface="B Zar" pitchFamily="2" charset="-78"/>
              </a:rPr>
              <a:t> در تحلیل مفصلی، چون کل خرپا حالت تعادل دارد پس تک تک مفصل ها نیز حالت تعادل دارند. </a:t>
            </a:r>
          </a:p>
          <a:p>
            <a:pPr algn="just" rtl="1">
              <a:buClr>
                <a:srgbClr val="C00000"/>
              </a:buClr>
              <a:buSzPct val="106000"/>
              <a:buFont typeface="Wingdings" pitchFamily="2" charset="2"/>
              <a:buChar char="ü"/>
            </a:pPr>
            <a:r>
              <a:rPr lang="fa-IR" sz="2800" dirty="0" smtClean="0">
                <a:cs typeface="B Zar" pitchFamily="2" charset="-78"/>
              </a:rPr>
              <a:t>لذا دیاگرام آزاد برای هر مفصل رسم می شود و معادلات تعادل برای آن نوشته می شود</a:t>
            </a:r>
            <a:endParaRPr lang="en-US" sz="2800" dirty="0">
              <a:cs typeface="B Zar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495800" cy="327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057400"/>
            <a:ext cx="4381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5638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 smtClean="0">
                <a:cs typeface="B Zar" pitchFamily="2" charset="-78"/>
              </a:rPr>
              <a:t>تحلیل از مفصلی شروع می شود که بیشتر ازدو نیروی مجهول نداشته باشد و نیروی خارجی یا نیروی تکیه گاهی به آن وارد شده باشد</a:t>
            </a:r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25007"/>
          <a:stretch>
            <a:fillRect/>
          </a:stretch>
        </p:blipFill>
        <p:spPr bwMode="auto">
          <a:xfrm>
            <a:off x="1" y="304800"/>
            <a:ext cx="655544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482" y="1828800"/>
            <a:ext cx="26625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معین یا نامعین بودن یک خرپا </a:t>
            </a:r>
            <a:endParaRPr lang="en-US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1219200"/>
          </a:xfrm>
        </p:spPr>
        <p:txBody>
          <a:bodyPr/>
          <a:lstStyle/>
          <a:p>
            <a:pPr algn="just" rtl="1"/>
            <a:r>
              <a:rPr lang="fa-IR" dirty="0" smtClean="0">
                <a:cs typeface="B Zar" pitchFamily="2" charset="-78"/>
              </a:rPr>
              <a:t>اگر تعداد مجهولات یک سازه مهندسی بیشتر از تعداد معادلات آن باشد، آن سازه از نظر استاتیکی نامعین است.</a:t>
            </a:r>
            <a:endParaRPr lang="en-US" dirty="0">
              <a:cs typeface="B Zar" pitchFamily="2" charset="-7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09800"/>
            <a:ext cx="3429000" cy="515639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19400"/>
            <a:ext cx="2941320" cy="50712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572000"/>
            <a:ext cx="2362199" cy="491150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181600"/>
            <a:ext cx="3032762" cy="6096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2533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581400"/>
            <a:ext cx="3550920" cy="609600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438399"/>
            <a:ext cx="3429000" cy="791308"/>
          </a:xfrm>
          <a:prstGeom prst="rect">
            <a:avLst/>
          </a:prstGeom>
          <a:noFill/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810000"/>
            <a:ext cx="2514600" cy="691035"/>
          </a:xfrm>
          <a:prstGeom prst="rect">
            <a:avLst/>
          </a:prstGeom>
          <a:noFill/>
        </p:spPr>
      </p:pic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410200"/>
            <a:ext cx="2079625" cy="571500"/>
          </a:xfrm>
          <a:prstGeom prst="rect">
            <a:avLst/>
          </a:prstGeom>
          <a:noFill/>
        </p:spPr>
      </p:pic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4495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itchFamily="2" charset="-78"/>
              </a:rPr>
              <a:t>نامعین</a:t>
            </a:r>
            <a:endParaRPr lang="en-US" sz="3600" b="1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59830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itchFamily="2" charset="-78"/>
              </a:rPr>
              <a:t>ناپایدار</a:t>
            </a:r>
            <a:endParaRPr lang="en-US" sz="3600" b="1" dirty="0">
              <a:solidFill>
                <a:srgbClr val="C00000"/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حالت های خاص</a:t>
            </a:r>
            <a:endParaRPr lang="en-US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5246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6051" y="4495800"/>
            <a:ext cx="431751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22238"/>
            <a:ext cx="4648200" cy="868362"/>
          </a:xfrm>
        </p:spPr>
        <p:txBody>
          <a:bodyPr>
            <a:normAutofit/>
          </a:bodyPr>
          <a:lstStyle/>
          <a:p>
            <a:pPr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مثال: نیروی داخلی هر </a:t>
            </a:r>
            <a:b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</a:b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عضو را محاسبه کنید</a:t>
            </a:r>
            <a:endParaRPr lang="en-US" sz="24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41875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t="7785" r="6701"/>
          <a:stretch>
            <a:fillRect/>
          </a:stretch>
        </p:blipFill>
        <p:spPr bwMode="auto">
          <a:xfrm>
            <a:off x="76200" y="47152"/>
            <a:ext cx="4267200" cy="33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371600"/>
            <a:ext cx="1881187" cy="19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8268" y="3657600"/>
            <a:ext cx="378553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3657600"/>
            <a:ext cx="1600201" cy="140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1"/>
            <a:ext cx="2133600" cy="329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76200"/>
            <a:ext cx="71142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 t="5556" b="28632"/>
          <a:stretch>
            <a:fillRect/>
          </a:stretch>
        </p:blipFill>
        <p:spPr bwMode="auto">
          <a:xfrm>
            <a:off x="144194" y="3223846"/>
            <a:ext cx="3164032" cy="180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029200"/>
            <a:ext cx="8290567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28900" t="72222" r="34975"/>
          <a:stretch>
            <a:fillRect/>
          </a:stretch>
        </p:blipFill>
        <p:spPr bwMode="auto">
          <a:xfrm>
            <a:off x="3352800" y="31242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-76200" y="-76200"/>
            <a:ext cx="2819400" cy="357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8600"/>
            <a:ext cx="6477000" cy="192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38654"/>
            <a:ext cx="2895600" cy="33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410200"/>
            <a:ext cx="648763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تحلیل مقطعی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500"/>
          <a:stretch>
            <a:fillRect/>
          </a:stretch>
        </p:blipFill>
        <p:spPr bwMode="auto">
          <a:xfrm>
            <a:off x="152400" y="1208456"/>
            <a:ext cx="3505200" cy="36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447800"/>
            <a:ext cx="4572000" cy="383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69589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Zar" pitchFamily="2" charset="-78"/>
              </a:rPr>
              <a:t>برش انتخابی همیشه از روی عضوها رسم می شود و هیچ وقت از روی گره ها رد نمی شود</a:t>
            </a:r>
            <a:endParaRPr lang="en-US" sz="2000" b="1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</a:rPr>
              <a:t>در شکل زیر نیروهای داخلی عضوهای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fa-I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KL</a:t>
            </a:r>
            <a:r>
              <a:rPr lang="fa-IR" sz="2400" b="1" dirty="0" smtClean="0">
                <a:solidFill>
                  <a:srgbClr val="C00000"/>
                </a:solidFill>
              </a:rPr>
              <a:t>، </a:t>
            </a:r>
            <a:r>
              <a:rPr lang="en-US" sz="2400" b="1" dirty="0" smtClean="0">
                <a:solidFill>
                  <a:srgbClr val="C00000"/>
                </a:solidFill>
              </a:rPr>
              <a:t>CL</a:t>
            </a:r>
            <a:r>
              <a:rPr lang="fa-IR" sz="2400" b="1" dirty="0" smtClean="0">
                <a:solidFill>
                  <a:srgbClr val="C00000"/>
                </a:solidFill>
              </a:rPr>
              <a:t> و </a:t>
            </a:r>
            <a:r>
              <a:rPr lang="en-US" sz="2400" b="1" dirty="0" smtClean="0">
                <a:solidFill>
                  <a:srgbClr val="C00000"/>
                </a:solidFill>
              </a:rPr>
              <a:t>CB</a:t>
            </a:r>
            <a:r>
              <a:rPr lang="fa-IR" sz="2400" b="1" dirty="0" smtClean="0">
                <a:solidFill>
                  <a:srgbClr val="C00000"/>
                </a:solidFill>
              </a:rPr>
              <a:t> را محاسبه کنید؟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6577142" cy="393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7200" dirty="0" smtClean="0">
                <a:cs typeface="B Zar" pitchFamily="2" charset="-78"/>
              </a:rPr>
              <a:t>فصل چهارم</a:t>
            </a:r>
            <a:endParaRPr lang="en-US" sz="72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sz="7200" dirty="0" smtClean="0">
                <a:solidFill>
                  <a:srgbClr val="FF0000"/>
                </a:solidFill>
                <a:cs typeface="B Zar" pitchFamily="2" charset="-78"/>
              </a:rPr>
              <a:t>سازه ها</a:t>
            </a:r>
            <a:endParaRPr lang="en-US" sz="7200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l">
              <a:buNone/>
            </a:pP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5062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448" y="3886199"/>
            <a:ext cx="8856152" cy="65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1" y="914400"/>
            <a:ext cx="2362200" cy="50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447800"/>
            <a:ext cx="138350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7244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2743200"/>
            <a:ext cx="5664654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239000" cy="41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</a:rPr>
              <a:t>در شکل زیر نیروهای داخلی عضو</a:t>
            </a:r>
            <a:r>
              <a:rPr lang="en-US" sz="2400" b="1" dirty="0" smtClean="0">
                <a:solidFill>
                  <a:srgbClr val="C00000"/>
                </a:solidFill>
              </a:rPr>
              <a:t>DJ</a:t>
            </a:r>
            <a:r>
              <a:rPr lang="fa-IR" sz="2400" b="1" dirty="0" smtClean="0">
                <a:solidFill>
                  <a:srgbClr val="C00000"/>
                </a:solidFill>
              </a:rPr>
              <a:t> را محاسبه کنید؟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fa-IR" sz="2400" b="1" dirty="0" smtClean="0">
                <a:solidFill>
                  <a:srgbClr val="C00000"/>
                </a:solidFill>
              </a:rPr>
              <a:t> ( عکس العمل های تکیه گاهی را در نظر نگیرید)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531951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84387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10000"/>
            <a:ext cx="1209675" cy="571500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038600"/>
            <a:ext cx="3676650" cy="342900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038600"/>
            <a:ext cx="1333500" cy="342900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2667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6781800" cy="344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87077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rgbClr val="C00000"/>
                </a:solidFill>
              </a:rPr>
              <a:t>خرپای سه بعدی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352800" cy="31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DOCUME~1\WALTOL~1\LOCALS~1\Temp\\msotw9_temp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867" y="1295400"/>
            <a:ext cx="391613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58674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 joints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44196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 simple truss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+ 6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7013" indent="-227013">
              <a:spcBef>
                <a:spcPct val="50000"/>
              </a:spcBef>
              <a:buFontTx/>
              <a:buChar char="•"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member forces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7013" indent="-227013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6 support reactions.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35623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153400" cy="5745163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تحلیل مفصلی</a:t>
            </a:r>
            <a:endParaRPr lang="en-US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/>
            <a:endParaRPr lang="en-US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/>
            <a:endParaRPr lang="en-US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/>
            <a:endParaRPr lang="en-US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/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تحلیل مقطعی</a:t>
            </a:r>
            <a:endParaRPr lang="en-US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>
              <a:buNone/>
            </a:pPr>
            <a:endParaRPr lang="en-US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20513" r="9157"/>
          <a:stretch>
            <a:fillRect/>
          </a:stretch>
        </p:blipFill>
        <p:spPr bwMode="auto">
          <a:xfrm>
            <a:off x="304800" y="228600"/>
            <a:ext cx="1828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219200"/>
            <a:ext cx="1200150" cy="571500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219200"/>
            <a:ext cx="1200150" cy="57150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219200"/>
            <a:ext cx="1238250" cy="571500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3086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5105400" cy="70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962400"/>
            <a:ext cx="1200150" cy="571500"/>
          </a:xfrm>
          <a:prstGeom prst="rect">
            <a:avLst/>
          </a:prstGeom>
          <a:noFill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038600"/>
            <a:ext cx="1200150" cy="571500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4000500"/>
            <a:ext cx="1238250" cy="571500"/>
          </a:xfrm>
          <a:prstGeom prst="rect">
            <a:avLst/>
          </a:prstGeom>
          <a:noFill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876800"/>
            <a:ext cx="1266825" cy="5715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953000"/>
            <a:ext cx="1266825" cy="571500"/>
          </a:xfrm>
          <a:prstGeom prst="rect">
            <a:avLst/>
          </a:prstGeom>
          <a:noFill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4953000"/>
            <a:ext cx="1314450" cy="571500"/>
          </a:xfrm>
          <a:prstGeom prst="rect">
            <a:avLst/>
          </a:prstGeom>
          <a:noFill/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3086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1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pPr algn="just" rtl="1"/>
            <a:r>
              <a:rPr lang="fa-IR" sz="2800" dirty="0" smtClean="0">
                <a:cs typeface="B Zar" pitchFamily="2" charset="-78"/>
              </a:rPr>
              <a:t>در شکل زیر یک خرپای فضای با تکیه گاه گوی کاسه در نقطه </a:t>
            </a:r>
            <a:r>
              <a:rPr lang="en-US" sz="2800" dirty="0" smtClean="0">
                <a:cs typeface="B Zar" pitchFamily="2" charset="-78"/>
              </a:rPr>
              <a:t>A</a:t>
            </a:r>
            <a:r>
              <a:rPr lang="fa-IR" sz="2800" dirty="0" smtClean="0">
                <a:cs typeface="B Zar" pitchFamily="2" charset="-78"/>
              </a:rPr>
              <a:t> و میله های 1، 2 و 3 نگه داشته شده است. نیروی خارجی </a:t>
            </a:r>
            <a:r>
              <a:rPr lang="en-US" sz="2800" dirty="0" smtClean="0">
                <a:cs typeface="B Zar" pitchFamily="2" charset="-78"/>
              </a:rPr>
              <a:t>L</a:t>
            </a:r>
            <a:r>
              <a:rPr lang="fa-IR" sz="2800" dirty="0" smtClean="0">
                <a:cs typeface="B Zar" pitchFamily="2" charset="-78"/>
              </a:rPr>
              <a:t> به مفصل </a:t>
            </a:r>
            <a:r>
              <a:rPr lang="en-US" sz="2800" dirty="0" smtClean="0">
                <a:cs typeface="B Zar" pitchFamily="2" charset="-78"/>
              </a:rPr>
              <a:t>E</a:t>
            </a:r>
            <a:r>
              <a:rPr lang="fa-IR" sz="2800" dirty="0" smtClean="0">
                <a:cs typeface="B Zar" pitchFamily="2" charset="-78"/>
              </a:rPr>
              <a:t> وارد می شود. نیروی داخلی عضوهای </a:t>
            </a:r>
            <a:r>
              <a:rPr lang="en-US" sz="2800" dirty="0" smtClean="0">
                <a:cs typeface="B Zar" pitchFamily="2" charset="-78"/>
              </a:rPr>
              <a:t>EB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en-US" sz="2800" dirty="0" smtClean="0">
                <a:cs typeface="B Zar" pitchFamily="2" charset="-78"/>
              </a:rPr>
              <a:t>ED</a:t>
            </a:r>
            <a:r>
              <a:rPr lang="fa-IR" sz="2800" dirty="0" smtClean="0">
                <a:cs typeface="B Zar" pitchFamily="2" charset="-78"/>
              </a:rPr>
              <a:t> و </a:t>
            </a:r>
            <a:r>
              <a:rPr lang="en-US" sz="2800" dirty="0" smtClean="0">
                <a:cs typeface="B Zar" pitchFamily="2" charset="-78"/>
              </a:rPr>
              <a:t>EC</a:t>
            </a:r>
            <a:r>
              <a:rPr lang="fa-IR" sz="2800" dirty="0" smtClean="0">
                <a:cs typeface="B Zar" pitchFamily="2" charset="-78"/>
              </a:rPr>
              <a:t> را محاسبه کنید؟</a:t>
            </a:r>
            <a:endParaRPr lang="en-US" sz="2800" dirty="0">
              <a:cs typeface="B Zar" pitchFamily="2" charset="-78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434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1" y="0"/>
            <a:ext cx="3962400" cy="398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 r="68163"/>
          <a:stretch>
            <a:fillRect/>
          </a:stretch>
        </p:blipFill>
        <p:spPr bwMode="auto">
          <a:xfrm>
            <a:off x="228600" y="304800"/>
            <a:ext cx="3276600" cy="13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 l="31733" r="31524"/>
          <a:stretch>
            <a:fillRect/>
          </a:stretch>
        </p:blipFill>
        <p:spPr bwMode="auto">
          <a:xfrm>
            <a:off x="228600" y="1447799"/>
            <a:ext cx="3276600" cy="113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/>
          <a:srcRect l="67267"/>
          <a:stretch>
            <a:fillRect/>
          </a:stretch>
        </p:blipFill>
        <p:spPr bwMode="auto">
          <a:xfrm>
            <a:off x="228600" y="2438399"/>
            <a:ext cx="3276600" cy="127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796463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8305800" cy="115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8663" y="2862263"/>
            <a:ext cx="9078884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FontTx/>
              <a:buChar char="-"/>
            </a:pPr>
            <a:r>
              <a:rPr lang="fa-IR" dirty="0" smtClean="0">
                <a:cs typeface="B Zar" pitchFamily="2" charset="-78"/>
              </a:rPr>
              <a:t>در فصل قبلی با رسم دیاگرام جسم، نیروی مجهول تکیه گاهی محاسبه شد</a:t>
            </a:r>
            <a:endParaRPr lang="en-US" dirty="0" smtClean="0">
              <a:cs typeface="B Zar" pitchFamily="2" charset="-78"/>
            </a:endParaRPr>
          </a:p>
          <a:p>
            <a:pPr algn="just" rtl="1">
              <a:buFontTx/>
              <a:buChar char="-"/>
            </a:pPr>
            <a:endParaRPr lang="fa-IR" dirty="0" smtClean="0">
              <a:cs typeface="B Zar" pitchFamily="2" charset="-78"/>
            </a:endParaRPr>
          </a:p>
          <a:p>
            <a:pPr algn="just" rtl="1">
              <a:buFontTx/>
              <a:buChar char="-"/>
            </a:pPr>
            <a:r>
              <a:rPr lang="fa-IR" dirty="0" smtClean="0">
                <a:cs typeface="B Zar" pitchFamily="2" charset="-78"/>
              </a:rPr>
              <a:t>در این فصل علاوه بر نیروهای تکیه ها، نیروی های داخلی اعضا نیز محاسبه خواهد شد.</a:t>
            </a:r>
          </a:p>
          <a:p>
            <a:pPr algn="just" rtl="1">
              <a:buFontTx/>
              <a:buChar char="-"/>
            </a:pPr>
            <a:endParaRPr lang="fa-IR" dirty="0">
              <a:cs typeface="B Zar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Zar" pitchFamily="2" charset="-78"/>
              </a:rPr>
              <a:t>سازه های که در این فصل مورد بررسی قرار می گیرند عبارتند از: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خرپاها، قاب ها و ماشین ها</a:t>
            </a:r>
            <a:endParaRPr lang="en-US" b="1" dirty="0">
              <a:solidFill>
                <a:srgbClr val="FF0000"/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dirty="0" smtClean="0">
                <a:solidFill>
                  <a:srgbClr val="C00000"/>
                </a:solidFill>
                <a:cs typeface="B Zar" pitchFamily="2" charset="-78"/>
              </a:rPr>
              <a:t>قاب ها و ماشین ها</a:t>
            </a:r>
            <a:endParaRPr lang="en-US" b="1" i="1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rtl="1">
              <a:buFont typeface="+mj-lt"/>
              <a:buAutoNum type="arabicPeriod"/>
            </a:pPr>
            <a:r>
              <a:rPr lang="fa-IR" dirty="0" smtClean="0">
                <a:cs typeface="B Zar" pitchFamily="2" charset="-78"/>
              </a:rPr>
              <a:t>قاب ها و ماشین ها سازه های هستند که دارای عضوهای چند نیرویی هستند</a:t>
            </a:r>
          </a:p>
          <a:p>
            <a:pPr marL="514350" indent="-514350" algn="just" rtl="1">
              <a:buFont typeface="+mj-lt"/>
              <a:buAutoNum type="arabicPeriod"/>
            </a:pPr>
            <a:endParaRPr lang="fa-IR" dirty="0" smtClean="0">
              <a:cs typeface="B Zar" pitchFamily="2" charset="-78"/>
            </a:endParaRPr>
          </a:p>
          <a:p>
            <a:pPr marL="514350" indent="-514350" algn="just" rtl="1">
              <a:buFont typeface="+mj-lt"/>
              <a:buAutoNum type="arabicPeriod"/>
            </a:pPr>
            <a:r>
              <a:rPr lang="fa-IR" dirty="0" smtClean="0">
                <a:cs typeface="B Zar" pitchFamily="2" charset="-78"/>
              </a:rPr>
              <a:t>قاب ها برای تحمل با طراحی می شوند و معمولا ثابت و مقید هستند</a:t>
            </a:r>
          </a:p>
          <a:p>
            <a:pPr marL="514350" indent="-514350" algn="just" rtl="1">
              <a:buFont typeface="+mj-lt"/>
              <a:buAutoNum type="arabicPeriod"/>
            </a:pPr>
            <a:endParaRPr lang="fa-IR" dirty="0" smtClean="0">
              <a:cs typeface="B Zar" pitchFamily="2" charset="-78"/>
            </a:endParaRPr>
          </a:p>
          <a:p>
            <a:pPr marL="514350" indent="-514350" algn="just" rtl="1">
              <a:buFont typeface="+mj-lt"/>
              <a:buAutoNum type="arabicPeriod"/>
            </a:pPr>
            <a:r>
              <a:rPr lang="fa-IR" dirty="0" smtClean="0">
                <a:cs typeface="B Zar" pitchFamily="2" charset="-78"/>
              </a:rPr>
              <a:t>ماشین برای انتقال یا تغییر نیرو طراحی می شوند و می توانند ثابت یا متحرک باشند و معمولا دارای اجزاء متحرک هستند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191000" cy="563562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rgbClr val="C00000"/>
                </a:solidFill>
              </a:rPr>
              <a:t>تحلیل قاب ها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838200"/>
            <a:ext cx="5943600" cy="5715000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sz="2400" dirty="0" smtClean="0">
                <a:cs typeface="B Zar" pitchFamily="2" charset="-78"/>
              </a:rPr>
              <a:t>با رسم دیگرام آزاد کل قاب به کمک معادلات تعادل نیروی های مجهول تکیه گاهی محاسبه می شوند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2400" dirty="0" smtClean="0">
                <a:cs typeface="B Zar" pitchFamily="2" charset="-78"/>
              </a:rPr>
              <a:t> برای تعیین نیروی های داخلی باید اجزائ قاب از هم جدا شده و دیاگرام آزاد برای تک تک عضوها رسم شود.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sz="2400" dirty="0" smtClean="0">
              <a:cs typeface="B Zar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2400" dirty="0" smtClean="0">
                <a:cs typeface="B Zar" pitchFamily="2" charset="-78"/>
              </a:rPr>
              <a:t>حال با نوشتن معادلات تعادل برای هر جزء نیروی های داخلی در محل اتصال اعضا را محاسبه کرد</a:t>
            </a:r>
            <a:endParaRPr lang="en-US" sz="2400" dirty="0">
              <a:cs typeface="B Za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44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6018"/>
          <a:stretch>
            <a:fillRect/>
          </a:stretch>
        </p:blipFill>
        <p:spPr bwMode="auto">
          <a:xfrm>
            <a:off x="0" y="4419600"/>
            <a:ext cx="25323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صلب و غیر صلب بودن قاب ها</a:t>
            </a:r>
            <a:endParaRPr lang="en-US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800" dirty="0" smtClean="0">
                <a:cs typeface="B Zar" pitchFamily="2" charset="-78"/>
              </a:rPr>
              <a:t> بسیاری از قاب ها در صورت جدا شدن از تکیه گاه، فرو می ریزند. این قاب ها را نمی توان جسم صلب در نظر گرفت</a:t>
            </a:r>
            <a:endParaRPr lang="en-US" sz="2800" dirty="0">
              <a:cs typeface="B Zar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05200"/>
            <a:ext cx="7939193" cy="218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تحلیل قاب غیر صلب</a:t>
            </a:r>
            <a:endParaRPr lang="en-US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59363"/>
          </a:xfrm>
        </p:spPr>
        <p:txBody>
          <a:bodyPr>
            <a:normAutofit/>
          </a:bodyPr>
          <a:lstStyle/>
          <a:p>
            <a:pPr marL="514350" indent="-514350" algn="just" rtl="1">
              <a:buFont typeface="+mj-lt"/>
              <a:buAutoNum type="alphaLcParenR"/>
            </a:pPr>
            <a:r>
              <a:rPr lang="fa-IR" sz="2800" dirty="0" smtClean="0">
                <a:cs typeface="B Zar" pitchFamily="2" charset="-78"/>
              </a:rPr>
              <a:t>دیاگرام آزاد این نوع قاب ها نشان دهنده چهار نیروی مجهول تکیه گاهی است و نمی توان با سه معادله نیروهای مجهول تکیه گاهی را محاسبه کرد</a:t>
            </a:r>
          </a:p>
          <a:p>
            <a:pPr marL="514350" indent="-514350" algn="just" rtl="1">
              <a:buFont typeface="+mj-lt"/>
              <a:buAutoNum type="alphaLcParenR"/>
            </a:pPr>
            <a:endParaRPr lang="fa-IR" sz="2800" dirty="0" smtClean="0">
              <a:cs typeface="B Zar" pitchFamily="2" charset="-78"/>
            </a:endParaRPr>
          </a:p>
          <a:p>
            <a:pPr marL="514350" indent="-514350" algn="just" rtl="1">
              <a:buFont typeface="+mj-lt"/>
              <a:buAutoNum type="alphaLcParenR"/>
            </a:pPr>
            <a:r>
              <a:rPr lang="fa-IR" sz="2800" dirty="0" smtClean="0">
                <a:cs typeface="B Zar" pitchFamily="2" charset="-78"/>
              </a:rPr>
              <a:t>لذا باید دیاگرام آزاد هر عضو را جداگانه رسم کرد که در نهایت شش مجهول و شش معادله ( هر عضو 3 معادله) تعادل وجود دارد.</a:t>
            </a:r>
            <a:endParaRPr lang="en-US" sz="2800" dirty="0">
              <a:cs typeface="B Zar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9144000" cy="248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عمل و عکس العمل در نقاط اتصال اعضا</a:t>
            </a:r>
            <a:endParaRPr lang="en-US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5659"/>
            <a:ext cx="4536178" cy="361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966" y="1523999"/>
            <a:ext cx="4175433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0207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dirty="0" smtClean="0">
                <a:solidFill>
                  <a:srgbClr val="C00000"/>
                </a:solidFill>
                <a:cs typeface="B Zar" pitchFamily="2" charset="-78"/>
              </a:rPr>
              <a:t>در قاب شکل زیر نیروی های تکیه گاهی و نیروی های داخلی بین اعضا را محاسبه کنید</a:t>
            </a:r>
            <a:endParaRPr lang="en-US" sz="3200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6248400" cy="491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34"/>
          <a:stretch>
            <a:fillRect/>
          </a:stretch>
        </p:blipFill>
        <p:spPr bwMode="auto">
          <a:xfrm>
            <a:off x="304800" y="386173"/>
            <a:ext cx="5029200" cy="413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0207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dirty="0" smtClean="0">
                <a:solidFill>
                  <a:srgbClr val="C00000"/>
                </a:solidFill>
                <a:cs typeface="B Zar" pitchFamily="2" charset="-78"/>
              </a:rPr>
              <a:t>قدم اول: رسم دیاگرام کلی </a:t>
            </a:r>
            <a:br>
              <a:rPr lang="fa-IR" sz="3200" dirty="0" smtClean="0">
                <a:solidFill>
                  <a:srgbClr val="C00000"/>
                </a:solidFill>
                <a:cs typeface="B Zar" pitchFamily="2" charset="-78"/>
              </a:rPr>
            </a:br>
            <a:r>
              <a:rPr lang="fa-IR" sz="3200" dirty="0" smtClean="0">
                <a:solidFill>
                  <a:srgbClr val="C00000"/>
                </a:solidFill>
                <a:cs typeface="B Zar" pitchFamily="2" charset="-78"/>
              </a:rPr>
              <a:t>و محاسبه نیروی های تکیه گاهی</a:t>
            </a:r>
            <a:endParaRPr lang="en-US" sz="3200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9075280" cy="21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6019800" cy="51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0207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dirty="0" smtClean="0">
                <a:solidFill>
                  <a:srgbClr val="C00000"/>
                </a:solidFill>
                <a:cs typeface="B Zar" pitchFamily="2" charset="-78"/>
              </a:rPr>
              <a:t>قدم اول: رسم دیاگرام اعضا </a:t>
            </a:r>
            <a:br>
              <a:rPr lang="fa-IR" sz="3200" dirty="0" smtClean="0">
                <a:solidFill>
                  <a:srgbClr val="C00000"/>
                </a:solidFill>
                <a:cs typeface="B Zar" pitchFamily="2" charset="-78"/>
              </a:rPr>
            </a:br>
            <a:r>
              <a:rPr lang="fa-IR" sz="3200" dirty="0" smtClean="0">
                <a:solidFill>
                  <a:srgbClr val="C00000"/>
                </a:solidFill>
                <a:cs typeface="B Zar" pitchFamily="2" charset="-78"/>
              </a:rPr>
              <a:t>و محاسبه نیروی های داخلی</a:t>
            </a:r>
            <a:endParaRPr lang="en-US" sz="3200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724400"/>
            <a:ext cx="89154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عضو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CE</a:t>
            </a:r>
            <a:r>
              <a:rPr lang="fa-IR" sz="3200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 دو نیروی است که با توجه به ابعاد داریم: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Ey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= ½ Ex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همچنین :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Cx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=Ex; Cy=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Ey</a:t>
            </a:r>
            <a:endParaRPr lang="en-US" sz="3200" dirty="0" smtClean="0">
              <a:solidFill>
                <a:srgbClr val="C00000"/>
              </a:solidFill>
              <a:latin typeface="+mj-lt"/>
              <a:ea typeface="+mj-ea"/>
              <a:cs typeface="B Zar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بنابراین می توان با نوشتن معادلات تعادل برای تک تک اعضا مجهولات را محاسبه کرد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9240" b="67461"/>
          <a:stretch>
            <a:fillRect/>
          </a:stretch>
        </p:blipFill>
        <p:spPr bwMode="auto">
          <a:xfrm>
            <a:off x="381000" y="304800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0" y="533400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b="1" dirty="0" smtClean="0">
                <a:cs typeface="B Zar" pitchFamily="2" charset="-78"/>
              </a:rPr>
              <a:t>دیاگرام آزاد قرقره</a:t>
            </a:r>
            <a:endParaRPr lang="en-US" sz="3200" b="1" dirty="0">
              <a:cs typeface="B Zar" pitchFamily="2" charset="-78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32575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191000" y="2743200"/>
            <a:ext cx="4742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B Zar" pitchFamily="2" charset="-78"/>
              </a:rPr>
              <a:t>دیاگرام آزاد عضو دو نیروی </a:t>
            </a:r>
            <a:r>
              <a:rPr lang="en-US" sz="3200" b="1" dirty="0" smtClean="0">
                <a:cs typeface="B Zar" pitchFamily="2" charset="-78"/>
              </a:rPr>
              <a:t>CE</a:t>
            </a:r>
            <a:endParaRPr lang="en-US" sz="3200" b="1" dirty="0">
              <a:cs typeface="B Zar" pitchFamily="2" charset="-78"/>
            </a:endParaRP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505200"/>
            <a:ext cx="1584960" cy="609600"/>
          </a:xfrm>
          <a:prstGeom prst="rect">
            <a:avLst/>
          </a:prstGeom>
          <a:noFill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267200"/>
            <a:ext cx="1600200" cy="678873"/>
          </a:xfrm>
          <a:prstGeom prst="rect">
            <a:avLst/>
          </a:prstGeom>
          <a:noFill/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1419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352800"/>
            <a:ext cx="1600200" cy="900113"/>
          </a:xfrm>
          <a:prstGeom prst="rect">
            <a:avLst/>
          </a:prstGeom>
          <a:noFill/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4514" y="4312920"/>
            <a:ext cx="1170432" cy="609600"/>
          </a:xfrm>
          <a:prstGeom prst="rect">
            <a:avLst/>
          </a:prstGeom>
          <a:noFill/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76199"/>
            <a:ext cx="4495800" cy="17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34114" y="152400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B Zar" pitchFamily="2" charset="-78"/>
              </a:rPr>
              <a:t>دیاگرام آزاد </a:t>
            </a:r>
            <a:r>
              <a:rPr lang="en-US" sz="3200" b="1" dirty="0" smtClean="0">
                <a:cs typeface="B Zar" pitchFamily="2" charset="-78"/>
              </a:rPr>
              <a:t>BEF</a:t>
            </a:r>
            <a:endParaRPr lang="en-US" sz="3200" b="1" dirty="0">
              <a:cs typeface="B Zar" pitchFamily="2" charset="-7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7315200" cy="18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124200"/>
            <a:ext cx="224441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257800"/>
            <a:ext cx="5638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828815" y="3657600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B Zar" pitchFamily="2" charset="-78"/>
              </a:rPr>
              <a:t>دیاگرام آزاد </a:t>
            </a:r>
            <a:r>
              <a:rPr lang="en-US" sz="3200" b="1" dirty="0" smtClean="0">
                <a:cs typeface="B Zar" pitchFamily="2" charset="-78"/>
              </a:rPr>
              <a:t>AD</a:t>
            </a:r>
            <a:endParaRPr lang="en-US" sz="3200" b="1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solidFill>
                  <a:srgbClr val="C00000"/>
                </a:solidFill>
                <a:cs typeface="B Zar" pitchFamily="2" charset="-78"/>
              </a:rPr>
              <a:t>خرپا  (</a:t>
            </a:r>
            <a:r>
              <a:rPr lang="en-US" sz="3600" b="1" dirty="0">
                <a:solidFill>
                  <a:srgbClr val="C00000"/>
                </a:solidFill>
                <a:cs typeface="B Zar" pitchFamily="2" charset="-78"/>
              </a:rPr>
              <a:t>T</a:t>
            </a:r>
            <a:r>
              <a:rPr lang="en-US" sz="3600" b="1" dirty="0" smtClean="0">
                <a:solidFill>
                  <a:srgbClr val="C00000"/>
                </a:solidFill>
                <a:cs typeface="B Zar" pitchFamily="2" charset="-78"/>
              </a:rPr>
              <a:t>russ</a:t>
            </a:r>
            <a:r>
              <a:rPr lang="fa-IR" sz="3600" b="1" dirty="0" smtClean="0">
                <a:solidFill>
                  <a:srgbClr val="C00000"/>
                </a:solidFill>
                <a:cs typeface="B Zar" pitchFamily="2" charset="-78"/>
              </a:rPr>
              <a:t>)</a:t>
            </a:r>
            <a:endParaRPr lang="en-US" sz="3600" b="1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/>
          <a:lstStyle/>
          <a:p>
            <a:pPr algn="just" rtl="1">
              <a:buNone/>
            </a:pPr>
            <a:r>
              <a:rPr lang="fa-IR" sz="2800" dirty="0" smtClean="0">
                <a:cs typeface="B Zar" pitchFamily="2" charset="-78"/>
              </a:rPr>
              <a:t>خرپا یک سازه مهندسی است که بیشتر ساکن و برای تحمل بار طراحی می شود</a:t>
            </a:r>
          </a:p>
          <a:p>
            <a:pPr algn="just" rtl="1">
              <a:buNone/>
            </a:pPr>
            <a:endParaRPr lang="en-US" dirty="0">
              <a:cs typeface="B Za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9318"/>
          <a:stretch>
            <a:fillRect/>
          </a:stretch>
        </p:blipFill>
        <p:spPr bwMode="auto">
          <a:xfrm>
            <a:off x="0" y="1981200"/>
            <a:ext cx="5191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25" y="4171950"/>
            <a:ext cx="49053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ماشین ها</a:t>
            </a:r>
            <a:endParaRPr lang="en-US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021200" y="2133600"/>
            <a:ext cx="540624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1552"/>
          <a:stretch>
            <a:fillRect/>
          </a:stretch>
        </p:blipFill>
        <p:spPr bwMode="auto">
          <a:xfrm>
            <a:off x="3741011" y="1600200"/>
            <a:ext cx="525058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83933"/>
            <a:ext cx="5334000" cy="527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قاب شکل زیر از سه عضو تشکیل شده است که توسط پین در نقاط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C, D , E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بهم وصل شده اند. نیروی که اعضا در نقاط اتصال بهم وارد می کنند را محاسبه کنید؟ </a:t>
            </a:r>
            <a:endParaRPr lang="en-US" sz="2400" b="1" dirty="0">
              <a:solidFill>
                <a:srgbClr val="C00000"/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83104"/>
            <a:ext cx="6705600" cy="456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ماشین شکل زیر بازوی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OAB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توسط جک هیدرولیکی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AC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و بازوی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EBIF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توسط جک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ED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کنترل می شود. با توجه به نیروی 20</a:t>
            </a:r>
            <a:r>
              <a:rPr lang="en-US" sz="2400" b="1" dirty="0" err="1" smtClean="0">
                <a:solidFill>
                  <a:srgbClr val="C00000"/>
                </a:solidFill>
                <a:cs typeface="B Zar" pitchFamily="2" charset="-78"/>
              </a:rPr>
              <a:t>kN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نیروی که جک های نام برده تحمل می کنند را محاسبه کنید؟</a:t>
            </a:r>
            <a:endParaRPr lang="en-US" sz="2400" b="1" dirty="0">
              <a:solidFill>
                <a:srgbClr val="C00000"/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7400" cy="47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22" y="5105400"/>
            <a:ext cx="904567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3600" cy="506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r="5367"/>
          <a:stretch>
            <a:fillRect/>
          </a:stretch>
        </p:blipFill>
        <p:spPr bwMode="auto">
          <a:xfrm>
            <a:off x="76200" y="50292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27870"/>
            <a:ext cx="5867400" cy="480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قاب شکل زیر از چهار عضو تشکیل شده است. نیروی داخلی در نقاط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B, F, D, E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را محاشبهکنید همچنین عکس العمل های تکیه گاهی را محاسبه کنید؟(نیروی 30 پوندی به عضو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BC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وارد می شود) </a:t>
            </a:r>
            <a:endParaRPr lang="en-US" sz="2400" b="1" dirty="0">
              <a:solidFill>
                <a:srgbClr val="C00000"/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9445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dirty="0" smtClean="0">
                <a:cs typeface="B Zar" pitchFamily="2" charset="-78"/>
              </a:rPr>
              <a:t>قدم اول: رسم دیاگرام کلی خرپا </a:t>
            </a:r>
            <a:br>
              <a:rPr lang="fa-IR" sz="3200" dirty="0" smtClean="0">
                <a:cs typeface="B Zar" pitchFamily="2" charset="-78"/>
              </a:rPr>
            </a:br>
            <a:r>
              <a:rPr lang="fa-IR" sz="3200" dirty="0" smtClean="0">
                <a:cs typeface="B Zar" pitchFamily="2" charset="-78"/>
              </a:rPr>
              <a:t>و محاسبه نیروی های تکیه گاهی</a:t>
            </a:r>
            <a:endParaRPr lang="en-US" sz="3200" dirty="0">
              <a:cs typeface="B Zar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180" r="17023"/>
          <a:stretch>
            <a:fillRect/>
          </a:stretch>
        </p:blipFill>
        <p:spPr bwMode="auto">
          <a:xfrm>
            <a:off x="914400" y="304799"/>
            <a:ext cx="3581400" cy="436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9" y="4800600"/>
            <a:ext cx="766916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5867400" cy="556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9445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dirty="0" smtClean="0">
                <a:cs typeface="B Zar" pitchFamily="2" charset="-78"/>
              </a:rPr>
              <a:t>قدم اول: رسم دیاگرام تک تک</a:t>
            </a:r>
            <a:r>
              <a:rPr lang="en-US" sz="3200" dirty="0" smtClean="0">
                <a:cs typeface="B Zar" pitchFamily="2" charset="-78"/>
              </a:rPr>
              <a:t> </a:t>
            </a:r>
            <a:r>
              <a:rPr lang="fa-IR" sz="3200" dirty="0" smtClean="0">
                <a:cs typeface="B Zar" pitchFamily="2" charset="-78"/>
              </a:rPr>
              <a:t>عضوها </a:t>
            </a:r>
            <a:r>
              <a:rPr lang="en-US" sz="3200" dirty="0" smtClean="0">
                <a:cs typeface="B Zar" pitchFamily="2" charset="-78"/>
              </a:rPr>
              <a:t/>
            </a:r>
            <a:br>
              <a:rPr lang="en-US" sz="3200" dirty="0" smtClean="0">
                <a:cs typeface="B Zar" pitchFamily="2" charset="-78"/>
              </a:rPr>
            </a:br>
            <a:r>
              <a:rPr lang="fa-IR" sz="3200" dirty="0" smtClean="0">
                <a:cs typeface="B Zar" pitchFamily="2" charset="-78"/>
              </a:rPr>
              <a:t>و محاسبه نیروها</a:t>
            </a:r>
            <a:endParaRPr lang="en-US" sz="3200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247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5836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562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0"/>
            <a:ext cx="3048000" cy="254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819400"/>
            <a:ext cx="1828800" cy="24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81400" y="4495800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E=F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0"/>
            <a:ext cx="18669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8686800" cy="232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702"/>
          <a:stretch>
            <a:fillRect/>
          </a:stretch>
        </p:blipFill>
        <p:spPr bwMode="auto">
          <a:xfrm>
            <a:off x="381000" y="0"/>
            <a:ext cx="2543175" cy="241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23254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cs typeface="B Zar" pitchFamily="2" charset="-78"/>
              </a:rPr>
              <a:t>خرپای پایه صلب</a:t>
            </a:r>
            <a:endParaRPr lang="en-US" sz="3600" dirty="0">
              <a:cs typeface="B Zar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"/>
            <a:ext cx="2814637" cy="26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895600"/>
            <a:ext cx="4013662" cy="290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477000" y="2590800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3600" dirty="0">
                <a:solidFill>
                  <a:prstClr val="black"/>
                </a:solidFill>
                <a:cs typeface="B Zar" pitchFamily="2" charset="-78"/>
              </a:rPr>
              <a:t>خرپای ناپایدار</a:t>
            </a:r>
            <a:endParaRPr lang="en-US" sz="3600" dirty="0">
              <a:solidFill>
                <a:prstClr val="black"/>
              </a:solidFill>
              <a:cs typeface="B Za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715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>
                <a:cs typeface="B Zar" pitchFamily="2" charset="-78"/>
              </a:rPr>
              <a:t>خرپای توسعه داده شده توسط خرپای پایه</a:t>
            </a:r>
            <a:endParaRPr lang="en-US" sz="3600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76200"/>
            <a:ext cx="3848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1285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0599"/>
            <a:ext cx="8305800" cy="60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76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399"/>
            <a:ext cx="8229600" cy="114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مسائل تکمیلی</a:t>
            </a:r>
            <a:endParaRPr lang="en-US" sz="60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683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</a:rPr>
              <a:t> در شکل زیر با صرف نظراز مولفه های افقی تکیه گاهی، نیروی داخلی هر عضو را محاسبه کنید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7883237" cy="360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rgbClr val="C00000"/>
                </a:solidFill>
                <a:cs typeface="B Zar" pitchFamily="2" charset="-78"/>
              </a:rPr>
              <a:t>تعداد عضوهای صفر نیرویی را محاسبه کنید</a:t>
            </a:r>
            <a:endParaRPr lang="en-US" sz="3600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6597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شکل زیر نیروی داخلی عضو های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AH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AB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و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BG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را با توجه به اینکه عضوهای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BF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و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CG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طناب هستند را محاسبه کنید</a:t>
            </a:r>
            <a:endParaRPr lang="en-US" sz="2400" dirty="0">
              <a:cs typeface="B Zar" pitchFamily="2" charset="-78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7391400" cy="374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03936"/>
            <a:ext cx="7238999" cy="436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شکل زیر نیروی های تکیه گاهی و نیروی داخلی اعضا را محاسبه کنید؟</a:t>
            </a:r>
            <a:endParaRPr lang="en-US" sz="2400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219200"/>
            <a:ext cx="4572000" cy="530066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شکل زیر نیروی داخلی عضو های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FI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CJ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را محاسبه کنید</a:t>
            </a:r>
            <a:endParaRPr lang="en-US" sz="24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4060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279241" cy="43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شکل زیر نیروی داخلی اعضا را محاسبه کنید</a:t>
            </a:r>
            <a:endParaRPr lang="en-US" sz="2400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6096000" cy="442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شکل زیر نیروی داخلی اعضای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CD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و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HG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را محاسبه کنید؟</a:t>
            </a:r>
            <a:endParaRPr lang="en-US" sz="2400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5646672" cy="460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شکل زیر نیروی داخلی اعضای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BC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و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FG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و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JB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را محاسبه کنید؟</a:t>
            </a:r>
            <a:endParaRPr lang="en-US" sz="2400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solidFill>
                  <a:srgbClr val="C00000"/>
                </a:solidFill>
              </a:rPr>
              <a:t>ویژگی های هر خرپا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AutoNum type="arabicParenR"/>
            </a:pPr>
            <a:r>
              <a:rPr lang="fa-IR" dirty="0" smtClean="0">
                <a:cs typeface="B Zar" pitchFamily="2" charset="-78"/>
              </a:rPr>
              <a:t>تمام اعضای خرپا دو نیروی هستند</a:t>
            </a:r>
          </a:p>
          <a:p>
            <a:pPr marL="514350" indent="-514350" algn="r" rtl="1"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514350" indent="-514350" algn="r" rtl="1">
              <a:buAutoNum type="arabicParenR"/>
            </a:pPr>
            <a:endParaRPr lang="fa-IR" dirty="0">
              <a:cs typeface="B Zar" pitchFamily="2" charset="-78"/>
            </a:endParaRPr>
          </a:p>
          <a:p>
            <a:pPr marL="514350" indent="-514350" algn="r" rtl="1"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514350" indent="-514350" algn="r" rtl="1">
              <a:buAutoNum type="arabicParenR"/>
            </a:pPr>
            <a:endParaRPr lang="fa-IR" dirty="0">
              <a:cs typeface="B Zar" pitchFamily="2" charset="-78"/>
            </a:endParaRPr>
          </a:p>
          <a:p>
            <a:pPr marL="514350" indent="-514350" algn="r" rtl="1">
              <a:buAutoNum type="arabicParenR"/>
            </a:pPr>
            <a:r>
              <a:rPr lang="fa-IR" dirty="0" smtClean="0">
                <a:cs typeface="B Zar" pitchFamily="2" charset="-78"/>
              </a:rPr>
              <a:t>نیروهای خارجی در خرپاها </a:t>
            </a:r>
          </a:p>
          <a:p>
            <a:pPr marL="514350" indent="-514350" algn="r" rtl="1">
              <a:buNone/>
            </a:pPr>
            <a:r>
              <a:rPr lang="fa-IR" dirty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   فقط به مفصل ها وارد می شود</a:t>
            </a:r>
          </a:p>
          <a:p>
            <a:pPr marL="514350" indent="-514350" algn="r" rtl="1">
              <a:buAutoNum type="arabicParenR"/>
            </a:pPr>
            <a:endParaRPr lang="en-US" dirty="0">
              <a:cs typeface="B Zar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813" y="152400"/>
            <a:ext cx="297342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4038600" cy="281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514600"/>
            <a:ext cx="7969827" cy="2971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شکل زیر نیروی داخلی اعضای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CD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و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IJ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و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NJ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را بر حسب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P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محاسبه کنید؟</a:t>
            </a:r>
            <a:endParaRPr lang="en-US" sz="24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9308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6400800" cy="514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شکل زیر نیروی داخلی اعضای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BC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و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DC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و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EC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را محاسبه کنید؟</a:t>
            </a:r>
            <a:endParaRPr lang="en-US" sz="2400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882"/>
          <a:stretch>
            <a:fillRect/>
          </a:stretch>
        </p:blipFill>
        <p:spPr bwMode="auto">
          <a:xfrm>
            <a:off x="0" y="0"/>
            <a:ext cx="5867400" cy="655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62600" y="274638"/>
            <a:ext cx="35052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خرپای شکل زیر نیروی</a:t>
            </a:r>
            <a:b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</a:b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داخلی اعضای را محاسبه کنید؟</a:t>
            </a:r>
            <a:endParaRPr lang="en-US" sz="2400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در شکل زیر عضوهای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CD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و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BE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فقط می توانند نیروی کشش تحمل کنند؟ در صورتی که مقدار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P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برابر 12 نیوتن باشد، تعیین کنید کدامیک از این عضوها تحت کشش است و نیروی داخلی اعضای </a:t>
            </a:r>
            <a:r>
              <a:rPr lang="en-US" sz="2400" b="1" dirty="0" smtClean="0">
                <a:solidFill>
                  <a:srgbClr val="C00000"/>
                </a:solidFill>
                <a:cs typeface="B Zar" pitchFamily="2" charset="-78"/>
              </a:rPr>
              <a:t>BD, CE</a:t>
            </a: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را هم محاسبه کنید؟</a:t>
            </a:r>
            <a:endParaRPr lang="en-US" sz="2400" b="1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158" t="5105" b="8627"/>
          <a:stretch>
            <a:fillRect/>
          </a:stretch>
        </p:blipFill>
        <p:spPr bwMode="auto">
          <a:xfrm>
            <a:off x="609600" y="1905000"/>
            <a:ext cx="785164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362305" cy="376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810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در </a:t>
            </a: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قاب شکل زیر مقدار گشتاور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M</a:t>
            </a: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 چقدر باشد تا مولفه افقی نیرو در تکیه گاه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A</a:t>
            </a: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 برابر صفر شود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68719"/>
            <a:ext cx="5334000" cy="50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810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در </a:t>
            </a: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قاب شکل زیر مقدار نیروهای تکیه گاهی و نیروی اعمالی در نقطه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B</a:t>
            </a: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 را محاسبه کنید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76413"/>
            <a:ext cx="4800599" cy="491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810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برای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جمع کردن چرخ از گشتاور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M</a:t>
            </a: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 استفاده می شود. اگر وزن مجموعه 100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پوند باشد که در نقطه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G</a:t>
            </a: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 وارد می شود و زاویه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θ</a:t>
            </a: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برابر 30 درجه باشد. </a:t>
            </a:r>
            <a:r>
              <a:rPr lang="fa-IR" sz="2400" b="1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مقدار گشتاور را محاسبه کنید</a:t>
            </a:r>
            <a:r>
              <a:rPr kumimoji="0" lang="fa-IR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1752600"/>
            <a:ext cx="6172199" cy="45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810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در ماشین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شکل زیر مقدار نیروهای تکیه گاهی و نیروی اعمالی در نقطه </a:t>
            </a:r>
            <a:r>
              <a:rPr lang="en-US" sz="2400" b="1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C</a:t>
            </a:r>
            <a:r>
              <a:rPr lang="fa-IR" sz="2400" b="1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2400" b="1" dirty="0" smtClean="0">
                <a:solidFill>
                  <a:srgbClr val="C00000"/>
                </a:solidFill>
                <a:latin typeface="+mj-lt"/>
                <a:ea typeface="+mj-ea"/>
                <a:cs typeface="B Zar" pitchFamily="2" charset="-78"/>
              </a:rPr>
              <a:t>را محاسبه کنید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274638"/>
            <a:ext cx="18288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انواع خرپا</a:t>
            </a:r>
            <a:endParaRPr lang="en-US" dirty="0">
              <a:solidFill>
                <a:srgbClr val="C00000"/>
              </a:solidFill>
              <a:cs typeface="B Za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426" r="7448"/>
          <a:stretch>
            <a:fillRect/>
          </a:stretch>
        </p:blipFill>
        <p:spPr bwMode="auto">
          <a:xfrm>
            <a:off x="228600" y="63858"/>
            <a:ext cx="5943600" cy="671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0075"/>
            <a:ext cx="5029200" cy="66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تحلیل خرپاها</a:t>
            </a:r>
            <a:endParaRPr lang="en-US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rtl="1">
              <a:buAutoNum type="arabicPeriod"/>
            </a:pPr>
            <a:r>
              <a:rPr lang="fa-IR" dirty="0" smtClean="0">
                <a:cs typeface="B Zar" pitchFamily="2" charset="-78"/>
              </a:rPr>
              <a:t>هدف از تحلیل خرپا یافتن نیروی داخلی هر عضو هست تا بتوان بر اساس نیروی داخلی، جنس و سطح مقطع خرپا را تعیین کرد.</a:t>
            </a:r>
          </a:p>
          <a:p>
            <a:pPr marL="514350" indent="-514350" algn="just" rtl="1">
              <a:buAutoNum type="arabicPeriod"/>
            </a:pPr>
            <a:endParaRPr lang="fa-IR" dirty="0" smtClean="0">
              <a:cs typeface="B Zar" pitchFamily="2" charset="-78"/>
            </a:endParaRPr>
          </a:p>
          <a:p>
            <a:pPr marL="514350" indent="-514350" algn="just" rtl="1">
              <a:buAutoNum type="arabicPeriod"/>
            </a:pPr>
            <a:r>
              <a:rPr lang="fa-IR" dirty="0" smtClean="0">
                <a:cs typeface="B Zar" pitchFamily="2" charset="-78"/>
              </a:rPr>
              <a:t>در تحلیل خرپاها از دو روش استفاده می شود:</a:t>
            </a:r>
          </a:p>
          <a:p>
            <a:pPr marL="514350" indent="-514350" algn="just" rtl="1">
              <a:buNone/>
            </a:pPr>
            <a:endParaRPr lang="fa-IR" dirty="0" smtClean="0">
              <a:cs typeface="B Zar" pitchFamily="2" charset="-78"/>
            </a:endParaRPr>
          </a:p>
          <a:p>
            <a:pPr marL="514350" indent="-514350" algn="just" rtl="1">
              <a:buNone/>
            </a:pPr>
            <a:r>
              <a:rPr lang="fa-IR" dirty="0" smtClean="0">
                <a:cs typeface="B Zar" pitchFamily="2" charset="-78"/>
              </a:rPr>
              <a:t>     - </a:t>
            </a:r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تحلیل مفصلی</a:t>
            </a:r>
          </a:p>
          <a:p>
            <a:pPr marL="514350" indent="-514350" algn="just" rtl="1">
              <a:buNone/>
            </a:pPr>
            <a:r>
              <a:rPr lang="fa-IR" dirty="0" smtClean="0">
                <a:solidFill>
                  <a:srgbClr val="C00000"/>
                </a:solidFill>
                <a:cs typeface="B Zar" pitchFamily="2" charset="-78"/>
              </a:rPr>
              <a:t>     - تحلیل مقطعی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1157</Words>
  <Application>Microsoft Office PowerPoint</Application>
  <PresentationFormat>On-screen Show (4:3)</PresentationFormat>
  <Paragraphs>116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Slide 1</vt:lpstr>
      <vt:lpstr>فصل چهارم</vt:lpstr>
      <vt:lpstr>مقدمه</vt:lpstr>
      <vt:lpstr>خرپا  (Truss)</vt:lpstr>
      <vt:lpstr>Slide 5</vt:lpstr>
      <vt:lpstr>ویژگی های هر خرپا</vt:lpstr>
      <vt:lpstr>انواع خرپا</vt:lpstr>
      <vt:lpstr>Slide 8</vt:lpstr>
      <vt:lpstr>تحلیل خرپاها</vt:lpstr>
      <vt:lpstr>تحلیل مفصلی</vt:lpstr>
      <vt:lpstr>Slide 11</vt:lpstr>
      <vt:lpstr>Slide 12</vt:lpstr>
      <vt:lpstr>معین یا نامعین بودن یک خرپا </vt:lpstr>
      <vt:lpstr>حالت های خاص</vt:lpstr>
      <vt:lpstr>مثال: نیروی داخلی هر  عضو را محاسبه کنید</vt:lpstr>
      <vt:lpstr>Slide 16</vt:lpstr>
      <vt:lpstr>Slide 17</vt:lpstr>
      <vt:lpstr>تحلیل مقطعی</vt:lpstr>
      <vt:lpstr>در شکل زیر نیروهای داخلی عضوهای  KL، CL و CB را محاسبه کنید؟</vt:lpstr>
      <vt:lpstr>Slide 20</vt:lpstr>
      <vt:lpstr>در شکل زیر نیروهای داخلی عضوDJ را محاسبه کنید؟  ( عکس العمل های تکیه گاهی را در نظر نگیرید)</vt:lpstr>
      <vt:lpstr>Slide 22</vt:lpstr>
      <vt:lpstr>Slide 23</vt:lpstr>
      <vt:lpstr>خرپای سه بعدی</vt:lpstr>
      <vt:lpstr>Slide 25</vt:lpstr>
      <vt:lpstr>Slide 26</vt:lpstr>
      <vt:lpstr>در شکل زیر یک خرپای فضای با تکیه گاه گوی کاسه در نقطه A و میله های 1، 2 و 3 نگه داشته شده است. نیروی خارجی L به مفصل E وارد می شود. نیروی داخلی عضوهای EB، ED و EC را محاسبه کنید؟</vt:lpstr>
      <vt:lpstr>Slide 28</vt:lpstr>
      <vt:lpstr>Slide 29</vt:lpstr>
      <vt:lpstr>قاب ها و ماشین ها</vt:lpstr>
      <vt:lpstr>تحلیل قاب ها</vt:lpstr>
      <vt:lpstr>صلب و غیر صلب بودن قاب ها</vt:lpstr>
      <vt:lpstr>تحلیل قاب غیر صلب</vt:lpstr>
      <vt:lpstr>عمل و عکس العمل در نقاط اتصال اعضا</vt:lpstr>
      <vt:lpstr>در قاب شکل زیر نیروی های تکیه گاهی و نیروی های داخلی بین اعضا را محاسبه کنید</vt:lpstr>
      <vt:lpstr>قدم اول: رسم دیاگرام کلی  و محاسبه نیروی های تکیه گاهی</vt:lpstr>
      <vt:lpstr>قدم اول: رسم دیاگرام اعضا  و محاسبه نیروی های داخلی</vt:lpstr>
      <vt:lpstr>Slide 38</vt:lpstr>
      <vt:lpstr>Slide 39</vt:lpstr>
      <vt:lpstr>ماشین ها</vt:lpstr>
      <vt:lpstr> قاب شکل زیر از سه عضو تشکیل شده است که توسط پین در نقاط C, D , E بهم وصل شده اند. نیروی که اعضا در نقاط اتصال بهم وارد می کنند را محاسبه کنید؟ </vt:lpstr>
      <vt:lpstr>در ماشین شکل زیر بازوی OAB توسط جک هیدرولیکی AC و بازوی EBIF توسط جک ED کنترل می شود. با توجه به نیروی 20kN نیروی که جک های نام برده تحمل می کنند را محاسبه کنید؟</vt:lpstr>
      <vt:lpstr>Slide 43</vt:lpstr>
      <vt:lpstr>Slide 44</vt:lpstr>
      <vt:lpstr> قاب شکل زیر از چهار عضو تشکیل شده است. نیروی داخلی در نقاطB, F, D, E را محاشبهکنید همچنین عکس العمل های تکیه گاهی را محاسبه کنید؟(نیروی 30 پوندی به عضو BC وارد می شود) </vt:lpstr>
      <vt:lpstr>قدم اول: رسم دیاگرام کلی خرپا  و محاسبه نیروی های تکیه گاهی</vt:lpstr>
      <vt:lpstr>قدم اول: رسم دیاگرام تک تک عضوها  و محاسبه نیروها</vt:lpstr>
      <vt:lpstr>Slide 48</vt:lpstr>
      <vt:lpstr>Slide 49</vt:lpstr>
      <vt:lpstr>Slide 50</vt:lpstr>
      <vt:lpstr>Slide 51</vt:lpstr>
      <vt:lpstr> در شکل زیر با صرف نظراز مولفه های افقی تکیه گاهی، نیروی داخلی هر عضو را محاسبه کنید</vt:lpstr>
      <vt:lpstr>تعداد عضوهای صفر نیرویی را محاسبه کنید</vt:lpstr>
      <vt:lpstr>در شکل زیر نیروی داخلی عضو های AH، AB و BG را با توجه به اینکه عضوهای BF و CG طناب هستند را محاسبه کنید</vt:lpstr>
      <vt:lpstr>در شکل زیر نیروی های تکیه گاهی و نیروی داخلی اعضا را محاسبه کنید؟</vt:lpstr>
      <vt:lpstr>در شکل زیر نیروی داخلی عضو های FI، CJ را محاسبه کنید</vt:lpstr>
      <vt:lpstr>در شکل زیر نیروی داخلی اعضا را محاسبه کنید</vt:lpstr>
      <vt:lpstr>در شکل زیر نیروی داخلی اعضای CD و HG را محاسبه کنید؟</vt:lpstr>
      <vt:lpstr>در شکل زیر نیروی داخلی اعضای BC و FG و JB را محاسبه کنید؟</vt:lpstr>
      <vt:lpstr>در شکل زیر نیروی داخلی اعضای CD و IJ و NJ را بر حسب P محاسبه کنید؟</vt:lpstr>
      <vt:lpstr>در شکل زیر نیروی داخلی اعضای BC و DC و EC را محاسبه کنید؟</vt:lpstr>
      <vt:lpstr>در خرپای شکل زیر نیروی  داخلی اعضای را محاسبه کنید؟</vt:lpstr>
      <vt:lpstr>در شکل زیر عضوهای CD و BE فقط می توانند نیروی کشش تحمل کنند؟ در صورتی که مقدار P برابر 12 نیوتن باشد، تعیین کنید کدامیک از این عضوها تحت کشش است و نیروی داخلی اعضای BD, CE را هم محاسبه کنید؟</vt:lpstr>
      <vt:lpstr>Slide 64</vt:lpstr>
      <vt:lpstr>Slide 65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86</cp:revision>
  <dcterms:created xsi:type="dcterms:W3CDTF">2018-07-26T01:23:14Z</dcterms:created>
  <dcterms:modified xsi:type="dcterms:W3CDTF">2018-08-08T07:17:26Z</dcterms:modified>
</cp:coreProperties>
</file>