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812" r:id="rId1"/>
  </p:sldMasterIdLst>
  <p:notesMasterIdLst>
    <p:notesMasterId r:id="rId26"/>
  </p:notesMasterIdLst>
  <p:handoutMasterIdLst>
    <p:handoutMasterId r:id="rId27"/>
  </p:handoutMasterIdLst>
  <p:sldIdLst>
    <p:sldId id="291" r:id="rId2"/>
    <p:sldId id="258" r:id="rId3"/>
    <p:sldId id="262" r:id="rId4"/>
    <p:sldId id="259" r:id="rId5"/>
    <p:sldId id="268" r:id="rId6"/>
    <p:sldId id="264" r:id="rId7"/>
    <p:sldId id="265" r:id="rId8"/>
    <p:sldId id="269" r:id="rId9"/>
    <p:sldId id="270" r:id="rId10"/>
    <p:sldId id="274" r:id="rId11"/>
    <p:sldId id="275" r:id="rId12"/>
    <p:sldId id="279" r:id="rId13"/>
    <p:sldId id="286" r:id="rId14"/>
    <p:sldId id="287" r:id="rId15"/>
    <p:sldId id="277" r:id="rId16"/>
    <p:sldId id="278" r:id="rId17"/>
    <p:sldId id="288" r:id="rId18"/>
    <p:sldId id="271" r:id="rId19"/>
    <p:sldId id="281" r:id="rId20"/>
    <p:sldId id="289" r:id="rId21"/>
    <p:sldId id="282" r:id="rId22"/>
    <p:sldId id="283" r:id="rId23"/>
    <p:sldId id="285" r:id="rId24"/>
    <p:sldId id="290" r:id="rId25"/>
  </p:sldIdLst>
  <p:sldSz cx="9144000" cy="6858000" type="screen4x3"/>
  <p:notesSz cx="6858000" cy="9144000"/>
  <p:embeddedFontLst>
    <p:embeddedFont>
      <p:font typeface="B Jadid" panose="00000700000000000000" pitchFamily="2" charset="-78"/>
      <p:bold r:id="rId28"/>
    </p:embeddedFont>
    <p:embeddedFont>
      <p:font typeface="B Zar" panose="00000400000000000000" pitchFamily="2" charset="-78"/>
      <p:regular r:id="rId29"/>
      <p:bold r:id="rId30"/>
    </p:embeddedFont>
    <p:embeddedFont>
      <p:font typeface="Calibri Light" panose="020F0302020204030204" pitchFamily="34" charset="0"/>
      <p:regular r:id="rId31"/>
      <p:italic r:id="rId32"/>
    </p:embeddedFont>
    <p:embeddedFont>
      <p:font typeface="Calibri" panose="020F0502020204030204" pitchFamily="34" charset="0"/>
      <p:regular r:id="rId33"/>
      <p:bold r:id="rId34"/>
      <p:italic r:id="rId35"/>
      <p:boldItalic r:id="rId36"/>
    </p:embeddedFont>
    <p:embeddedFont>
      <p:font typeface="B Koodak" panose="00000700000000000000" pitchFamily="2" charset="-78"/>
      <p:bold r:id="rId37"/>
    </p:embeddedFont>
    <p:embeddedFont>
      <p:font typeface="B Nazanin Outline" panose="00000400000000000000" pitchFamily="2" charset="-78"/>
      <p:regular r:id="rId38"/>
    </p:embeddedFont>
    <p:embeddedFont>
      <p:font typeface="B Titr" panose="00000700000000000000" pitchFamily="2" charset="-78"/>
      <p:bold r:id="rId39"/>
    </p:embeddedFont>
    <p:embeddedFont>
      <p:font typeface="B Nazanin" panose="00000400000000000000" pitchFamily="2" charset="-78"/>
      <p:regular r:id="rId40"/>
      <p:bold r:id="rId41"/>
    </p:embeddedFont>
    <p:embeddedFont>
      <p:font typeface="B Elham" panose="00000400000000000000" pitchFamily="2" charset="-78"/>
      <p:regular r:id="rId42"/>
    </p:embeddedFont>
  </p:embeddedFontLst>
  <p:custDataLst>
    <p:tags r:id="rId4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3300"/>
    <a:srgbClr val="FA4912"/>
    <a:srgbClr val="FF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53" autoAdjust="0"/>
    <p:restoredTop sz="94660"/>
  </p:normalViewPr>
  <p:slideViewPr>
    <p:cSldViewPr snapToGrid="0">
      <p:cViewPr varScale="1">
        <p:scale>
          <a:sx n="82" d="100"/>
          <a:sy n="82" d="100"/>
        </p:scale>
        <p:origin x="786" y="84"/>
      </p:cViewPr>
      <p:guideLst>
        <p:guide orient="horz" pos="2160"/>
        <p:guide pos="2880"/>
      </p:guideLst>
    </p:cSldViewPr>
  </p:slideViewPr>
  <p:notesTextViewPr>
    <p:cViewPr>
      <p:scale>
        <a:sx n="1" d="1"/>
        <a:sy n="1" d="1"/>
      </p:scale>
      <p:origin x="0" y="0"/>
    </p:cViewPr>
  </p:notesTextViewPr>
  <p:notesViewPr>
    <p:cSldViewPr snapToGrid="0">
      <p:cViewPr varScale="1">
        <p:scale>
          <a:sx n="50" d="100"/>
          <a:sy n="50" d="100"/>
        </p:scale>
        <p:origin x="2710" y="1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7.fntdata"/><Relationship Id="rId42" Type="http://schemas.openxmlformats.org/officeDocument/2006/relationships/font" Target="fonts/font15.fntdata"/><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font" Target="fonts/font11.fntdata"/><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41"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font" Target="fonts/font13.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E5C49A7-5728-4B1D-9265-BEE9268D3C9E}" type="datetimeFigureOut">
              <a:rPr lang="en-US" smtClean="0"/>
              <a:t>4/24/2022</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9D903E5-4A93-44AB-BBD1-D9DEF45B0FF4}" type="slidenum">
              <a:rPr lang="en-US" smtClean="0"/>
              <a:t>‹#›</a:t>
            </a:fld>
            <a:endParaRPr lang="en-US"/>
          </a:p>
        </p:txBody>
      </p:sp>
    </p:spTree>
    <p:extLst>
      <p:ext uri="{BB962C8B-B14F-4D97-AF65-F5344CB8AC3E}">
        <p14:creationId xmlns:p14="http://schemas.microsoft.com/office/powerpoint/2010/main" val="2898578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BF15B8-9F90-4DF8-A4FD-D5C9A6545D35}" type="datetimeFigureOut">
              <a:rPr lang="en-US" smtClean="0"/>
              <a:pPr/>
              <a:t>4/24/2022</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6CA271-2C84-4BE8-B4C0-45B33F1FC9AE}" type="slidenum">
              <a:rPr lang="en-US" smtClean="0"/>
              <a:pPr/>
              <a:t>‹#›</a:t>
            </a:fld>
            <a:endParaRPr lang="en-US" dirty="0"/>
          </a:p>
        </p:txBody>
      </p:sp>
    </p:spTree>
    <p:extLst>
      <p:ext uri="{BB962C8B-B14F-4D97-AF65-F5344CB8AC3E}">
        <p14:creationId xmlns:p14="http://schemas.microsoft.com/office/powerpoint/2010/main" val="78591459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6CA271-2C84-4BE8-B4C0-45B33F1FC9AE}"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21238716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6CA271-2C84-4BE8-B4C0-45B33F1FC9AE}" type="slidenum">
              <a:rPr lang="en-US" smtClean="0"/>
              <a:pPr/>
              <a:t>2</a:t>
            </a:fld>
            <a:endParaRPr lang="en-US" dirty="0"/>
          </a:p>
        </p:txBody>
      </p:sp>
    </p:spTree>
    <p:extLst>
      <p:ext uri="{BB962C8B-B14F-4D97-AF65-F5344CB8AC3E}">
        <p14:creationId xmlns:p14="http://schemas.microsoft.com/office/powerpoint/2010/main" val="4995643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B4A9D10-343D-48F5-A90C-021F5C5FFB84}" type="datetime1">
              <a:rPr lang="en-US" smtClean="0"/>
              <a:t>4/24/2022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442B03D-F75C-4AD6-B45E-18EA38704B2E}" type="slidenum">
              <a:rPr lang="en-US" smtClean="0"/>
              <a:pPr/>
              <a:t>‹#›</a:t>
            </a:fld>
            <a:endParaRPr lang="en-US" dirty="0"/>
          </a:p>
        </p:txBody>
      </p:sp>
    </p:spTree>
    <p:extLst>
      <p:ext uri="{BB962C8B-B14F-4D97-AF65-F5344CB8AC3E}">
        <p14:creationId xmlns:p14="http://schemas.microsoft.com/office/powerpoint/2010/main" val="124486244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E63F74-189F-49F7-AA95-6ADF80F033CF}" type="datetime1">
              <a:rPr lang="en-US" smtClean="0"/>
              <a:t>4/24/2022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442B03D-F75C-4AD6-B45E-18EA38704B2E}" type="slidenum">
              <a:rPr lang="en-US" smtClean="0"/>
              <a:pPr/>
              <a:t>‹#›</a:t>
            </a:fld>
            <a:endParaRPr lang="en-US" dirty="0"/>
          </a:p>
        </p:txBody>
      </p:sp>
    </p:spTree>
    <p:extLst>
      <p:ext uri="{BB962C8B-B14F-4D97-AF65-F5344CB8AC3E}">
        <p14:creationId xmlns:p14="http://schemas.microsoft.com/office/powerpoint/2010/main" val="29741839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243788-EDB6-4922-A2AF-76312771CE2B}" type="datetime1">
              <a:rPr lang="en-US" smtClean="0"/>
              <a:t>4/24/2022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442B03D-F75C-4AD6-B45E-18EA38704B2E}" type="slidenum">
              <a:rPr lang="en-US" smtClean="0"/>
              <a:pPr/>
              <a:t>‹#›</a:t>
            </a:fld>
            <a:endParaRPr lang="en-US" dirty="0"/>
          </a:p>
        </p:txBody>
      </p:sp>
    </p:spTree>
    <p:extLst>
      <p:ext uri="{BB962C8B-B14F-4D97-AF65-F5344CB8AC3E}">
        <p14:creationId xmlns:p14="http://schemas.microsoft.com/office/powerpoint/2010/main" val="8398234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FA0C8D-C185-48C6-9E35-EE297D78B684}" type="datetime1">
              <a:rPr lang="en-US" smtClean="0"/>
              <a:t>4/24/2022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lgn="r">
              <a:defRPr sz="2000" b="1">
                <a:latin typeface="Times New Roman" panose="02020603050405020304" pitchFamily="18" charset="0"/>
                <a:cs typeface="Times New Roman" panose="02020603050405020304" pitchFamily="18" charset="0"/>
              </a:defRPr>
            </a:lvl1pPr>
          </a:lstStyle>
          <a:p>
            <a:fld id="{5442B03D-F75C-4AD6-B45E-18EA38704B2E}" type="slidenum">
              <a:rPr lang="en-US" smtClean="0"/>
              <a:pPr/>
              <a:t>‹#›</a:t>
            </a:fld>
            <a:endParaRPr lang="en-US" dirty="0"/>
          </a:p>
        </p:txBody>
      </p:sp>
    </p:spTree>
    <p:extLst>
      <p:ext uri="{BB962C8B-B14F-4D97-AF65-F5344CB8AC3E}">
        <p14:creationId xmlns:p14="http://schemas.microsoft.com/office/powerpoint/2010/main" val="194342798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934D119-EEFE-4C7E-B0D2-126F5E0A5BA0}" type="datetime1">
              <a:rPr lang="en-US" smtClean="0"/>
              <a:t>4/24/2022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442B03D-F75C-4AD6-B45E-18EA38704B2E}" type="slidenum">
              <a:rPr lang="en-US" smtClean="0"/>
              <a:pPr/>
              <a:t>‹#›</a:t>
            </a:fld>
            <a:endParaRPr lang="en-US" dirty="0"/>
          </a:p>
        </p:txBody>
      </p:sp>
    </p:spTree>
    <p:extLst>
      <p:ext uri="{BB962C8B-B14F-4D97-AF65-F5344CB8AC3E}">
        <p14:creationId xmlns:p14="http://schemas.microsoft.com/office/powerpoint/2010/main" val="17474533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791486E-685B-430C-9E46-2AB740D093A7}" type="datetime1">
              <a:rPr lang="en-US" smtClean="0"/>
              <a:t>4/24/2022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442B03D-F75C-4AD6-B45E-18EA38704B2E}" type="slidenum">
              <a:rPr lang="en-US" smtClean="0"/>
              <a:pPr/>
              <a:t>‹#›</a:t>
            </a:fld>
            <a:endParaRPr lang="en-US" dirty="0"/>
          </a:p>
        </p:txBody>
      </p:sp>
    </p:spTree>
    <p:extLst>
      <p:ext uri="{BB962C8B-B14F-4D97-AF65-F5344CB8AC3E}">
        <p14:creationId xmlns:p14="http://schemas.microsoft.com/office/powerpoint/2010/main" val="30627647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77119BD-937E-462D-9B55-9728C4821531}" type="datetime1">
              <a:rPr lang="en-US" smtClean="0"/>
              <a:t>4/24/2022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442B03D-F75C-4AD6-B45E-18EA38704B2E}" type="slidenum">
              <a:rPr lang="en-US" smtClean="0"/>
              <a:pPr/>
              <a:t>‹#›</a:t>
            </a:fld>
            <a:endParaRPr lang="en-US" dirty="0"/>
          </a:p>
        </p:txBody>
      </p:sp>
    </p:spTree>
    <p:extLst>
      <p:ext uri="{BB962C8B-B14F-4D97-AF65-F5344CB8AC3E}">
        <p14:creationId xmlns:p14="http://schemas.microsoft.com/office/powerpoint/2010/main" val="19761849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CDB3F15-27F4-4C18-B50E-4AE26E3D0B2F}" type="datetime1">
              <a:rPr lang="en-US" smtClean="0"/>
              <a:t>4/24/2022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442B03D-F75C-4AD6-B45E-18EA38704B2E}" type="slidenum">
              <a:rPr lang="en-US" smtClean="0"/>
              <a:pPr/>
              <a:t>‹#›</a:t>
            </a:fld>
            <a:endParaRPr lang="en-US" dirty="0"/>
          </a:p>
        </p:txBody>
      </p:sp>
    </p:spTree>
    <p:extLst>
      <p:ext uri="{BB962C8B-B14F-4D97-AF65-F5344CB8AC3E}">
        <p14:creationId xmlns:p14="http://schemas.microsoft.com/office/powerpoint/2010/main" val="321575911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C8DC11-EB49-446E-AC19-F580DCE90A82}" type="datetime1">
              <a:rPr lang="en-US" smtClean="0"/>
              <a:t>4/24/2022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442B03D-F75C-4AD6-B45E-18EA38704B2E}" type="slidenum">
              <a:rPr lang="en-US" smtClean="0"/>
              <a:pPr/>
              <a:t>‹#›</a:t>
            </a:fld>
            <a:endParaRPr lang="en-US" dirty="0"/>
          </a:p>
        </p:txBody>
      </p:sp>
    </p:spTree>
    <p:extLst>
      <p:ext uri="{BB962C8B-B14F-4D97-AF65-F5344CB8AC3E}">
        <p14:creationId xmlns:p14="http://schemas.microsoft.com/office/powerpoint/2010/main" val="7731114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4D8ED25-B28F-41E8-918E-903EA51C1796}" type="datetime1">
              <a:rPr lang="en-US" smtClean="0"/>
              <a:t>4/24/2022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442B03D-F75C-4AD6-B45E-18EA38704B2E}" type="slidenum">
              <a:rPr lang="en-US" smtClean="0"/>
              <a:pPr/>
              <a:t>‹#›</a:t>
            </a:fld>
            <a:endParaRPr lang="en-US" dirty="0"/>
          </a:p>
        </p:txBody>
      </p:sp>
    </p:spTree>
    <p:extLst>
      <p:ext uri="{BB962C8B-B14F-4D97-AF65-F5344CB8AC3E}">
        <p14:creationId xmlns:p14="http://schemas.microsoft.com/office/powerpoint/2010/main" val="7721892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C0929F-75A1-4625-9F4D-E46413C183F5}" type="datetime1">
              <a:rPr lang="en-US" smtClean="0"/>
              <a:t>4/24/2022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442B03D-F75C-4AD6-B45E-18EA38704B2E}" type="slidenum">
              <a:rPr lang="en-US" smtClean="0"/>
              <a:pPr/>
              <a:t>‹#›</a:t>
            </a:fld>
            <a:endParaRPr lang="en-US" dirty="0"/>
          </a:p>
        </p:txBody>
      </p:sp>
    </p:spTree>
    <p:extLst>
      <p:ext uri="{BB962C8B-B14F-4D97-AF65-F5344CB8AC3E}">
        <p14:creationId xmlns:p14="http://schemas.microsoft.com/office/powerpoint/2010/main" val="6277939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2B8FC3C2-1EA6-412E-86D5-E2525C6A00EA}" type="datetime1">
              <a:rPr lang="en-US" smtClean="0"/>
              <a:t>4/24/2022</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800" b="1">
                <a:solidFill>
                  <a:srgbClr val="FF0000"/>
                </a:solidFill>
                <a:latin typeface="Times New Roman" panose="02020603050405020304" pitchFamily="18" charset="0"/>
                <a:cs typeface="Times New Roman" panose="02020603050405020304" pitchFamily="18" charset="0"/>
              </a:defRPr>
            </a:lvl1pPr>
          </a:lstStyle>
          <a:p>
            <a:fld id="{5442B03D-F75C-4AD6-B45E-18EA38704B2E}" type="slidenum">
              <a:rPr lang="en-US" smtClean="0"/>
              <a:pPr/>
              <a:t>‹#›</a:t>
            </a:fld>
            <a:endParaRPr lang="en-US" dirty="0"/>
          </a:p>
        </p:txBody>
      </p:sp>
    </p:spTree>
    <p:extLst>
      <p:ext uri="{BB962C8B-B14F-4D97-AF65-F5344CB8AC3E}">
        <p14:creationId xmlns:p14="http://schemas.microsoft.com/office/powerpoint/2010/main" val="3201633906"/>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 id="2147483823" r:id="rId11"/>
  </p:sldLayoutIdLst>
  <p:timing>
    <p:tnLst>
      <p:par>
        <p:cTn id="1" dur="indefinite" restart="never" nodeType="tmRoot"/>
      </p:par>
    </p:tnLst>
  </p:timing>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2.emf"/><Relationship Id="rId5" Type="http://schemas.openxmlformats.org/officeDocument/2006/relationships/image" Target="../media/image11.emf"/><Relationship Id="rId4" Type="http://schemas.openxmlformats.org/officeDocument/2006/relationships/image" Target="../media/image10.emf"/></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hyperlink" Target="http://extrupack.in/process.html"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563674" y="4889501"/>
            <a:ext cx="7886700" cy="1460500"/>
          </a:xfrm>
        </p:spPr>
        <p:txBody>
          <a:bodyPr>
            <a:normAutofit fontScale="90000"/>
          </a:bodyPr>
          <a:lstStyle/>
          <a:p>
            <a:pPr algn="ctr">
              <a:defRPr/>
            </a:pPr>
            <a:r>
              <a:rPr lang="fa-IR" sz="2000" dirty="0">
                <a:effectLst>
                  <a:outerShdw blurRad="38100" dist="38100" dir="2700000" algn="tl">
                    <a:srgbClr val="C0C0C0"/>
                  </a:outerShdw>
                </a:effectLst>
                <a:cs typeface="B Koodak" panose="00000700000000000000" pitchFamily="2" charset="-78"/>
              </a:rPr>
              <a:t>دانشکده کشاورزی </a:t>
            </a:r>
            <a:br>
              <a:rPr lang="fa-IR" sz="2000" dirty="0">
                <a:effectLst>
                  <a:outerShdw blurRad="38100" dist="38100" dir="2700000" algn="tl">
                    <a:srgbClr val="C0C0C0"/>
                  </a:outerShdw>
                </a:effectLst>
                <a:cs typeface="B Koodak" panose="00000700000000000000" pitchFamily="2" charset="-78"/>
              </a:rPr>
            </a:br>
            <a:r>
              <a:rPr lang="fa-IR" sz="2000" dirty="0" smtClean="0">
                <a:effectLst>
                  <a:outerShdw blurRad="38100" dist="38100" dir="2700000" algn="tl">
                    <a:srgbClr val="C0C0C0"/>
                  </a:outerShdw>
                </a:effectLst>
                <a:cs typeface="B Koodak" panose="00000700000000000000" pitchFamily="2" charset="-78"/>
              </a:rPr>
              <a:t>گروه مهندسی بیوسیستم</a:t>
            </a:r>
            <a:r>
              <a:rPr lang="en-US" sz="2800" b="1" dirty="0" smtClean="0">
                <a:effectLst>
                  <a:outerShdw blurRad="38100" dist="38100" dir="2700000" algn="tl">
                    <a:srgbClr val="C0C0C0"/>
                  </a:outerShdw>
                </a:effectLst>
                <a:cs typeface="B Nazanin Outline" pitchFamily="2" charset="-78"/>
              </a:rPr>
              <a:t/>
            </a:r>
            <a:br>
              <a:rPr lang="en-US" sz="2800" b="1" dirty="0" smtClean="0">
                <a:effectLst>
                  <a:outerShdw blurRad="38100" dist="38100" dir="2700000" algn="tl">
                    <a:srgbClr val="C0C0C0"/>
                  </a:outerShdw>
                </a:effectLst>
                <a:cs typeface="B Nazanin Outline" pitchFamily="2" charset="-78"/>
              </a:rPr>
            </a:br>
            <a:r>
              <a:rPr lang="fa-IR" sz="2800" b="1" dirty="0">
                <a:solidFill>
                  <a:srgbClr val="3333FF"/>
                </a:solidFill>
                <a:effectLst>
                  <a:outerShdw blurRad="38100" dist="38100" dir="2700000" algn="tl">
                    <a:srgbClr val="C0C0C0"/>
                  </a:outerShdw>
                </a:effectLst>
                <a:cs typeface="B Nazanin Outline" pitchFamily="2" charset="-78"/>
              </a:rPr>
              <a:t/>
            </a:r>
            <a:br>
              <a:rPr lang="fa-IR" sz="2800" b="1" dirty="0">
                <a:solidFill>
                  <a:srgbClr val="3333FF"/>
                </a:solidFill>
                <a:effectLst>
                  <a:outerShdw blurRad="38100" dist="38100" dir="2700000" algn="tl">
                    <a:srgbClr val="C0C0C0"/>
                  </a:outerShdw>
                </a:effectLst>
                <a:cs typeface="B Nazanin Outline" pitchFamily="2" charset="-78"/>
              </a:rPr>
            </a:br>
            <a:r>
              <a:rPr lang="en-US" sz="2800" b="1" dirty="0" smtClean="0">
                <a:solidFill>
                  <a:srgbClr val="3333FF"/>
                </a:solidFill>
                <a:effectLst>
                  <a:outerShdw blurRad="38100" dist="38100" dir="2700000" algn="tl">
                    <a:srgbClr val="C0C0C0"/>
                  </a:outerShdw>
                </a:effectLst>
                <a:cs typeface="B Nazanin Outline" pitchFamily="2" charset="-78"/>
              </a:rPr>
              <a:t/>
            </a:r>
            <a:br>
              <a:rPr lang="en-US" sz="2800" b="1" dirty="0" smtClean="0">
                <a:solidFill>
                  <a:srgbClr val="3333FF"/>
                </a:solidFill>
                <a:effectLst>
                  <a:outerShdw blurRad="38100" dist="38100" dir="2700000" algn="tl">
                    <a:srgbClr val="C0C0C0"/>
                  </a:outerShdw>
                </a:effectLst>
                <a:cs typeface="B Nazanin Outline" pitchFamily="2" charset="-78"/>
              </a:rPr>
            </a:br>
            <a:r>
              <a:rPr lang="en-US" sz="2800" b="1" dirty="0">
                <a:solidFill>
                  <a:srgbClr val="3333FF"/>
                </a:solidFill>
                <a:effectLst>
                  <a:outerShdw blurRad="38100" dist="38100" dir="2700000" algn="tl">
                    <a:srgbClr val="C0C0C0"/>
                  </a:outerShdw>
                </a:effectLst>
                <a:cs typeface="B Nazanin Outline" pitchFamily="2" charset="-78"/>
              </a:rPr>
              <a:t/>
            </a:r>
            <a:br>
              <a:rPr lang="en-US" sz="2800" b="1" dirty="0">
                <a:solidFill>
                  <a:srgbClr val="3333FF"/>
                </a:solidFill>
                <a:effectLst>
                  <a:outerShdw blurRad="38100" dist="38100" dir="2700000" algn="tl">
                    <a:srgbClr val="C0C0C0"/>
                  </a:outerShdw>
                </a:effectLst>
                <a:cs typeface="B Nazanin Outline" pitchFamily="2" charset="-78"/>
              </a:rPr>
            </a:br>
            <a:r>
              <a:rPr lang="fa-IR" sz="2800" dirty="0" smtClean="0">
                <a:cs typeface="B Zar" panose="00000400000000000000" pitchFamily="2" charset="-78"/>
              </a:rPr>
              <a:t/>
            </a:r>
            <a:br>
              <a:rPr lang="fa-IR" sz="2800" dirty="0" smtClean="0">
                <a:cs typeface="B Zar" panose="00000400000000000000" pitchFamily="2" charset="-78"/>
              </a:rPr>
            </a:br>
            <a:r>
              <a:rPr lang="fa-IR" sz="5600" b="1" dirty="0">
                <a:solidFill>
                  <a:srgbClr val="FF0000"/>
                </a:solidFill>
                <a:cs typeface="B Koodak" panose="00000700000000000000" pitchFamily="2" charset="-78"/>
              </a:rPr>
              <a:t>ماشین ها و تجهیزات بسته‌بندی مواد </a:t>
            </a:r>
            <a:r>
              <a:rPr lang="fa-IR" sz="5600" b="1" dirty="0" smtClean="0">
                <a:solidFill>
                  <a:srgbClr val="FF0000"/>
                </a:solidFill>
                <a:cs typeface="B Koodak" panose="00000700000000000000" pitchFamily="2" charset="-78"/>
              </a:rPr>
              <a:t>غذایی</a:t>
            </a:r>
            <a:r>
              <a:rPr lang="en-US" sz="5600" b="1" dirty="0" smtClean="0">
                <a:solidFill>
                  <a:srgbClr val="FF0000"/>
                </a:solidFill>
                <a:cs typeface="B Koodak" panose="00000700000000000000" pitchFamily="2" charset="-78"/>
              </a:rPr>
              <a:t/>
            </a:r>
            <a:br>
              <a:rPr lang="en-US" sz="5600" b="1" dirty="0" smtClean="0">
                <a:solidFill>
                  <a:srgbClr val="FF0000"/>
                </a:solidFill>
                <a:cs typeface="B Koodak" panose="00000700000000000000" pitchFamily="2" charset="-78"/>
              </a:rPr>
            </a:br>
            <a:r>
              <a:rPr lang="en-US" sz="5600" b="1" dirty="0" smtClean="0">
                <a:solidFill>
                  <a:srgbClr val="FF0000"/>
                </a:solidFill>
                <a:cs typeface="B Koodak" panose="00000700000000000000" pitchFamily="2" charset="-78"/>
              </a:rPr>
              <a:t/>
            </a:r>
            <a:br>
              <a:rPr lang="en-US" sz="5600" b="1" dirty="0" smtClean="0">
                <a:solidFill>
                  <a:srgbClr val="FF0000"/>
                </a:solidFill>
                <a:cs typeface="B Koodak" panose="00000700000000000000" pitchFamily="2" charset="-78"/>
              </a:rPr>
            </a:br>
            <a:r>
              <a:rPr lang="en-US" sz="3600" b="1" dirty="0" smtClean="0">
                <a:solidFill>
                  <a:srgbClr val="FF0000"/>
                </a:solidFill>
                <a:cs typeface="B Koodak" panose="00000700000000000000" pitchFamily="2" charset="-78"/>
              </a:rPr>
              <a:t>Equipment and Facilities of Food Packaging</a:t>
            </a:r>
            <a:r>
              <a:rPr lang="fa-IR" sz="3100" dirty="0" smtClean="0">
                <a:cs typeface="B Koodak" panose="00000700000000000000" pitchFamily="2" charset="-78"/>
              </a:rPr>
              <a:t/>
            </a:r>
            <a:br>
              <a:rPr lang="fa-IR" sz="3100" dirty="0" smtClean="0">
                <a:cs typeface="B Koodak" panose="00000700000000000000" pitchFamily="2" charset="-78"/>
              </a:rPr>
            </a:br>
            <a:r>
              <a:rPr lang="fa-IR" sz="3100" dirty="0">
                <a:cs typeface="B Elham" panose="00000400000000000000" pitchFamily="2" charset="-78"/>
              </a:rPr>
              <a:t/>
            </a:r>
            <a:br>
              <a:rPr lang="fa-IR" sz="3100" dirty="0">
                <a:cs typeface="B Elham" panose="00000400000000000000" pitchFamily="2" charset="-78"/>
              </a:rPr>
            </a:br>
            <a:r>
              <a:rPr lang="fa-IR" sz="2800" b="1" dirty="0">
                <a:cs typeface="B Jadid" panose="00000700000000000000" pitchFamily="2" charset="-78"/>
              </a:rPr>
              <a:t/>
            </a:r>
            <a:br>
              <a:rPr lang="fa-IR" sz="2800" b="1" dirty="0">
                <a:cs typeface="B Jadid" panose="00000700000000000000" pitchFamily="2" charset="-78"/>
              </a:rPr>
            </a:br>
            <a:r>
              <a:rPr lang="fa-IR" sz="2700" b="1" dirty="0" smtClean="0">
                <a:cs typeface="B Zar" panose="00000400000000000000" pitchFamily="2" charset="-78"/>
              </a:rPr>
              <a:t/>
            </a:r>
            <a:br>
              <a:rPr lang="fa-IR" sz="2700" b="1" dirty="0" smtClean="0">
                <a:cs typeface="B Zar" panose="00000400000000000000" pitchFamily="2" charset="-78"/>
              </a:rPr>
            </a:br>
            <a:r>
              <a:rPr lang="fa-IR" sz="2800" b="1" dirty="0">
                <a:cs typeface="B Zar" panose="00000400000000000000" pitchFamily="2" charset="-78"/>
              </a:rPr>
              <a:t> </a:t>
            </a:r>
            <a:r>
              <a:rPr lang="fa-IR" sz="2800" dirty="0">
                <a:cs typeface="B Zar" panose="00000400000000000000" pitchFamily="2" charset="-78"/>
              </a:rPr>
              <a:t/>
            </a:r>
            <a:br>
              <a:rPr lang="fa-IR" sz="2800" dirty="0">
                <a:cs typeface="B Zar" panose="00000400000000000000" pitchFamily="2" charset="-78"/>
              </a:rPr>
            </a:br>
            <a:r>
              <a:rPr lang="fa-IR" sz="2800" dirty="0" smtClean="0">
                <a:cs typeface="B Zar" panose="00000400000000000000" pitchFamily="2" charset="-78"/>
              </a:rPr>
              <a:t/>
            </a:r>
            <a:br>
              <a:rPr lang="fa-IR" sz="2800" dirty="0" smtClean="0">
                <a:cs typeface="B Zar" panose="00000400000000000000" pitchFamily="2" charset="-78"/>
              </a:rPr>
            </a:br>
            <a:r>
              <a:rPr lang="fa-IR" sz="2800" dirty="0" smtClean="0">
                <a:cs typeface="B Zar" panose="00000400000000000000" pitchFamily="2" charset="-78"/>
              </a:rPr>
              <a:t/>
            </a:r>
            <a:br>
              <a:rPr lang="fa-IR" sz="2800" dirty="0" smtClean="0">
                <a:cs typeface="B Zar" panose="00000400000000000000" pitchFamily="2" charset="-78"/>
              </a:rPr>
            </a:br>
            <a:r>
              <a:rPr lang="fa-IR" sz="2800" dirty="0" smtClean="0">
                <a:cs typeface="B Zar" panose="00000400000000000000" pitchFamily="2" charset="-78"/>
              </a:rPr>
              <a:t/>
            </a:r>
            <a:br>
              <a:rPr lang="fa-IR" sz="2800" dirty="0" smtClean="0">
                <a:cs typeface="B Zar" panose="00000400000000000000" pitchFamily="2" charset="-78"/>
              </a:rPr>
            </a:br>
            <a:endParaRPr lang="en-US" sz="2800" dirty="0">
              <a:cs typeface="B Zar" panose="00000400000000000000" pitchFamily="2" charset="-78"/>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74463" y="225348"/>
            <a:ext cx="1265122" cy="1754263"/>
          </a:xfrm>
          <a:prstGeom prst="rect">
            <a:avLst/>
          </a:prstGeom>
        </p:spPr>
      </p:pic>
    </p:spTree>
    <p:extLst>
      <p:ext uri="{BB962C8B-B14F-4D97-AF65-F5344CB8AC3E}">
        <p14:creationId xmlns:p14="http://schemas.microsoft.com/office/powerpoint/2010/main" val="227946065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51874"/>
            <a:ext cx="7886700" cy="518730"/>
          </a:xfrm>
          <a:ln>
            <a:noFill/>
          </a:ln>
        </p:spPr>
        <p:style>
          <a:lnRef idx="2">
            <a:schemeClr val="dk1"/>
          </a:lnRef>
          <a:fillRef idx="1">
            <a:schemeClr val="lt1"/>
          </a:fillRef>
          <a:effectRef idx="0">
            <a:schemeClr val="dk1"/>
          </a:effectRef>
          <a:fontRef idx="minor">
            <a:schemeClr val="dk1"/>
          </a:fontRef>
        </p:style>
        <p:txBody>
          <a:bodyPr>
            <a:normAutofit fontScale="90000"/>
          </a:bodyPr>
          <a:lstStyle/>
          <a:p>
            <a:pPr algn="ctr" rtl="1"/>
            <a:r>
              <a:rPr lang="fa-IR" sz="3600" dirty="0" smtClean="0">
                <a:solidFill>
                  <a:srgbClr val="0000FF"/>
                </a:solidFill>
                <a:latin typeface="Times New Roman" panose="02020603050405020304" pitchFamily="18" charset="0"/>
                <a:cs typeface="B Titr" panose="00000700000000000000" pitchFamily="2" charset="-78"/>
              </a:rPr>
              <a:t>تولید فویل آلومینیمی: </a:t>
            </a:r>
            <a:r>
              <a:rPr lang="fa-IR" sz="2800" dirty="0" smtClean="0">
                <a:solidFill>
                  <a:srgbClr val="FF0000"/>
                </a:solidFill>
                <a:latin typeface="Times New Roman" panose="02020603050405020304" pitchFamily="18" charset="0"/>
                <a:cs typeface="B Titr" panose="00000700000000000000" pitchFamily="2" charset="-78"/>
              </a:rPr>
              <a:t>روش سنتی</a:t>
            </a:r>
            <a:endParaRPr lang="en-US" sz="2800" dirty="0">
              <a:solidFill>
                <a:srgbClr val="FF0000"/>
              </a:solidFill>
              <a:latin typeface="Times New Roman" panose="02020603050405020304" pitchFamily="18" charset="0"/>
              <a:cs typeface="B Titr" panose="00000700000000000000" pitchFamily="2" charset="-78"/>
            </a:endParaRPr>
          </a:p>
        </p:txBody>
      </p:sp>
      <p:sp>
        <p:nvSpPr>
          <p:cNvPr id="3" name="Content Placeholder 2"/>
          <p:cNvSpPr>
            <a:spLocks noGrp="1"/>
          </p:cNvSpPr>
          <p:nvPr>
            <p:ph idx="1"/>
          </p:nvPr>
        </p:nvSpPr>
        <p:spPr>
          <a:xfrm>
            <a:off x="557816" y="1062404"/>
            <a:ext cx="8028368" cy="5367272"/>
          </a:xfrm>
        </p:spPr>
        <p:txBody>
          <a:bodyPr>
            <a:normAutofit/>
          </a:bodyPr>
          <a:lstStyle/>
          <a:p>
            <a:pPr algn="just" rtl="1">
              <a:lnSpc>
                <a:spcPct val="100000"/>
              </a:lnSpc>
              <a:spcBef>
                <a:spcPts val="1200"/>
              </a:spcBef>
              <a:buClr>
                <a:srgbClr val="FF0000"/>
              </a:buClr>
              <a:buFont typeface="Wingdings" panose="05000000000000000000" pitchFamily="2" charset="2"/>
              <a:buChar char="Ø"/>
            </a:pPr>
            <a:r>
              <a:rPr lang="fa-IR" sz="2200" b="1" spc="-30" dirty="0">
                <a:latin typeface="Times New Roman" panose="02020603050405020304" pitchFamily="18" charset="0"/>
                <a:cs typeface="B Nazanin" panose="00000400000000000000" pitchFamily="2" charset="-78"/>
              </a:rPr>
              <a:t>روش سنتی نورد ورق‌های آلومینیومی (</a:t>
            </a:r>
            <a:r>
              <a:rPr lang="en-US" sz="2200" b="1" spc="-30" dirty="0">
                <a:latin typeface="Times New Roman" panose="02020603050405020304" pitchFamily="18" charset="0"/>
                <a:cs typeface="B Nazanin" panose="00000400000000000000" pitchFamily="2" charset="-78"/>
              </a:rPr>
              <a:t>rolling </a:t>
            </a:r>
            <a:r>
              <a:rPr lang="en-US" sz="2200" b="1" spc="-30" dirty="0" err="1">
                <a:latin typeface="Times New Roman" panose="02020603050405020304" pitchFamily="18" charset="0"/>
                <a:cs typeface="B Nazanin" panose="00000400000000000000" pitchFamily="2" charset="-78"/>
              </a:rPr>
              <a:t>aluminium</a:t>
            </a:r>
            <a:r>
              <a:rPr lang="en-US" sz="2200" b="1" spc="-30" dirty="0">
                <a:latin typeface="Times New Roman" panose="02020603050405020304" pitchFamily="18" charset="0"/>
                <a:cs typeface="B Nazanin" panose="00000400000000000000" pitchFamily="2" charset="-78"/>
              </a:rPr>
              <a:t> slabs</a:t>
            </a:r>
            <a:r>
              <a:rPr lang="fa-IR" sz="2200" b="1" spc="-30" dirty="0">
                <a:latin typeface="Times New Roman" panose="02020603050405020304" pitchFamily="18" charset="0"/>
                <a:cs typeface="B Nazanin" panose="00000400000000000000" pitchFamily="2" charset="-78"/>
              </a:rPr>
              <a:t>)، با تبدیل شمش یا ورق‌های ضخیم با استفاده از غلتک‌های نورد (</a:t>
            </a:r>
            <a:r>
              <a:rPr lang="en-US" sz="2200" b="1" spc="-30" dirty="0">
                <a:latin typeface="Times New Roman" panose="02020603050405020304" pitchFamily="18" charset="0"/>
                <a:cs typeface="B Nazanin" panose="00000400000000000000" pitchFamily="2" charset="-78"/>
              </a:rPr>
              <a:t>rolling mills</a:t>
            </a:r>
            <a:r>
              <a:rPr lang="fa-IR" sz="2200" b="1" spc="-30" dirty="0">
                <a:latin typeface="Times New Roman" panose="02020603050405020304" pitchFamily="18" charset="0"/>
                <a:cs typeface="B Nazanin" panose="00000400000000000000" pitchFamily="2" charset="-78"/>
              </a:rPr>
              <a:t>) به ورق‌های نازک آلومینیومی (شکل 9.2)</a:t>
            </a:r>
          </a:p>
        </p:txBody>
      </p:sp>
      <p:sp>
        <p:nvSpPr>
          <p:cNvPr id="6" name="Slide Number Placeholder 5"/>
          <p:cNvSpPr>
            <a:spLocks noGrp="1"/>
          </p:cNvSpPr>
          <p:nvPr>
            <p:ph type="sldNum" sz="quarter" idx="12"/>
          </p:nvPr>
        </p:nvSpPr>
        <p:spPr/>
        <p:txBody>
          <a:bodyPr/>
          <a:lstStyle/>
          <a:p>
            <a:fld id="{5442B03D-F75C-4AD6-B45E-18EA38704B2E}" type="slidenum">
              <a:rPr lang="en-US" smtClean="0">
                <a:cs typeface="B Nazanin" panose="00000400000000000000" pitchFamily="2" charset="-78"/>
              </a:rPr>
              <a:pPr/>
              <a:t>10</a:t>
            </a:fld>
            <a:endParaRPr lang="en-US" dirty="0">
              <a:cs typeface="B Nazanin" panose="00000400000000000000" pitchFamily="2" charset="-78"/>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6498" y="2326296"/>
            <a:ext cx="7120745" cy="4249280"/>
          </a:xfrm>
          <a:prstGeom prst="rect">
            <a:avLst/>
          </a:prstGeom>
        </p:spPr>
      </p:pic>
    </p:spTree>
    <p:extLst>
      <p:ext uri="{BB962C8B-B14F-4D97-AF65-F5344CB8AC3E}">
        <p14:creationId xmlns:p14="http://schemas.microsoft.com/office/powerpoint/2010/main" val="8178489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51874"/>
            <a:ext cx="7886700" cy="810530"/>
          </a:xfrm>
          <a:ln>
            <a:noFill/>
          </a:ln>
        </p:spPr>
        <p:style>
          <a:lnRef idx="2">
            <a:schemeClr val="dk1"/>
          </a:lnRef>
          <a:fillRef idx="1">
            <a:schemeClr val="lt1"/>
          </a:fillRef>
          <a:effectRef idx="0">
            <a:schemeClr val="dk1"/>
          </a:effectRef>
          <a:fontRef idx="minor">
            <a:schemeClr val="dk1"/>
          </a:fontRef>
        </p:style>
        <p:txBody>
          <a:bodyPr>
            <a:normAutofit/>
          </a:bodyPr>
          <a:lstStyle/>
          <a:p>
            <a:pPr algn="ctr" rtl="1"/>
            <a:r>
              <a:rPr lang="fa-IR" sz="3600" dirty="0" smtClean="0">
                <a:solidFill>
                  <a:srgbClr val="0000FF"/>
                </a:solidFill>
                <a:latin typeface="Times New Roman" panose="02020603050405020304" pitchFamily="18" charset="0"/>
                <a:cs typeface="B Titr" panose="00000700000000000000" pitchFamily="2" charset="-78"/>
              </a:rPr>
              <a:t>تولید فویل آلومینیمی: </a:t>
            </a:r>
            <a:r>
              <a:rPr lang="fa-IR" sz="2800" dirty="0" smtClean="0">
                <a:solidFill>
                  <a:srgbClr val="FF0000"/>
                </a:solidFill>
                <a:latin typeface="Times New Roman" panose="02020603050405020304" pitchFamily="18" charset="0"/>
                <a:cs typeface="B Titr" panose="00000700000000000000" pitchFamily="2" charset="-78"/>
              </a:rPr>
              <a:t>روش ریخته‌گری پیوسته</a:t>
            </a:r>
            <a:endParaRPr lang="en-US" sz="2800" dirty="0">
              <a:solidFill>
                <a:srgbClr val="FF0000"/>
              </a:solidFill>
              <a:latin typeface="Times New Roman" panose="02020603050405020304" pitchFamily="18" charset="0"/>
              <a:cs typeface="B Titr" panose="00000700000000000000" pitchFamily="2" charset="-78"/>
            </a:endParaRPr>
          </a:p>
        </p:txBody>
      </p:sp>
      <p:sp>
        <p:nvSpPr>
          <p:cNvPr id="3" name="Content Placeholder 2"/>
          <p:cNvSpPr>
            <a:spLocks noGrp="1"/>
          </p:cNvSpPr>
          <p:nvPr>
            <p:ph idx="1"/>
          </p:nvPr>
        </p:nvSpPr>
        <p:spPr>
          <a:xfrm>
            <a:off x="557816" y="1062404"/>
            <a:ext cx="8028368" cy="5367272"/>
          </a:xfrm>
        </p:spPr>
        <p:txBody>
          <a:bodyPr>
            <a:normAutofit/>
          </a:bodyPr>
          <a:lstStyle/>
          <a:p>
            <a:pPr algn="just" rtl="1">
              <a:lnSpc>
                <a:spcPct val="100000"/>
              </a:lnSpc>
              <a:spcBef>
                <a:spcPts val="1200"/>
              </a:spcBef>
              <a:buClr>
                <a:srgbClr val="FF0000"/>
              </a:buClr>
              <a:buFont typeface="Wingdings" panose="05000000000000000000" pitchFamily="2" charset="2"/>
              <a:buChar char="Ø"/>
            </a:pPr>
            <a:r>
              <a:rPr lang="fa-IR" sz="2200" b="1" spc="-30" dirty="0">
                <a:latin typeface="Times New Roman" panose="02020603050405020304" pitchFamily="18" charset="0"/>
                <a:cs typeface="B Nazanin" panose="00000400000000000000" pitchFamily="2" charset="-78"/>
              </a:rPr>
              <a:t>با ریخته‌گری (</a:t>
            </a:r>
            <a:r>
              <a:rPr lang="en-US" sz="2200" b="1" spc="-30" dirty="0">
                <a:latin typeface="Times New Roman" panose="02020603050405020304" pitchFamily="18" charset="0"/>
                <a:cs typeface="B Nazanin" panose="00000400000000000000" pitchFamily="2" charset="-78"/>
              </a:rPr>
              <a:t>casting</a:t>
            </a:r>
            <a:r>
              <a:rPr lang="fa-IR" sz="2200" b="1" spc="-30" dirty="0">
                <a:latin typeface="Times New Roman" panose="02020603050405020304" pitchFamily="18" charset="0"/>
                <a:cs typeface="B Nazanin" panose="00000400000000000000" pitchFamily="2" charset="-78"/>
              </a:rPr>
              <a:t>) مداوم یا ریخته‌گری جریان داغ (</a:t>
            </a:r>
            <a:r>
              <a:rPr lang="en-US" sz="2200" b="1" spc="-30" dirty="0">
                <a:latin typeface="Times New Roman" panose="02020603050405020304" pitchFamily="18" charset="0"/>
                <a:cs typeface="B Nazanin" panose="00000400000000000000" pitchFamily="2" charset="-78"/>
              </a:rPr>
              <a:t>hot-strip casting </a:t>
            </a:r>
            <a:r>
              <a:rPr lang="fa-IR" sz="2200" b="1" spc="-30" dirty="0">
                <a:latin typeface="Times New Roman" panose="02020603050405020304" pitchFamily="18" charset="0"/>
                <a:cs typeface="B Nazanin" panose="00000400000000000000" pitchFamily="2" charset="-78"/>
              </a:rPr>
              <a:t>) (مشابه فرایند اکستروژن) که بلافاصله پس از خروج آلومینیوم از کوره (</a:t>
            </a:r>
            <a:r>
              <a:rPr lang="en-US" sz="2200" b="1" spc="-30" dirty="0">
                <a:latin typeface="Times New Roman" panose="02020603050405020304" pitchFamily="18" charset="0"/>
                <a:cs typeface="B Nazanin" panose="00000400000000000000" pitchFamily="2" charset="-78"/>
              </a:rPr>
              <a:t>furnace</a:t>
            </a:r>
            <a:r>
              <a:rPr lang="fa-IR" sz="2200" b="1" spc="-30" dirty="0">
                <a:latin typeface="Times New Roman" panose="02020603050405020304" pitchFamily="18" charset="0"/>
                <a:cs typeface="B Nazanin" panose="00000400000000000000" pitchFamily="2" charset="-78"/>
              </a:rPr>
              <a:t>) انجام می‌شود (شکل 9.3).</a:t>
            </a:r>
          </a:p>
        </p:txBody>
      </p:sp>
      <p:sp>
        <p:nvSpPr>
          <p:cNvPr id="6" name="Slide Number Placeholder 5"/>
          <p:cNvSpPr>
            <a:spLocks noGrp="1"/>
          </p:cNvSpPr>
          <p:nvPr>
            <p:ph type="sldNum" sz="quarter" idx="12"/>
          </p:nvPr>
        </p:nvSpPr>
        <p:spPr/>
        <p:txBody>
          <a:bodyPr/>
          <a:lstStyle/>
          <a:p>
            <a:fld id="{5442B03D-F75C-4AD6-B45E-18EA38704B2E}" type="slidenum">
              <a:rPr lang="en-US" smtClean="0">
                <a:cs typeface="B Nazanin" panose="00000400000000000000" pitchFamily="2" charset="-78"/>
              </a:rPr>
              <a:pPr/>
              <a:t>11</a:t>
            </a:fld>
            <a:endParaRPr lang="en-US" dirty="0">
              <a:cs typeface="B Nazanin" panose="00000400000000000000" pitchFamily="2" charset="-78"/>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652" y="2232914"/>
            <a:ext cx="7425847" cy="3917628"/>
          </a:xfrm>
          <a:prstGeom prst="rect">
            <a:avLst/>
          </a:prstGeom>
        </p:spPr>
      </p:pic>
    </p:spTree>
    <p:extLst>
      <p:ext uri="{BB962C8B-B14F-4D97-AF65-F5344CB8AC3E}">
        <p14:creationId xmlns:p14="http://schemas.microsoft.com/office/powerpoint/2010/main" val="22195766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75164"/>
            <a:ext cx="7886700" cy="518730"/>
          </a:xfrm>
          <a:ln>
            <a:noFill/>
          </a:ln>
        </p:spPr>
        <p:style>
          <a:lnRef idx="2">
            <a:schemeClr val="dk1"/>
          </a:lnRef>
          <a:fillRef idx="1">
            <a:schemeClr val="lt1"/>
          </a:fillRef>
          <a:effectRef idx="0">
            <a:schemeClr val="dk1"/>
          </a:effectRef>
          <a:fontRef idx="minor">
            <a:schemeClr val="dk1"/>
          </a:fontRef>
        </p:style>
        <p:txBody>
          <a:bodyPr>
            <a:normAutofit/>
          </a:bodyPr>
          <a:lstStyle/>
          <a:p>
            <a:pPr algn="ctr" rtl="1"/>
            <a:r>
              <a:rPr lang="fa-IR" sz="3000" dirty="0" smtClean="0">
                <a:solidFill>
                  <a:srgbClr val="0000FF"/>
                </a:solidFill>
                <a:latin typeface="Times New Roman" panose="02020603050405020304" pitchFamily="18" charset="0"/>
                <a:cs typeface="B Titr" panose="00000700000000000000" pitchFamily="2" charset="-78"/>
              </a:rPr>
              <a:t>لاک‌های حفاظتی</a:t>
            </a:r>
            <a:endParaRPr lang="en-US" sz="3000" dirty="0">
              <a:solidFill>
                <a:srgbClr val="FF0000"/>
              </a:solidFill>
              <a:latin typeface="Times New Roman" panose="02020603050405020304" pitchFamily="18" charset="0"/>
              <a:cs typeface="B Titr" panose="00000700000000000000" pitchFamily="2" charset="-78"/>
            </a:endParaRPr>
          </a:p>
        </p:txBody>
      </p:sp>
      <p:sp>
        <p:nvSpPr>
          <p:cNvPr id="3" name="Content Placeholder 2"/>
          <p:cNvSpPr>
            <a:spLocks noGrp="1"/>
          </p:cNvSpPr>
          <p:nvPr>
            <p:ph idx="1"/>
          </p:nvPr>
        </p:nvSpPr>
        <p:spPr>
          <a:xfrm>
            <a:off x="557816" y="1062404"/>
            <a:ext cx="8028368" cy="5367272"/>
          </a:xfrm>
        </p:spPr>
        <p:txBody>
          <a:bodyPr>
            <a:normAutofit/>
          </a:bodyPr>
          <a:lstStyle/>
          <a:p>
            <a:pPr algn="just" rtl="1">
              <a:lnSpc>
                <a:spcPct val="100000"/>
              </a:lnSpc>
              <a:spcBef>
                <a:spcPts val="1200"/>
              </a:spcBef>
              <a:buClr>
                <a:srgbClr val="FF0000"/>
              </a:buClr>
              <a:buFont typeface="Wingdings" panose="05000000000000000000" pitchFamily="2" charset="2"/>
              <a:buChar char="Ø"/>
            </a:pPr>
            <a:r>
              <a:rPr lang="fa-IR" sz="2200" b="1" spc="-30" dirty="0">
                <a:latin typeface="Times New Roman" panose="02020603050405020304" pitchFamily="18" charset="0"/>
                <a:cs typeface="B Nazanin" panose="00000400000000000000" pitchFamily="2" charset="-78"/>
              </a:rPr>
              <a:t>علیرغم آنکه آلومینیوم مقاومت خوبی </a:t>
            </a:r>
            <a:r>
              <a:rPr lang="fa-IR" sz="2200" b="1" spc="-30" dirty="0" smtClean="0">
                <a:latin typeface="Times New Roman" panose="02020603050405020304" pitchFamily="18" charset="0"/>
                <a:cs typeface="B Nazanin" panose="00000400000000000000" pitchFamily="2" charset="-78"/>
              </a:rPr>
              <a:t>در برابر </a:t>
            </a:r>
            <a:r>
              <a:rPr lang="fa-IR" sz="2200" b="1" spc="-30" dirty="0">
                <a:latin typeface="Times New Roman" panose="02020603050405020304" pitchFamily="18" charset="0"/>
                <a:cs typeface="B Nazanin" panose="00000400000000000000" pitchFamily="2" charset="-78"/>
              </a:rPr>
              <a:t>خوردگی دارد، اما گاهی در مجاورت برخی </a:t>
            </a:r>
            <a:r>
              <a:rPr lang="fa-IR" sz="2200" b="1" spc="-30" dirty="0" smtClean="0">
                <a:latin typeface="Times New Roman" panose="02020603050405020304" pitchFamily="18" charset="0"/>
                <a:cs typeface="B Nazanin" panose="00000400000000000000" pitchFamily="2" charset="-78"/>
              </a:rPr>
              <a:t>نوشابه‌ها </a:t>
            </a:r>
            <a:r>
              <a:rPr lang="fa-IR" sz="2200" b="1" spc="-30" dirty="0">
                <a:latin typeface="Times New Roman" panose="02020603050405020304" pitchFamily="18" charset="0"/>
                <a:cs typeface="B Nazanin" panose="00000400000000000000" pitchFamily="2" charset="-78"/>
              </a:rPr>
              <a:t>و </a:t>
            </a:r>
            <a:r>
              <a:rPr lang="fa-IR" sz="2200" b="1" spc="-30" dirty="0" smtClean="0">
                <a:latin typeface="Times New Roman" panose="02020603050405020304" pitchFamily="18" charset="0"/>
                <a:cs typeface="B Nazanin" panose="00000400000000000000" pitchFamily="2" charset="-78"/>
              </a:rPr>
              <a:t>مواد غذایی </a:t>
            </a:r>
            <a:r>
              <a:rPr lang="fa-IR" sz="2200" b="1" spc="-30" dirty="0">
                <a:latin typeface="Times New Roman" panose="02020603050405020304" pitchFamily="18" charset="0"/>
                <a:cs typeface="B Nazanin" panose="00000400000000000000" pitchFamily="2" charset="-78"/>
              </a:rPr>
              <a:t>ممکن است خوردگی در </a:t>
            </a:r>
            <a:r>
              <a:rPr lang="fa-IR" sz="2200" b="1" spc="-30" dirty="0" smtClean="0">
                <a:latin typeface="Times New Roman" panose="02020603050405020304" pitchFamily="18" charset="0"/>
                <a:cs typeface="B Nazanin" panose="00000400000000000000" pitchFamily="2" charset="-78"/>
              </a:rPr>
              <a:t>آنها </a:t>
            </a:r>
            <a:r>
              <a:rPr lang="fa-IR" sz="2200" b="1" spc="-30" dirty="0">
                <a:latin typeface="Times New Roman" panose="02020603050405020304" pitchFamily="18" charset="0"/>
                <a:cs typeface="B Nazanin" panose="00000400000000000000" pitchFamily="2" charset="-78"/>
              </a:rPr>
              <a:t>دیده شود. هرچند </a:t>
            </a:r>
            <a:r>
              <a:rPr lang="fa-IR" sz="2200" b="1" spc="-30" dirty="0" smtClean="0">
                <a:latin typeface="Times New Roman" panose="02020603050405020304" pitchFamily="18" charset="0"/>
                <a:cs typeface="B Nazanin" panose="00000400000000000000" pitchFamily="2" charset="-78"/>
              </a:rPr>
              <a:t>می‌توان مقاومت به </a:t>
            </a:r>
            <a:r>
              <a:rPr lang="fa-IR" sz="2200" b="1" spc="-30" dirty="0">
                <a:latin typeface="Times New Roman" panose="02020603050405020304" pitchFamily="18" charset="0"/>
                <a:cs typeface="B Nazanin" panose="00000400000000000000" pitchFamily="2" charset="-78"/>
              </a:rPr>
              <a:t>خوردگی را با </a:t>
            </a:r>
            <a:r>
              <a:rPr lang="fa-IR" sz="2200" b="1" spc="-30" dirty="0" smtClean="0">
                <a:latin typeface="Times New Roman" panose="02020603050405020304" pitchFamily="18" charset="0"/>
                <a:cs typeface="B Nazanin" panose="00000400000000000000" pitchFamily="2" charset="-78"/>
              </a:rPr>
              <a:t>استفاده از آلیاژهای مقاوم افزایش داد</a:t>
            </a:r>
            <a:r>
              <a:rPr lang="fa-IR" sz="2200" b="1" spc="-30" dirty="0">
                <a:latin typeface="Times New Roman" panose="02020603050405020304" pitchFamily="18" charset="0"/>
                <a:cs typeface="B Nazanin" panose="00000400000000000000" pitchFamily="2" charset="-78"/>
              </a:rPr>
              <a:t>، اما در محصولاتی </a:t>
            </a:r>
            <a:r>
              <a:rPr lang="fa-IR" sz="2200" b="1" spc="-30" dirty="0" smtClean="0">
                <a:latin typeface="Times New Roman" panose="02020603050405020304" pitchFamily="18" charset="0"/>
                <a:cs typeface="B Nazanin" panose="00000400000000000000" pitchFamily="2" charset="-78"/>
              </a:rPr>
              <a:t>مثل </a:t>
            </a:r>
            <a:r>
              <a:rPr lang="fa-IR" sz="2200" b="1" spc="-30" dirty="0">
                <a:latin typeface="Times New Roman" panose="02020603050405020304" pitchFamily="18" charset="0"/>
                <a:cs typeface="B Nazanin" panose="00000400000000000000" pitchFamily="2" charset="-78"/>
              </a:rPr>
              <a:t>آب </a:t>
            </a:r>
            <a:r>
              <a:rPr lang="fa-IR" sz="2200" b="1" spc="-30" dirty="0" smtClean="0">
                <a:latin typeface="Times New Roman" panose="02020603050405020304" pitchFamily="18" charset="0"/>
                <a:cs typeface="B Nazanin" panose="00000400000000000000" pitchFamily="2" charset="-78"/>
              </a:rPr>
              <a:t>میوه‌ها </a:t>
            </a:r>
            <a:r>
              <a:rPr lang="fa-IR" sz="2200" b="1" spc="-30" dirty="0">
                <a:latin typeface="Times New Roman" panose="02020603050405020304" pitchFamily="18" charset="0"/>
                <a:cs typeface="B Nazanin" panose="00000400000000000000" pitchFamily="2" charset="-78"/>
              </a:rPr>
              <a:t>و </a:t>
            </a:r>
            <a:r>
              <a:rPr lang="fa-IR" sz="2200" b="1" spc="-30" dirty="0" smtClean="0">
                <a:latin typeface="Times New Roman" panose="02020603050405020304" pitchFamily="18" charset="0"/>
                <a:cs typeface="B Nazanin" panose="00000400000000000000" pitchFamily="2" charset="-78"/>
              </a:rPr>
              <a:t>نوشابه‌ها </a:t>
            </a:r>
            <a:r>
              <a:rPr lang="fa-IR" sz="2200" b="1" spc="-30" dirty="0">
                <a:latin typeface="Times New Roman" panose="02020603050405020304" pitchFamily="18" charset="0"/>
                <a:cs typeface="B Nazanin" panose="00000400000000000000" pitchFamily="2" charset="-78"/>
              </a:rPr>
              <a:t>لازم </a:t>
            </a:r>
            <a:r>
              <a:rPr lang="fa-IR" sz="2200" b="1" spc="-30" dirty="0" smtClean="0">
                <a:latin typeface="Times New Roman" panose="02020603050405020304" pitchFamily="18" charset="0"/>
                <a:cs typeface="B Nazanin" panose="00000400000000000000" pitchFamily="2" charset="-78"/>
              </a:rPr>
              <a:t>است از لعاب‌هایی </a:t>
            </a:r>
            <a:r>
              <a:rPr lang="fa-IR" sz="2200" b="1" spc="-30" dirty="0">
                <a:latin typeface="Times New Roman" panose="02020603050405020304" pitchFamily="18" charset="0"/>
                <a:cs typeface="B Nazanin" panose="00000400000000000000" pitchFamily="2" charset="-78"/>
              </a:rPr>
              <a:t>که سطح داخلی را </a:t>
            </a:r>
            <a:r>
              <a:rPr lang="fa-IR" sz="2200" b="1" spc="-30" dirty="0" smtClean="0">
                <a:latin typeface="Times New Roman" panose="02020603050405020304" pitchFamily="18" charset="0"/>
                <a:cs typeface="B Nazanin" panose="00000400000000000000" pitchFamily="2" charset="-78"/>
              </a:rPr>
              <a:t>می‌پوشانند </a:t>
            </a:r>
            <a:r>
              <a:rPr lang="fa-IR" sz="2200" b="1" spc="-30" dirty="0">
                <a:latin typeface="Times New Roman" panose="02020603050405020304" pitchFamily="18" charset="0"/>
                <a:cs typeface="B Nazanin" panose="00000400000000000000" pitchFamily="2" charset="-78"/>
              </a:rPr>
              <a:t>نیز استفاده گردد که عموماً از مواد </a:t>
            </a:r>
            <a:r>
              <a:rPr lang="fa-IR" sz="2200" b="1" spc="-30" dirty="0" smtClean="0">
                <a:latin typeface="Times New Roman" panose="02020603050405020304" pitchFamily="18" charset="0"/>
                <a:cs typeface="B Nazanin" panose="00000400000000000000" pitchFamily="2" charset="-78"/>
              </a:rPr>
              <a:t>آلی </a:t>
            </a:r>
            <a:r>
              <a:rPr lang="fa-IR" sz="2200" b="1" spc="-30" dirty="0" smtClean="0">
                <a:latin typeface="Times New Roman" panose="02020603050405020304" pitchFamily="18" charset="0"/>
                <a:cs typeface="B Nazanin" panose="00000400000000000000" pitchFamily="2" charset="-78"/>
              </a:rPr>
              <a:t>می‌باشند.</a:t>
            </a:r>
          </a:p>
        </p:txBody>
      </p:sp>
      <p:sp>
        <p:nvSpPr>
          <p:cNvPr id="6" name="Slide Number Placeholder 5"/>
          <p:cNvSpPr>
            <a:spLocks noGrp="1"/>
          </p:cNvSpPr>
          <p:nvPr>
            <p:ph type="sldNum" sz="quarter" idx="12"/>
          </p:nvPr>
        </p:nvSpPr>
        <p:spPr/>
        <p:txBody>
          <a:bodyPr/>
          <a:lstStyle/>
          <a:p>
            <a:fld id="{5442B03D-F75C-4AD6-B45E-18EA38704B2E}" type="slidenum">
              <a:rPr lang="en-US" smtClean="0">
                <a:cs typeface="B Nazanin" panose="00000400000000000000" pitchFamily="2" charset="-78"/>
              </a:rPr>
              <a:pPr/>
              <a:t>12</a:t>
            </a:fld>
            <a:endParaRPr lang="en-US" dirty="0">
              <a:cs typeface="B Nazanin" panose="00000400000000000000" pitchFamily="2" charset="-78"/>
            </a:endParaRPr>
          </a:p>
        </p:txBody>
      </p:sp>
      <p:sp>
        <p:nvSpPr>
          <p:cNvPr id="4" name="Rectangle 3"/>
          <p:cNvSpPr/>
          <p:nvPr/>
        </p:nvSpPr>
        <p:spPr>
          <a:xfrm>
            <a:off x="1571324" y="3109212"/>
            <a:ext cx="6001351" cy="400110"/>
          </a:xfrm>
          <a:prstGeom prst="rect">
            <a:avLst/>
          </a:prstGeom>
        </p:spPr>
        <p:txBody>
          <a:bodyPr wrap="square">
            <a:spAutoFit/>
          </a:bodyPr>
          <a:lstStyle/>
          <a:p>
            <a:pPr algn="ctr" rtl="1">
              <a:spcBef>
                <a:spcPts val="1200"/>
              </a:spcBef>
              <a:buClr>
                <a:srgbClr val="FF0000"/>
              </a:buClr>
            </a:pPr>
            <a:r>
              <a:rPr lang="fa-IR" sz="2000" b="1" spc="-30" dirty="0">
                <a:latin typeface="Times New Roman" panose="02020603050405020304" pitchFamily="18" charset="0"/>
                <a:cs typeface="B Nazanin" panose="00000400000000000000" pitchFamily="2" charset="-78"/>
              </a:rPr>
              <a:t>لعاب‌هاي مورد استفاده جهت پوشش سطح داخلی قوطی آلومینیومی</a:t>
            </a:r>
          </a:p>
        </p:txBody>
      </p:sp>
      <p:pic>
        <p:nvPicPr>
          <p:cNvPr id="7" name="Picture 6"/>
          <p:cNvPicPr>
            <a:picLocks noChangeAspect="1"/>
          </p:cNvPicPr>
          <p:nvPr/>
        </p:nvPicPr>
        <p:blipFill rotWithShape="1">
          <a:blip r:embed="rId2"/>
          <a:srcRect l="24072" t="29752" r="-374" b="-16060"/>
          <a:stretch/>
        </p:blipFill>
        <p:spPr>
          <a:xfrm>
            <a:off x="1731194" y="3547570"/>
            <a:ext cx="5892931" cy="2172639"/>
          </a:xfrm>
          <a:prstGeom prst="rect">
            <a:avLst/>
          </a:prstGeom>
        </p:spPr>
      </p:pic>
    </p:spTree>
    <p:extLst>
      <p:ext uri="{BB962C8B-B14F-4D97-AF65-F5344CB8AC3E}">
        <p14:creationId xmlns:p14="http://schemas.microsoft.com/office/powerpoint/2010/main" val="18785109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401011"/>
            <a:ext cx="7886700" cy="325642"/>
          </a:xfrm>
          <a:ln>
            <a:noFill/>
          </a:ln>
        </p:spPr>
        <p:style>
          <a:lnRef idx="2">
            <a:schemeClr val="dk1"/>
          </a:lnRef>
          <a:fillRef idx="1">
            <a:schemeClr val="lt1"/>
          </a:fillRef>
          <a:effectRef idx="0">
            <a:schemeClr val="dk1"/>
          </a:effectRef>
          <a:fontRef idx="minor">
            <a:schemeClr val="dk1"/>
          </a:fontRef>
        </p:style>
        <p:txBody>
          <a:bodyPr>
            <a:noAutofit/>
          </a:bodyPr>
          <a:lstStyle/>
          <a:p>
            <a:pPr algn="ctr" rtl="1"/>
            <a:r>
              <a:rPr lang="fa-IR" sz="3000" dirty="0" smtClean="0">
                <a:solidFill>
                  <a:srgbClr val="0000FF"/>
                </a:solidFill>
                <a:latin typeface="Times New Roman" panose="02020603050405020304" pitchFamily="18" charset="0"/>
                <a:cs typeface="B Titr" panose="00000700000000000000" pitchFamily="2" charset="-78"/>
              </a:rPr>
              <a:t>گروه‌های اصلی لاک‌های آلی </a:t>
            </a:r>
            <a:endParaRPr lang="en-US" sz="3000" dirty="0">
              <a:solidFill>
                <a:srgbClr val="0000FF"/>
              </a:solidFill>
              <a:latin typeface="Times New Roman" panose="02020603050405020304" pitchFamily="18" charset="0"/>
              <a:cs typeface="B Titr" panose="00000700000000000000" pitchFamily="2" charset="-78"/>
            </a:endParaRPr>
          </a:p>
        </p:txBody>
      </p:sp>
      <p:sp>
        <p:nvSpPr>
          <p:cNvPr id="3" name="Content Placeholder 2"/>
          <p:cNvSpPr>
            <a:spLocks noGrp="1"/>
          </p:cNvSpPr>
          <p:nvPr>
            <p:ph idx="1"/>
          </p:nvPr>
        </p:nvSpPr>
        <p:spPr>
          <a:xfrm>
            <a:off x="557816" y="1062402"/>
            <a:ext cx="8028368" cy="4958200"/>
          </a:xfrm>
        </p:spPr>
        <p:txBody>
          <a:bodyPr>
            <a:normAutofit/>
          </a:bodyPr>
          <a:lstStyle/>
          <a:p>
            <a:pPr marL="0" indent="0" algn="just" rtl="1">
              <a:lnSpc>
                <a:spcPct val="100000"/>
              </a:lnSpc>
              <a:spcBef>
                <a:spcPts val="1200"/>
              </a:spcBef>
              <a:buClr>
                <a:srgbClr val="FF0000"/>
              </a:buClr>
              <a:buNone/>
            </a:pPr>
            <a:endParaRPr lang="fa-IR" sz="2200" b="1" spc="-30" dirty="0" smtClean="0">
              <a:latin typeface="Times New Roman" panose="02020603050405020304" pitchFamily="18" charset="0"/>
              <a:cs typeface="B Nazanin" panose="00000400000000000000" pitchFamily="2" charset="-78"/>
            </a:endParaRPr>
          </a:p>
          <a:p>
            <a:pPr algn="just" rtl="1">
              <a:lnSpc>
                <a:spcPct val="100000"/>
              </a:lnSpc>
              <a:spcBef>
                <a:spcPts val="1200"/>
              </a:spcBef>
              <a:buClr>
                <a:srgbClr val="FF0000"/>
              </a:buClr>
              <a:buFont typeface="Wingdings" panose="05000000000000000000" pitchFamily="2" charset="2"/>
              <a:buChar char="Ø"/>
            </a:pPr>
            <a:endParaRPr lang="fa-IR" sz="2200" b="1" spc="-30" dirty="0" smtClean="0">
              <a:latin typeface="Times New Roman" panose="02020603050405020304" pitchFamily="18" charset="0"/>
              <a:cs typeface="B Nazanin" panose="00000400000000000000" pitchFamily="2" charset="-78"/>
            </a:endParaRPr>
          </a:p>
        </p:txBody>
      </p:sp>
      <p:sp>
        <p:nvSpPr>
          <p:cNvPr id="6" name="Slide Number Placeholder 5"/>
          <p:cNvSpPr>
            <a:spLocks noGrp="1"/>
          </p:cNvSpPr>
          <p:nvPr>
            <p:ph type="sldNum" sz="quarter" idx="12"/>
          </p:nvPr>
        </p:nvSpPr>
        <p:spPr/>
        <p:txBody>
          <a:bodyPr/>
          <a:lstStyle/>
          <a:p>
            <a:fld id="{5442B03D-F75C-4AD6-B45E-18EA38704B2E}" type="slidenum">
              <a:rPr lang="en-US" smtClean="0">
                <a:cs typeface="B Nazanin" panose="00000400000000000000" pitchFamily="2" charset="-78"/>
              </a:rPr>
              <a:pPr/>
              <a:t>13</a:t>
            </a:fld>
            <a:endParaRPr lang="en-US" dirty="0">
              <a:cs typeface="B Nazanin" panose="00000400000000000000" pitchFamily="2" charset="-78"/>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174" y="1266821"/>
            <a:ext cx="8507192" cy="4118840"/>
          </a:xfrm>
          <a:prstGeom prst="rect">
            <a:avLst/>
          </a:prstGeom>
        </p:spPr>
      </p:pic>
    </p:spTree>
    <p:extLst>
      <p:ext uri="{BB962C8B-B14F-4D97-AF65-F5344CB8AC3E}">
        <p14:creationId xmlns:p14="http://schemas.microsoft.com/office/powerpoint/2010/main" val="14674147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4128" y="874712"/>
            <a:ext cx="8028368" cy="5601956"/>
          </a:xfrm>
        </p:spPr>
        <p:txBody>
          <a:bodyPr>
            <a:normAutofit fontScale="92500" lnSpcReduction="20000"/>
          </a:bodyPr>
          <a:lstStyle/>
          <a:p>
            <a:pPr algn="just" rtl="1">
              <a:lnSpc>
                <a:spcPct val="100000"/>
              </a:lnSpc>
              <a:spcBef>
                <a:spcPts val="1200"/>
              </a:spcBef>
              <a:buClr>
                <a:srgbClr val="FF0000"/>
              </a:buClr>
              <a:buFont typeface="Wingdings" panose="05000000000000000000" pitchFamily="2" charset="2"/>
              <a:buChar char="Ø"/>
            </a:pPr>
            <a:r>
              <a:rPr lang="fa-IR" sz="2200" b="1" spc="-30" dirty="0">
                <a:latin typeface="Times New Roman" panose="02020603050405020304" pitchFamily="18" charset="0"/>
                <a:cs typeface="B Nazanin" panose="00000400000000000000" pitchFamily="2" charset="-78"/>
              </a:rPr>
              <a:t>فویل آلومینیومی یک ورق نازک از آلومینیوم آلیاژی است که ضخامت آن از حدود 4 تا 450 میکرومتر متغییر است.</a:t>
            </a:r>
          </a:p>
          <a:p>
            <a:pPr algn="just" rtl="1">
              <a:lnSpc>
                <a:spcPct val="100000"/>
              </a:lnSpc>
              <a:spcBef>
                <a:spcPts val="1200"/>
              </a:spcBef>
              <a:buClr>
                <a:srgbClr val="FF0000"/>
              </a:buClr>
              <a:buFont typeface="Wingdings" panose="05000000000000000000" pitchFamily="2" charset="2"/>
              <a:buChar char="Ø"/>
            </a:pPr>
            <a:r>
              <a:rPr lang="fa-IR" sz="2200" b="1" spc="-30" dirty="0">
                <a:latin typeface="Times New Roman" panose="02020603050405020304" pitchFamily="18" charset="0"/>
                <a:cs typeface="B Nazanin" panose="00000400000000000000" pitchFamily="2" charset="-78"/>
              </a:rPr>
              <a:t>فویل‌های آلومینیمی ویژگی‌های بازدارندگی بسیار عالی در برابر آب، گاز و آروما دارند. در صورتی‌که ضخامت آنها بیش از 25 میکرون باشد، ویژگی‌های بازدارندگی آن کامل است. با نازک‌تر شدن فویل، بازدارندگی آن به دلیل تشکیل حفره‌های کوچک کم می‌شود.</a:t>
            </a:r>
          </a:p>
          <a:p>
            <a:pPr algn="just" rtl="1">
              <a:lnSpc>
                <a:spcPct val="100000"/>
              </a:lnSpc>
              <a:spcBef>
                <a:spcPts val="1200"/>
              </a:spcBef>
              <a:buClr>
                <a:srgbClr val="FF0000"/>
              </a:buClr>
              <a:buFont typeface="Wingdings" panose="05000000000000000000" pitchFamily="2" charset="2"/>
              <a:buChar char="Ø"/>
            </a:pPr>
            <a:r>
              <a:rPr lang="fa-IR" sz="2200" b="1" spc="-30" dirty="0">
                <a:latin typeface="Times New Roman" panose="02020603050405020304" pitchFamily="18" charset="0"/>
                <a:cs typeface="B Nazanin" panose="00000400000000000000" pitchFamily="2" charset="-78"/>
              </a:rPr>
              <a:t>فویل‌ها دارای وزن کم و نسبت به </a:t>
            </a:r>
            <a:r>
              <a:rPr lang="fa-IR" sz="2200" b="1" spc="-30" dirty="0" smtClean="0">
                <a:latin typeface="Times New Roman" panose="02020603050405020304" pitchFamily="18" charset="0"/>
                <a:cs typeface="B Nazanin" panose="00000400000000000000" pitchFamily="2" charset="-78"/>
              </a:rPr>
              <a:t>اغلب </a:t>
            </a:r>
            <a:r>
              <a:rPr lang="fa-IR" sz="2200" b="1" spc="-30" dirty="0">
                <a:latin typeface="Times New Roman" panose="02020603050405020304" pitchFamily="18" charset="0"/>
                <a:cs typeface="B Nazanin" panose="00000400000000000000" pitchFamily="2" charset="-78"/>
              </a:rPr>
              <a:t>مواد غذایی به استثنای فرآورده‌های دارای اسید و نمک بالا مقاوم هستند و همچنین می‌توانند شرایط دمای گرم و سرد را تحمل کنند.</a:t>
            </a:r>
          </a:p>
          <a:p>
            <a:pPr algn="just" rtl="1">
              <a:lnSpc>
                <a:spcPct val="100000"/>
              </a:lnSpc>
              <a:spcBef>
                <a:spcPts val="1200"/>
              </a:spcBef>
              <a:buClr>
                <a:srgbClr val="FF0000"/>
              </a:buClr>
              <a:buFont typeface="Wingdings" panose="05000000000000000000" pitchFamily="2" charset="2"/>
              <a:buChar char="Ø"/>
            </a:pPr>
            <a:r>
              <a:rPr lang="fa-IR" sz="2200" b="1" spc="-30" dirty="0">
                <a:latin typeface="Times New Roman" panose="02020603050405020304" pitchFamily="18" charset="0"/>
                <a:cs typeface="B Nazanin" panose="00000400000000000000" pitchFamily="2" charset="-78"/>
              </a:rPr>
              <a:t>فویل آلومینیمی دارای قابلیت تاخوری (</a:t>
            </a:r>
            <a:r>
              <a:rPr lang="en-US" sz="2200" b="1" spc="-30" dirty="0">
                <a:latin typeface="Times New Roman" panose="02020603050405020304" pitchFamily="18" charset="0"/>
                <a:cs typeface="B Nazanin" panose="00000400000000000000" pitchFamily="2" charset="-78"/>
              </a:rPr>
              <a:t>Dead-fold</a:t>
            </a:r>
            <a:r>
              <a:rPr lang="fa-IR" sz="2200" b="1" spc="-30" dirty="0">
                <a:latin typeface="Times New Roman" panose="02020603050405020304" pitchFamily="18" charset="0"/>
                <a:cs typeface="B Nazanin" panose="00000400000000000000" pitchFamily="2" charset="-78"/>
              </a:rPr>
              <a:t>) است که از نظر بسته‌بندی بسیار مطلوب است. ولی در جابجایی و حمل و نقل آن باید دقت گردد تا از ایجاد حفره‌های ریز در آن جلوگیری شود.</a:t>
            </a:r>
          </a:p>
          <a:p>
            <a:pPr algn="just" rtl="1">
              <a:lnSpc>
                <a:spcPct val="100000"/>
              </a:lnSpc>
              <a:spcBef>
                <a:spcPts val="1200"/>
              </a:spcBef>
              <a:buClr>
                <a:srgbClr val="FF0000"/>
              </a:buClr>
              <a:buFont typeface="Wingdings" panose="05000000000000000000" pitchFamily="2" charset="2"/>
              <a:buChar char="Ø"/>
            </a:pPr>
            <a:r>
              <a:rPr lang="fa-IR" sz="2200" b="1" spc="-30" dirty="0" smtClean="0">
                <a:latin typeface="Times New Roman" panose="02020603050405020304" pitchFamily="18" charset="0"/>
                <a:cs typeface="B Nazanin" panose="00000400000000000000" pitchFamily="2" charset="-78"/>
              </a:rPr>
              <a:t>فویل‌های </a:t>
            </a:r>
            <a:r>
              <a:rPr lang="fa-IR" sz="2200" b="1" spc="-30" dirty="0">
                <a:latin typeface="Times New Roman" panose="02020603050405020304" pitchFamily="18" charset="0"/>
                <a:cs typeface="B Nazanin" panose="00000400000000000000" pitchFamily="2" charset="-78"/>
              </a:rPr>
              <a:t>آلومینیمی </a:t>
            </a:r>
            <a:r>
              <a:rPr lang="fa-IR" sz="2200" b="1" spc="-30" dirty="0" smtClean="0">
                <a:latin typeface="Times New Roman" panose="02020603050405020304" pitchFamily="18" charset="0"/>
                <a:cs typeface="B Nazanin" panose="00000400000000000000" pitchFamily="2" charset="-78"/>
              </a:rPr>
              <a:t>دارای </a:t>
            </a:r>
            <a:r>
              <a:rPr lang="fa-IR" sz="2200" b="1" spc="-30" dirty="0">
                <a:latin typeface="Times New Roman" panose="02020603050405020304" pitchFamily="18" charset="0"/>
                <a:cs typeface="B Nazanin" panose="00000400000000000000" pitchFamily="2" charset="-78"/>
              </a:rPr>
              <a:t>کاربردهای امروزی </a:t>
            </a:r>
            <a:r>
              <a:rPr lang="fa-IR" sz="2200" b="1" spc="-30" dirty="0" smtClean="0">
                <a:latin typeface="Times New Roman" panose="02020603050405020304" pitchFamily="18" charset="0"/>
                <a:cs typeface="B Nazanin" panose="00000400000000000000" pitchFamily="2" charset="-78"/>
              </a:rPr>
              <a:t>در موارد </a:t>
            </a:r>
            <a:r>
              <a:rPr lang="fa-IR" sz="2200" b="1" spc="-30" dirty="0">
                <a:latin typeface="Times New Roman" panose="02020603050405020304" pitchFamily="18" charset="0"/>
                <a:cs typeface="B Nazanin" panose="00000400000000000000" pitchFamily="2" charset="-78"/>
              </a:rPr>
              <a:t>فویل پخت و پز، سینی‌ها یا ظروف کم عمق نیمه‌سخت و لفاف‌های </a:t>
            </a:r>
            <a:r>
              <a:rPr lang="fa-IR" sz="2200" b="1" spc="-30" dirty="0" smtClean="0">
                <a:latin typeface="Times New Roman" panose="02020603050405020304" pitchFamily="18" charset="0"/>
                <a:cs typeface="B Nazanin" panose="00000400000000000000" pitchFamily="2" charset="-78"/>
              </a:rPr>
              <a:t>روکش‌دار، </a:t>
            </a:r>
            <a:r>
              <a:rPr lang="fa-IR" sz="2200" b="1" spc="-30" dirty="0">
                <a:latin typeface="Times New Roman" panose="02020603050405020304" pitchFamily="18" charset="0"/>
                <a:cs typeface="B Nazanin" panose="00000400000000000000" pitchFamily="2" charset="-78"/>
              </a:rPr>
              <a:t>آستر سرپوش بطری </a:t>
            </a:r>
            <a:r>
              <a:rPr lang="fa-IR" sz="2200" b="1" spc="-30" dirty="0" smtClean="0">
                <a:latin typeface="Times New Roman" panose="02020603050405020304" pitchFamily="18" charset="0"/>
                <a:cs typeface="B Nazanin" panose="00000400000000000000" pitchFamily="2" charset="-78"/>
              </a:rPr>
              <a:t> و ... هستند.</a:t>
            </a:r>
            <a:endParaRPr lang="fa-IR" sz="2200" b="1" spc="-30" dirty="0">
              <a:latin typeface="Times New Roman" panose="02020603050405020304" pitchFamily="18" charset="0"/>
              <a:cs typeface="B Nazanin" panose="00000400000000000000" pitchFamily="2" charset="-78"/>
            </a:endParaRPr>
          </a:p>
          <a:p>
            <a:pPr algn="just" rtl="1">
              <a:lnSpc>
                <a:spcPct val="100000"/>
              </a:lnSpc>
              <a:spcBef>
                <a:spcPts val="1200"/>
              </a:spcBef>
              <a:buClr>
                <a:srgbClr val="FF0000"/>
              </a:buClr>
              <a:buFont typeface="Wingdings" panose="05000000000000000000" pitchFamily="2" charset="2"/>
              <a:buChar char="Ø"/>
            </a:pPr>
            <a:r>
              <a:rPr lang="fa-IR" sz="2200" b="1" spc="-30" dirty="0">
                <a:latin typeface="Times New Roman" panose="02020603050405020304" pitchFamily="18" charset="0"/>
                <a:cs typeface="B Nazanin" panose="00000400000000000000" pitchFamily="2" charset="-78"/>
              </a:rPr>
              <a:t>در </a:t>
            </a:r>
            <a:r>
              <a:rPr lang="fa-IR" sz="2200" b="1" spc="-30" dirty="0" smtClean="0">
                <a:latin typeface="Times New Roman" panose="02020603050405020304" pitchFamily="18" charset="0"/>
                <a:cs typeface="B Nazanin" panose="00000400000000000000" pitchFamily="2" charset="-78"/>
              </a:rPr>
              <a:t>بسته‌بندی‌های </a:t>
            </a:r>
            <a:r>
              <a:rPr lang="fa-IR" sz="2200" b="1" spc="-30" dirty="0">
                <a:latin typeface="Times New Roman" panose="02020603050405020304" pitchFamily="18" charset="0"/>
                <a:cs typeface="B Nazanin" panose="00000400000000000000" pitchFamily="2" charset="-78"/>
              </a:rPr>
              <a:t>انعطاف‌پذیر، فویل روی کاغذ یا پلیمر جهت تقویت </a:t>
            </a:r>
            <a:r>
              <a:rPr lang="fa-IR" sz="2200" b="1" spc="-30" dirty="0" smtClean="0">
                <a:latin typeface="Times New Roman" panose="02020603050405020304" pitchFamily="18" charset="0"/>
                <a:cs typeface="B Nazanin" panose="00000400000000000000" pitchFamily="2" charset="-78"/>
              </a:rPr>
              <a:t>بازدارندگی بسته‌بندی در برابر </a:t>
            </a:r>
            <a:r>
              <a:rPr lang="fa-IR" sz="2200" b="1" spc="-30" dirty="0">
                <a:latin typeface="Times New Roman" panose="02020603050405020304" pitchFamily="18" charset="0"/>
                <a:cs typeface="B Nazanin" panose="00000400000000000000" pitchFamily="2" charset="-78"/>
              </a:rPr>
              <a:t>نور، </a:t>
            </a:r>
            <a:r>
              <a:rPr lang="fa-IR" sz="2200" b="1" spc="-30" dirty="0" smtClean="0">
                <a:latin typeface="Times New Roman" panose="02020603050405020304" pitchFamily="18" charset="0"/>
                <a:cs typeface="B Nazanin" panose="00000400000000000000" pitchFamily="2" charset="-78"/>
              </a:rPr>
              <a:t>اکسیژن و رطوبت روکش‌دار </a:t>
            </a:r>
            <a:r>
              <a:rPr lang="fa-IR" sz="2200" b="1" spc="-30" dirty="0">
                <a:latin typeface="Times New Roman" panose="02020603050405020304" pitchFamily="18" charset="0"/>
                <a:cs typeface="B Nazanin" panose="00000400000000000000" pitchFamily="2" charset="-78"/>
              </a:rPr>
              <a:t>(لامینیت) می‌شود.</a:t>
            </a:r>
          </a:p>
          <a:p>
            <a:pPr algn="just" rtl="1">
              <a:lnSpc>
                <a:spcPct val="100000"/>
              </a:lnSpc>
              <a:spcBef>
                <a:spcPts val="1200"/>
              </a:spcBef>
              <a:buClr>
                <a:srgbClr val="FF0000"/>
              </a:buClr>
              <a:buFont typeface="Wingdings" panose="05000000000000000000" pitchFamily="2" charset="2"/>
              <a:buChar char="Ø"/>
            </a:pPr>
            <a:r>
              <a:rPr lang="fa-IR" sz="2200" b="1" spc="-30" dirty="0" smtClean="0">
                <a:latin typeface="Times New Roman" panose="02020603050405020304" pitchFamily="18" charset="0"/>
                <a:cs typeface="B Nazanin" panose="00000400000000000000" pitchFamily="2" charset="-78"/>
              </a:rPr>
              <a:t>مایکروویو دارای قابلیت گرمادهی یکنواخت است. اما سینی‌های </a:t>
            </a:r>
            <a:r>
              <a:rPr lang="fa-IR" sz="2200" b="1" spc="-30" dirty="0">
                <a:latin typeface="Times New Roman" panose="02020603050405020304" pitchFamily="18" charset="0"/>
                <a:cs typeface="B Nazanin" panose="00000400000000000000" pitchFamily="2" charset="-78"/>
              </a:rPr>
              <a:t>آلومینیومی به علت نگرانی از جرقه‌زنی برای گرم کردن مواد غذایی در مایکروویو استفاده نمی‌شدند. اما با پیشرفت تکنولوژی </a:t>
            </a:r>
            <a:r>
              <a:rPr lang="fa-IR" sz="2200" b="1" spc="-30" dirty="0" smtClean="0">
                <a:latin typeface="Times New Roman" panose="02020603050405020304" pitchFamily="18" charset="0"/>
                <a:cs typeface="B Nazanin" panose="00000400000000000000" pitchFamily="2" charset="-78"/>
              </a:rPr>
              <a:t>ظروف </a:t>
            </a:r>
            <a:r>
              <a:rPr lang="fa-IR" sz="2200" b="1" spc="-30" dirty="0">
                <a:latin typeface="Times New Roman" panose="02020603050405020304" pitchFamily="18" charset="0"/>
                <a:cs typeface="B Nazanin" panose="00000400000000000000" pitchFamily="2" charset="-78"/>
              </a:rPr>
              <a:t>ویژه مایکروویو از </a:t>
            </a:r>
            <a:r>
              <a:rPr lang="fa-IR" sz="2200" b="1" spc="-30" dirty="0" smtClean="0">
                <a:latin typeface="Times New Roman" panose="02020603050405020304" pitchFamily="18" charset="0"/>
                <a:cs typeface="B Nazanin" panose="00000400000000000000" pitchFamily="2" charset="-78"/>
              </a:rPr>
              <a:t>جنس آلومینیوم </a:t>
            </a:r>
            <a:r>
              <a:rPr lang="fa-IR" sz="2200" b="1" spc="-30" dirty="0">
                <a:latin typeface="Times New Roman" panose="02020603050405020304" pitchFamily="18" charset="0"/>
                <a:cs typeface="B Nazanin" panose="00000400000000000000" pitchFamily="2" charset="-78"/>
              </a:rPr>
              <a:t>ساخته </a:t>
            </a:r>
            <a:r>
              <a:rPr lang="fa-IR" sz="2200" b="1" spc="-30" dirty="0" smtClean="0">
                <a:latin typeface="Times New Roman" panose="02020603050405020304" pitchFamily="18" charset="0"/>
                <a:cs typeface="B Nazanin" panose="00000400000000000000" pitchFamily="2" charset="-78"/>
              </a:rPr>
              <a:t>شده‌اند.</a:t>
            </a:r>
            <a:endParaRPr lang="fa-IR" sz="2200" b="1" spc="-30" dirty="0">
              <a:latin typeface="Times New Roman" panose="02020603050405020304" pitchFamily="18" charset="0"/>
              <a:cs typeface="B Nazanin" panose="00000400000000000000" pitchFamily="2" charset="-78"/>
            </a:endParaRPr>
          </a:p>
        </p:txBody>
      </p:sp>
      <p:sp>
        <p:nvSpPr>
          <p:cNvPr id="6" name="Slide Number Placeholder 5"/>
          <p:cNvSpPr>
            <a:spLocks noGrp="1"/>
          </p:cNvSpPr>
          <p:nvPr>
            <p:ph type="sldNum" sz="quarter" idx="12"/>
          </p:nvPr>
        </p:nvSpPr>
        <p:spPr/>
        <p:txBody>
          <a:bodyPr/>
          <a:lstStyle/>
          <a:p>
            <a:fld id="{5442B03D-F75C-4AD6-B45E-18EA38704B2E}" type="slidenum">
              <a:rPr lang="en-US" smtClean="0">
                <a:cs typeface="B Nazanin" panose="00000400000000000000" pitchFamily="2" charset="-78"/>
              </a:rPr>
              <a:pPr/>
              <a:t>14</a:t>
            </a:fld>
            <a:endParaRPr lang="en-US" dirty="0">
              <a:cs typeface="B Nazanin" panose="00000400000000000000" pitchFamily="2" charset="-78"/>
            </a:endParaRPr>
          </a:p>
        </p:txBody>
      </p:sp>
      <p:sp>
        <p:nvSpPr>
          <p:cNvPr id="8" name="Title 1"/>
          <p:cNvSpPr>
            <a:spLocks noGrp="1"/>
          </p:cNvSpPr>
          <p:nvPr>
            <p:ph type="title"/>
          </p:nvPr>
        </p:nvSpPr>
        <p:spPr>
          <a:xfrm>
            <a:off x="628650" y="251874"/>
            <a:ext cx="7886700" cy="417082"/>
          </a:xfrm>
          <a:ln>
            <a:noFill/>
          </a:ln>
        </p:spPr>
        <p:style>
          <a:lnRef idx="2">
            <a:schemeClr val="dk1"/>
          </a:lnRef>
          <a:fillRef idx="1">
            <a:schemeClr val="lt1"/>
          </a:fillRef>
          <a:effectRef idx="0">
            <a:schemeClr val="dk1"/>
          </a:effectRef>
          <a:fontRef idx="minor">
            <a:schemeClr val="dk1"/>
          </a:fontRef>
        </p:style>
        <p:txBody>
          <a:bodyPr>
            <a:normAutofit fontScale="90000"/>
          </a:bodyPr>
          <a:lstStyle/>
          <a:p>
            <a:pPr algn="ctr" rtl="1"/>
            <a:r>
              <a:rPr lang="fa-IR" sz="3600" dirty="0" smtClean="0">
                <a:solidFill>
                  <a:srgbClr val="0000FF"/>
                </a:solidFill>
                <a:latin typeface="Times New Roman" panose="02020603050405020304" pitchFamily="18" charset="0"/>
                <a:cs typeface="B Titr" panose="00000700000000000000" pitchFamily="2" charset="-78"/>
              </a:rPr>
              <a:t>فویل‌ها و ظروف آلومینیمی: </a:t>
            </a:r>
            <a:r>
              <a:rPr lang="fa-IR" sz="3000" dirty="0" smtClean="0">
                <a:solidFill>
                  <a:srgbClr val="FF0000"/>
                </a:solidFill>
                <a:latin typeface="Times New Roman" panose="02020603050405020304" pitchFamily="18" charset="0"/>
                <a:cs typeface="B Titr" panose="00000700000000000000" pitchFamily="2" charset="-78"/>
              </a:rPr>
              <a:t>فویل</a:t>
            </a:r>
            <a:endParaRPr lang="en-US" sz="3000" dirty="0">
              <a:solidFill>
                <a:srgbClr val="FF0000"/>
              </a:solidFill>
              <a:latin typeface="Times New Roman" panose="02020603050405020304" pitchFamily="18" charset="0"/>
              <a:cs typeface="B Titr" panose="00000700000000000000" pitchFamily="2" charset="-78"/>
            </a:endParaRPr>
          </a:p>
        </p:txBody>
      </p:sp>
    </p:spTree>
    <p:extLst>
      <p:ext uri="{BB962C8B-B14F-4D97-AF65-F5344CB8AC3E}">
        <p14:creationId xmlns:p14="http://schemas.microsoft.com/office/powerpoint/2010/main" val="2985012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Aluminium Foil Containe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776" y="2066706"/>
            <a:ext cx="4615355" cy="279558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28650" y="251874"/>
            <a:ext cx="7886700" cy="455583"/>
          </a:xfrm>
          <a:ln>
            <a:noFill/>
          </a:ln>
        </p:spPr>
        <p:style>
          <a:lnRef idx="2">
            <a:schemeClr val="dk1"/>
          </a:lnRef>
          <a:fillRef idx="1">
            <a:schemeClr val="lt1"/>
          </a:fillRef>
          <a:effectRef idx="0">
            <a:schemeClr val="dk1"/>
          </a:effectRef>
          <a:fontRef idx="minor">
            <a:schemeClr val="dk1"/>
          </a:fontRef>
        </p:style>
        <p:txBody>
          <a:bodyPr>
            <a:normAutofit fontScale="90000"/>
          </a:bodyPr>
          <a:lstStyle/>
          <a:p>
            <a:pPr algn="ctr" rtl="1"/>
            <a:r>
              <a:rPr lang="fa-IR" sz="3600" dirty="0" smtClean="0">
                <a:solidFill>
                  <a:srgbClr val="0000FF"/>
                </a:solidFill>
                <a:latin typeface="Times New Roman" panose="02020603050405020304" pitchFamily="18" charset="0"/>
                <a:cs typeface="B Titr" panose="00000700000000000000" pitchFamily="2" charset="-78"/>
              </a:rPr>
              <a:t>فویل‌ها و ظروف آلومینیمی: </a:t>
            </a:r>
            <a:r>
              <a:rPr lang="fa-IR" sz="3000" dirty="0" smtClean="0">
                <a:solidFill>
                  <a:srgbClr val="FF0000"/>
                </a:solidFill>
                <a:latin typeface="Times New Roman" panose="02020603050405020304" pitchFamily="18" charset="0"/>
                <a:cs typeface="B Titr" panose="00000700000000000000" pitchFamily="2" charset="-78"/>
              </a:rPr>
              <a:t>فویل</a:t>
            </a:r>
            <a:endParaRPr lang="en-US" sz="3000" dirty="0">
              <a:solidFill>
                <a:srgbClr val="FF0000"/>
              </a:solidFill>
              <a:latin typeface="Times New Roman" panose="02020603050405020304" pitchFamily="18" charset="0"/>
              <a:cs typeface="B Titr" panose="00000700000000000000" pitchFamily="2" charset="-78"/>
            </a:endParaRPr>
          </a:p>
        </p:txBody>
      </p:sp>
      <p:sp>
        <p:nvSpPr>
          <p:cNvPr id="3" name="Content Placeholder 2"/>
          <p:cNvSpPr>
            <a:spLocks noGrp="1"/>
          </p:cNvSpPr>
          <p:nvPr>
            <p:ph idx="1"/>
          </p:nvPr>
        </p:nvSpPr>
        <p:spPr>
          <a:xfrm>
            <a:off x="557816" y="884336"/>
            <a:ext cx="8028368" cy="5160329"/>
          </a:xfrm>
        </p:spPr>
        <p:txBody>
          <a:bodyPr>
            <a:normAutofit/>
          </a:bodyPr>
          <a:lstStyle/>
          <a:p>
            <a:pPr algn="just" rtl="1">
              <a:lnSpc>
                <a:spcPct val="100000"/>
              </a:lnSpc>
              <a:spcBef>
                <a:spcPts val="1200"/>
              </a:spcBef>
              <a:buClr>
                <a:srgbClr val="FF0000"/>
              </a:buClr>
              <a:buFont typeface="Wingdings" panose="05000000000000000000" pitchFamily="2" charset="2"/>
              <a:buChar char="Ø"/>
            </a:pPr>
            <a:r>
              <a:rPr lang="fa-IR" sz="2200" b="1" spc="-30" dirty="0">
                <a:latin typeface="Times New Roman" panose="02020603050405020304" pitchFamily="18" charset="0"/>
                <a:cs typeface="B Nazanin" panose="00000400000000000000" pitchFamily="2" charset="-78"/>
              </a:rPr>
              <a:t>از فویل ضخیم بر اساس روش </a:t>
            </a:r>
            <a:r>
              <a:rPr lang="fa-IR" sz="2200" b="1" spc="-30" dirty="0" smtClean="0">
                <a:latin typeface="Times New Roman" panose="02020603050405020304" pitchFamily="18" charset="0"/>
                <a:cs typeface="B Nazanin" panose="00000400000000000000" pitchFamily="2" charset="-78"/>
              </a:rPr>
              <a:t>پرس کردن (</a:t>
            </a:r>
            <a:r>
              <a:rPr lang="en-US" sz="2200" b="1" spc="-30" dirty="0" smtClean="0">
                <a:latin typeface="Times New Roman" panose="02020603050405020304" pitchFamily="18" charset="0"/>
                <a:cs typeface="B Nazanin" panose="00000400000000000000" pitchFamily="2" charset="-78"/>
              </a:rPr>
              <a:t>Pressing</a:t>
            </a:r>
            <a:r>
              <a:rPr lang="fa-IR" sz="2200" b="1" spc="-30" dirty="0" smtClean="0">
                <a:latin typeface="Times New Roman" panose="02020603050405020304" pitchFamily="18" charset="0"/>
                <a:cs typeface="B Nazanin" panose="00000400000000000000" pitchFamily="2" charset="-78"/>
              </a:rPr>
              <a:t>) </a:t>
            </a:r>
            <a:r>
              <a:rPr lang="fa-IR" sz="2200" b="1" spc="-30" dirty="0">
                <a:latin typeface="Times New Roman" panose="02020603050405020304" pitchFamily="18" charset="0"/>
                <a:cs typeface="B Nazanin" panose="00000400000000000000" pitchFamily="2" charset="-78"/>
              </a:rPr>
              <a:t>برای تولید ظروف </a:t>
            </a:r>
            <a:r>
              <a:rPr lang="fa-IR" sz="2200" b="1" spc="-30" dirty="0" smtClean="0">
                <a:latin typeface="Times New Roman" panose="02020603050405020304" pitchFamily="18" charset="0"/>
                <a:cs typeface="B Nazanin" panose="00000400000000000000" pitchFamily="2" charset="-78"/>
              </a:rPr>
              <a:t>آلومینیومی </a:t>
            </a:r>
            <a:r>
              <a:rPr lang="fa-IR" sz="2200" b="1" spc="-30" dirty="0">
                <a:latin typeface="Times New Roman" panose="02020603050405020304" pitchFamily="18" charset="0"/>
                <a:cs typeface="B Nazanin" panose="00000400000000000000" pitchFamily="2" charset="-78"/>
              </a:rPr>
              <a:t>بسته‌بندی غذاهای آماده، کیک‌ها و مواد غذایی منجمد استفاده می‌گردد.</a:t>
            </a:r>
          </a:p>
          <a:p>
            <a:pPr algn="just" rtl="1">
              <a:lnSpc>
                <a:spcPct val="100000"/>
              </a:lnSpc>
              <a:spcBef>
                <a:spcPts val="1200"/>
              </a:spcBef>
              <a:buClr>
                <a:srgbClr val="FF0000"/>
              </a:buClr>
              <a:buFont typeface="Wingdings" panose="05000000000000000000" pitchFamily="2" charset="2"/>
              <a:buChar char="Ø"/>
            </a:pPr>
            <a:r>
              <a:rPr lang="fa-IR" sz="2200" b="1" spc="-30" dirty="0" smtClean="0">
                <a:latin typeface="Times New Roman" panose="02020603050405020304" pitchFamily="18" charset="0"/>
                <a:cs typeface="B Nazanin" panose="00000400000000000000" pitchFamily="2" charset="-78"/>
              </a:rPr>
              <a:t>سینی‌های آلومینیومی </a:t>
            </a:r>
            <a:r>
              <a:rPr lang="fa-IR" sz="2200" b="1" spc="-30" dirty="0">
                <a:latin typeface="Times New Roman" panose="02020603050405020304" pitchFamily="18" charset="0"/>
                <a:cs typeface="B Nazanin" panose="00000400000000000000" pitchFamily="2" charset="-78"/>
              </a:rPr>
              <a:t>به صورت گسترده‌ای در بسته‌بندی غذاهای سرد و گرم در مراکز تهیه و پخش غذا استفاده می‌گردند.</a:t>
            </a:r>
          </a:p>
        </p:txBody>
      </p:sp>
      <p:sp>
        <p:nvSpPr>
          <p:cNvPr id="6" name="Slide Number Placeholder 5"/>
          <p:cNvSpPr>
            <a:spLocks noGrp="1"/>
          </p:cNvSpPr>
          <p:nvPr>
            <p:ph type="sldNum" sz="quarter" idx="12"/>
          </p:nvPr>
        </p:nvSpPr>
        <p:spPr/>
        <p:txBody>
          <a:bodyPr/>
          <a:lstStyle/>
          <a:p>
            <a:fld id="{5442B03D-F75C-4AD6-B45E-18EA38704B2E}" type="slidenum">
              <a:rPr lang="en-US" smtClean="0">
                <a:cs typeface="B Nazanin" panose="00000400000000000000" pitchFamily="2" charset="-78"/>
              </a:rPr>
              <a:pPr/>
              <a:t>15</a:t>
            </a:fld>
            <a:endParaRPr lang="en-US" dirty="0">
              <a:cs typeface="B Nazanin" panose="00000400000000000000" pitchFamily="2" charset="-78"/>
            </a:endParaRPr>
          </a:p>
        </p:txBody>
      </p:sp>
      <p:pic>
        <p:nvPicPr>
          <p:cNvPr id="1028" name="Picture 4" descr="http://web.tradekorea.com/product/746/1754746/Full%20Size%20Aluminum%20Foil%20Container_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8883" y="2430355"/>
            <a:ext cx="3706644" cy="227495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4"/>
          <a:stretch>
            <a:fillRect/>
          </a:stretch>
        </p:blipFill>
        <p:spPr>
          <a:xfrm>
            <a:off x="480479" y="4838254"/>
            <a:ext cx="1953372" cy="1772707"/>
          </a:xfrm>
          <a:prstGeom prst="rect">
            <a:avLst/>
          </a:prstGeom>
        </p:spPr>
      </p:pic>
      <p:pic>
        <p:nvPicPr>
          <p:cNvPr id="8" name="Picture 7"/>
          <p:cNvPicPr>
            <a:picLocks noChangeAspect="1"/>
          </p:cNvPicPr>
          <p:nvPr/>
        </p:nvPicPr>
        <p:blipFill>
          <a:blip r:embed="rId5"/>
          <a:stretch>
            <a:fillRect/>
          </a:stretch>
        </p:blipFill>
        <p:spPr>
          <a:xfrm>
            <a:off x="2433851" y="4862294"/>
            <a:ext cx="1548000" cy="1202800"/>
          </a:xfrm>
          <a:prstGeom prst="rect">
            <a:avLst/>
          </a:prstGeom>
        </p:spPr>
      </p:pic>
      <p:pic>
        <p:nvPicPr>
          <p:cNvPr id="9" name="Picture 8"/>
          <p:cNvPicPr>
            <a:picLocks noChangeAspect="1"/>
          </p:cNvPicPr>
          <p:nvPr/>
        </p:nvPicPr>
        <p:blipFill>
          <a:blip r:embed="rId6"/>
          <a:stretch>
            <a:fillRect/>
          </a:stretch>
        </p:blipFill>
        <p:spPr>
          <a:xfrm>
            <a:off x="3981851" y="5411394"/>
            <a:ext cx="1199700" cy="1199567"/>
          </a:xfrm>
          <a:prstGeom prst="rect">
            <a:avLst/>
          </a:prstGeom>
        </p:spPr>
      </p:pic>
    </p:spTree>
    <p:extLst>
      <p:ext uri="{BB962C8B-B14F-4D97-AF65-F5344CB8AC3E}">
        <p14:creationId xmlns:p14="http://schemas.microsoft.com/office/powerpoint/2010/main" val="4650376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51874"/>
            <a:ext cx="7886700" cy="810530"/>
          </a:xfrm>
          <a:ln>
            <a:noFill/>
          </a:ln>
        </p:spPr>
        <p:style>
          <a:lnRef idx="2">
            <a:schemeClr val="dk1"/>
          </a:lnRef>
          <a:fillRef idx="1">
            <a:schemeClr val="lt1"/>
          </a:fillRef>
          <a:effectRef idx="0">
            <a:schemeClr val="dk1"/>
          </a:effectRef>
          <a:fontRef idx="minor">
            <a:schemeClr val="dk1"/>
          </a:fontRef>
        </p:style>
        <p:txBody>
          <a:bodyPr>
            <a:normAutofit/>
          </a:bodyPr>
          <a:lstStyle/>
          <a:p>
            <a:pPr algn="ctr" rtl="1"/>
            <a:r>
              <a:rPr lang="fa-IR" sz="2800" dirty="0" smtClean="0">
                <a:solidFill>
                  <a:srgbClr val="0000FF"/>
                </a:solidFill>
                <a:latin typeface="Times New Roman" panose="02020603050405020304" pitchFamily="18" charset="0"/>
                <a:cs typeface="B Titr" panose="00000700000000000000" pitchFamily="2" charset="-78"/>
              </a:rPr>
              <a:t>فویل‌ها و ظروف آلومینیمی: </a:t>
            </a:r>
            <a:r>
              <a:rPr lang="fa-IR" sz="2800" dirty="0" smtClean="0">
                <a:solidFill>
                  <a:srgbClr val="FF0000"/>
                </a:solidFill>
                <a:latin typeface="Times New Roman" panose="02020603050405020304" pitchFamily="18" charset="0"/>
                <a:cs typeface="B Titr" panose="00000700000000000000" pitchFamily="2" charset="-78"/>
              </a:rPr>
              <a:t>تیوب‌های آلومینیمی</a:t>
            </a:r>
            <a:endParaRPr lang="en-US" sz="2800" dirty="0">
              <a:solidFill>
                <a:srgbClr val="FF0000"/>
              </a:solidFill>
              <a:latin typeface="Times New Roman" panose="02020603050405020304" pitchFamily="18" charset="0"/>
              <a:cs typeface="B Titr" panose="00000700000000000000" pitchFamily="2" charset="-78"/>
            </a:endParaRPr>
          </a:p>
        </p:txBody>
      </p:sp>
      <p:sp>
        <p:nvSpPr>
          <p:cNvPr id="3" name="Content Placeholder 2"/>
          <p:cNvSpPr>
            <a:spLocks noGrp="1"/>
          </p:cNvSpPr>
          <p:nvPr>
            <p:ph idx="1"/>
          </p:nvPr>
        </p:nvSpPr>
        <p:spPr>
          <a:xfrm>
            <a:off x="557816" y="938608"/>
            <a:ext cx="8028368" cy="3614229"/>
          </a:xfrm>
        </p:spPr>
        <p:txBody>
          <a:bodyPr>
            <a:noAutofit/>
          </a:bodyPr>
          <a:lstStyle/>
          <a:p>
            <a:pPr algn="just" rtl="1">
              <a:lnSpc>
                <a:spcPct val="100000"/>
              </a:lnSpc>
              <a:spcBef>
                <a:spcPts val="1200"/>
              </a:spcBef>
              <a:buClr>
                <a:srgbClr val="FF0000"/>
              </a:buClr>
              <a:buFont typeface="Wingdings" panose="05000000000000000000" pitchFamily="2" charset="2"/>
              <a:buChar char="Ø"/>
            </a:pPr>
            <a:r>
              <a:rPr lang="fa-IR" sz="1500" b="1" spc="-30" dirty="0">
                <a:latin typeface="Times New Roman" panose="02020603050405020304" pitchFamily="18" charset="0"/>
                <a:cs typeface="B Nazanin" panose="00000400000000000000" pitchFamily="2" charset="-78"/>
              </a:rPr>
              <a:t>تیوب‌های آلومینیمی (</a:t>
            </a:r>
            <a:r>
              <a:rPr lang="en-US" sz="1500" b="1" spc="-30" dirty="0" err="1">
                <a:latin typeface="Times New Roman" panose="02020603050405020304" pitchFamily="18" charset="0"/>
                <a:cs typeface="B Nazanin" panose="00000400000000000000" pitchFamily="2" charset="-78"/>
              </a:rPr>
              <a:t>Aluminium</a:t>
            </a:r>
            <a:r>
              <a:rPr lang="en-US" sz="1500" b="1" spc="-30" dirty="0">
                <a:latin typeface="Times New Roman" panose="02020603050405020304" pitchFamily="18" charset="0"/>
                <a:cs typeface="B Nazanin" panose="00000400000000000000" pitchFamily="2" charset="-78"/>
              </a:rPr>
              <a:t> collapsible tubes</a:t>
            </a:r>
            <a:r>
              <a:rPr lang="fa-IR" sz="1500" b="1" spc="-30" dirty="0" smtClean="0">
                <a:latin typeface="Times New Roman" panose="02020603050405020304" pitchFamily="18" charset="0"/>
                <a:cs typeface="B Nazanin" panose="00000400000000000000" pitchFamily="2" charset="-78"/>
              </a:rPr>
              <a:t>): تیوب‌های </a:t>
            </a:r>
            <a:r>
              <a:rPr lang="fa-IR" sz="1500" b="1" spc="-30" dirty="0">
                <a:latin typeface="Times New Roman" panose="02020603050405020304" pitchFamily="18" charset="0"/>
                <a:cs typeface="B Nazanin" panose="00000400000000000000" pitchFamily="2" charset="-78"/>
              </a:rPr>
              <a:t>جمع‌شونده، بسته‌های غذایی </a:t>
            </a:r>
            <a:r>
              <a:rPr lang="fa-IR" sz="1500" b="1" spc="-30" dirty="0" smtClean="0">
                <a:latin typeface="Times New Roman" panose="02020603050405020304" pitchFamily="18" charset="0"/>
                <a:cs typeface="B Nazanin" panose="00000400000000000000" pitchFamily="2" charset="-78"/>
              </a:rPr>
              <a:t>انعطاف‌پذیر</a:t>
            </a:r>
            <a:r>
              <a:rPr lang="fa-IR" sz="1500" b="1" spc="-30" dirty="0">
                <a:latin typeface="Times New Roman" panose="02020603050405020304" pitchFamily="18" charset="0"/>
                <a:cs typeface="B Nazanin" panose="00000400000000000000" pitchFamily="2" charset="-78"/>
              </a:rPr>
              <a:t>، سبک وزن، ضد دستکاری (</a:t>
            </a:r>
            <a:r>
              <a:rPr lang="en-US" sz="1500" b="1" spc="-30" dirty="0">
                <a:latin typeface="Times New Roman" panose="02020603050405020304" pitchFamily="18" charset="0"/>
                <a:cs typeface="B Nazanin" panose="00000400000000000000" pitchFamily="2" charset="-78"/>
              </a:rPr>
              <a:t>tamper-proof</a:t>
            </a:r>
            <a:r>
              <a:rPr lang="fa-IR" sz="1500" b="1" spc="-30" dirty="0">
                <a:latin typeface="Times New Roman" panose="02020603050405020304" pitchFamily="18" charset="0"/>
                <a:cs typeface="B Nazanin" panose="00000400000000000000" pitchFamily="2" charset="-78"/>
              </a:rPr>
              <a:t>) و بهداشتی با عملکرد چندوجهی  هستند </a:t>
            </a:r>
            <a:r>
              <a:rPr lang="fa-IR" sz="1500" b="1" spc="-30" dirty="0" smtClean="0">
                <a:latin typeface="Times New Roman" panose="02020603050405020304" pitchFamily="18" charset="0"/>
                <a:cs typeface="B Nazanin" panose="00000400000000000000" pitchFamily="2" charset="-78"/>
              </a:rPr>
              <a:t>که مقدار </a:t>
            </a:r>
            <a:r>
              <a:rPr lang="fa-IR" sz="1500" b="1" spc="-30" dirty="0">
                <a:latin typeface="Times New Roman" panose="02020603050405020304" pitchFamily="18" charset="0"/>
                <a:cs typeface="B Nazanin" panose="00000400000000000000" pitchFamily="2" charset="-78"/>
              </a:rPr>
              <a:t>دلخواهی از محصول </a:t>
            </a:r>
            <a:r>
              <a:rPr lang="fa-IR" sz="1500" b="1" spc="-30" dirty="0" smtClean="0">
                <a:latin typeface="Times New Roman" panose="02020603050405020304" pitchFamily="18" charset="0"/>
                <a:cs typeface="B Nazanin" panose="00000400000000000000" pitchFamily="2" charset="-78"/>
              </a:rPr>
              <a:t>را در </a:t>
            </a:r>
            <a:r>
              <a:rPr lang="fa-IR" sz="1500" b="1" spc="-30" dirty="0">
                <a:latin typeface="Times New Roman" panose="02020603050405020304" pitchFamily="18" charset="0"/>
                <a:cs typeface="B Nazanin" panose="00000400000000000000" pitchFamily="2" charset="-78"/>
              </a:rPr>
              <a:t>هنگام نیاز تحویل می دهند.</a:t>
            </a:r>
          </a:p>
          <a:p>
            <a:pPr algn="just" rtl="1">
              <a:lnSpc>
                <a:spcPct val="100000"/>
              </a:lnSpc>
              <a:spcBef>
                <a:spcPts val="1200"/>
              </a:spcBef>
              <a:buClr>
                <a:srgbClr val="FF0000"/>
              </a:buClr>
              <a:buFont typeface="Wingdings" panose="05000000000000000000" pitchFamily="2" charset="2"/>
              <a:buChar char="Ø"/>
            </a:pPr>
            <a:r>
              <a:rPr lang="fa-IR" sz="1500" b="1" spc="-30" dirty="0">
                <a:latin typeface="Times New Roman" panose="02020603050405020304" pitchFamily="18" charset="0"/>
                <a:cs typeface="B Nazanin" panose="00000400000000000000" pitchFamily="2" charset="-78"/>
              </a:rPr>
              <a:t>از این نوع بسته‌ها، در ابتدا براي </a:t>
            </a:r>
            <a:r>
              <a:rPr lang="fa-IR" sz="1500" b="1" spc="-30" dirty="0" smtClean="0">
                <a:latin typeface="Times New Roman" panose="02020603050405020304" pitchFamily="18" charset="0"/>
                <a:cs typeface="B Nazanin" panose="00000400000000000000" pitchFamily="2" charset="-78"/>
              </a:rPr>
              <a:t>مصارف </a:t>
            </a:r>
            <a:r>
              <a:rPr lang="fa-IR" sz="1500" b="1" spc="-30" dirty="0">
                <a:latin typeface="Times New Roman" panose="02020603050405020304" pitchFamily="18" charset="0"/>
                <a:cs typeface="B Nazanin" panose="00000400000000000000" pitchFamily="2" charset="-78"/>
              </a:rPr>
              <a:t>غیر </a:t>
            </a:r>
            <a:r>
              <a:rPr lang="fa-IR" sz="1500" b="1" spc="-30" dirty="0" smtClean="0">
                <a:latin typeface="Times New Roman" panose="02020603050405020304" pitchFamily="18" charset="0"/>
                <a:cs typeface="B Nazanin" panose="00000400000000000000" pitchFamily="2" charset="-78"/>
              </a:rPr>
              <a:t>غذایی</a:t>
            </a:r>
            <a:r>
              <a:rPr lang="fa-IR" sz="1500" b="1" spc="-30" dirty="0">
                <a:latin typeface="Times New Roman" panose="02020603050405020304" pitchFamily="18" charset="0"/>
                <a:cs typeface="B Nazanin" panose="00000400000000000000" pitchFamily="2" charset="-78"/>
              </a:rPr>
              <a:t>، مثلاً خمیردندان استفاده </a:t>
            </a:r>
            <a:r>
              <a:rPr lang="fa-IR" sz="1500" b="1" spc="-30" dirty="0" smtClean="0">
                <a:latin typeface="Times New Roman" panose="02020603050405020304" pitchFamily="18" charset="0"/>
                <a:cs typeface="B Nazanin" panose="00000400000000000000" pitchFamily="2" charset="-78"/>
              </a:rPr>
              <a:t>می‌شد</a:t>
            </a:r>
            <a:r>
              <a:rPr lang="fa-IR" sz="1500" b="1" spc="-30" dirty="0">
                <a:latin typeface="Times New Roman" panose="02020603050405020304" pitchFamily="18" charset="0"/>
                <a:cs typeface="B Nazanin" panose="00000400000000000000" pitchFamily="2" charset="-78"/>
              </a:rPr>
              <a:t>، ولی اکنون از آنها براي بسته‌بندي </a:t>
            </a:r>
            <a:r>
              <a:rPr lang="fa-IR" sz="1500" b="1" spc="-30" dirty="0" smtClean="0">
                <a:latin typeface="Times New Roman" panose="02020603050405020304" pitchFamily="18" charset="0"/>
                <a:cs typeface="B Nazanin" panose="00000400000000000000" pitchFamily="2" charset="-78"/>
              </a:rPr>
              <a:t>مواد غذایی </a:t>
            </a:r>
            <a:r>
              <a:rPr lang="fa-IR" sz="1500" b="1" spc="-30" dirty="0">
                <a:latin typeface="Times New Roman" panose="02020603050405020304" pitchFamily="18" charset="0"/>
                <a:cs typeface="B Nazanin" panose="00000400000000000000" pitchFamily="2" charset="-78"/>
              </a:rPr>
              <a:t>نیز استفاده می‌گردد. </a:t>
            </a:r>
          </a:p>
          <a:p>
            <a:pPr algn="just" rtl="1">
              <a:lnSpc>
                <a:spcPct val="100000"/>
              </a:lnSpc>
              <a:spcBef>
                <a:spcPts val="1200"/>
              </a:spcBef>
              <a:buClr>
                <a:srgbClr val="FF0000"/>
              </a:buClr>
              <a:buFont typeface="Wingdings" panose="05000000000000000000" pitchFamily="2" charset="2"/>
              <a:buChar char="Ø"/>
            </a:pPr>
            <a:r>
              <a:rPr lang="fa-IR" sz="1500" b="1" spc="-30" dirty="0">
                <a:latin typeface="Times New Roman" panose="02020603050405020304" pitchFamily="18" charset="0"/>
                <a:cs typeface="B Nazanin" panose="00000400000000000000" pitchFamily="2" charset="-78"/>
              </a:rPr>
              <a:t>محصولاتی که به این روش بسته‌بندي می‌شوند نه تنها داراي عمر نگهداري بسیار خوبی هستند، بلکه استفاده از آنها بسیار راحت و آسان </a:t>
            </a:r>
            <a:r>
              <a:rPr lang="fa-IR" sz="1500" b="1" spc="-30" dirty="0" smtClean="0">
                <a:latin typeface="Times New Roman" panose="02020603050405020304" pitchFamily="18" charset="0"/>
                <a:cs typeface="B Nazanin" panose="00000400000000000000" pitchFamily="2" charset="-78"/>
              </a:rPr>
              <a:t>است.</a:t>
            </a:r>
          </a:p>
          <a:p>
            <a:pPr algn="just" rtl="1">
              <a:lnSpc>
                <a:spcPct val="100000"/>
              </a:lnSpc>
              <a:spcBef>
                <a:spcPts val="1200"/>
              </a:spcBef>
              <a:buClr>
                <a:srgbClr val="FF0000"/>
              </a:buClr>
              <a:buFont typeface="Wingdings" panose="05000000000000000000" pitchFamily="2" charset="2"/>
              <a:buChar char="Ø"/>
            </a:pPr>
            <a:r>
              <a:rPr lang="fa-IR" sz="1500" b="1" spc="-30" dirty="0">
                <a:latin typeface="Times New Roman" panose="02020603050405020304" pitchFamily="18" charset="0"/>
                <a:cs typeface="B Nazanin" panose="00000400000000000000" pitchFamily="2" charset="-78"/>
              </a:rPr>
              <a:t>در صنایع غذایی از تیوب‌های </a:t>
            </a:r>
            <a:r>
              <a:rPr lang="fa-IR" sz="1500" b="1" spc="-30" dirty="0" smtClean="0">
                <a:latin typeface="Times New Roman" panose="02020603050405020304" pitchFamily="18" charset="0"/>
                <a:cs typeface="B Nazanin" panose="00000400000000000000" pitchFamily="2" charset="-78"/>
              </a:rPr>
              <a:t>جمع‌شونده </a:t>
            </a:r>
            <a:r>
              <a:rPr lang="fa-IR" sz="1500" b="1" spc="-30" dirty="0">
                <a:latin typeface="Times New Roman" panose="02020603050405020304" pitchFamily="18" charset="0"/>
                <a:cs typeface="B Nazanin" panose="00000400000000000000" pitchFamily="2" charset="-78"/>
              </a:rPr>
              <a:t>آلومینیومی عمدتاً برای اسپرید پنیر (</a:t>
            </a:r>
            <a:r>
              <a:rPr lang="en-US" sz="1500" b="1" spc="-30" dirty="0">
                <a:latin typeface="Times New Roman" panose="02020603050405020304" pitchFamily="18" charset="0"/>
                <a:cs typeface="B Nazanin" panose="00000400000000000000" pitchFamily="2" charset="-78"/>
              </a:rPr>
              <a:t>cheese spread</a:t>
            </a:r>
            <a:r>
              <a:rPr lang="fa-IR" sz="1500" b="1" spc="-30" dirty="0">
                <a:latin typeface="Times New Roman" panose="02020603050405020304" pitchFamily="18" charset="0"/>
                <a:cs typeface="B Nazanin" panose="00000400000000000000" pitchFamily="2" charset="-78"/>
              </a:rPr>
              <a:t>)، کرم خردل (</a:t>
            </a:r>
            <a:r>
              <a:rPr lang="en-US" sz="1500" b="1" spc="-30" dirty="0">
                <a:latin typeface="Times New Roman" panose="02020603050405020304" pitchFamily="18" charset="0"/>
                <a:cs typeface="B Nazanin" panose="00000400000000000000" pitchFamily="2" charset="-78"/>
              </a:rPr>
              <a:t>mustard cream</a:t>
            </a:r>
            <a:r>
              <a:rPr lang="fa-IR" sz="1500" b="1" spc="-30" dirty="0">
                <a:latin typeface="Times New Roman" panose="02020603050405020304" pitchFamily="18" charset="0"/>
                <a:cs typeface="B Nazanin" panose="00000400000000000000" pitchFamily="2" charset="-78"/>
              </a:rPr>
              <a:t>)، کره، عسل، شیر تغلیظ شده، مایونز، سس گوجه فرنگی، مربا و ژله استفاده </a:t>
            </a:r>
            <a:r>
              <a:rPr lang="fa-IR" sz="1500" b="1" spc="-30" dirty="0" smtClean="0">
                <a:latin typeface="Times New Roman" panose="02020603050405020304" pitchFamily="18" charset="0"/>
                <a:cs typeface="B Nazanin" panose="00000400000000000000" pitchFamily="2" charset="-78"/>
              </a:rPr>
              <a:t>می‌شود. </a:t>
            </a:r>
            <a:r>
              <a:rPr lang="fa-IR" sz="1500" b="1" spc="-30" dirty="0">
                <a:latin typeface="Times New Roman" panose="02020603050405020304" pitchFamily="18" charset="0"/>
                <a:cs typeface="B Nazanin" panose="00000400000000000000" pitchFamily="2" charset="-78"/>
              </a:rPr>
              <a:t>در حال </a:t>
            </a:r>
            <a:r>
              <a:rPr lang="fa-IR" sz="1500" b="1" spc="-30" dirty="0" smtClean="0">
                <a:latin typeface="Times New Roman" panose="02020603050405020304" pitchFamily="18" charset="0"/>
                <a:cs typeface="B Nazanin" panose="00000400000000000000" pitchFamily="2" charset="-78"/>
              </a:rPr>
              <a:t>حاضر، به علت در </a:t>
            </a:r>
            <a:r>
              <a:rPr lang="fa-IR" sz="1500" b="1" spc="-30" dirty="0">
                <a:latin typeface="Times New Roman" panose="02020603050405020304" pitchFamily="18" charset="0"/>
                <a:cs typeface="B Nazanin" panose="00000400000000000000" pitchFamily="2" charset="-78"/>
              </a:rPr>
              <a:t>دسترس بودن </a:t>
            </a:r>
            <a:r>
              <a:rPr lang="fa-IR" sz="1500" b="1" spc="-30" dirty="0" smtClean="0">
                <a:latin typeface="Times New Roman" panose="02020603050405020304" pitchFamily="18" charset="0"/>
                <a:cs typeface="B Nazanin" panose="00000400000000000000" pitchFamily="2" charset="-78"/>
              </a:rPr>
              <a:t>گزینه‌های ارزان‌تر </a:t>
            </a:r>
            <a:r>
              <a:rPr lang="fa-IR" sz="1500" b="1" spc="-30" dirty="0">
                <a:latin typeface="Times New Roman" panose="02020603050405020304" pitchFamily="18" charset="0"/>
                <a:cs typeface="B Nazanin" panose="00000400000000000000" pitchFamily="2" charset="-78"/>
              </a:rPr>
              <a:t>به شکل </a:t>
            </a:r>
            <a:r>
              <a:rPr lang="fa-IR" sz="1500" b="1" spc="-30" dirty="0" smtClean="0">
                <a:latin typeface="Times New Roman" panose="02020603050405020304" pitchFamily="18" charset="0"/>
                <a:cs typeface="B Nazanin" panose="00000400000000000000" pitchFamily="2" charset="-78"/>
              </a:rPr>
              <a:t>لمینت‌های </a:t>
            </a:r>
            <a:r>
              <a:rPr lang="fa-IR" sz="1500" b="1" spc="-30" dirty="0">
                <a:latin typeface="Times New Roman" panose="02020603050405020304" pitchFamily="18" charset="0"/>
                <a:cs typeface="B Nazanin" panose="00000400000000000000" pitchFamily="2" charset="-78"/>
              </a:rPr>
              <a:t>پلاستیکی باعث کاهش چشمگیر مصرف آنها در مواد غذایی شده است</a:t>
            </a:r>
            <a:r>
              <a:rPr lang="fa-IR" sz="1500" b="1" spc="-30" dirty="0" smtClean="0">
                <a:latin typeface="Times New Roman" panose="02020603050405020304" pitchFamily="18" charset="0"/>
                <a:cs typeface="B Nazanin" panose="00000400000000000000" pitchFamily="2" charset="-78"/>
              </a:rPr>
              <a:t>.</a:t>
            </a:r>
          </a:p>
          <a:p>
            <a:pPr algn="just" rtl="1">
              <a:lnSpc>
                <a:spcPct val="100000"/>
              </a:lnSpc>
              <a:spcBef>
                <a:spcPts val="1200"/>
              </a:spcBef>
              <a:buClr>
                <a:srgbClr val="FF0000"/>
              </a:buClr>
              <a:buFont typeface="Wingdings" panose="05000000000000000000" pitchFamily="2" charset="2"/>
              <a:buChar char="Ø"/>
            </a:pPr>
            <a:r>
              <a:rPr lang="fa-IR" sz="1500" b="1" spc="-30" dirty="0">
                <a:latin typeface="Times New Roman" panose="02020603050405020304" pitchFamily="18" charset="0"/>
                <a:cs typeface="B Nazanin" panose="00000400000000000000" pitchFamily="2" charset="-78"/>
              </a:rPr>
              <a:t>مزیتی که این نوع بسته‌ها در مقایسه با سایر بسته ها دارند آن است که در حین استفاده حجم بسته نیز کاهش می‌یابد، بطوریکه حجم هواي در تماس با ماده غذایی کم و بیش ثابت می‌ماند. این موضوع خصوصاً در محصولات مانند سس گوجه‌فرنگی که در مجاورت هوا تیره می‌شود، کاملا صًادق می‌باشد</a:t>
            </a:r>
            <a:r>
              <a:rPr lang="fa-IR" sz="1500" b="1" spc="-30" dirty="0" smtClean="0">
                <a:latin typeface="Times New Roman" panose="02020603050405020304" pitchFamily="18" charset="0"/>
                <a:cs typeface="B Nazanin" panose="00000400000000000000" pitchFamily="2" charset="-78"/>
              </a:rPr>
              <a:t>.</a:t>
            </a:r>
            <a:endParaRPr lang="fa-IR" sz="1500" b="1" spc="-30" dirty="0">
              <a:latin typeface="Times New Roman" panose="02020603050405020304" pitchFamily="18" charset="0"/>
              <a:cs typeface="B Nazanin" panose="00000400000000000000" pitchFamily="2" charset="-78"/>
            </a:endParaRPr>
          </a:p>
        </p:txBody>
      </p:sp>
      <p:sp>
        <p:nvSpPr>
          <p:cNvPr id="6" name="Slide Number Placeholder 5"/>
          <p:cNvSpPr>
            <a:spLocks noGrp="1"/>
          </p:cNvSpPr>
          <p:nvPr>
            <p:ph type="sldNum" sz="quarter" idx="12"/>
          </p:nvPr>
        </p:nvSpPr>
        <p:spPr/>
        <p:txBody>
          <a:bodyPr/>
          <a:lstStyle/>
          <a:p>
            <a:fld id="{5442B03D-F75C-4AD6-B45E-18EA38704B2E}" type="slidenum">
              <a:rPr lang="en-US" smtClean="0">
                <a:cs typeface="B Nazanin" panose="00000400000000000000" pitchFamily="2" charset="-78"/>
              </a:rPr>
              <a:pPr/>
              <a:t>16</a:t>
            </a:fld>
            <a:endParaRPr lang="en-US" dirty="0">
              <a:cs typeface="B Nazanin" panose="00000400000000000000" pitchFamily="2" charset="-78"/>
            </a:endParaRPr>
          </a:p>
        </p:txBody>
      </p:sp>
      <p:pic>
        <p:nvPicPr>
          <p:cNvPr id="1026" name="Picture 2" descr="https://www.kindpng.com/picc/b/250/250116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0661" y="4836956"/>
            <a:ext cx="1924741" cy="161717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tubetti-alluminio-alimenti-favi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59141" y="4609476"/>
            <a:ext cx="2451928" cy="163359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66753" y="4836956"/>
            <a:ext cx="1867252" cy="1318279"/>
          </a:xfrm>
          <a:prstGeom prst="rect">
            <a:avLst/>
          </a:prstGeom>
        </p:spPr>
      </p:pic>
    </p:spTree>
    <p:extLst>
      <p:ext uri="{BB962C8B-B14F-4D97-AF65-F5344CB8AC3E}">
        <p14:creationId xmlns:p14="http://schemas.microsoft.com/office/powerpoint/2010/main" val="42896802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51874"/>
            <a:ext cx="7886700" cy="810530"/>
          </a:xfrm>
          <a:ln>
            <a:noFill/>
          </a:ln>
        </p:spPr>
        <p:style>
          <a:lnRef idx="2">
            <a:schemeClr val="dk1"/>
          </a:lnRef>
          <a:fillRef idx="1">
            <a:schemeClr val="lt1"/>
          </a:fillRef>
          <a:effectRef idx="0">
            <a:schemeClr val="dk1"/>
          </a:effectRef>
          <a:fontRef idx="minor">
            <a:schemeClr val="dk1"/>
          </a:fontRef>
        </p:style>
        <p:txBody>
          <a:bodyPr>
            <a:normAutofit/>
          </a:bodyPr>
          <a:lstStyle/>
          <a:p>
            <a:pPr algn="ctr" rtl="1"/>
            <a:r>
              <a:rPr lang="fa-IR" sz="3600" dirty="0" smtClean="0">
                <a:solidFill>
                  <a:srgbClr val="0000FF"/>
                </a:solidFill>
                <a:latin typeface="Times New Roman" panose="02020603050405020304" pitchFamily="18" charset="0"/>
                <a:cs typeface="B Titr" panose="00000700000000000000" pitchFamily="2" charset="-78"/>
              </a:rPr>
              <a:t>فویل‌ها و ظروف آلومینیمی: </a:t>
            </a:r>
            <a:r>
              <a:rPr lang="fa-IR" sz="3000" dirty="0" smtClean="0">
                <a:solidFill>
                  <a:srgbClr val="FF0000"/>
                </a:solidFill>
                <a:latin typeface="Times New Roman" panose="02020603050405020304" pitchFamily="18" charset="0"/>
                <a:cs typeface="B Titr" panose="00000700000000000000" pitchFamily="2" charset="-78"/>
              </a:rPr>
              <a:t>تیوب‌های آلومینیمی</a:t>
            </a:r>
            <a:endParaRPr lang="en-US" sz="3000" dirty="0">
              <a:solidFill>
                <a:srgbClr val="FF0000"/>
              </a:solidFill>
              <a:latin typeface="Times New Roman" panose="02020603050405020304" pitchFamily="18" charset="0"/>
              <a:cs typeface="B Titr" panose="00000700000000000000" pitchFamily="2" charset="-78"/>
            </a:endParaRPr>
          </a:p>
        </p:txBody>
      </p:sp>
      <p:sp>
        <p:nvSpPr>
          <p:cNvPr id="3" name="Content Placeholder 2"/>
          <p:cNvSpPr>
            <a:spLocks noGrp="1"/>
          </p:cNvSpPr>
          <p:nvPr>
            <p:ph idx="1"/>
          </p:nvPr>
        </p:nvSpPr>
        <p:spPr>
          <a:xfrm>
            <a:off x="557816" y="1062403"/>
            <a:ext cx="8028368" cy="5723407"/>
          </a:xfrm>
        </p:spPr>
        <p:txBody>
          <a:bodyPr>
            <a:noAutofit/>
          </a:bodyPr>
          <a:lstStyle/>
          <a:p>
            <a:pPr algn="just" rtl="1">
              <a:lnSpc>
                <a:spcPct val="100000"/>
              </a:lnSpc>
              <a:spcBef>
                <a:spcPts val="1200"/>
              </a:spcBef>
              <a:buClr>
                <a:srgbClr val="FF0000"/>
              </a:buClr>
              <a:buFont typeface="Wingdings" panose="05000000000000000000" pitchFamily="2" charset="2"/>
              <a:buChar char="Ø"/>
            </a:pPr>
            <a:r>
              <a:rPr lang="fa-IR" sz="1500" b="1" spc="-30" dirty="0" smtClean="0">
                <a:latin typeface="Times New Roman" panose="02020603050405020304" pitchFamily="18" charset="0"/>
                <a:cs typeface="B Nazanin" panose="00000400000000000000" pitchFamily="2" charset="-78"/>
              </a:rPr>
              <a:t>روش تولید </a:t>
            </a:r>
            <a:r>
              <a:rPr lang="fa-IR" sz="1500" b="1" spc="-30" dirty="0">
                <a:latin typeface="Times New Roman" panose="02020603050405020304" pitchFamily="18" charset="0"/>
                <a:cs typeface="B Nazanin" panose="00000400000000000000" pitchFamily="2" charset="-78"/>
              </a:rPr>
              <a:t>تیوب‌های </a:t>
            </a:r>
            <a:r>
              <a:rPr lang="fa-IR" sz="1500" b="1" spc="-30" dirty="0" smtClean="0">
                <a:latin typeface="Times New Roman" panose="02020603050405020304" pitchFamily="18" charset="0"/>
                <a:cs typeface="B Nazanin" panose="00000400000000000000" pitchFamily="2" charset="-78"/>
              </a:rPr>
              <a:t>آلومینیومی انعطاف‌پذیر (</a:t>
            </a:r>
            <a:r>
              <a:rPr lang="en-US" sz="1500" b="1" spc="-30" dirty="0" err="1">
                <a:latin typeface="Times New Roman" panose="02020603050405020304" pitchFamily="18" charset="0"/>
                <a:cs typeface="B Nazanin" panose="00000400000000000000" pitchFamily="2" charset="-78"/>
              </a:rPr>
              <a:t>Aluminium</a:t>
            </a:r>
            <a:r>
              <a:rPr lang="en-US" sz="1500" b="1" spc="-30" dirty="0">
                <a:latin typeface="Times New Roman" panose="02020603050405020304" pitchFamily="18" charset="0"/>
                <a:cs typeface="B Nazanin" panose="00000400000000000000" pitchFamily="2" charset="-78"/>
              </a:rPr>
              <a:t> collapsible tubes</a:t>
            </a:r>
            <a:r>
              <a:rPr lang="fa-IR" sz="1500" b="1" spc="-30" dirty="0" smtClean="0">
                <a:latin typeface="Times New Roman" panose="02020603050405020304" pitchFamily="18" charset="0"/>
                <a:cs typeface="B Nazanin" panose="00000400000000000000" pitchFamily="2" charset="-78"/>
              </a:rPr>
              <a:t>) </a:t>
            </a:r>
            <a:r>
              <a:rPr lang="fa-IR" sz="1500" b="1" spc="-30" dirty="0">
                <a:latin typeface="Times New Roman" panose="02020603050405020304" pitchFamily="18" charset="0"/>
                <a:cs typeface="B Nazanin" panose="00000400000000000000" pitchFamily="2" charset="-78"/>
              </a:rPr>
              <a:t>بسیار شبیه به ساخت قوطی‌هاي </a:t>
            </a:r>
            <a:r>
              <a:rPr lang="fa-IR" sz="1500" b="1" spc="-30" dirty="0" smtClean="0">
                <a:latin typeface="Times New Roman" panose="02020603050405020304" pitchFamily="18" charset="0"/>
                <a:cs typeface="B Nazanin" panose="00000400000000000000" pitchFamily="2" charset="-78"/>
              </a:rPr>
              <a:t>دو-تکه </a:t>
            </a:r>
            <a:r>
              <a:rPr lang="fa-IR" sz="1500" b="1" spc="-30" dirty="0">
                <a:latin typeface="Times New Roman" panose="02020603050405020304" pitchFamily="18" charset="0"/>
                <a:cs typeface="B Nazanin" panose="00000400000000000000" pitchFamily="2" charset="-78"/>
              </a:rPr>
              <a:t>است. فرآیند به این ترتیب است که ورقه آلومینیومی نسبتاً خالص (به ترتیبی که شکل دهی آن آسان باشد) توسط یک سمبه و قالب تحت فشار قرار می‌گیرد تا شکل اولیه بدست آید، سپس با عمل کشیدن به طول نهایی خود خواهد رسید. بعد از برش (</a:t>
            </a:r>
            <a:r>
              <a:rPr lang="en-US" sz="1500" b="1" spc="-30" dirty="0">
                <a:latin typeface="Times New Roman" panose="02020603050405020304" pitchFamily="18" charset="0"/>
                <a:cs typeface="B Nazanin" panose="00000400000000000000" pitchFamily="2" charset="-78"/>
              </a:rPr>
              <a:t>Trimming</a:t>
            </a:r>
            <a:r>
              <a:rPr lang="fa-IR" sz="1500" b="1" spc="-30" dirty="0">
                <a:latin typeface="Times New Roman" panose="02020603050405020304" pitchFamily="18" charset="0"/>
                <a:cs typeface="B Nazanin" panose="00000400000000000000" pitchFamily="2" charset="-78"/>
              </a:rPr>
              <a:t>) بخش‌های اضافی و زائد، براي آنکه لوله خواصی شبیه تیوب‌های نرم و </a:t>
            </a:r>
            <a:r>
              <a:rPr lang="fa-IR" sz="1500" b="1" spc="-30" dirty="0" smtClean="0">
                <a:latin typeface="Times New Roman" panose="02020603050405020304" pitchFamily="18" charset="0"/>
                <a:cs typeface="B Nazanin" panose="00000400000000000000" pitchFamily="2" charset="-78"/>
              </a:rPr>
              <a:t>قابل‌انعطاف </a:t>
            </a:r>
            <a:r>
              <a:rPr lang="fa-IR" sz="1500" b="1" spc="-30" dirty="0">
                <a:latin typeface="Times New Roman" panose="02020603050405020304" pitchFamily="18" charset="0"/>
                <a:cs typeface="B Nazanin" panose="00000400000000000000" pitchFamily="2" charset="-78"/>
              </a:rPr>
              <a:t>پیدا کند، مقداري گرم شده و از درون توسط لاك‌هاي اپوکسی پوشانده می‌شود. </a:t>
            </a:r>
          </a:p>
          <a:p>
            <a:pPr algn="just" rtl="1">
              <a:lnSpc>
                <a:spcPct val="100000"/>
              </a:lnSpc>
              <a:spcBef>
                <a:spcPts val="1200"/>
              </a:spcBef>
              <a:buClr>
                <a:srgbClr val="FF0000"/>
              </a:buClr>
              <a:buFont typeface="Wingdings" panose="05000000000000000000" pitchFamily="2" charset="2"/>
              <a:buChar char="Ø"/>
            </a:pPr>
            <a:r>
              <a:rPr lang="fa-IR" sz="1500" b="1" spc="-30" dirty="0">
                <a:latin typeface="Times New Roman" panose="02020603050405020304" pitchFamily="18" charset="0"/>
                <a:cs typeface="B Nazanin" panose="00000400000000000000" pitchFamily="2" charset="-78"/>
              </a:rPr>
              <a:t>بعد از پر کردن تیوب با محصول که از بخش انتهایی صورت می‌گیرد، این قسمت تاخورده و بصورت مانع در می‌آید تا یک حفاظ مناسب در مقابل آلودگی‌ها باشد</a:t>
            </a:r>
            <a:r>
              <a:rPr lang="fa-IR" sz="1500" b="1" spc="-30" dirty="0" smtClean="0">
                <a:latin typeface="Times New Roman" panose="02020603050405020304" pitchFamily="18" charset="0"/>
                <a:cs typeface="B Nazanin" panose="00000400000000000000" pitchFamily="2" charset="-78"/>
              </a:rPr>
              <a:t>.</a:t>
            </a:r>
            <a:endParaRPr lang="fa-IR" sz="1500" b="1" spc="-30" dirty="0">
              <a:latin typeface="Times New Roman" panose="02020603050405020304" pitchFamily="18" charset="0"/>
              <a:cs typeface="B Nazanin" panose="00000400000000000000" pitchFamily="2" charset="-78"/>
            </a:endParaRPr>
          </a:p>
        </p:txBody>
      </p:sp>
      <p:sp>
        <p:nvSpPr>
          <p:cNvPr id="6" name="Slide Number Placeholder 5"/>
          <p:cNvSpPr>
            <a:spLocks noGrp="1"/>
          </p:cNvSpPr>
          <p:nvPr>
            <p:ph type="sldNum" sz="quarter" idx="12"/>
          </p:nvPr>
        </p:nvSpPr>
        <p:spPr/>
        <p:txBody>
          <a:bodyPr/>
          <a:lstStyle/>
          <a:p>
            <a:fld id="{5442B03D-F75C-4AD6-B45E-18EA38704B2E}" type="slidenum">
              <a:rPr lang="en-US" smtClean="0">
                <a:cs typeface="B Nazanin" panose="00000400000000000000" pitchFamily="2" charset="-78"/>
              </a:rPr>
              <a:pPr/>
              <a:t>17</a:t>
            </a:fld>
            <a:endParaRPr lang="en-US" dirty="0">
              <a:cs typeface="B Nazanin" panose="00000400000000000000" pitchFamily="2" charset="-78"/>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650" y="2999430"/>
            <a:ext cx="5505165" cy="3572566"/>
          </a:xfrm>
          <a:prstGeom prst="rect">
            <a:avLst/>
          </a:prstGeom>
        </p:spPr>
      </p:pic>
      <p:pic>
        <p:nvPicPr>
          <p:cNvPr id="2052" name="Picture 4" descr="https://qph.fs.quoracdn.net/main-qimg-873a50f29e15877928fe6f321cde5cca-c"/>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27463" y="3789527"/>
            <a:ext cx="1918373" cy="1721443"/>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6623271" y="5564328"/>
            <a:ext cx="1858201" cy="369332"/>
          </a:xfrm>
          <a:prstGeom prst="rect">
            <a:avLst/>
          </a:prstGeom>
        </p:spPr>
        <p:txBody>
          <a:bodyPr wrap="none">
            <a:spAutoFit/>
          </a:bodyPr>
          <a:lstStyle/>
          <a:p>
            <a:r>
              <a:rPr lang="en-US" b="1" dirty="0" err="1">
                <a:latin typeface="Times New Roman" panose="02020603050405020304" pitchFamily="18" charset="0"/>
                <a:cs typeface="Times New Roman" panose="02020603050405020304" pitchFamily="18" charset="0"/>
              </a:rPr>
              <a:t>Aluminium</a:t>
            </a:r>
            <a:r>
              <a:rPr lang="en-US" b="1" dirty="0">
                <a:latin typeface="Times New Roman" panose="02020603050405020304" pitchFamily="18" charset="0"/>
                <a:cs typeface="Times New Roman" panose="02020603050405020304" pitchFamily="18" charset="0"/>
              </a:rPr>
              <a:t> slugs</a:t>
            </a:r>
          </a:p>
        </p:txBody>
      </p:sp>
    </p:spTree>
    <p:extLst>
      <p:ext uri="{BB962C8B-B14F-4D97-AF65-F5344CB8AC3E}">
        <p14:creationId xmlns:p14="http://schemas.microsoft.com/office/powerpoint/2010/main" val="22091017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51874"/>
            <a:ext cx="7886700" cy="397831"/>
          </a:xfrm>
          <a:ln>
            <a:noFill/>
          </a:ln>
        </p:spPr>
        <p:style>
          <a:lnRef idx="2">
            <a:schemeClr val="dk1"/>
          </a:lnRef>
          <a:fillRef idx="1">
            <a:schemeClr val="lt1"/>
          </a:fillRef>
          <a:effectRef idx="0">
            <a:schemeClr val="dk1"/>
          </a:effectRef>
          <a:fontRef idx="minor">
            <a:schemeClr val="dk1"/>
          </a:fontRef>
        </p:style>
        <p:txBody>
          <a:bodyPr>
            <a:normAutofit fontScale="90000"/>
          </a:bodyPr>
          <a:lstStyle/>
          <a:p>
            <a:pPr algn="ctr" rtl="1"/>
            <a:r>
              <a:rPr lang="fa-IR" sz="3600" dirty="0" smtClean="0">
                <a:solidFill>
                  <a:srgbClr val="0000FF"/>
                </a:solidFill>
                <a:latin typeface="Times New Roman" panose="02020603050405020304" pitchFamily="18" charset="0"/>
                <a:cs typeface="B Titr" panose="00000700000000000000" pitchFamily="2" charset="-78"/>
              </a:rPr>
              <a:t>ساخت قوطی‌های آلومینیومی</a:t>
            </a:r>
            <a:endParaRPr lang="en-US" sz="3600" dirty="0">
              <a:solidFill>
                <a:srgbClr val="0000FF"/>
              </a:solidFill>
              <a:latin typeface="Times New Roman" panose="02020603050405020304" pitchFamily="18" charset="0"/>
              <a:cs typeface="B Titr" panose="00000700000000000000" pitchFamily="2" charset="-78"/>
            </a:endParaRPr>
          </a:p>
        </p:txBody>
      </p:sp>
      <p:sp>
        <p:nvSpPr>
          <p:cNvPr id="3" name="Content Placeholder 2"/>
          <p:cNvSpPr>
            <a:spLocks noGrp="1"/>
          </p:cNvSpPr>
          <p:nvPr>
            <p:ph idx="1"/>
          </p:nvPr>
        </p:nvSpPr>
        <p:spPr>
          <a:xfrm>
            <a:off x="557816" y="1062404"/>
            <a:ext cx="8028368" cy="5367272"/>
          </a:xfrm>
        </p:spPr>
        <p:txBody>
          <a:bodyPr>
            <a:normAutofit/>
          </a:bodyPr>
          <a:lstStyle/>
          <a:p>
            <a:pPr algn="just" rtl="1">
              <a:lnSpc>
                <a:spcPct val="100000"/>
              </a:lnSpc>
              <a:spcBef>
                <a:spcPts val="1200"/>
              </a:spcBef>
              <a:buClr>
                <a:srgbClr val="FF0000"/>
              </a:buClr>
              <a:buFont typeface="Wingdings" panose="05000000000000000000" pitchFamily="2" charset="2"/>
              <a:buChar char="Ø"/>
            </a:pPr>
            <a:r>
              <a:rPr lang="fa-IR" sz="2200" b="1" spc="-30" dirty="0" smtClean="0">
                <a:latin typeface="Times New Roman" panose="02020603050405020304" pitchFamily="18" charset="0"/>
                <a:cs typeface="B Nazanin" panose="00000400000000000000" pitchFamily="2" charset="-78"/>
              </a:rPr>
              <a:t>تکنولوژی ساخت قوطی‌های آلومینیمی مشابه قوطی‌های فولادی است.</a:t>
            </a:r>
          </a:p>
          <a:p>
            <a:pPr marL="0" indent="0" algn="just" rtl="1">
              <a:lnSpc>
                <a:spcPct val="100000"/>
              </a:lnSpc>
              <a:spcBef>
                <a:spcPts val="1200"/>
              </a:spcBef>
              <a:buClr>
                <a:srgbClr val="FF0000"/>
              </a:buClr>
              <a:buNone/>
            </a:pPr>
            <a:r>
              <a:rPr lang="fa-IR" sz="2200" b="1" spc="-30" dirty="0">
                <a:latin typeface="Times New Roman" panose="02020603050405020304" pitchFamily="18" charset="0"/>
                <a:cs typeface="B Nazanin" panose="00000400000000000000" pitchFamily="2" charset="-78"/>
              </a:rPr>
              <a:t>1) قوطی سه-تکه (</a:t>
            </a:r>
            <a:r>
              <a:rPr lang="en-US" sz="2200" b="1" spc="-30" dirty="0">
                <a:latin typeface="Times New Roman" panose="02020603050405020304" pitchFamily="18" charset="0"/>
                <a:cs typeface="B Nazanin" panose="00000400000000000000" pitchFamily="2" charset="-78"/>
              </a:rPr>
              <a:t>Three-piece can</a:t>
            </a:r>
            <a:r>
              <a:rPr lang="fa-IR" sz="2200" b="1" spc="-30" dirty="0" smtClean="0">
                <a:latin typeface="Times New Roman" panose="02020603050405020304" pitchFamily="18" charset="0"/>
                <a:cs typeface="B Nazanin" panose="00000400000000000000" pitchFamily="2" charset="-78"/>
              </a:rPr>
              <a:t>)</a:t>
            </a:r>
          </a:p>
          <a:p>
            <a:pPr marL="0" indent="0" algn="just" rtl="1">
              <a:lnSpc>
                <a:spcPct val="100000"/>
              </a:lnSpc>
              <a:spcBef>
                <a:spcPts val="1200"/>
              </a:spcBef>
              <a:buClr>
                <a:srgbClr val="FF0000"/>
              </a:buClr>
              <a:buNone/>
            </a:pPr>
            <a:r>
              <a:rPr lang="fa-IR" sz="2200" b="1" spc="-30" dirty="0" smtClean="0">
                <a:latin typeface="Times New Roman" panose="02020603050405020304" pitchFamily="18" charset="0"/>
                <a:cs typeface="B Nazanin" panose="00000400000000000000" pitchFamily="2" charset="-78"/>
              </a:rPr>
              <a:t>2</a:t>
            </a:r>
            <a:r>
              <a:rPr lang="fa-IR" sz="2200" b="1" spc="-30" dirty="0">
                <a:latin typeface="Times New Roman" panose="02020603050405020304" pitchFamily="18" charset="0"/>
                <a:cs typeface="B Nazanin" panose="00000400000000000000" pitchFamily="2" charset="-78"/>
              </a:rPr>
              <a:t>) قوطی دو-تکه (</a:t>
            </a:r>
            <a:r>
              <a:rPr lang="en-US" sz="2200" b="1" spc="-30" dirty="0">
                <a:latin typeface="Times New Roman" panose="02020603050405020304" pitchFamily="18" charset="0"/>
                <a:cs typeface="B Nazanin" panose="00000400000000000000" pitchFamily="2" charset="-78"/>
              </a:rPr>
              <a:t>Two-piece can</a:t>
            </a:r>
            <a:r>
              <a:rPr lang="fa-IR" sz="2200" b="1" spc="-30" dirty="0">
                <a:latin typeface="Times New Roman" panose="02020603050405020304" pitchFamily="18" charset="0"/>
                <a:cs typeface="B Nazanin" panose="00000400000000000000" pitchFamily="2" charset="-78"/>
              </a:rPr>
              <a:t>)</a:t>
            </a:r>
            <a:endParaRPr lang="en-US" sz="2200" b="1" spc="-30" dirty="0">
              <a:latin typeface="Times New Roman" panose="02020603050405020304" pitchFamily="18" charset="0"/>
              <a:cs typeface="B Nazanin" panose="00000400000000000000" pitchFamily="2" charset="-78"/>
            </a:endParaRPr>
          </a:p>
          <a:p>
            <a:pPr algn="just" rtl="1">
              <a:lnSpc>
                <a:spcPct val="100000"/>
              </a:lnSpc>
              <a:spcBef>
                <a:spcPts val="1200"/>
              </a:spcBef>
              <a:buClr>
                <a:srgbClr val="FF0000"/>
              </a:buClr>
              <a:buFont typeface="Wingdings" panose="05000000000000000000" pitchFamily="2" charset="2"/>
              <a:buChar char="Ø"/>
            </a:pPr>
            <a:endParaRPr lang="fa-IR" sz="2200" b="1" spc="-30" dirty="0" smtClean="0">
              <a:latin typeface="Times New Roman" panose="02020603050405020304" pitchFamily="18" charset="0"/>
              <a:cs typeface="B Nazanin" panose="00000400000000000000" pitchFamily="2" charset="-78"/>
            </a:endParaRPr>
          </a:p>
        </p:txBody>
      </p:sp>
      <p:sp>
        <p:nvSpPr>
          <p:cNvPr id="6" name="Slide Number Placeholder 5"/>
          <p:cNvSpPr>
            <a:spLocks noGrp="1"/>
          </p:cNvSpPr>
          <p:nvPr>
            <p:ph type="sldNum" sz="quarter" idx="12"/>
          </p:nvPr>
        </p:nvSpPr>
        <p:spPr/>
        <p:txBody>
          <a:bodyPr/>
          <a:lstStyle/>
          <a:p>
            <a:fld id="{5442B03D-F75C-4AD6-B45E-18EA38704B2E}" type="slidenum">
              <a:rPr lang="en-US" smtClean="0">
                <a:cs typeface="B Nazanin" panose="00000400000000000000" pitchFamily="2" charset="-78"/>
              </a:rPr>
              <a:pPr/>
              <a:t>18</a:t>
            </a:fld>
            <a:endParaRPr lang="en-US" dirty="0">
              <a:cs typeface="B Nazanin" panose="00000400000000000000" pitchFamily="2" charset="-78"/>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3422" y="3502925"/>
            <a:ext cx="8157155" cy="2048434"/>
          </a:xfrm>
          <a:prstGeom prst="rect">
            <a:avLst/>
          </a:prstGeom>
        </p:spPr>
      </p:pic>
    </p:spTree>
    <p:extLst>
      <p:ext uri="{BB962C8B-B14F-4D97-AF65-F5344CB8AC3E}">
        <p14:creationId xmlns:p14="http://schemas.microsoft.com/office/powerpoint/2010/main" val="36682094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51874"/>
            <a:ext cx="7886700" cy="810530"/>
          </a:xfrm>
          <a:ln>
            <a:noFill/>
          </a:ln>
        </p:spPr>
        <p:style>
          <a:lnRef idx="2">
            <a:schemeClr val="dk1"/>
          </a:lnRef>
          <a:fillRef idx="1">
            <a:schemeClr val="lt1"/>
          </a:fillRef>
          <a:effectRef idx="0">
            <a:schemeClr val="dk1"/>
          </a:effectRef>
          <a:fontRef idx="minor">
            <a:schemeClr val="dk1"/>
          </a:fontRef>
        </p:style>
        <p:txBody>
          <a:bodyPr>
            <a:normAutofit/>
          </a:bodyPr>
          <a:lstStyle/>
          <a:p>
            <a:pPr algn="ctr" rtl="1"/>
            <a:r>
              <a:rPr lang="fa-IR" sz="2800" dirty="0" smtClean="0">
                <a:solidFill>
                  <a:srgbClr val="0000FF"/>
                </a:solidFill>
                <a:latin typeface="Times New Roman" panose="02020603050405020304" pitchFamily="18" charset="0"/>
                <a:cs typeface="B Titr" panose="00000700000000000000" pitchFamily="2" charset="-78"/>
              </a:rPr>
              <a:t>فویل‌ها و ظروف آلومینیمی: </a:t>
            </a:r>
            <a:r>
              <a:rPr lang="fa-IR" sz="2800" dirty="0" smtClean="0">
                <a:solidFill>
                  <a:srgbClr val="FF0000"/>
                </a:solidFill>
                <a:latin typeface="Times New Roman" panose="02020603050405020304" pitchFamily="18" charset="0"/>
                <a:cs typeface="B Titr" panose="00000700000000000000" pitchFamily="2" charset="-78"/>
              </a:rPr>
              <a:t>بطری‌های آلومینیومی</a:t>
            </a:r>
            <a:endParaRPr lang="en-US" sz="2800" dirty="0">
              <a:solidFill>
                <a:srgbClr val="FF0000"/>
              </a:solidFill>
              <a:latin typeface="Times New Roman" panose="02020603050405020304" pitchFamily="18" charset="0"/>
              <a:cs typeface="B Titr" panose="00000700000000000000" pitchFamily="2" charset="-78"/>
            </a:endParaRPr>
          </a:p>
        </p:txBody>
      </p:sp>
      <p:sp>
        <p:nvSpPr>
          <p:cNvPr id="3" name="Content Placeholder 2"/>
          <p:cNvSpPr>
            <a:spLocks noGrp="1"/>
          </p:cNvSpPr>
          <p:nvPr>
            <p:ph idx="1"/>
          </p:nvPr>
        </p:nvSpPr>
        <p:spPr>
          <a:xfrm>
            <a:off x="557816" y="1062403"/>
            <a:ext cx="8028368" cy="5160329"/>
          </a:xfrm>
        </p:spPr>
        <p:txBody>
          <a:bodyPr>
            <a:normAutofit/>
          </a:bodyPr>
          <a:lstStyle/>
          <a:p>
            <a:pPr algn="just" rtl="1">
              <a:lnSpc>
                <a:spcPct val="100000"/>
              </a:lnSpc>
              <a:spcBef>
                <a:spcPts val="1200"/>
              </a:spcBef>
              <a:buClr>
                <a:srgbClr val="FF0000"/>
              </a:buClr>
              <a:buFont typeface="Wingdings" panose="05000000000000000000" pitchFamily="2" charset="2"/>
              <a:buChar char="Ø"/>
            </a:pPr>
            <a:r>
              <a:rPr lang="fa-IR" sz="2000" b="1" spc="-30" dirty="0" smtClean="0">
                <a:latin typeface="Times New Roman" panose="02020603050405020304" pitchFamily="18" charset="0"/>
                <a:cs typeface="B Nazanin" panose="00000400000000000000" pitchFamily="2" charset="-78"/>
              </a:rPr>
              <a:t>فن‌آوری تولید بطری </a:t>
            </a:r>
            <a:r>
              <a:rPr lang="fa-IR" sz="2000" b="1" spc="-30" dirty="0">
                <a:latin typeface="Times New Roman" panose="02020603050405020304" pitchFamily="18" charset="0"/>
                <a:cs typeface="B Nazanin" panose="00000400000000000000" pitchFamily="2" charset="-78"/>
              </a:rPr>
              <a:t>نوشیدنی </a:t>
            </a:r>
            <a:r>
              <a:rPr lang="fa-IR" sz="2000" b="1" spc="-30" dirty="0" smtClean="0">
                <a:latin typeface="Times New Roman" panose="02020603050405020304" pitchFamily="18" charset="0"/>
                <a:cs typeface="B Nazanin" panose="00000400000000000000" pitchFamily="2" charset="-78"/>
              </a:rPr>
              <a:t>آلومینیومی (</a:t>
            </a:r>
            <a:r>
              <a:rPr lang="en-US" sz="2000" b="1" spc="-30" dirty="0" err="1">
                <a:latin typeface="Times New Roman" panose="02020603050405020304" pitchFamily="18" charset="0"/>
                <a:cs typeface="B Nazanin" panose="00000400000000000000" pitchFamily="2" charset="-78"/>
              </a:rPr>
              <a:t>Aluminium</a:t>
            </a:r>
            <a:r>
              <a:rPr lang="en-US" sz="2000" b="1" spc="-30" dirty="0">
                <a:latin typeface="Times New Roman" panose="02020603050405020304" pitchFamily="18" charset="0"/>
                <a:cs typeface="B Nazanin" panose="00000400000000000000" pitchFamily="2" charset="-78"/>
              </a:rPr>
              <a:t> bottles</a:t>
            </a:r>
            <a:r>
              <a:rPr lang="fa-IR" sz="2000" b="1" spc="-30" dirty="0" smtClean="0">
                <a:latin typeface="Times New Roman" panose="02020603050405020304" pitchFamily="18" charset="0"/>
                <a:cs typeface="B Nazanin" panose="00000400000000000000" pitchFamily="2" charset="-78"/>
              </a:rPr>
              <a:t>) در </a:t>
            </a:r>
            <a:r>
              <a:rPr lang="fa-IR" sz="2000" b="1" spc="-30" dirty="0">
                <a:latin typeface="Times New Roman" panose="02020603050405020304" pitchFamily="18" charset="0"/>
                <a:cs typeface="B Nazanin" panose="00000400000000000000" pitchFamily="2" charset="-78"/>
              </a:rPr>
              <a:t>سال 2000 در کارخانه‌های ژاپنی راه‌اندازی شد. تا سال 2008، </a:t>
            </a:r>
            <a:r>
              <a:rPr lang="fa-IR" sz="2000" b="1" spc="-30" dirty="0" smtClean="0">
                <a:latin typeface="Times New Roman" panose="02020603050405020304" pitchFamily="18" charset="0"/>
                <a:cs typeface="B Nazanin" panose="00000400000000000000" pitchFamily="2" charset="-78"/>
              </a:rPr>
              <a:t>قوطی‌های </a:t>
            </a:r>
            <a:r>
              <a:rPr lang="fa-IR" sz="2000" b="1" spc="-30" dirty="0">
                <a:latin typeface="Times New Roman" panose="02020603050405020304" pitchFamily="18" charset="0"/>
                <a:cs typeface="B Nazanin" panose="00000400000000000000" pitchFamily="2" charset="-78"/>
              </a:rPr>
              <a:t>بطری با استفاده از اکستروژن ضربه‌ای (</a:t>
            </a:r>
            <a:r>
              <a:rPr lang="en-US" sz="2000" b="1" spc="-30" dirty="0">
                <a:latin typeface="Times New Roman" panose="02020603050405020304" pitchFamily="18" charset="0"/>
                <a:cs typeface="B Nazanin" panose="00000400000000000000" pitchFamily="2" charset="-78"/>
              </a:rPr>
              <a:t>impact extrusion</a:t>
            </a:r>
            <a:r>
              <a:rPr lang="fa-IR" sz="2000" b="1" spc="-30" dirty="0">
                <a:latin typeface="Times New Roman" panose="02020603050405020304" pitchFamily="18" charset="0"/>
                <a:cs typeface="B Nazanin" panose="00000400000000000000" pitchFamily="2" charset="-78"/>
              </a:rPr>
              <a:t>) ساخته </a:t>
            </a:r>
            <a:r>
              <a:rPr lang="fa-IR" sz="2000" b="1" spc="-30" dirty="0" smtClean="0">
                <a:latin typeface="Times New Roman" panose="02020603050405020304" pitchFamily="18" charset="0"/>
                <a:cs typeface="B Nazanin" panose="00000400000000000000" pitchFamily="2" charset="-78"/>
              </a:rPr>
              <a:t>می‌شدند.</a:t>
            </a:r>
          </a:p>
          <a:p>
            <a:pPr algn="just" rtl="1">
              <a:lnSpc>
                <a:spcPct val="100000"/>
              </a:lnSpc>
              <a:spcBef>
                <a:spcPts val="1200"/>
              </a:spcBef>
              <a:buClr>
                <a:srgbClr val="FF0000"/>
              </a:buClr>
              <a:buFont typeface="Wingdings" panose="05000000000000000000" pitchFamily="2" charset="2"/>
              <a:buChar char="Ø"/>
            </a:pPr>
            <a:r>
              <a:rPr lang="fa-IR" sz="2000" b="1" spc="-30" dirty="0">
                <a:latin typeface="Times New Roman" panose="02020603050405020304" pitchFamily="18" charset="0"/>
                <a:cs typeface="B Nazanin" panose="00000400000000000000" pitchFamily="2" charset="-78"/>
              </a:rPr>
              <a:t>تکنیک اکستروژن ضربه‌ای شامل اکستروژن ورق آلومینیوم موجود در یک قالب توسط یک اسپیندل (</a:t>
            </a:r>
            <a:r>
              <a:rPr lang="en-US" sz="2000" b="1" spc="-30" dirty="0">
                <a:latin typeface="Times New Roman" panose="02020603050405020304" pitchFamily="18" charset="0"/>
                <a:cs typeface="B Nazanin" panose="00000400000000000000" pitchFamily="2" charset="-78"/>
              </a:rPr>
              <a:t>spindle</a:t>
            </a:r>
            <a:r>
              <a:rPr lang="fa-IR" sz="2000" b="1" spc="-30" dirty="0">
                <a:latin typeface="Times New Roman" panose="02020603050405020304" pitchFamily="18" charset="0"/>
                <a:cs typeface="B Nazanin" panose="00000400000000000000" pitchFamily="2" charset="-78"/>
              </a:rPr>
              <a:t>) است که یک قوطی بدون درز (</a:t>
            </a:r>
            <a:r>
              <a:rPr lang="en-US" sz="2000" b="1" spc="-30" dirty="0">
                <a:latin typeface="Times New Roman" panose="02020603050405020304" pitchFamily="18" charset="0"/>
                <a:cs typeface="B Nazanin" panose="00000400000000000000" pitchFamily="2" charset="-78"/>
              </a:rPr>
              <a:t>seamless</a:t>
            </a:r>
            <a:r>
              <a:rPr lang="fa-IR" sz="2000" b="1" spc="-30" dirty="0">
                <a:latin typeface="Times New Roman" panose="02020603050405020304" pitchFamily="18" charset="0"/>
                <a:cs typeface="B Nazanin" panose="00000400000000000000" pitchFamily="2" charset="-78"/>
              </a:rPr>
              <a:t>) در اندازه‌های بسیار کوچک تولید می کند. </a:t>
            </a:r>
            <a:r>
              <a:rPr lang="fa-IR" sz="2000" b="1" spc="-30" dirty="0" smtClean="0">
                <a:latin typeface="Times New Roman" panose="02020603050405020304" pitchFamily="18" charset="0"/>
                <a:cs typeface="B Nazanin" panose="00000400000000000000" pitchFamily="2" charset="-78"/>
              </a:rPr>
              <a:t>بطری‌های </a:t>
            </a:r>
            <a:r>
              <a:rPr lang="fa-IR" sz="2000" b="1" spc="-30" dirty="0">
                <a:latin typeface="Times New Roman" panose="02020603050405020304" pitchFamily="18" charset="0"/>
                <a:cs typeface="B Nazanin" panose="00000400000000000000" pitchFamily="2" charset="-78"/>
              </a:rPr>
              <a:t>آلومینیومی </a:t>
            </a:r>
            <a:r>
              <a:rPr lang="fa-IR" sz="2000" b="1" spc="-30" dirty="0" smtClean="0">
                <a:latin typeface="Times New Roman" panose="02020603050405020304" pitchFamily="18" charset="0"/>
                <a:cs typeface="B Nazanin" panose="00000400000000000000" pitchFamily="2" charset="-78"/>
              </a:rPr>
              <a:t>عمدتاً </a:t>
            </a:r>
            <a:r>
              <a:rPr lang="fa-IR" sz="2000" b="1" spc="-30" dirty="0">
                <a:latin typeface="Times New Roman" panose="02020603050405020304" pitchFamily="18" charset="0"/>
                <a:cs typeface="B Nazanin" panose="00000400000000000000" pitchFamily="2" charset="-78"/>
              </a:rPr>
              <a:t>برای </a:t>
            </a:r>
            <a:r>
              <a:rPr lang="fa-IR" sz="2000" b="1" spc="-30" dirty="0" smtClean="0">
                <a:latin typeface="Times New Roman" panose="02020603050405020304" pitchFamily="18" charset="0"/>
                <a:cs typeface="B Nazanin" panose="00000400000000000000" pitchFamily="2" charset="-78"/>
              </a:rPr>
              <a:t>کاربردهای آئروسل </a:t>
            </a:r>
            <a:r>
              <a:rPr lang="fa-IR" sz="2000" b="1" spc="-30" dirty="0">
                <a:latin typeface="Times New Roman" panose="02020603050405020304" pitchFamily="18" charset="0"/>
                <a:cs typeface="B Nazanin" panose="00000400000000000000" pitchFamily="2" charset="-78"/>
              </a:rPr>
              <a:t>و آبجو استفاده می‌شوند. </a:t>
            </a:r>
          </a:p>
          <a:p>
            <a:pPr algn="just" rtl="1">
              <a:lnSpc>
                <a:spcPct val="100000"/>
              </a:lnSpc>
              <a:spcBef>
                <a:spcPts val="1200"/>
              </a:spcBef>
              <a:buClr>
                <a:srgbClr val="FF0000"/>
              </a:buClr>
              <a:buFont typeface="Wingdings" panose="05000000000000000000" pitchFamily="2" charset="2"/>
              <a:buChar char="Ø"/>
            </a:pPr>
            <a:endParaRPr lang="fa-IR" sz="2000" b="1" spc="-30" dirty="0">
              <a:latin typeface="Times New Roman" panose="02020603050405020304" pitchFamily="18" charset="0"/>
              <a:cs typeface="B Nazanin" panose="00000400000000000000" pitchFamily="2" charset="-78"/>
            </a:endParaRPr>
          </a:p>
        </p:txBody>
      </p:sp>
      <p:sp>
        <p:nvSpPr>
          <p:cNvPr id="6" name="Slide Number Placeholder 5"/>
          <p:cNvSpPr>
            <a:spLocks noGrp="1"/>
          </p:cNvSpPr>
          <p:nvPr>
            <p:ph type="sldNum" sz="quarter" idx="12"/>
          </p:nvPr>
        </p:nvSpPr>
        <p:spPr/>
        <p:txBody>
          <a:bodyPr/>
          <a:lstStyle/>
          <a:p>
            <a:fld id="{5442B03D-F75C-4AD6-B45E-18EA38704B2E}" type="slidenum">
              <a:rPr lang="en-US" smtClean="0">
                <a:cs typeface="B Nazanin" panose="00000400000000000000" pitchFamily="2" charset="-78"/>
              </a:rPr>
              <a:pPr/>
              <a:t>19</a:t>
            </a:fld>
            <a:endParaRPr lang="en-US" dirty="0">
              <a:cs typeface="B Nazanin" panose="00000400000000000000" pitchFamily="2" charset="-78"/>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1487" y="3104295"/>
            <a:ext cx="3292549" cy="2341131"/>
          </a:xfrm>
          <a:prstGeom prst="rect">
            <a:avLst/>
          </a:prstGeom>
        </p:spPr>
      </p:pic>
      <p:sp>
        <p:nvSpPr>
          <p:cNvPr id="7" name="Rectangle 6"/>
          <p:cNvSpPr/>
          <p:nvPr/>
        </p:nvSpPr>
        <p:spPr>
          <a:xfrm>
            <a:off x="493594" y="5445426"/>
            <a:ext cx="4510585" cy="1200329"/>
          </a:xfrm>
          <a:prstGeom prst="rect">
            <a:avLst/>
          </a:prstGeom>
        </p:spPr>
        <p:txBody>
          <a:bodyPr wrap="square">
            <a:spAutoFit/>
          </a:bodyPr>
          <a:lstStyle/>
          <a:p>
            <a:pPr algn="just"/>
            <a:r>
              <a:rPr lang="en-US" b="1" dirty="0">
                <a:latin typeface="Times New Roman" panose="02020603050405020304" pitchFamily="18" charset="0"/>
                <a:cs typeface="Times New Roman" panose="02020603050405020304" pitchFamily="18" charset="0"/>
              </a:rPr>
              <a:t>Impact </a:t>
            </a:r>
            <a:r>
              <a:rPr lang="en-US" b="1" dirty="0" smtClean="0">
                <a:latin typeface="Times New Roman" panose="02020603050405020304" pitchFamily="18" charset="0"/>
                <a:cs typeface="Times New Roman" panose="02020603050405020304" pitchFamily="18" charset="0"/>
              </a:rPr>
              <a:t>extrusion</a:t>
            </a:r>
          </a:p>
          <a:p>
            <a:pPr algn="just"/>
            <a:r>
              <a:rPr lang="en-US" b="1" dirty="0" smtClean="0">
                <a:latin typeface="Times New Roman" panose="02020603050405020304" pitchFamily="18" charset="0"/>
                <a:cs typeface="Times New Roman" panose="02020603050405020304" pitchFamily="18" charset="0"/>
              </a:rPr>
              <a:t>The </a:t>
            </a:r>
            <a:r>
              <a:rPr lang="en-US" b="1" dirty="0">
                <a:latin typeface="Times New Roman" panose="02020603050405020304" pitchFamily="18" charset="0"/>
                <a:cs typeface="Times New Roman" panose="02020603050405020304" pitchFamily="18" charset="0"/>
              </a:rPr>
              <a:t>impact of the tool on the slug in the die liquefies the aluminum. It flows along the tool and adopts the form of the container.</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71027" y="3350822"/>
            <a:ext cx="4115157" cy="1530229"/>
          </a:xfrm>
          <a:prstGeom prst="rect">
            <a:avLst/>
          </a:prstGeom>
        </p:spPr>
      </p:pic>
      <p:sp>
        <p:nvSpPr>
          <p:cNvPr id="10" name="Rectangle 9"/>
          <p:cNvSpPr/>
          <p:nvPr/>
        </p:nvSpPr>
        <p:spPr>
          <a:xfrm>
            <a:off x="5122277" y="4997893"/>
            <a:ext cx="3266728" cy="369332"/>
          </a:xfrm>
          <a:prstGeom prst="rect">
            <a:avLst/>
          </a:prstGeom>
        </p:spPr>
        <p:txBody>
          <a:bodyPr wrap="none">
            <a:spAutoFit/>
          </a:bodyPr>
          <a:lstStyle/>
          <a:p>
            <a:r>
              <a:rPr lang="en-US" dirty="0">
                <a:hlinkClick r:id="rId4"/>
              </a:rPr>
              <a:t>http://extrupack.in/process.html</a:t>
            </a:r>
            <a:endParaRPr lang="en-US" dirty="0"/>
          </a:p>
        </p:txBody>
      </p:sp>
    </p:spTree>
    <p:extLst>
      <p:ext uri="{BB962C8B-B14F-4D97-AF65-F5344CB8AC3E}">
        <p14:creationId xmlns:p14="http://schemas.microsoft.com/office/powerpoint/2010/main" val="6263775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5769" y="216569"/>
            <a:ext cx="7886700" cy="3696101"/>
          </a:xfrm>
          <a:ln>
            <a:noFill/>
          </a:ln>
        </p:spPr>
        <p:style>
          <a:lnRef idx="2">
            <a:schemeClr val="dk1"/>
          </a:lnRef>
          <a:fillRef idx="1">
            <a:schemeClr val="lt1"/>
          </a:fillRef>
          <a:effectRef idx="0">
            <a:schemeClr val="dk1"/>
          </a:effectRef>
          <a:fontRef idx="minor">
            <a:schemeClr val="dk1"/>
          </a:fontRef>
        </p:style>
        <p:txBody>
          <a:bodyPr>
            <a:normAutofit/>
          </a:bodyPr>
          <a:lstStyle/>
          <a:p>
            <a:pPr algn="ctr"/>
            <a:r>
              <a:rPr lang="fa-IR" sz="4500" dirty="0" smtClean="0">
                <a:solidFill>
                  <a:srgbClr val="0000FF"/>
                </a:solidFill>
                <a:cs typeface="B Titr" panose="00000700000000000000" pitchFamily="2" charset="-78"/>
              </a:rPr>
              <a:t>بخش چهارم</a:t>
            </a:r>
            <a:r>
              <a:rPr lang="fa-IR" sz="4000" dirty="0" smtClean="0">
                <a:solidFill>
                  <a:srgbClr val="0000FF"/>
                </a:solidFill>
                <a:cs typeface="B Titr" panose="00000700000000000000" pitchFamily="2" charset="-78"/>
              </a:rPr>
              <a:t/>
            </a:r>
            <a:br>
              <a:rPr lang="fa-IR" sz="4000" dirty="0" smtClean="0">
                <a:solidFill>
                  <a:srgbClr val="0000FF"/>
                </a:solidFill>
                <a:cs typeface="B Titr" panose="00000700000000000000" pitchFamily="2" charset="-78"/>
              </a:rPr>
            </a:br>
            <a:r>
              <a:rPr lang="fa-IR" sz="4000" dirty="0" smtClean="0">
                <a:solidFill>
                  <a:srgbClr val="0000FF"/>
                </a:solidFill>
                <a:cs typeface="B Titr" panose="00000700000000000000" pitchFamily="2" charset="-78"/>
              </a:rPr>
              <a:t/>
            </a:r>
            <a:br>
              <a:rPr lang="fa-IR" sz="4000" dirty="0" smtClean="0">
                <a:solidFill>
                  <a:srgbClr val="0000FF"/>
                </a:solidFill>
                <a:cs typeface="B Titr" panose="00000700000000000000" pitchFamily="2" charset="-78"/>
              </a:rPr>
            </a:br>
            <a:r>
              <a:rPr lang="fa-IR" sz="4000" dirty="0" smtClean="0">
                <a:solidFill>
                  <a:srgbClr val="FF0000"/>
                </a:solidFill>
                <a:cs typeface="B Titr" panose="00000700000000000000" pitchFamily="2" charset="-78"/>
              </a:rPr>
              <a:t>بسته‌بندی فلزی</a:t>
            </a:r>
            <a:r>
              <a:rPr lang="en-US" sz="4000" dirty="0" smtClean="0">
                <a:solidFill>
                  <a:srgbClr val="FF0000"/>
                </a:solidFill>
                <a:cs typeface="B Titr" panose="00000700000000000000" pitchFamily="2" charset="-78"/>
              </a:rPr>
              <a:t/>
            </a:r>
            <a:br>
              <a:rPr lang="en-US" sz="4000" dirty="0" smtClean="0">
                <a:solidFill>
                  <a:srgbClr val="FF0000"/>
                </a:solidFill>
                <a:cs typeface="B Titr" panose="00000700000000000000" pitchFamily="2" charset="-78"/>
              </a:rPr>
            </a:br>
            <a:r>
              <a:rPr lang="fa-IR" sz="4000" dirty="0" smtClean="0">
                <a:solidFill>
                  <a:srgbClr val="FF0000"/>
                </a:solidFill>
                <a:cs typeface="B Titr" panose="00000700000000000000" pitchFamily="2" charset="-78"/>
              </a:rPr>
              <a:t/>
            </a:r>
            <a:br>
              <a:rPr lang="fa-IR" sz="4000" dirty="0" smtClean="0">
                <a:solidFill>
                  <a:srgbClr val="FF0000"/>
                </a:solidFill>
                <a:cs typeface="B Titr" panose="00000700000000000000" pitchFamily="2" charset="-78"/>
              </a:rPr>
            </a:br>
            <a:r>
              <a:rPr lang="en-US" sz="4000" b="1" dirty="0" smtClean="0">
                <a:solidFill>
                  <a:srgbClr val="FF0000"/>
                </a:solidFill>
                <a:latin typeface="Times New Roman" panose="02020603050405020304" pitchFamily="18" charset="0"/>
                <a:cs typeface="Times New Roman" panose="02020603050405020304" pitchFamily="18" charset="0"/>
              </a:rPr>
              <a:t>Metal Packaging</a:t>
            </a:r>
            <a:endParaRPr lang="en-US" sz="4000" b="1" dirty="0">
              <a:solidFill>
                <a:srgbClr val="FF0000"/>
              </a:solidFill>
              <a:latin typeface="Times New Roman" panose="02020603050405020304" pitchFamily="18" charset="0"/>
              <a:cs typeface="Times New Roman" panose="02020603050405020304" pitchFamily="18" charset="0"/>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4904" y="3517670"/>
            <a:ext cx="5898481" cy="3032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410414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51874"/>
            <a:ext cx="7886700" cy="621583"/>
          </a:xfrm>
          <a:ln>
            <a:noFill/>
          </a:ln>
        </p:spPr>
        <p:style>
          <a:lnRef idx="2">
            <a:schemeClr val="dk1"/>
          </a:lnRef>
          <a:fillRef idx="1">
            <a:schemeClr val="lt1"/>
          </a:fillRef>
          <a:effectRef idx="0">
            <a:schemeClr val="dk1"/>
          </a:effectRef>
          <a:fontRef idx="minor">
            <a:schemeClr val="dk1"/>
          </a:fontRef>
        </p:style>
        <p:txBody>
          <a:bodyPr>
            <a:normAutofit/>
          </a:bodyPr>
          <a:lstStyle/>
          <a:p>
            <a:pPr algn="ctr" rtl="1"/>
            <a:r>
              <a:rPr lang="fa-IR" sz="2800" dirty="0" smtClean="0">
                <a:solidFill>
                  <a:srgbClr val="0000FF"/>
                </a:solidFill>
                <a:latin typeface="Times New Roman" panose="02020603050405020304" pitchFamily="18" charset="0"/>
                <a:cs typeface="B Titr" panose="00000700000000000000" pitchFamily="2" charset="-78"/>
              </a:rPr>
              <a:t>فویل‌ها و ظروف آلومینیمی: </a:t>
            </a:r>
            <a:r>
              <a:rPr lang="fa-IR" sz="2800" dirty="0" smtClean="0">
                <a:solidFill>
                  <a:srgbClr val="FF0000"/>
                </a:solidFill>
                <a:latin typeface="Times New Roman" panose="02020603050405020304" pitchFamily="18" charset="0"/>
                <a:cs typeface="B Titr" panose="00000700000000000000" pitchFamily="2" charset="-78"/>
              </a:rPr>
              <a:t>بطری‌های آلومینیومی</a:t>
            </a:r>
            <a:endParaRPr lang="en-US" sz="2800" dirty="0">
              <a:solidFill>
                <a:srgbClr val="FF0000"/>
              </a:solidFill>
              <a:latin typeface="Times New Roman" panose="02020603050405020304" pitchFamily="18" charset="0"/>
              <a:cs typeface="B Titr" panose="00000700000000000000" pitchFamily="2" charset="-78"/>
            </a:endParaRPr>
          </a:p>
        </p:txBody>
      </p:sp>
      <p:sp>
        <p:nvSpPr>
          <p:cNvPr id="3" name="Content Placeholder 2"/>
          <p:cNvSpPr>
            <a:spLocks noGrp="1"/>
          </p:cNvSpPr>
          <p:nvPr>
            <p:ph idx="1"/>
          </p:nvPr>
        </p:nvSpPr>
        <p:spPr>
          <a:xfrm>
            <a:off x="557816" y="1134593"/>
            <a:ext cx="8028368" cy="5160329"/>
          </a:xfrm>
        </p:spPr>
        <p:txBody>
          <a:bodyPr>
            <a:normAutofit/>
          </a:bodyPr>
          <a:lstStyle/>
          <a:p>
            <a:pPr algn="just" rtl="1">
              <a:lnSpc>
                <a:spcPct val="100000"/>
              </a:lnSpc>
              <a:spcBef>
                <a:spcPts val="1200"/>
              </a:spcBef>
              <a:buClr>
                <a:srgbClr val="FF0000"/>
              </a:buClr>
              <a:buFont typeface="Wingdings" panose="05000000000000000000" pitchFamily="2" charset="2"/>
              <a:buChar char="Ø"/>
            </a:pPr>
            <a:r>
              <a:rPr lang="fa-IR" sz="2000" b="1" spc="-30" dirty="0" smtClean="0">
                <a:latin typeface="Times New Roman" panose="02020603050405020304" pitchFamily="18" charset="0"/>
                <a:cs typeface="B Nazanin" panose="00000400000000000000" pitchFamily="2" charset="-78"/>
              </a:rPr>
              <a:t>در ابتدا بطری‌های آلومینیومی با </a:t>
            </a:r>
            <a:r>
              <a:rPr lang="fa-IR" sz="2000" b="1" spc="-30" dirty="0">
                <a:latin typeface="Times New Roman" panose="02020603050405020304" pitchFamily="18" charset="0"/>
                <a:cs typeface="B Nazanin" panose="00000400000000000000" pitchFamily="2" charset="-78"/>
              </a:rPr>
              <a:t>استفاده از اکستروژن ضربه‌ای (</a:t>
            </a:r>
            <a:r>
              <a:rPr lang="en-US" sz="2000" b="1" spc="-30" dirty="0">
                <a:latin typeface="Times New Roman" panose="02020603050405020304" pitchFamily="18" charset="0"/>
                <a:cs typeface="B Nazanin" panose="00000400000000000000" pitchFamily="2" charset="-78"/>
              </a:rPr>
              <a:t>IE</a:t>
            </a:r>
            <a:r>
              <a:rPr lang="fa-IR" sz="2000" b="1" spc="-30" dirty="0">
                <a:latin typeface="Times New Roman" panose="02020603050405020304" pitchFamily="18" charset="0"/>
                <a:cs typeface="B Nazanin" panose="00000400000000000000" pitchFamily="2" charset="-78"/>
              </a:rPr>
              <a:t>) تولید می‌شدند، اما از سال </a:t>
            </a:r>
            <a:r>
              <a:rPr lang="fa-IR" sz="2000" b="1" spc="-30" dirty="0" smtClean="0">
                <a:latin typeface="Times New Roman" panose="02020603050405020304" pitchFamily="18" charset="0"/>
                <a:cs typeface="B Nazanin" panose="00000400000000000000" pitchFamily="2" charset="-78"/>
              </a:rPr>
              <a:t>2008، استفاده </a:t>
            </a:r>
            <a:r>
              <a:rPr lang="fa-IR" sz="2000" b="1" spc="-30" dirty="0">
                <a:latin typeface="Times New Roman" panose="02020603050405020304" pitchFamily="18" charset="0"/>
                <a:cs typeface="B Nazanin" panose="00000400000000000000" pitchFamily="2" charset="-78"/>
              </a:rPr>
              <a:t>از </a:t>
            </a:r>
            <a:r>
              <a:rPr lang="fa-IR" sz="2000" b="1" spc="-30" dirty="0" smtClean="0">
                <a:latin typeface="Times New Roman" panose="02020603050405020304" pitchFamily="18" charset="0"/>
                <a:cs typeface="B Nazanin" panose="00000400000000000000" pitchFamily="2" charset="-78"/>
              </a:rPr>
              <a:t>فرآیند</a:t>
            </a:r>
            <a:r>
              <a:rPr lang="en-US" sz="2000" b="1" spc="-30" dirty="0" smtClean="0">
                <a:latin typeface="Times New Roman" panose="02020603050405020304" pitchFamily="18" charset="0"/>
                <a:cs typeface="B Nazanin" panose="00000400000000000000" pitchFamily="2" charset="-78"/>
              </a:rPr>
              <a:t>Coil-to-Can </a:t>
            </a:r>
            <a:r>
              <a:rPr lang="en-US" sz="2000" b="1" spc="-30" dirty="0">
                <a:latin typeface="Times New Roman" panose="02020603050405020304" pitchFamily="18" charset="0"/>
                <a:cs typeface="B Nazanin" panose="00000400000000000000" pitchFamily="2" charset="-78"/>
              </a:rPr>
              <a:t>(C2C) process </a:t>
            </a:r>
            <a:r>
              <a:rPr lang="fa-IR" sz="2000" b="1" spc="-30" dirty="0">
                <a:latin typeface="Times New Roman" panose="02020603050405020304" pitchFamily="18" charset="0"/>
                <a:cs typeface="B Nazanin" panose="00000400000000000000" pitchFamily="2" charset="-78"/>
              </a:rPr>
              <a:t> منجر به تولید طیف گسترده‌ای از بطری‌ها در شکل‌ها و اندازه‌های </a:t>
            </a:r>
            <a:r>
              <a:rPr lang="fa-IR" sz="2000" b="1" spc="-30" dirty="0" smtClean="0">
                <a:latin typeface="Times New Roman" panose="02020603050405020304" pitchFamily="18" charset="0"/>
                <a:cs typeface="B Nazanin" panose="00000400000000000000" pitchFamily="2" charset="-78"/>
              </a:rPr>
              <a:t>مختلف و با هزینه کمتر </a:t>
            </a:r>
            <a:r>
              <a:rPr lang="fa-IR" sz="2000" b="1" spc="-30" dirty="0">
                <a:latin typeface="Times New Roman" panose="02020603050405020304" pitchFamily="18" charset="0"/>
                <a:cs typeface="B Nazanin" panose="00000400000000000000" pitchFamily="2" charset="-78"/>
              </a:rPr>
              <a:t>گردید</a:t>
            </a:r>
            <a:r>
              <a:rPr lang="fa-IR" sz="2000" b="1" spc="-30" dirty="0" smtClean="0">
                <a:latin typeface="Times New Roman" panose="02020603050405020304" pitchFamily="18" charset="0"/>
                <a:cs typeface="B Nazanin" panose="00000400000000000000" pitchFamily="2" charset="-78"/>
              </a:rPr>
              <a:t>. </a:t>
            </a:r>
          </a:p>
          <a:p>
            <a:pPr algn="just" rtl="1">
              <a:lnSpc>
                <a:spcPct val="100000"/>
              </a:lnSpc>
              <a:spcBef>
                <a:spcPts val="1200"/>
              </a:spcBef>
              <a:buClr>
                <a:srgbClr val="FF0000"/>
              </a:buClr>
              <a:buFont typeface="Wingdings" panose="05000000000000000000" pitchFamily="2" charset="2"/>
              <a:buChar char="Ø"/>
            </a:pPr>
            <a:r>
              <a:rPr lang="fa-IR" sz="2000" b="1" spc="-30" dirty="0" smtClean="0">
                <a:latin typeface="Times New Roman" panose="02020603050405020304" pitchFamily="18" charset="0"/>
                <a:cs typeface="B Nazanin" panose="00000400000000000000" pitchFamily="2" charset="-78"/>
              </a:rPr>
              <a:t>مهمترین اصل</a:t>
            </a:r>
            <a:r>
              <a:rPr lang="en-US" sz="2000" b="1" spc="-30" dirty="0" smtClean="0">
                <a:latin typeface="Times New Roman" panose="02020603050405020304" pitchFamily="18" charset="0"/>
                <a:cs typeface="B Nazanin" panose="00000400000000000000" pitchFamily="2" charset="-78"/>
              </a:rPr>
              <a:t>C2C </a:t>
            </a:r>
            <a:r>
              <a:rPr lang="en-US" sz="2000" b="1" spc="-30" dirty="0">
                <a:latin typeface="Times New Roman" panose="02020603050405020304" pitchFamily="18" charset="0"/>
                <a:cs typeface="B Nazanin" panose="00000400000000000000" pitchFamily="2" charset="-78"/>
              </a:rPr>
              <a:t>، </a:t>
            </a:r>
            <a:r>
              <a:rPr lang="fa-IR" sz="2000" b="1" spc="-30" dirty="0">
                <a:latin typeface="Times New Roman" panose="02020603050405020304" pitchFamily="18" charset="0"/>
                <a:cs typeface="B Nazanin" panose="00000400000000000000" pitchFamily="2" charset="-78"/>
              </a:rPr>
              <a:t>ترکیب فن‌آوری تولید قوطی‌های نوشیدنی </a:t>
            </a:r>
            <a:r>
              <a:rPr lang="en-US" sz="2000" b="1" spc="-30" dirty="0">
                <a:latin typeface="Times New Roman" panose="02020603050405020304" pitchFamily="18" charset="0"/>
                <a:cs typeface="B Nazanin" panose="00000400000000000000" pitchFamily="2" charset="-78"/>
              </a:rPr>
              <a:t>D&amp;I </a:t>
            </a:r>
            <a:r>
              <a:rPr lang="fa-IR" sz="2000" b="1" spc="-30" dirty="0">
                <a:latin typeface="Times New Roman" panose="02020603050405020304" pitchFamily="18" charset="0"/>
                <a:cs typeface="B Nazanin" panose="00000400000000000000" pitchFamily="2" charset="-78"/>
              </a:rPr>
              <a:t> در قسمت جلویی (</a:t>
            </a:r>
            <a:r>
              <a:rPr lang="en-US" sz="2000" b="1" spc="-30" dirty="0">
                <a:latin typeface="Times New Roman" panose="02020603050405020304" pitchFamily="18" charset="0"/>
                <a:cs typeface="B Nazanin" panose="00000400000000000000" pitchFamily="2" charset="-78"/>
              </a:rPr>
              <a:t>front end</a:t>
            </a:r>
            <a:r>
              <a:rPr lang="fa-IR" sz="2000" b="1" spc="-30" dirty="0">
                <a:latin typeface="Times New Roman" panose="02020603050405020304" pitchFamily="18" charset="0"/>
                <a:cs typeface="B Nazanin" panose="00000400000000000000" pitchFamily="2" charset="-78"/>
              </a:rPr>
              <a:t>) با قابلیت شکل دهی </a:t>
            </a:r>
            <a:r>
              <a:rPr lang="en-US" sz="2000" b="1" spc="-30" dirty="0">
                <a:latin typeface="Times New Roman" panose="02020603050405020304" pitchFamily="18" charset="0"/>
                <a:cs typeface="B Nazanin" panose="00000400000000000000" pitchFamily="2" charset="-78"/>
              </a:rPr>
              <a:t>IE</a:t>
            </a:r>
            <a:r>
              <a:rPr lang="fa-IR" sz="2000" b="1" spc="-30" dirty="0">
                <a:latin typeface="Times New Roman" panose="02020603050405020304" pitchFamily="18" charset="0"/>
                <a:cs typeface="B Nazanin" panose="00000400000000000000" pitchFamily="2" charset="-78"/>
              </a:rPr>
              <a:t> در قسمت انتهایی است.</a:t>
            </a:r>
          </a:p>
        </p:txBody>
      </p:sp>
      <p:sp>
        <p:nvSpPr>
          <p:cNvPr id="6" name="Slide Number Placeholder 5"/>
          <p:cNvSpPr>
            <a:spLocks noGrp="1"/>
          </p:cNvSpPr>
          <p:nvPr>
            <p:ph type="sldNum" sz="quarter" idx="12"/>
          </p:nvPr>
        </p:nvSpPr>
        <p:spPr/>
        <p:txBody>
          <a:bodyPr/>
          <a:lstStyle/>
          <a:p>
            <a:fld id="{5442B03D-F75C-4AD6-B45E-18EA38704B2E}" type="slidenum">
              <a:rPr lang="en-US" smtClean="0">
                <a:cs typeface="B Nazanin" panose="00000400000000000000" pitchFamily="2" charset="-78"/>
              </a:rPr>
              <a:pPr/>
              <a:t>20</a:t>
            </a:fld>
            <a:endParaRPr lang="en-US" dirty="0">
              <a:cs typeface="B Nazanin" panose="00000400000000000000" pitchFamily="2" charset="-78"/>
            </a:endParaRPr>
          </a:p>
        </p:txBody>
      </p:sp>
      <p:sp>
        <p:nvSpPr>
          <p:cNvPr id="4" name="AutoShape 2" descr="data:image/png;base64,iVBORw0KGgoAAAANSUhEUgAAAAEAAAABCAQAAAC1HAwCAAAAC0lEQVR42mNkYAAAAAYAAjCB0C8AAAAASUVORK5CYI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8" name="Picture 4" descr="https://qph.fs.quoracdn.net/main-qimg-f4fd33311a47e6c5549e92ecce90811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2498" y="3611842"/>
            <a:ext cx="4799999" cy="31096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07255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75357"/>
            <a:ext cx="7886700" cy="676910"/>
          </a:xfrm>
          <a:ln>
            <a:noFill/>
          </a:ln>
        </p:spPr>
        <p:style>
          <a:lnRef idx="2">
            <a:schemeClr val="dk1"/>
          </a:lnRef>
          <a:fillRef idx="1">
            <a:schemeClr val="lt1"/>
          </a:fillRef>
          <a:effectRef idx="0">
            <a:schemeClr val="dk1"/>
          </a:effectRef>
          <a:fontRef idx="minor">
            <a:schemeClr val="dk1"/>
          </a:fontRef>
        </p:style>
        <p:txBody>
          <a:bodyPr>
            <a:normAutofit/>
          </a:bodyPr>
          <a:lstStyle/>
          <a:p>
            <a:pPr algn="ctr" rtl="1"/>
            <a:r>
              <a:rPr lang="fa-IR" sz="2800" b="1" dirty="0" smtClean="0">
                <a:solidFill>
                  <a:srgbClr val="0000FF"/>
                </a:solidFill>
                <a:latin typeface="Times New Roman" panose="02020603050405020304" pitchFamily="18" charset="0"/>
                <a:cs typeface="B Titr" panose="00000700000000000000" pitchFamily="2" charset="-78"/>
              </a:rPr>
              <a:t>فویل‌ها و ظروف آلومینیمی: </a:t>
            </a:r>
            <a:r>
              <a:rPr lang="en-US" sz="2800" b="1" dirty="0" smtClean="0">
                <a:solidFill>
                  <a:srgbClr val="FF0000"/>
                </a:solidFill>
                <a:latin typeface="Times New Roman" panose="02020603050405020304" pitchFamily="18" charset="0"/>
                <a:cs typeface="B Titr" panose="00000700000000000000" pitchFamily="2" charset="-78"/>
              </a:rPr>
              <a:t>Retort Pouch</a:t>
            </a:r>
            <a:endParaRPr lang="en-US" sz="2800" b="1" dirty="0">
              <a:solidFill>
                <a:srgbClr val="FF0000"/>
              </a:solidFill>
              <a:latin typeface="Times New Roman" panose="02020603050405020304" pitchFamily="18" charset="0"/>
              <a:cs typeface="B Titr" panose="00000700000000000000" pitchFamily="2" charset="-78"/>
            </a:endParaRPr>
          </a:p>
        </p:txBody>
      </p:sp>
      <p:sp>
        <p:nvSpPr>
          <p:cNvPr id="3" name="Content Placeholder 2"/>
          <p:cNvSpPr>
            <a:spLocks noGrp="1"/>
          </p:cNvSpPr>
          <p:nvPr>
            <p:ph idx="1"/>
          </p:nvPr>
        </p:nvSpPr>
        <p:spPr>
          <a:xfrm>
            <a:off x="557816" y="1062403"/>
            <a:ext cx="8028368" cy="5160329"/>
          </a:xfrm>
        </p:spPr>
        <p:txBody>
          <a:bodyPr>
            <a:normAutofit lnSpcReduction="10000"/>
          </a:bodyPr>
          <a:lstStyle/>
          <a:p>
            <a:pPr algn="just" rtl="1">
              <a:lnSpc>
                <a:spcPct val="100000"/>
              </a:lnSpc>
              <a:spcBef>
                <a:spcPts val="1200"/>
              </a:spcBef>
              <a:buClr>
                <a:srgbClr val="FF0000"/>
              </a:buClr>
              <a:buFont typeface="Wingdings" panose="05000000000000000000" pitchFamily="2" charset="2"/>
              <a:buChar char="Ø"/>
            </a:pPr>
            <a:r>
              <a:rPr lang="fa-IR" sz="2200" b="1" spc="-30" dirty="0" smtClean="0">
                <a:latin typeface="Times New Roman" panose="02020603050405020304" pitchFamily="18" charset="0"/>
                <a:cs typeface="B Nazanin" panose="00000400000000000000" pitchFamily="2" charset="-78"/>
              </a:rPr>
              <a:t>کیسه‌های </a:t>
            </a:r>
            <a:r>
              <a:rPr lang="en-US" sz="2200" b="1" spc="-30" dirty="0">
                <a:latin typeface="Times New Roman" panose="02020603050405020304" pitchFamily="18" charset="0"/>
                <a:cs typeface="B Nazanin" panose="00000400000000000000" pitchFamily="2" charset="-78"/>
              </a:rPr>
              <a:t>Retort</a:t>
            </a:r>
            <a:r>
              <a:rPr lang="fa-IR" sz="2200" b="1" spc="-30" dirty="0" smtClean="0">
                <a:latin typeface="Times New Roman" panose="02020603050405020304" pitchFamily="18" charset="0"/>
                <a:cs typeface="B Nazanin" panose="00000400000000000000" pitchFamily="2" charset="-78"/>
              </a:rPr>
              <a:t> (</a:t>
            </a:r>
            <a:r>
              <a:rPr lang="en-US" sz="2200" b="1" spc="-30" dirty="0">
                <a:latin typeface="Times New Roman" panose="02020603050405020304" pitchFamily="18" charset="0"/>
                <a:cs typeface="B Nazanin" panose="00000400000000000000" pitchFamily="2" charset="-78"/>
              </a:rPr>
              <a:t>Retort </a:t>
            </a:r>
            <a:r>
              <a:rPr lang="en-US" sz="2200" b="1" spc="-30" dirty="0" smtClean="0">
                <a:latin typeface="Times New Roman" panose="02020603050405020304" pitchFamily="18" charset="0"/>
                <a:cs typeface="B Nazanin" panose="00000400000000000000" pitchFamily="2" charset="-78"/>
              </a:rPr>
              <a:t>pouch</a:t>
            </a:r>
            <a:r>
              <a:rPr lang="fa-IR" sz="2200" b="1" spc="-30" dirty="0" smtClean="0">
                <a:latin typeface="Times New Roman" panose="02020603050405020304" pitchFamily="18" charset="0"/>
                <a:cs typeface="B Nazanin" panose="00000400000000000000" pitchFamily="2" charset="-78"/>
              </a:rPr>
              <a:t> یا </a:t>
            </a:r>
            <a:r>
              <a:rPr lang="en-US" sz="2200" b="1" spc="-30" dirty="0" err="1">
                <a:latin typeface="Times New Roman" panose="02020603050405020304" pitchFamily="18" charset="0"/>
                <a:cs typeface="B Nazanin" panose="00000400000000000000" pitchFamily="2" charset="-78"/>
              </a:rPr>
              <a:t>Retortable</a:t>
            </a:r>
            <a:r>
              <a:rPr lang="en-US" sz="2200" b="1" spc="-30" dirty="0">
                <a:latin typeface="Times New Roman" panose="02020603050405020304" pitchFamily="18" charset="0"/>
                <a:cs typeface="B Nazanin" panose="00000400000000000000" pitchFamily="2" charset="-78"/>
              </a:rPr>
              <a:t> pouch</a:t>
            </a:r>
            <a:r>
              <a:rPr lang="fa-IR" sz="2200" b="1" spc="-30" dirty="0" smtClean="0">
                <a:latin typeface="Times New Roman" panose="02020603050405020304" pitchFamily="18" charset="0"/>
                <a:cs typeface="B Nazanin" panose="00000400000000000000" pitchFamily="2" charset="-78"/>
              </a:rPr>
              <a:t>)</a:t>
            </a:r>
            <a:r>
              <a:rPr lang="en-US" sz="2200" b="1" spc="-30" dirty="0" smtClean="0">
                <a:latin typeface="Times New Roman" panose="02020603050405020304" pitchFamily="18" charset="0"/>
                <a:cs typeface="B Nazanin" panose="00000400000000000000" pitchFamily="2" charset="-78"/>
              </a:rPr>
              <a:t> </a:t>
            </a:r>
            <a:r>
              <a:rPr lang="fa-IR" sz="2200" b="1" spc="-30" dirty="0" smtClean="0">
                <a:latin typeface="Times New Roman" panose="02020603050405020304" pitchFamily="18" charset="0"/>
                <a:cs typeface="B Nazanin" panose="00000400000000000000" pitchFamily="2" charset="-78"/>
              </a:rPr>
              <a:t>یک </a:t>
            </a:r>
            <a:r>
              <a:rPr lang="fa-IR" sz="2200" b="1" spc="-30" dirty="0">
                <a:latin typeface="Times New Roman" panose="02020603050405020304" pitchFamily="18" charset="0"/>
                <a:cs typeface="B Nazanin" panose="00000400000000000000" pitchFamily="2" charset="-78"/>
              </a:rPr>
              <a:t>کیسه چند لایه، </a:t>
            </a:r>
            <a:r>
              <a:rPr lang="fa-IR" sz="2200" b="1" spc="-30" dirty="0" smtClean="0">
                <a:latin typeface="Times New Roman" panose="02020603050405020304" pitchFamily="18" charset="0"/>
                <a:cs typeface="B Nazanin" panose="00000400000000000000" pitchFamily="2" charset="-78"/>
              </a:rPr>
              <a:t>انعطاف‌پذیر </a:t>
            </a:r>
            <a:r>
              <a:rPr lang="fa-IR" sz="2200" b="1" spc="-30" dirty="0">
                <a:latin typeface="Times New Roman" panose="02020603050405020304" pitchFamily="18" charset="0"/>
                <a:cs typeface="B Nazanin" panose="00000400000000000000" pitchFamily="2" charset="-78"/>
              </a:rPr>
              <a:t>است که به صورت محکم </a:t>
            </a:r>
            <a:r>
              <a:rPr lang="fa-IR" sz="2200" b="1" spc="-30" dirty="0" smtClean="0">
                <a:latin typeface="Times New Roman" panose="02020603050405020304" pitchFamily="18" charset="0"/>
                <a:cs typeface="B Nazanin" panose="00000400000000000000" pitchFamily="2" charset="-78"/>
              </a:rPr>
              <a:t>(</a:t>
            </a:r>
            <a:r>
              <a:rPr lang="en-US" sz="2200" b="1" spc="-30" dirty="0" smtClean="0">
                <a:latin typeface="Times New Roman" panose="02020603050405020304" pitchFamily="18" charset="0"/>
                <a:cs typeface="B Nazanin" panose="00000400000000000000" pitchFamily="2" charset="-78"/>
              </a:rPr>
              <a:t>hermetic</a:t>
            </a:r>
            <a:r>
              <a:rPr lang="fa-IR" sz="2200" b="1" spc="-30" dirty="0">
                <a:latin typeface="Times New Roman" panose="02020603050405020304" pitchFamily="18" charset="0"/>
                <a:cs typeface="B Nazanin" panose="00000400000000000000" pitchFamily="2" charset="-78"/>
              </a:rPr>
              <a:t>) مهر و موم شده </a:t>
            </a:r>
            <a:r>
              <a:rPr lang="fa-IR" sz="2200" b="1" spc="-30" dirty="0" smtClean="0">
                <a:latin typeface="Times New Roman" panose="02020603050405020304" pitchFamily="18" charset="0"/>
                <a:cs typeface="B Nazanin" panose="00000400000000000000" pitchFamily="2" charset="-78"/>
              </a:rPr>
              <a:t>و دارای لایه‌ای از فویل </a:t>
            </a:r>
            <a:r>
              <a:rPr lang="fa-IR" sz="2200" b="1" spc="-30" dirty="0">
                <a:latin typeface="Times New Roman" panose="02020603050405020304" pitchFamily="18" charset="0"/>
                <a:cs typeface="B Nazanin" panose="00000400000000000000" pitchFamily="2" charset="-78"/>
              </a:rPr>
              <a:t>آلومینیوم به عنوان یک لایه مانع </a:t>
            </a:r>
            <a:r>
              <a:rPr lang="fa-IR" sz="2200" b="1" spc="-30" dirty="0" smtClean="0">
                <a:latin typeface="Times New Roman" panose="02020603050405020304" pitchFamily="18" charset="0"/>
                <a:cs typeface="B Nazanin" panose="00000400000000000000" pitchFamily="2" charset="-78"/>
              </a:rPr>
              <a:t>است</a:t>
            </a:r>
            <a:r>
              <a:rPr lang="fa-IR" sz="2200" b="1" spc="-30" dirty="0">
                <a:latin typeface="Times New Roman" panose="02020603050405020304" pitchFamily="18" charset="0"/>
                <a:cs typeface="B Nazanin" panose="00000400000000000000" pitchFamily="2" charset="-78"/>
              </a:rPr>
              <a:t>. </a:t>
            </a:r>
            <a:endParaRPr lang="fa-IR" sz="2200" b="1" spc="-30" dirty="0" smtClean="0">
              <a:latin typeface="Times New Roman" panose="02020603050405020304" pitchFamily="18" charset="0"/>
              <a:cs typeface="B Nazanin" panose="00000400000000000000" pitchFamily="2" charset="-78"/>
            </a:endParaRPr>
          </a:p>
          <a:p>
            <a:pPr algn="just" rtl="1">
              <a:lnSpc>
                <a:spcPct val="100000"/>
              </a:lnSpc>
              <a:spcBef>
                <a:spcPts val="1200"/>
              </a:spcBef>
              <a:buClr>
                <a:srgbClr val="FF0000"/>
              </a:buClr>
              <a:buFont typeface="Wingdings" panose="05000000000000000000" pitchFamily="2" charset="2"/>
              <a:buChar char="Ø"/>
            </a:pPr>
            <a:r>
              <a:rPr lang="fa-IR" sz="2200" b="1" spc="-30" dirty="0" smtClean="0">
                <a:latin typeface="Times New Roman" panose="02020603050405020304" pitchFamily="18" charset="0"/>
                <a:cs typeface="B Nazanin" panose="00000400000000000000" pitchFamily="2" charset="-78"/>
              </a:rPr>
              <a:t>یک </a:t>
            </a:r>
            <a:r>
              <a:rPr lang="fa-IR" sz="2200" b="1" spc="-30" dirty="0">
                <a:latin typeface="Times New Roman" panose="02020603050405020304" pitchFamily="18" charset="0"/>
                <a:cs typeface="B Nazanin" panose="00000400000000000000" pitchFamily="2" charset="-78"/>
              </a:rPr>
              <a:t>کیسه</a:t>
            </a:r>
            <a:r>
              <a:rPr lang="en-US" sz="2200" b="1" spc="-30" dirty="0">
                <a:latin typeface="Times New Roman" panose="02020603050405020304" pitchFamily="18" charset="0"/>
                <a:cs typeface="B Nazanin" panose="00000400000000000000" pitchFamily="2" charset="-78"/>
              </a:rPr>
              <a:t>retort </a:t>
            </a:r>
            <a:r>
              <a:rPr lang="fa-IR" sz="2200" b="1" spc="-30" dirty="0">
                <a:latin typeface="Times New Roman" panose="02020603050405020304" pitchFamily="18" charset="0"/>
                <a:cs typeface="B Nazanin" panose="00000400000000000000" pitchFamily="2" charset="-78"/>
              </a:rPr>
              <a:t> معمولی از یک لایه </a:t>
            </a:r>
            <a:r>
              <a:rPr lang="en-US" sz="2200" b="1" spc="-30" dirty="0">
                <a:latin typeface="Times New Roman" panose="02020603050405020304" pitchFamily="18" charset="0"/>
                <a:cs typeface="B Nazanin" panose="00000400000000000000" pitchFamily="2" charset="-78"/>
              </a:rPr>
              <a:t>PET </a:t>
            </a:r>
            <a:r>
              <a:rPr lang="fa-IR" sz="2200" b="1" spc="-30" dirty="0">
                <a:latin typeface="Times New Roman" panose="02020603050405020304" pitchFamily="18" charset="0"/>
                <a:cs typeface="B Nazanin" panose="00000400000000000000" pitchFamily="2" charset="-78"/>
              </a:rPr>
              <a:t> بیرونی برای استحکام، لایه فویل آلومینیومی میانی به عنوان مانع </a:t>
            </a:r>
            <a:r>
              <a:rPr lang="fa-IR" sz="2200" b="1" spc="-30" dirty="0" smtClean="0">
                <a:latin typeface="Times New Roman" panose="02020603050405020304" pitchFamily="18" charset="0"/>
                <a:cs typeface="B Nazanin" panose="00000400000000000000" pitchFamily="2" charset="-78"/>
              </a:rPr>
              <a:t>هوا، </a:t>
            </a:r>
            <a:r>
              <a:rPr lang="fa-IR" sz="2200" b="1" spc="-30" dirty="0">
                <a:latin typeface="Times New Roman" panose="02020603050405020304" pitchFamily="18" charset="0"/>
                <a:cs typeface="B Nazanin" panose="00000400000000000000" pitchFamily="2" charset="-78"/>
              </a:rPr>
              <a:t>رطوبت و نور، لایه </a:t>
            </a:r>
            <a:r>
              <a:rPr lang="fa-IR" sz="2200" b="1" spc="-30" dirty="0" smtClean="0">
                <a:latin typeface="Times New Roman" panose="02020603050405020304" pitchFamily="18" charset="0"/>
                <a:cs typeface="B Nazanin" panose="00000400000000000000" pitchFamily="2" charset="-78"/>
              </a:rPr>
              <a:t>نایلونی </a:t>
            </a:r>
            <a:r>
              <a:rPr lang="fa-IR" sz="2200" b="1" spc="-30" dirty="0">
                <a:latin typeface="Times New Roman" panose="02020603050405020304" pitchFamily="18" charset="0"/>
                <a:cs typeface="B Nazanin" panose="00000400000000000000" pitchFamily="2" charset="-78"/>
              </a:rPr>
              <a:t>(</a:t>
            </a:r>
            <a:r>
              <a:rPr lang="en-US" sz="2200" b="1" spc="-30" dirty="0">
                <a:latin typeface="Times New Roman" panose="02020603050405020304" pitchFamily="18" charset="0"/>
                <a:cs typeface="B Nazanin" panose="00000400000000000000" pitchFamily="2" charset="-78"/>
              </a:rPr>
              <a:t>nylon layer</a:t>
            </a:r>
            <a:r>
              <a:rPr lang="fa-IR" sz="2200" b="1" spc="-30" dirty="0">
                <a:latin typeface="Times New Roman" panose="02020603050405020304" pitchFamily="18" charset="0"/>
                <a:cs typeface="B Nazanin" panose="00000400000000000000" pitchFamily="2" charset="-78"/>
              </a:rPr>
              <a:t>) مرکزی برای مقاومت در برابر سایش (</a:t>
            </a:r>
            <a:r>
              <a:rPr lang="en-US" sz="2200" b="1" spc="-30" dirty="0">
                <a:latin typeface="Times New Roman" panose="02020603050405020304" pitchFamily="18" charset="0"/>
                <a:cs typeface="B Nazanin" panose="00000400000000000000" pitchFamily="2" charset="-78"/>
              </a:rPr>
              <a:t>abrasion resistance</a:t>
            </a:r>
            <a:r>
              <a:rPr lang="fa-IR" sz="2200" b="1" spc="-30" dirty="0">
                <a:latin typeface="Times New Roman" panose="02020603050405020304" pitchFamily="18" charset="0"/>
                <a:cs typeface="B Nazanin" panose="00000400000000000000" pitchFamily="2" charset="-78"/>
              </a:rPr>
              <a:t>) و لایه پلی پروپیلن (</a:t>
            </a:r>
            <a:r>
              <a:rPr lang="en-US" sz="2200" b="1" spc="-30" dirty="0">
                <a:latin typeface="Times New Roman" panose="02020603050405020304" pitchFamily="18" charset="0"/>
                <a:cs typeface="B Nazanin" panose="00000400000000000000" pitchFamily="2" charset="-78"/>
              </a:rPr>
              <a:t>PP</a:t>
            </a:r>
            <a:r>
              <a:rPr lang="fa-IR" sz="2200" b="1" spc="-30" dirty="0">
                <a:latin typeface="Times New Roman" panose="02020603050405020304" pitchFamily="18" charset="0"/>
                <a:cs typeface="B Nazanin" panose="00000400000000000000" pitchFamily="2" charset="-78"/>
              </a:rPr>
              <a:t>) داخلی در تماس با مواد غذایی برای مهروموم </a:t>
            </a:r>
            <a:r>
              <a:rPr lang="fa-IR" sz="2200" b="1" spc="-30" dirty="0" smtClean="0">
                <a:latin typeface="Times New Roman" panose="02020603050405020304" pitchFamily="18" charset="0"/>
                <a:cs typeface="B Nazanin" panose="00000400000000000000" pitchFamily="2" charset="-78"/>
              </a:rPr>
              <a:t>کردن یا به عبارتی دوخت </a:t>
            </a:r>
            <a:r>
              <a:rPr lang="fa-IR" sz="2200" b="1" spc="-30" dirty="0">
                <a:latin typeface="Times New Roman" panose="02020603050405020304" pitchFamily="18" charset="0"/>
                <a:cs typeface="B Nazanin" panose="00000400000000000000" pitchFamily="2" charset="-78"/>
              </a:rPr>
              <a:t>حرارتی (</a:t>
            </a:r>
            <a:r>
              <a:rPr lang="en-US" sz="2200" b="1" spc="-30" dirty="0">
                <a:latin typeface="Times New Roman" panose="02020603050405020304" pitchFamily="18" charset="0"/>
                <a:cs typeface="B Nazanin" panose="00000400000000000000" pitchFamily="2" charset="-78"/>
              </a:rPr>
              <a:t>heat seal</a:t>
            </a:r>
            <a:r>
              <a:rPr lang="fa-IR" sz="2200" b="1" spc="-30" dirty="0">
                <a:latin typeface="Times New Roman" panose="02020603050405020304" pitchFamily="18" charset="0"/>
                <a:cs typeface="B Nazanin" panose="00000400000000000000" pitchFamily="2" charset="-78"/>
              </a:rPr>
              <a:t>) تشکیل شده است. </a:t>
            </a:r>
            <a:endParaRPr lang="fa-IR" sz="2200" b="1" spc="-30" dirty="0" smtClean="0">
              <a:latin typeface="Times New Roman" panose="02020603050405020304" pitchFamily="18" charset="0"/>
              <a:cs typeface="B Nazanin" panose="00000400000000000000" pitchFamily="2" charset="-78"/>
            </a:endParaRPr>
          </a:p>
          <a:p>
            <a:pPr algn="just" rtl="1">
              <a:lnSpc>
                <a:spcPct val="100000"/>
              </a:lnSpc>
              <a:spcBef>
                <a:spcPts val="1200"/>
              </a:spcBef>
              <a:buClr>
                <a:srgbClr val="FF0000"/>
              </a:buClr>
              <a:buFont typeface="Wingdings" panose="05000000000000000000" pitchFamily="2" charset="2"/>
              <a:buChar char="Ø"/>
            </a:pPr>
            <a:r>
              <a:rPr lang="fa-IR" sz="2200" b="1" spc="-30" dirty="0" smtClean="0">
                <a:latin typeface="Times New Roman" panose="02020603050405020304" pitchFamily="18" charset="0"/>
                <a:cs typeface="B Nazanin" panose="00000400000000000000" pitchFamily="2" charset="-78"/>
              </a:rPr>
              <a:t>این </a:t>
            </a:r>
            <a:r>
              <a:rPr lang="fa-IR" sz="2200" b="1" spc="-30" dirty="0">
                <a:latin typeface="Times New Roman" panose="02020603050405020304" pitchFamily="18" charset="0"/>
                <a:cs typeface="B Nazanin" panose="00000400000000000000" pitchFamily="2" charset="-78"/>
              </a:rPr>
              <a:t>بسته‌بندی عمدتاً </a:t>
            </a:r>
            <a:r>
              <a:rPr lang="fa-IR" sz="2200" b="1" spc="-30" dirty="0" smtClean="0">
                <a:latin typeface="Times New Roman" panose="02020603050405020304" pitchFamily="18" charset="0"/>
                <a:cs typeface="B Nazanin" panose="00000400000000000000" pitchFamily="2" charset="-78"/>
              </a:rPr>
              <a:t>در مورد مواد </a:t>
            </a:r>
            <a:r>
              <a:rPr lang="fa-IR" sz="2200" b="1" spc="-30" dirty="0">
                <a:latin typeface="Times New Roman" panose="02020603050405020304" pitchFamily="18" charset="0"/>
                <a:cs typeface="B Nazanin" panose="00000400000000000000" pitchFamily="2" charset="-78"/>
              </a:rPr>
              <a:t>غذایی آماده مصرف استفاده می‌شود. </a:t>
            </a:r>
          </a:p>
          <a:p>
            <a:pPr algn="just" rtl="1">
              <a:lnSpc>
                <a:spcPct val="100000"/>
              </a:lnSpc>
              <a:spcBef>
                <a:spcPts val="1200"/>
              </a:spcBef>
              <a:buClr>
                <a:srgbClr val="FF0000"/>
              </a:buClr>
              <a:buFont typeface="Wingdings" panose="05000000000000000000" pitchFamily="2" charset="2"/>
              <a:buChar char="Ø"/>
            </a:pPr>
            <a:r>
              <a:rPr lang="fa-IR" sz="2200" b="1" spc="-30" dirty="0">
                <a:latin typeface="Times New Roman" panose="02020603050405020304" pitchFamily="18" charset="0"/>
                <a:cs typeface="B Nazanin" panose="00000400000000000000" pitchFamily="2" charset="-78"/>
              </a:rPr>
              <a:t>از مزایای عمده </a:t>
            </a:r>
            <a:r>
              <a:rPr lang="fa-IR" sz="2200" b="1" spc="-30" dirty="0" smtClean="0">
                <a:latin typeface="Times New Roman" panose="02020603050405020304" pitchFamily="18" charset="0"/>
                <a:cs typeface="B Nazanin" panose="00000400000000000000" pitchFamily="2" charset="-78"/>
              </a:rPr>
              <a:t>کیسه‌های </a:t>
            </a:r>
            <a:r>
              <a:rPr lang="en-US" sz="2200" b="1" spc="-30" dirty="0">
                <a:latin typeface="Times New Roman" panose="02020603050405020304" pitchFamily="18" charset="0"/>
                <a:cs typeface="B Nazanin" panose="00000400000000000000" pitchFamily="2" charset="-78"/>
              </a:rPr>
              <a:t>retort</a:t>
            </a:r>
            <a:r>
              <a:rPr lang="fa-IR" sz="2200" b="1" spc="-30" dirty="0">
                <a:latin typeface="Times New Roman" panose="02020603050405020304" pitchFamily="18" charset="0"/>
                <a:cs typeface="B Nazanin" panose="00000400000000000000" pitchFamily="2" charset="-78"/>
              </a:rPr>
              <a:t> در مقایسه با قوطی‌ها، </a:t>
            </a:r>
            <a:r>
              <a:rPr lang="fa-IR" sz="2200" b="1" spc="-30" dirty="0" smtClean="0">
                <a:latin typeface="Times New Roman" panose="02020603050405020304" pitchFamily="18" charset="0"/>
                <a:cs typeface="B Nazanin" panose="00000400000000000000" pitchFamily="2" charset="-78"/>
              </a:rPr>
              <a:t>شامل ویژگی‌های </a:t>
            </a:r>
            <a:r>
              <a:rPr lang="fa-IR" sz="2200" b="1" spc="-30" dirty="0">
                <a:latin typeface="Times New Roman" panose="02020603050405020304" pitchFamily="18" charset="0"/>
                <a:cs typeface="B Nazanin" panose="00000400000000000000" pitchFamily="2" charset="-78"/>
              </a:rPr>
              <a:t>ممانعت‌کنندگی در ضخامت کمتر است که امکان گرم کردن سریع و سهولت </a:t>
            </a:r>
            <a:r>
              <a:rPr lang="fa-IR" sz="2200" b="1" spc="-30" dirty="0" smtClean="0">
                <a:latin typeface="Times New Roman" panose="02020603050405020304" pitchFamily="18" charset="0"/>
                <a:cs typeface="B Nazanin" panose="00000400000000000000" pitchFamily="2" charset="-78"/>
              </a:rPr>
              <a:t>دفع ضایعات </a:t>
            </a:r>
            <a:r>
              <a:rPr lang="fa-IR" sz="2200" b="1" spc="-30" dirty="0">
                <a:latin typeface="Times New Roman" panose="02020603050405020304" pitchFamily="18" charset="0"/>
                <a:cs typeface="B Nazanin" panose="00000400000000000000" pitchFamily="2" charset="-78"/>
              </a:rPr>
              <a:t>آن را نیز فراهم می‌آورد. با این حال، جداسازی لایه‌های مختلف برای بازیافت و حساسیت آن به پارگی در هنگام خنک کردن سریع پس از حرارت‌دهی بالا از نگرانی‌های مرتبط با کیسه‌های </a:t>
            </a:r>
            <a:r>
              <a:rPr lang="en-US" sz="2200" b="1" spc="-30" dirty="0">
                <a:latin typeface="Times New Roman" panose="02020603050405020304" pitchFamily="18" charset="0"/>
                <a:cs typeface="B Nazanin" panose="00000400000000000000" pitchFamily="2" charset="-78"/>
              </a:rPr>
              <a:t>Retort</a:t>
            </a:r>
            <a:r>
              <a:rPr lang="fa-IR" sz="2200" b="1" spc="-30" dirty="0">
                <a:latin typeface="Times New Roman" panose="02020603050405020304" pitchFamily="18" charset="0"/>
                <a:cs typeface="B Nazanin" panose="00000400000000000000" pitchFamily="2" charset="-78"/>
              </a:rPr>
              <a:t> است.</a:t>
            </a:r>
          </a:p>
        </p:txBody>
      </p:sp>
      <p:sp>
        <p:nvSpPr>
          <p:cNvPr id="6" name="Slide Number Placeholder 5"/>
          <p:cNvSpPr>
            <a:spLocks noGrp="1"/>
          </p:cNvSpPr>
          <p:nvPr>
            <p:ph type="sldNum" sz="quarter" idx="12"/>
          </p:nvPr>
        </p:nvSpPr>
        <p:spPr/>
        <p:txBody>
          <a:bodyPr/>
          <a:lstStyle/>
          <a:p>
            <a:fld id="{5442B03D-F75C-4AD6-B45E-18EA38704B2E}" type="slidenum">
              <a:rPr lang="en-US" smtClean="0">
                <a:cs typeface="B Nazanin" panose="00000400000000000000" pitchFamily="2" charset="-78"/>
              </a:rPr>
              <a:pPr/>
              <a:t>21</a:t>
            </a:fld>
            <a:endParaRPr lang="en-US" dirty="0">
              <a:cs typeface="B Nazanin" panose="00000400000000000000" pitchFamily="2" charset="-78"/>
            </a:endParaRPr>
          </a:p>
        </p:txBody>
      </p:sp>
    </p:spTree>
    <p:extLst>
      <p:ext uri="{BB962C8B-B14F-4D97-AF65-F5344CB8AC3E}">
        <p14:creationId xmlns:p14="http://schemas.microsoft.com/office/powerpoint/2010/main" val="18409921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51874"/>
            <a:ext cx="7886700" cy="576090"/>
          </a:xfrm>
          <a:ln>
            <a:noFill/>
          </a:ln>
        </p:spPr>
        <p:style>
          <a:lnRef idx="2">
            <a:schemeClr val="dk1"/>
          </a:lnRef>
          <a:fillRef idx="1">
            <a:schemeClr val="lt1"/>
          </a:fillRef>
          <a:effectRef idx="0">
            <a:schemeClr val="dk1"/>
          </a:effectRef>
          <a:fontRef idx="minor">
            <a:schemeClr val="dk1"/>
          </a:fontRef>
        </p:style>
        <p:txBody>
          <a:bodyPr>
            <a:normAutofit/>
          </a:bodyPr>
          <a:lstStyle/>
          <a:p>
            <a:pPr algn="ctr" rtl="1"/>
            <a:r>
              <a:rPr lang="fa-IR" sz="2800" b="1" dirty="0" smtClean="0">
                <a:solidFill>
                  <a:srgbClr val="0000FF"/>
                </a:solidFill>
                <a:latin typeface="Times New Roman" panose="02020603050405020304" pitchFamily="18" charset="0"/>
                <a:cs typeface="B Titr" panose="00000700000000000000" pitchFamily="2" charset="-78"/>
              </a:rPr>
              <a:t>فویل‌ها و ظروف آلومینیمی: </a:t>
            </a:r>
            <a:r>
              <a:rPr lang="en-US" sz="2800" b="1" dirty="0" smtClean="0">
                <a:solidFill>
                  <a:srgbClr val="FF0000"/>
                </a:solidFill>
                <a:latin typeface="Times New Roman" panose="02020603050405020304" pitchFamily="18" charset="0"/>
                <a:cs typeface="B Titr" panose="00000700000000000000" pitchFamily="2" charset="-78"/>
              </a:rPr>
              <a:t>Retort Pouch</a:t>
            </a:r>
            <a:endParaRPr lang="en-US" sz="2800" b="1" dirty="0">
              <a:solidFill>
                <a:srgbClr val="FF0000"/>
              </a:solidFill>
              <a:latin typeface="Times New Roman" panose="02020603050405020304" pitchFamily="18" charset="0"/>
              <a:cs typeface="B Titr" panose="00000700000000000000" pitchFamily="2" charset="-78"/>
            </a:endParaRPr>
          </a:p>
        </p:txBody>
      </p:sp>
      <p:sp>
        <p:nvSpPr>
          <p:cNvPr id="3" name="Content Placeholder 2"/>
          <p:cNvSpPr>
            <a:spLocks noGrp="1"/>
          </p:cNvSpPr>
          <p:nvPr>
            <p:ph idx="1"/>
          </p:nvPr>
        </p:nvSpPr>
        <p:spPr>
          <a:xfrm>
            <a:off x="557816" y="933270"/>
            <a:ext cx="8028368" cy="3027418"/>
          </a:xfrm>
        </p:spPr>
        <p:txBody>
          <a:bodyPr>
            <a:normAutofit fontScale="85000" lnSpcReduction="20000"/>
          </a:bodyPr>
          <a:lstStyle/>
          <a:p>
            <a:pPr algn="just" rtl="1">
              <a:lnSpc>
                <a:spcPct val="100000"/>
              </a:lnSpc>
              <a:spcBef>
                <a:spcPts val="1200"/>
              </a:spcBef>
              <a:buClr>
                <a:srgbClr val="FF0000"/>
              </a:buClr>
              <a:buFont typeface="Wingdings" panose="05000000000000000000" pitchFamily="2" charset="2"/>
              <a:buChar char="Ø"/>
            </a:pPr>
            <a:r>
              <a:rPr lang="fa-IR" sz="2600" b="1" spc="-30" dirty="0" smtClean="0">
                <a:latin typeface="Times New Roman" panose="02020603050405020304" pitchFamily="18" charset="0"/>
                <a:cs typeface="B Nazanin" panose="00000400000000000000" pitchFamily="2" charset="-78"/>
              </a:rPr>
              <a:t>علت استفاده از لایه‌های پلیمری در کیسه‌های آلومینیمی</a:t>
            </a:r>
          </a:p>
          <a:p>
            <a:pPr marL="0" indent="0" algn="just" rtl="1">
              <a:lnSpc>
                <a:spcPct val="100000"/>
              </a:lnSpc>
              <a:spcBef>
                <a:spcPts val="1200"/>
              </a:spcBef>
              <a:buClr>
                <a:srgbClr val="FF0000"/>
              </a:buClr>
              <a:buNone/>
            </a:pPr>
            <a:r>
              <a:rPr lang="fa-IR" sz="2600" b="1" spc="-30" dirty="0" smtClean="0">
                <a:latin typeface="Times New Roman" panose="02020603050405020304" pitchFamily="18" charset="0"/>
                <a:cs typeface="B Nazanin" panose="00000400000000000000" pitchFamily="2" charset="-78"/>
              </a:rPr>
              <a:t>1. آلومینیوم قابلیت درب‌بندی خوبی (</a:t>
            </a:r>
            <a:r>
              <a:rPr lang="en-US" sz="2600" b="1" spc="-30" dirty="0" err="1">
                <a:latin typeface="Times New Roman" panose="02020603050405020304" pitchFamily="18" charset="0"/>
                <a:cs typeface="B Nazanin" panose="00000400000000000000" pitchFamily="2" charset="-78"/>
              </a:rPr>
              <a:t>sealability</a:t>
            </a:r>
            <a:r>
              <a:rPr lang="fa-IR" sz="2600" b="1" spc="-30" dirty="0" smtClean="0">
                <a:latin typeface="Times New Roman" panose="02020603050405020304" pitchFamily="18" charset="0"/>
                <a:cs typeface="B Nazanin" panose="00000400000000000000" pitchFamily="2" charset="-78"/>
              </a:rPr>
              <a:t>) ندارد و لایه‌های پلیمری باعث </a:t>
            </a:r>
            <a:r>
              <a:rPr lang="en-US" sz="2600" b="1" spc="-30" dirty="0" smtClean="0">
                <a:latin typeface="Times New Roman" panose="02020603050405020304" pitchFamily="18" charset="0"/>
                <a:cs typeface="B Nazanin" panose="00000400000000000000" pitchFamily="2" charset="-78"/>
              </a:rPr>
              <a:t>sealable</a:t>
            </a:r>
            <a:r>
              <a:rPr lang="fa-IR" sz="2600" b="1" spc="-30" dirty="0" smtClean="0">
                <a:latin typeface="Times New Roman" panose="02020603050405020304" pitchFamily="18" charset="0"/>
                <a:cs typeface="B Nazanin" panose="00000400000000000000" pitchFamily="2" charset="-78"/>
              </a:rPr>
              <a:t> شدن کیسه‌ها می‌شود.</a:t>
            </a:r>
          </a:p>
          <a:p>
            <a:pPr marL="0" indent="0" algn="just" rtl="1">
              <a:lnSpc>
                <a:spcPct val="100000"/>
              </a:lnSpc>
              <a:spcBef>
                <a:spcPts val="1200"/>
              </a:spcBef>
              <a:buClr>
                <a:srgbClr val="FF0000"/>
              </a:buClr>
              <a:buNone/>
            </a:pPr>
            <a:r>
              <a:rPr lang="fa-IR" sz="2600" b="1" spc="-30" dirty="0" smtClean="0">
                <a:latin typeface="Times New Roman" panose="02020603050405020304" pitchFamily="18" charset="0"/>
                <a:cs typeface="B Nazanin" panose="00000400000000000000" pitchFamily="2" charset="-78"/>
              </a:rPr>
              <a:t>2. مانع چروکیدگی ورقه‌های آلومینیوم می‌شود.</a:t>
            </a:r>
          </a:p>
          <a:p>
            <a:pPr algn="just" rtl="1">
              <a:lnSpc>
                <a:spcPct val="100000"/>
              </a:lnSpc>
              <a:spcBef>
                <a:spcPts val="1200"/>
              </a:spcBef>
              <a:buClr>
                <a:srgbClr val="FF0000"/>
              </a:buClr>
              <a:buFont typeface="Wingdings" panose="05000000000000000000" pitchFamily="2" charset="2"/>
              <a:buChar char="Ø"/>
            </a:pPr>
            <a:r>
              <a:rPr lang="fa-IR" sz="2600" b="1" spc="-30" dirty="0" smtClean="0">
                <a:latin typeface="Times New Roman" panose="02020603050405020304" pitchFamily="18" charset="0"/>
                <a:cs typeface="B Nazanin" panose="00000400000000000000" pitchFamily="2" charset="-78"/>
              </a:rPr>
              <a:t>مزایای </a:t>
            </a:r>
            <a:r>
              <a:rPr lang="en-US" sz="2600" b="1" spc="-30" dirty="0" smtClean="0">
                <a:latin typeface="Times New Roman" panose="02020603050405020304" pitchFamily="18" charset="0"/>
                <a:cs typeface="B Nazanin" panose="00000400000000000000" pitchFamily="2" charset="-78"/>
              </a:rPr>
              <a:t>AL</a:t>
            </a:r>
            <a:r>
              <a:rPr lang="fa-IR" sz="2600" b="1" spc="-30" dirty="0" smtClean="0">
                <a:latin typeface="Times New Roman" panose="02020603050405020304" pitchFamily="18" charset="0"/>
                <a:cs typeface="B Nazanin" panose="00000400000000000000" pitchFamily="2" charset="-78"/>
              </a:rPr>
              <a:t> در کیسه</a:t>
            </a:r>
          </a:p>
          <a:p>
            <a:pPr marL="0" indent="0" algn="just" rtl="1">
              <a:lnSpc>
                <a:spcPct val="100000"/>
              </a:lnSpc>
              <a:spcBef>
                <a:spcPts val="1200"/>
              </a:spcBef>
              <a:buClr>
                <a:srgbClr val="FF0000"/>
              </a:buClr>
              <a:buNone/>
            </a:pPr>
            <a:r>
              <a:rPr lang="fa-IR" sz="2600" b="1" spc="-30" dirty="0" smtClean="0">
                <a:latin typeface="Times New Roman" panose="02020603050405020304" pitchFamily="18" charset="0"/>
                <a:cs typeface="B Nazanin" panose="00000400000000000000" pitchFamily="2" charset="-78"/>
              </a:rPr>
              <a:t>1. مواد پلیمری در اثر اصطکاک، الکتریسته </a:t>
            </a:r>
            <a:r>
              <a:rPr lang="fa-IR" sz="2600" b="1" spc="-30" smtClean="0">
                <a:latin typeface="Times New Roman" panose="02020603050405020304" pitchFamily="18" charset="0"/>
                <a:cs typeface="B Nazanin" panose="00000400000000000000" pitchFamily="2" charset="-78"/>
              </a:rPr>
              <a:t>ساکن ایجاد می‌نمایند </a:t>
            </a:r>
            <a:r>
              <a:rPr lang="fa-IR" sz="2600" b="1" spc="-30" dirty="0" smtClean="0">
                <a:latin typeface="Times New Roman" panose="02020603050405020304" pitchFamily="18" charset="0"/>
                <a:cs typeface="B Nazanin" panose="00000400000000000000" pitchFamily="2" charset="-78"/>
              </a:rPr>
              <a:t>و استفاده از </a:t>
            </a:r>
            <a:r>
              <a:rPr lang="en-US" sz="2600" b="1" spc="-30" dirty="0" smtClean="0">
                <a:latin typeface="Times New Roman" panose="02020603050405020304" pitchFamily="18" charset="0"/>
                <a:cs typeface="B Nazanin" panose="00000400000000000000" pitchFamily="2" charset="-78"/>
              </a:rPr>
              <a:t>AL</a:t>
            </a:r>
            <a:r>
              <a:rPr lang="fa-IR" sz="2600" b="1" spc="-30" dirty="0" smtClean="0">
                <a:latin typeface="Times New Roman" panose="02020603050405020304" pitchFamily="18" charset="0"/>
                <a:cs typeface="B Nazanin" panose="00000400000000000000" pitchFamily="2" charset="-78"/>
              </a:rPr>
              <a:t> مانع از ایجاد </a:t>
            </a:r>
            <a:r>
              <a:rPr lang="fa-IR" sz="2600" b="1" spc="-30" dirty="0">
                <a:latin typeface="Times New Roman" panose="02020603050405020304" pitchFamily="18" charset="0"/>
                <a:cs typeface="B Nazanin" panose="00000400000000000000" pitchFamily="2" charset="-78"/>
              </a:rPr>
              <a:t>الکتریسته ساکن </a:t>
            </a:r>
            <a:r>
              <a:rPr lang="fa-IR" sz="2600" b="1" spc="-30" dirty="0" smtClean="0">
                <a:latin typeface="Times New Roman" panose="02020603050405020304" pitchFamily="18" charset="0"/>
                <a:cs typeface="B Nazanin" panose="00000400000000000000" pitchFamily="2" charset="-78"/>
              </a:rPr>
              <a:t>می‌شود.</a:t>
            </a:r>
          </a:p>
          <a:p>
            <a:pPr marL="0" indent="0" algn="just" rtl="1">
              <a:lnSpc>
                <a:spcPct val="100000"/>
              </a:lnSpc>
              <a:spcBef>
                <a:spcPts val="1200"/>
              </a:spcBef>
              <a:buClr>
                <a:srgbClr val="FF0000"/>
              </a:buClr>
              <a:buNone/>
            </a:pPr>
            <a:r>
              <a:rPr lang="fa-IR" sz="2600" b="1" spc="-30" dirty="0" smtClean="0">
                <a:latin typeface="Times New Roman" panose="02020603050405020304" pitchFamily="18" charset="0"/>
                <a:cs typeface="B Nazanin" panose="00000400000000000000" pitchFamily="2" charset="-78"/>
              </a:rPr>
              <a:t>2. استحکام مکانیکی بسته افزایش می‌یابد.</a:t>
            </a:r>
          </a:p>
          <a:p>
            <a:pPr algn="just" rtl="1">
              <a:lnSpc>
                <a:spcPct val="100000"/>
              </a:lnSpc>
              <a:spcBef>
                <a:spcPts val="1200"/>
              </a:spcBef>
              <a:buClr>
                <a:srgbClr val="FF0000"/>
              </a:buClr>
              <a:buFont typeface="Wingdings" panose="05000000000000000000" pitchFamily="2" charset="2"/>
              <a:buChar char="Ø"/>
            </a:pPr>
            <a:endParaRPr lang="fa-IR" sz="2200" b="1" spc="-30" dirty="0" smtClean="0">
              <a:latin typeface="Times New Roman" panose="02020603050405020304" pitchFamily="18" charset="0"/>
              <a:cs typeface="B Nazanin" panose="00000400000000000000" pitchFamily="2" charset="-78"/>
            </a:endParaRPr>
          </a:p>
        </p:txBody>
      </p:sp>
      <p:sp>
        <p:nvSpPr>
          <p:cNvPr id="6" name="Slide Number Placeholder 5"/>
          <p:cNvSpPr>
            <a:spLocks noGrp="1"/>
          </p:cNvSpPr>
          <p:nvPr>
            <p:ph type="sldNum" sz="quarter" idx="12"/>
          </p:nvPr>
        </p:nvSpPr>
        <p:spPr/>
        <p:txBody>
          <a:bodyPr/>
          <a:lstStyle/>
          <a:p>
            <a:fld id="{5442B03D-F75C-4AD6-B45E-18EA38704B2E}" type="slidenum">
              <a:rPr lang="en-US" smtClean="0">
                <a:cs typeface="B Nazanin" panose="00000400000000000000" pitchFamily="2" charset="-78"/>
              </a:rPr>
              <a:pPr/>
              <a:t>22</a:t>
            </a:fld>
            <a:endParaRPr lang="en-US" dirty="0">
              <a:cs typeface="B Nazanin" panose="00000400000000000000" pitchFamily="2" charset="-78"/>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3543" y="3854002"/>
            <a:ext cx="3985513" cy="2811697"/>
          </a:xfrm>
          <a:prstGeom prst="rect">
            <a:avLst/>
          </a:prstGeom>
        </p:spPr>
      </p:pic>
      <p:pic>
        <p:nvPicPr>
          <p:cNvPr id="8" name="Picture 4" descr="Retort Pouch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89061" y="3961249"/>
            <a:ext cx="2168274" cy="23951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88460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51874"/>
            <a:ext cx="7886700" cy="457810"/>
          </a:xfrm>
          <a:ln>
            <a:noFill/>
          </a:ln>
        </p:spPr>
        <p:style>
          <a:lnRef idx="2">
            <a:schemeClr val="dk1"/>
          </a:lnRef>
          <a:fillRef idx="1">
            <a:schemeClr val="lt1"/>
          </a:fillRef>
          <a:effectRef idx="0">
            <a:schemeClr val="dk1"/>
          </a:effectRef>
          <a:fontRef idx="minor">
            <a:schemeClr val="dk1"/>
          </a:fontRef>
        </p:style>
        <p:txBody>
          <a:bodyPr>
            <a:normAutofit/>
          </a:bodyPr>
          <a:lstStyle/>
          <a:p>
            <a:pPr algn="ctr" rtl="1"/>
            <a:r>
              <a:rPr lang="fa-IR" sz="2200" b="1" dirty="0" smtClean="0">
                <a:solidFill>
                  <a:srgbClr val="0000FF"/>
                </a:solidFill>
                <a:latin typeface="Times New Roman" panose="02020603050405020304" pitchFamily="18" charset="0"/>
                <a:cs typeface="B Titr" panose="00000700000000000000" pitchFamily="2" charset="-78"/>
              </a:rPr>
              <a:t>فیلم‌های متالایز یا لامینه شده (</a:t>
            </a:r>
            <a:r>
              <a:rPr lang="en-US" sz="2200" b="1" dirty="0">
                <a:solidFill>
                  <a:srgbClr val="0000FF"/>
                </a:solidFill>
                <a:latin typeface="Times New Roman" panose="02020603050405020304" pitchFamily="18" charset="0"/>
                <a:cs typeface="B Titr" panose="00000700000000000000" pitchFamily="2" charset="-78"/>
              </a:rPr>
              <a:t>Laminated and metallized films</a:t>
            </a:r>
            <a:r>
              <a:rPr lang="fa-IR" sz="2200" b="1" dirty="0" smtClean="0">
                <a:solidFill>
                  <a:srgbClr val="0000FF"/>
                </a:solidFill>
                <a:latin typeface="Times New Roman" panose="02020603050405020304" pitchFamily="18" charset="0"/>
                <a:cs typeface="B Titr" panose="00000700000000000000" pitchFamily="2" charset="-78"/>
              </a:rPr>
              <a:t>)</a:t>
            </a:r>
            <a:endParaRPr lang="en-US" sz="2200" b="1" dirty="0">
              <a:solidFill>
                <a:srgbClr val="FF0000"/>
              </a:solidFill>
              <a:latin typeface="Times New Roman" panose="02020603050405020304" pitchFamily="18" charset="0"/>
              <a:cs typeface="B Titr" panose="00000700000000000000" pitchFamily="2" charset="-78"/>
            </a:endParaRPr>
          </a:p>
        </p:txBody>
      </p:sp>
      <p:sp>
        <p:nvSpPr>
          <p:cNvPr id="3" name="Content Placeholder 2"/>
          <p:cNvSpPr>
            <a:spLocks noGrp="1"/>
          </p:cNvSpPr>
          <p:nvPr>
            <p:ph idx="1"/>
          </p:nvPr>
        </p:nvSpPr>
        <p:spPr>
          <a:xfrm>
            <a:off x="557816" y="807644"/>
            <a:ext cx="8028368" cy="5160329"/>
          </a:xfrm>
        </p:spPr>
        <p:txBody>
          <a:bodyPr>
            <a:normAutofit/>
          </a:bodyPr>
          <a:lstStyle/>
          <a:p>
            <a:pPr algn="just" rtl="1">
              <a:lnSpc>
                <a:spcPct val="100000"/>
              </a:lnSpc>
              <a:spcBef>
                <a:spcPts val="1200"/>
              </a:spcBef>
              <a:buClr>
                <a:srgbClr val="FF0000"/>
              </a:buClr>
              <a:buFont typeface="Wingdings" panose="05000000000000000000" pitchFamily="2" charset="2"/>
              <a:buChar char="Ø"/>
            </a:pPr>
            <a:r>
              <a:rPr lang="fa-IR" sz="2200" b="1" spc="-30" dirty="0" smtClean="0">
                <a:latin typeface="Times New Roman" panose="02020603050405020304" pitchFamily="18" charset="0"/>
                <a:cs typeface="B Nazanin" panose="00000400000000000000" pitchFamily="2" charset="-78"/>
              </a:rPr>
              <a:t>هنگامی </a:t>
            </a:r>
            <a:r>
              <a:rPr lang="fa-IR" sz="2200" b="1" spc="-30" dirty="0">
                <a:latin typeface="Times New Roman" panose="02020603050405020304" pitchFamily="18" charset="0"/>
                <a:cs typeface="B Nazanin" panose="00000400000000000000" pitchFamily="2" charset="-78"/>
              </a:rPr>
              <a:t>که </a:t>
            </a:r>
            <a:r>
              <a:rPr lang="fa-IR" sz="2200" b="1" spc="-30" dirty="0" smtClean="0">
                <a:latin typeface="Times New Roman" panose="02020603050405020304" pitchFamily="18" charset="0"/>
                <a:cs typeface="B Nazanin" panose="00000400000000000000" pitchFamily="2" charset="-78"/>
              </a:rPr>
              <a:t>دو ماده با </a:t>
            </a:r>
            <a:r>
              <a:rPr lang="fa-IR" sz="2200" b="1" spc="-30" dirty="0">
                <a:latin typeface="Times New Roman" panose="02020603050405020304" pitchFamily="18" charset="0"/>
                <a:cs typeface="B Nazanin" panose="00000400000000000000" pitchFamily="2" charset="-78"/>
              </a:rPr>
              <a:t>گرم کردن یا چسب به یکدیگر پیوند </a:t>
            </a:r>
            <a:r>
              <a:rPr lang="fa-IR" sz="2200" b="1" spc="-30" dirty="0" smtClean="0">
                <a:latin typeface="Times New Roman" panose="02020603050405020304" pitchFamily="18" charset="0"/>
                <a:cs typeface="B Nazanin" panose="00000400000000000000" pitchFamily="2" charset="-78"/>
              </a:rPr>
              <a:t>می‌خورند  </a:t>
            </a:r>
            <a:r>
              <a:rPr lang="fa-IR" sz="2200" b="1" spc="-30" dirty="0">
                <a:latin typeface="Times New Roman" panose="02020603050405020304" pitchFamily="18" charset="0"/>
                <a:cs typeface="B Nazanin" panose="00000400000000000000" pitchFamily="2" charset="-78"/>
              </a:rPr>
              <a:t>به آن لمینیت </a:t>
            </a:r>
            <a:r>
              <a:rPr lang="fa-IR" sz="2200" b="1" spc="-30" dirty="0" smtClean="0">
                <a:latin typeface="Times New Roman" panose="02020603050405020304" pitchFamily="18" charset="0"/>
                <a:cs typeface="B Nazanin" panose="00000400000000000000" pitchFamily="2" charset="-78"/>
              </a:rPr>
              <a:t>می‌گویند. فویل </a:t>
            </a:r>
            <a:r>
              <a:rPr lang="fa-IR" sz="2200" b="1" spc="-30" dirty="0">
                <a:latin typeface="Times New Roman" panose="02020603050405020304" pitchFamily="18" charset="0"/>
                <a:cs typeface="B Nazanin" panose="00000400000000000000" pitchFamily="2" charset="-78"/>
              </a:rPr>
              <a:t>آلومینیومی عمدتاً با انواع کاغذ و پلاستیک با </a:t>
            </a:r>
            <a:r>
              <a:rPr lang="fa-IR" sz="2200" b="1" spc="-30" dirty="0" smtClean="0">
                <a:latin typeface="Times New Roman" panose="02020603050405020304" pitchFamily="18" charset="0"/>
                <a:cs typeface="B Nazanin" panose="00000400000000000000" pitchFamily="2" charset="-78"/>
              </a:rPr>
              <a:t>استفاده </a:t>
            </a:r>
            <a:r>
              <a:rPr lang="fa-IR" sz="2200" b="1" spc="-30" dirty="0">
                <a:latin typeface="Times New Roman" panose="02020603050405020304" pitchFamily="18" charset="0"/>
                <a:cs typeface="B Nazanin" panose="00000400000000000000" pitchFamily="2" charset="-78"/>
              </a:rPr>
              <a:t>چسب و موم بر پایه آب یا حلال لمینیت شده </a:t>
            </a:r>
            <a:r>
              <a:rPr lang="fa-IR" sz="2200" b="1" spc="-30" dirty="0" smtClean="0">
                <a:latin typeface="Times New Roman" panose="02020603050405020304" pitchFamily="18" charset="0"/>
                <a:cs typeface="B Nazanin" panose="00000400000000000000" pitchFamily="2" charset="-78"/>
              </a:rPr>
              <a:t>تا </a:t>
            </a:r>
            <a:r>
              <a:rPr lang="fa-IR" sz="2200" b="1" spc="-30" dirty="0">
                <a:latin typeface="Times New Roman" panose="02020603050405020304" pitchFamily="18" charset="0"/>
                <a:cs typeface="B Nazanin" panose="00000400000000000000" pitchFamily="2" charset="-78"/>
              </a:rPr>
              <a:t>عملکرد </a:t>
            </a:r>
            <a:r>
              <a:rPr lang="fa-IR" sz="2200" b="1" spc="-30" dirty="0" smtClean="0">
                <a:latin typeface="Times New Roman" panose="02020603050405020304" pitchFamily="18" charset="0"/>
                <a:cs typeface="B Nazanin" panose="00000400000000000000" pitchFamily="2" charset="-78"/>
              </a:rPr>
              <a:t>آن </a:t>
            </a:r>
            <a:r>
              <a:rPr lang="fa-IR" sz="2200" b="1" spc="-30" dirty="0">
                <a:latin typeface="Times New Roman" panose="02020603050405020304" pitchFamily="18" charset="0"/>
                <a:cs typeface="B Nazanin" panose="00000400000000000000" pitchFamily="2" charset="-78"/>
              </a:rPr>
              <a:t>به ویژه از </a:t>
            </a:r>
            <a:r>
              <a:rPr lang="fa-IR" sz="2200" b="1" spc="-30" dirty="0" smtClean="0">
                <a:latin typeface="Times New Roman" panose="02020603050405020304" pitchFamily="18" charset="0"/>
                <a:cs typeface="B Nazanin" panose="00000400000000000000" pitchFamily="2" charset="-78"/>
              </a:rPr>
              <a:t>نظر </a:t>
            </a:r>
            <a:r>
              <a:rPr lang="fa-IR" sz="2200" b="1" spc="-30" dirty="0">
                <a:latin typeface="Times New Roman" panose="02020603050405020304" pitchFamily="18" charset="0"/>
                <a:cs typeface="B Nazanin" panose="00000400000000000000" pitchFamily="2" charset="-78"/>
              </a:rPr>
              <a:t>خواص </a:t>
            </a:r>
            <a:r>
              <a:rPr lang="fa-IR" sz="2200" b="1" spc="-30" dirty="0" smtClean="0">
                <a:latin typeface="Times New Roman" panose="02020603050405020304" pitchFamily="18" charset="0"/>
                <a:cs typeface="B Nazanin" panose="00000400000000000000" pitchFamily="2" charset="-78"/>
              </a:rPr>
              <a:t>ممانعتی </a:t>
            </a:r>
            <a:r>
              <a:rPr lang="fa-IR" sz="2200" b="1" spc="-30" dirty="0">
                <a:latin typeface="Times New Roman" panose="02020603050405020304" pitchFamily="18" charset="0"/>
                <a:cs typeface="B Nazanin" panose="00000400000000000000" pitchFamily="2" charset="-78"/>
              </a:rPr>
              <a:t>بهبود </a:t>
            </a:r>
            <a:r>
              <a:rPr lang="fa-IR" sz="2200" b="1" spc="-30" dirty="0" smtClean="0">
                <a:latin typeface="Times New Roman" panose="02020603050405020304" pitchFamily="18" charset="0"/>
                <a:cs typeface="B Nazanin" panose="00000400000000000000" pitchFamily="2" charset="-78"/>
              </a:rPr>
              <a:t>یابد.</a:t>
            </a:r>
          </a:p>
          <a:p>
            <a:pPr algn="just" rtl="1">
              <a:lnSpc>
                <a:spcPct val="100000"/>
              </a:lnSpc>
              <a:spcBef>
                <a:spcPts val="1200"/>
              </a:spcBef>
              <a:buClr>
                <a:srgbClr val="FF0000"/>
              </a:buClr>
              <a:buFont typeface="Wingdings" panose="05000000000000000000" pitchFamily="2" charset="2"/>
              <a:buChar char="Ø"/>
            </a:pPr>
            <a:r>
              <a:rPr lang="fa-IR" sz="2200" b="1" spc="-30" dirty="0" smtClean="0">
                <a:latin typeface="Times New Roman" panose="02020603050405020304" pitchFamily="18" charset="0"/>
                <a:cs typeface="B Nazanin" panose="00000400000000000000" pitchFamily="2" charset="-78"/>
              </a:rPr>
              <a:t> فویل آلومینیومی لامینه مورد استفاده برای بسته‌بندی باید </a:t>
            </a:r>
            <a:r>
              <a:rPr lang="fa-IR" sz="2200" b="1" spc="-30" dirty="0">
                <a:latin typeface="Times New Roman" panose="02020603050405020304" pitchFamily="18" charset="0"/>
                <a:cs typeface="B Nazanin" panose="00000400000000000000" pitchFamily="2" charset="-78"/>
              </a:rPr>
              <a:t>ساده یا چاپ </a:t>
            </a:r>
            <a:r>
              <a:rPr lang="fa-IR" sz="2200" b="1" spc="-30" dirty="0" smtClean="0">
                <a:latin typeface="Times New Roman" panose="02020603050405020304" pitchFamily="18" charset="0"/>
                <a:cs typeface="B Nazanin" panose="00000400000000000000" pitchFamily="2" charset="-78"/>
              </a:rPr>
              <a:t>شده، صاف، </a:t>
            </a:r>
            <a:r>
              <a:rPr lang="fa-IR" sz="2200" b="1" spc="-30" dirty="0">
                <a:latin typeface="Times New Roman" panose="02020603050405020304" pitchFamily="18" charset="0"/>
                <a:cs typeface="B Nazanin" panose="00000400000000000000" pitchFamily="2" charset="-78"/>
              </a:rPr>
              <a:t>عاری از </a:t>
            </a:r>
            <a:r>
              <a:rPr lang="fa-IR" sz="2200" b="1" spc="-30" dirty="0" smtClean="0">
                <a:latin typeface="Times New Roman" panose="02020603050405020304" pitchFamily="18" charset="0"/>
                <a:cs typeface="B Nazanin" panose="00000400000000000000" pitchFamily="2" charset="-78"/>
              </a:rPr>
              <a:t>لکه‌ها، سوراخ‌ها </a:t>
            </a:r>
            <a:r>
              <a:rPr lang="fa-IR" sz="2200" b="1" spc="-30" dirty="0">
                <a:latin typeface="Times New Roman" panose="02020603050405020304" pitchFamily="18" charset="0"/>
                <a:cs typeface="B Nazanin" panose="00000400000000000000" pitchFamily="2" charset="-78"/>
              </a:rPr>
              <a:t>، عطر و طعم </a:t>
            </a:r>
            <a:r>
              <a:rPr lang="fa-IR" sz="2200" b="1" spc="-30" dirty="0" smtClean="0">
                <a:latin typeface="Times New Roman" panose="02020603050405020304" pitchFamily="18" charset="0"/>
                <a:cs typeface="B Nazanin" panose="00000400000000000000" pitchFamily="2" charset="-78"/>
              </a:rPr>
              <a:t>غیر قابل‌قبول و ضخامت 0/006-0/15 میلی‌متر </a:t>
            </a:r>
            <a:r>
              <a:rPr lang="fa-IR" sz="2200" b="1" spc="-30" dirty="0">
                <a:latin typeface="Times New Roman" panose="02020603050405020304" pitchFamily="18" charset="0"/>
                <a:cs typeface="B Nazanin" panose="00000400000000000000" pitchFamily="2" charset="-78"/>
              </a:rPr>
              <a:t>باشد. میزان </a:t>
            </a:r>
            <a:r>
              <a:rPr lang="fa-IR" sz="2200" b="1" spc="-30" dirty="0" smtClean="0">
                <a:latin typeface="Times New Roman" panose="02020603050405020304" pitchFamily="18" charset="0"/>
                <a:cs typeface="B Nazanin" panose="00000400000000000000" pitchFamily="2" charset="-78"/>
              </a:rPr>
              <a:t>آرسنیک، مس، </a:t>
            </a:r>
            <a:r>
              <a:rPr lang="fa-IR" sz="2200" b="1" spc="-30" dirty="0">
                <a:latin typeface="Times New Roman" panose="02020603050405020304" pitchFamily="18" charset="0"/>
                <a:cs typeface="B Nazanin" panose="00000400000000000000" pitchFamily="2" charset="-78"/>
              </a:rPr>
              <a:t>آهن و سرب نباید بیشتر از 2 ، 30 ، 70 و 20 </a:t>
            </a:r>
            <a:r>
              <a:rPr lang="en-US" sz="2200" b="1" spc="-30" dirty="0" smtClean="0">
                <a:latin typeface="Times New Roman" panose="02020603050405020304" pitchFamily="18" charset="0"/>
                <a:cs typeface="B Nazanin" panose="00000400000000000000" pitchFamily="2" charset="-78"/>
              </a:rPr>
              <a:t> ppm </a:t>
            </a:r>
            <a:r>
              <a:rPr lang="fa-IR" sz="2200" b="1" spc="-30" dirty="0" smtClean="0">
                <a:latin typeface="Times New Roman" panose="02020603050405020304" pitchFamily="18" charset="0"/>
                <a:cs typeface="B Nazanin" panose="00000400000000000000" pitchFamily="2" charset="-78"/>
              </a:rPr>
              <a:t>باشد.</a:t>
            </a:r>
          </a:p>
        </p:txBody>
      </p:sp>
      <p:sp>
        <p:nvSpPr>
          <p:cNvPr id="6" name="Slide Number Placeholder 5"/>
          <p:cNvSpPr>
            <a:spLocks noGrp="1"/>
          </p:cNvSpPr>
          <p:nvPr>
            <p:ph type="sldNum" sz="quarter" idx="12"/>
          </p:nvPr>
        </p:nvSpPr>
        <p:spPr/>
        <p:txBody>
          <a:bodyPr/>
          <a:lstStyle/>
          <a:p>
            <a:fld id="{5442B03D-F75C-4AD6-B45E-18EA38704B2E}" type="slidenum">
              <a:rPr lang="en-US" smtClean="0">
                <a:cs typeface="B Nazanin" panose="00000400000000000000" pitchFamily="2" charset="-78"/>
              </a:rPr>
              <a:pPr/>
              <a:t>23</a:t>
            </a:fld>
            <a:endParaRPr lang="en-US" dirty="0">
              <a:cs typeface="B Nazanin" panose="00000400000000000000" pitchFamily="2" charset="-78"/>
            </a:endParaRPr>
          </a:p>
        </p:txBody>
      </p:sp>
      <p:pic>
        <p:nvPicPr>
          <p:cNvPr id="4098" name="Picture 2" descr="Toray Plastics (America), Inc. has introduced Torayfan PC5, a new ultra-high barrier metallized film for tri-lamination applications, as well as a foil replacement or overwrap lamination and wrapp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9659" y="3318546"/>
            <a:ext cx="5330058" cy="29785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39383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34774" y="620829"/>
            <a:ext cx="7414595" cy="5560946"/>
          </a:xfrm>
        </p:spPr>
      </p:pic>
      <p:sp>
        <p:nvSpPr>
          <p:cNvPr id="4" name="Slide Number Placeholder 3"/>
          <p:cNvSpPr>
            <a:spLocks noGrp="1"/>
          </p:cNvSpPr>
          <p:nvPr>
            <p:ph type="sldNum" sz="quarter" idx="12"/>
          </p:nvPr>
        </p:nvSpPr>
        <p:spPr/>
        <p:txBody>
          <a:bodyPr/>
          <a:lstStyle/>
          <a:p>
            <a:fld id="{5442B03D-F75C-4AD6-B45E-18EA38704B2E}" type="slidenum">
              <a:rPr lang="en-US" smtClean="0"/>
              <a:pPr/>
              <a:t>24</a:t>
            </a:fld>
            <a:endParaRPr lang="en-US" dirty="0"/>
          </a:p>
        </p:txBody>
      </p:sp>
    </p:spTree>
    <p:extLst>
      <p:ext uri="{BB962C8B-B14F-4D97-AF65-F5344CB8AC3E}">
        <p14:creationId xmlns:p14="http://schemas.microsoft.com/office/powerpoint/2010/main" val="19606734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519" y="2021305"/>
            <a:ext cx="7886700" cy="1766236"/>
          </a:xfrm>
          <a:ln>
            <a:noFill/>
          </a:ln>
        </p:spPr>
        <p:style>
          <a:lnRef idx="2">
            <a:schemeClr val="dk1"/>
          </a:lnRef>
          <a:fillRef idx="1">
            <a:schemeClr val="lt1"/>
          </a:fillRef>
          <a:effectRef idx="0">
            <a:schemeClr val="dk1"/>
          </a:effectRef>
          <a:fontRef idx="minor">
            <a:schemeClr val="dk1"/>
          </a:fontRef>
        </p:style>
        <p:txBody>
          <a:bodyPr>
            <a:normAutofit fontScale="90000"/>
          </a:bodyPr>
          <a:lstStyle/>
          <a:p>
            <a:pPr algn="ctr"/>
            <a:r>
              <a:rPr lang="fa-IR" sz="4000" b="1" dirty="0" smtClean="0">
                <a:solidFill>
                  <a:srgbClr val="0000FF"/>
                </a:solidFill>
                <a:latin typeface="Times New Roman" panose="02020603050405020304" pitchFamily="18" charset="0"/>
                <a:cs typeface="B Titr" panose="00000700000000000000" pitchFamily="2" charset="-78"/>
              </a:rPr>
              <a:t/>
            </a:r>
            <a:br>
              <a:rPr lang="fa-IR" sz="4000" b="1" dirty="0" smtClean="0">
                <a:solidFill>
                  <a:srgbClr val="0000FF"/>
                </a:solidFill>
                <a:latin typeface="Times New Roman" panose="02020603050405020304" pitchFamily="18" charset="0"/>
                <a:cs typeface="B Titr" panose="00000700000000000000" pitchFamily="2" charset="-78"/>
              </a:rPr>
            </a:br>
            <a:r>
              <a:rPr lang="fa-IR" sz="4000" b="1" dirty="0" smtClean="0">
                <a:solidFill>
                  <a:srgbClr val="0000FF"/>
                </a:solidFill>
                <a:latin typeface="Times New Roman" panose="02020603050405020304" pitchFamily="18" charset="0"/>
                <a:cs typeface="B Titr" panose="00000700000000000000" pitchFamily="2" charset="-78"/>
              </a:rPr>
              <a:t/>
            </a:r>
            <a:br>
              <a:rPr lang="fa-IR" sz="4000" b="1" dirty="0" smtClean="0">
                <a:solidFill>
                  <a:srgbClr val="0000FF"/>
                </a:solidFill>
                <a:latin typeface="Times New Roman" panose="02020603050405020304" pitchFamily="18" charset="0"/>
                <a:cs typeface="B Titr" panose="00000700000000000000" pitchFamily="2" charset="-78"/>
              </a:rPr>
            </a:br>
            <a:r>
              <a:rPr lang="fa-IR" sz="4000" b="1" dirty="0" smtClean="0">
                <a:solidFill>
                  <a:srgbClr val="0000FF"/>
                </a:solidFill>
                <a:latin typeface="Times New Roman" panose="02020603050405020304" pitchFamily="18" charset="0"/>
                <a:cs typeface="B Titr" panose="00000700000000000000" pitchFamily="2" charset="-78"/>
              </a:rPr>
              <a:t/>
            </a:r>
            <a:br>
              <a:rPr lang="fa-IR" sz="4000" b="1" dirty="0" smtClean="0">
                <a:solidFill>
                  <a:srgbClr val="0000FF"/>
                </a:solidFill>
                <a:latin typeface="Times New Roman" panose="02020603050405020304" pitchFamily="18" charset="0"/>
                <a:cs typeface="B Titr" panose="00000700000000000000" pitchFamily="2" charset="-78"/>
              </a:rPr>
            </a:br>
            <a:r>
              <a:rPr lang="fa-IR" sz="4000" b="1" dirty="0" smtClean="0">
                <a:solidFill>
                  <a:srgbClr val="FF0000"/>
                </a:solidFill>
                <a:latin typeface="Times New Roman" panose="02020603050405020304" pitchFamily="18" charset="0"/>
                <a:cs typeface="B Titr" panose="00000700000000000000" pitchFamily="2" charset="-78"/>
              </a:rPr>
              <a:t>بسته‌بندی آلومینیومی</a:t>
            </a:r>
            <a:r>
              <a:rPr lang="en-US" sz="4000" b="1" dirty="0" smtClean="0">
                <a:solidFill>
                  <a:srgbClr val="FF0000"/>
                </a:solidFill>
                <a:latin typeface="Times New Roman" panose="02020603050405020304" pitchFamily="18" charset="0"/>
                <a:cs typeface="B Titr" panose="00000700000000000000" pitchFamily="2" charset="-78"/>
              </a:rPr>
              <a:t/>
            </a:r>
            <a:br>
              <a:rPr lang="en-US" sz="4000" b="1" dirty="0" smtClean="0">
                <a:solidFill>
                  <a:srgbClr val="FF0000"/>
                </a:solidFill>
                <a:latin typeface="Times New Roman" panose="02020603050405020304" pitchFamily="18" charset="0"/>
                <a:cs typeface="B Titr" panose="00000700000000000000" pitchFamily="2" charset="-78"/>
              </a:rPr>
            </a:br>
            <a:r>
              <a:rPr lang="fa-IR" sz="4000" b="1" dirty="0" smtClean="0">
                <a:solidFill>
                  <a:srgbClr val="FF0000"/>
                </a:solidFill>
                <a:latin typeface="Times New Roman" panose="02020603050405020304" pitchFamily="18" charset="0"/>
                <a:cs typeface="B Titr" panose="00000700000000000000" pitchFamily="2" charset="-78"/>
              </a:rPr>
              <a:t/>
            </a:r>
            <a:br>
              <a:rPr lang="fa-IR" sz="4000" b="1" dirty="0" smtClean="0">
                <a:solidFill>
                  <a:srgbClr val="FF0000"/>
                </a:solidFill>
                <a:latin typeface="Times New Roman" panose="02020603050405020304" pitchFamily="18" charset="0"/>
                <a:cs typeface="B Titr" panose="00000700000000000000" pitchFamily="2" charset="-78"/>
              </a:rPr>
            </a:br>
            <a:r>
              <a:rPr lang="en-US" sz="4000" b="1" dirty="0" err="1" smtClean="0">
                <a:solidFill>
                  <a:srgbClr val="FF0000"/>
                </a:solidFill>
                <a:latin typeface="Times New Roman" panose="02020603050405020304" pitchFamily="18" charset="0"/>
                <a:cs typeface="B Titr" panose="00000700000000000000" pitchFamily="2" charset="-78"/>
              </a:rPr>
              <a:t>Aluminium</a:t>
            </a:r>
            <a:r>
              <a:rPr lang="en-US" sz="4000" b="1" dirty="0" smtClean="0">
                <a:solidFill>
                  <a:srgbClr val="FF0000"/>
                </a:solidFill>
                <a:latin typeface="Times New Roman" panose="02020603050405020304" pitchFamily="18" charset="0"/>
                <a:cs typeface="B Titr" panose="00000700000000000000" pitchFamily="2" charset="-78"/>
              </a:rPr>
              <a:t> </a:t>
            </a:r>
            <a:r>
              <a:rPr lang="en-US" sz="4000" b="1" dirty="0">
                <a:solidFill>
                  <a:srgbClr val="FF0000"/>
                </a:solidFill>
                <a:latin typeface="Times New Roman" panose="02020603050405020304" pitchFamily="18" charset="0"/>
                <a:cs typeface="B Titr" panose="00000700000000000000" pitchFamily="2" charset="-78"/>
              </a:rPr>
              <a:t>Packaging</a:t>
            </a:r>
            <a:r>
              <a:rPr lang="en-US" sz="4000" b="1" dirty="0" smtClean="0">
                <a:solidFill>
                  <a:srgbClr val="FF0000"/>
                </a:solidFill>
                <a:latin typeface="Times New Roman" panose="02020603050405020304" pitchFamily="18" charset="0"/>
                <a:cs typeface="B Titr" panose="00000700000000000000" pitchFamily="2" charset="-78"/>
              </a:rPr>
              <a:t/>
            </a:r>
            <a:br>
              <a:rPr lang="en-US" sz="4000" b="1" dirty="0" smtClean="0">
                <a:solidFill>
                  <a:srgbClr val="FF0000"/>
                </a:solidFill>
                <a:latin typeface="Times New Roman" panose="02020603050405020304" pitchFamily="18" charset="0"/>
                <a:cs typeface="B Titr" panose="00000700000000000000" pitchFamily="2" charset="-78"/>
              </a:rPr>
            </a:br>
            <a:r>
              <a:rPr lang="fa-IR" sz="4000" b="1" dirty="0" smtClean="0">
                <a:solidFill>
                  <a:srgbClr val="FF0000"/>
                </a:solidFill>
                <a:latin typeface="Times New Roman" panose="02020603050405020304" pitchFamily="18" charset="0"/>
                <a:cs typeface="B Titr" panose="00000700000000000000" pitchFamily="2" charset="-78"/>
              </a:rPr>
              <a:t/>
            </a:r>
            <a:br>
              <a:rPr lang="fa-IR" sz="4000" b="1" dirty="0" smtClean="0">
                <a:solidFill>
                  <a:srgbClr val="FF0000"/>
                </a:solidFill>
                <a:latin typeface="Times New Roman" panose="02020603050405020304" pitchFamily="18" charset="0"/>
                <a:cs typeface="B Titr" panose="00000700000000000000" pitchFamily="2" charset="-78"/>
              </a:rPr>
            </a:br>
            <a:endParaRPr lang="en-US" sz="40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036588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51874"/>
            <a:ext cx="7886700" cy="465208"/>
          </a:xfrm>
          <a:ln>
            <a:noFill/>
          </a:ln>
        </p:spPr>
        <p:style>
          <a:lnRef idx="2">
            <a:schemeClr val="dk1"/>
          </a:lnRef>
          <a:fillRef idx="1">
            <a:schemeClr val="lt1"/>
          </a:fillRef>
          <a:effectRef idx="0">
            <a:schemeClr val="dk1"/>
          </a:effectRef>
          <a:fontRef idx="minor">
            <a:schemeClr val="dk1"/>
          </a:fontRef>
        </p:style>
        <p:txBody>
          <a:bodyPr>
            <a:normAutofit fontScale="90000"/>
          </a:bodyPr>
          <a:lstStyle/>
          <a:p>
            <a:pPr algn="ctr" rtl="1"/>
            <a:r>
              <a:rPr lang="fa-IR" sz="3600" dirty="0">
                <a:solidFill>
                  <a:srgbClr val="0000FF"/>
                </a:solidFill>
                <a:latin typeface="Times New Roman" panose="02020603050405020304" pitchFamily="18" charset="0"/>
                <a:cs typeface="B Titr" panose="00000700000000000000" pitchFamily="2" charset="-78"/>
              </a:rPr>
              <a:t>مقدمه</a:t>
            </a:r>
            <a:endParaRPr lang="en-US" sz="3600" dirty="0">
              <a:solidFill>
                <a:srgbClr val="0000FF"/>
              </a:solidFill>
              <a:latin typeface="Times New Roman" panose="02020603050405020304" pitchFamily="18" charset="0"/>
              <a:cs typeface="B Titr" panose="00000700000000000000" pitchFamily="2" charset="-78"/>
            </a:endParaRPr>
          </a:p>
        </p:txBody>
      </p:sp>
      <p:sp>
        <p:nvSpPr>
          <p:cNvPr id="3" name="Content Placeholder 2"/>
          <p:cNvSpPr>
            <a:spLocks noGrp="1"/>
          </p:cNvSpPr>
          <p:nvPr>
            <p:ph idx="1"/>
          </p:nvPr>
        </p:nvSpPr>
        <p:spPr>
          <a:xfrm>
            <a:off x="486982" y="697831"/>
            <a:ext cx="8028368" cy="5956267"/>
          </a:xfrm>
        </p:spPr>
        <p:txBody>
          <a:bodyPr>
            <a:normAutofit fontScale="85000" lnSpcReduction="20000"/>
          </a:bodyPr>
          <a:lstStyle/>
          <a:p>
            <a:pPr algn="just" rtl="1">
              <a:lnSpc>
                <a:spcPct val="100000"/>
              </a:lnSpc>
              <a:spcBef>
                <a:spcPts val="1200"/>
              </a:spcBef>
              <a:buClr>
                <a:srgbClr val="FF0000"/>
              </a:buClr>
              <a:buFont typeface="Wingdings" panose="05000000000000000000" pitchFamily="2" charset="2"/>
              <a:buChar char="Ø"/>
            </a:pPr>
            <a:r>
              <a:rPr lang="fa-IR" sz="2200" b="1" spc="-30" dirty="0" smtClean="0">
                <a:latin typeface="Times New Roman" panose="02020603050405020304" pitchFamily="18" charset="0"/>
                <a:cs typeface="B Nazanin" panose="00000400000000000000" pitchFamily="2" charset="-78"/>
              </a:rPr>
              <a:t>آلومینیوم سبک‌ترین فلز و فراوان‌ترین فلز موجود در پوسته زمین بوده و به صورت کانسنگ آلومینیوم یافت می‌شود.</a:t>
            </a:r>
          </a:p>
          <a:p>
            <a:pPr algn="just" rtl="1">
              <a:lnSpc>
                <a:spcPct val="100000"/>
              </a:lnSpc>
              <a:spcBef>
                <a:spcPts val="1200"/>
              </a:spcBef>
              <a:buClr>
                <a:srgbClr val="FF0000"/>
              </a:buClr>
              <a:buFont typeface="Wingdings" panose="05000000000000000000" pitchFamily="2" charset="2"/>
              <a:buChar char="Ø"/>
            </a:pPr>
            <a:r>
              <a:rPr lang="fa-IR" sz="2200" b="1" spc="-30" dirty="0" smtClean="0">
                <a:latin typeface="Times New Roman" panose="02020603050405020304" pitchFamily="18" charset="0"/>
                <a:cs typeface="B Nazanin" panose="00000400000000000000" pitchFamily="2" charset="-78"/>
              </a:rPr>
              <a:t>کانسنگ اصلی به صورت بوکسیت (</a:t>
            </a:r>
            <a:r>
              <a:rPr lang="en-US" sz="2200" b="1" spc="-30" dirty="0" smtClean="0">
                <a:latin typeface="Times New Roman" panose="02020603050405020304" pitchFamily="18" charset="0"/>
                <a:cs typeface="B Nazanin" panose="00000400000000000000" pitchFamily="2" charset="-78"/>
              </a:rPr>
              <a:t>Bauxite</a:t>
            </a:r>
            <a:r>
              <a:rPr lang="fa-IR" sz="2200" b="1" spc="-30" dirty="0" smtClean="0">
                <a:latin typeface="Times New Roman" panose="02020603050405020304" pitchFamily="18" charset="0"/>
                <a:cs typeface="B Nazanin" panose="00000400000000000000" pitchFamily="2" charset="-78"/>
              </a:rPr>
              <a:t>) استخراج شده که دارای اکسید آلومینیوم، اکسیدهای سیلیکون، آهن و دیگر فلزات است.</a:t>
            </a:r>
          </a:p>
          <a:p>
            <a:pPr algn="just" rtl="1">
              <a:lnSpc>
                <a:spcPct val="100000"/>
              </a:lnSpc>
              <a:spcBef>
                <a:spcPts val="1200"/>
              </a:spcBef>
              <a:buClr>
                <a:srgbClr val="FF0000"/>
              </a:buClr>
              <a:buFont typeface="Wingdings" panose="05000000000000000000" pitchFamily="2" charset="2"/>
              <a:buChar char="Ø"/>
            </a:pPr>
            <a:r>
              <a:rPr lang="fa-IR" sz="2200" b="1" spc="-30" dirty="0" smtClean="0">
                <a:latin typeface="Times New Roman" panose="02020603050405020304" pitchFamily="18" charset="0"/>
                <a:cs typeface="B Nazanin" panose="00000400000000000000" pitchFamily="2" charset="-78"/>
              </a:rPr>
              <a:t>با وجود فراوانی این فلز، </a:t>
            </a:r>
            <a:r>
              <a:rPr lang="fa-IR" sz="2200" b="1" spc="-30" dirty="0">
                <a:latin typeface="Times New Roman" panose="02020603050405020304" pitchFamily="18" charset="0"/>
                <a:cs typeface="B Nazanin" panose="00000400000000000000" pitchFamily="2" charset="-78"/>
              </a:rPr>
              <a:t>دستیابی به </a:t>
            </a:r>
            <a:r>
              <a:rPr lang="fa-IR" sz="2200" b="1" spc="-30" dirty="0" smtClean="0">
                <a:latin typeface="Times New Roman" panose="02020603050405020304" pitchFamily="18" charset="0"/>
                <a:cs typeface="B Nazanin" panose="00000400000000000000" pitchFamily="2" charset="-78"/>
              </a:rPr>
              <a:t>شکل </a:t>
            </a:r>
            <a:r>
              <a:rPr lang="fa-IR" sz="2200" b="1" spc="-30" dirty="0">
                <a:latin typeface="Times New Roman" panose="02020603050405020304" pitchFamily="18" charset="0"/>
                <a:cs typeface="B Nazanin" panose="00000400000000000000" pitchFamily="2" charset="-78"/>
              </a:rPr>
              <a:t>احیاء آلومینیوم </a:t>
            </a:r>
            <a:r>
              <a:rPr lang="fa-IR" sz="2200" b="1" spc="-30" dirty="0" smtClean="0">
                <a:latin typeface="Times New Roman" panose="02020603050405020304" pitchFamily="18" charset="0"/>
                <a:cs typeface="B Nazanin" panose="00000400000000000000" pitchFamily="2" charset="-78"/>
              </a:rPr>
              <a:t>خالص بسیار دشوار است. طی فرایند الکترولیز، اکسید آلومینیوم (</a:t>
            </a:r>
            <a:r>
              <a:rPr lang="en-US" sz="2200" b="1" spc="-30" dirty="0" smtClean="0">
                <a:latin typeface="Times New Roman" panose="02020603050405020304" pitchFamily="18" charset="0"/>
                <a:cs typeface="B Nazanin" panose="00000400000000000000" pitchFamily="2" charset="-78"/>
              </a:rPr>
              <a:t>Al</a:t>
            </a:r>
            <a:r>
              <a:rPr lang="en-US" sz="2200" b="1" spc="-30" baseline="-25000" dirty="0" smtClean="0">
                <a:latin typeface="Times New Roman" panose="02020603050405020304" pitchFamily="18" charset="0"/>
                <a:cs typeface="B Nazanin" panose="00000400000000000000" pitchFamily="2" charset="-78"/>
              </a:rPr>
              <a:t>2</a:t>
            </a:r>
            <a:r>
              <a:rPr lang="en-US" sz="2200" b="1" spc="-30" dirty="0" smtClean="0">
                <a:latin typeface="Times New Roman" panose="02020603050405020304" pitchFamily="18" charset="0"/>
                <a:cs typeface="B Nazanin" panose="00000400000000000000" pitchFamily="2" charset="-78"/>
              </a:rPr>
              <a:t>O</a:t>
            </a:r>
            <a:r>
              <a:rPr lang="en-US" sz="2200" b="1" spc="-30" baseline="-25000" dirty="0" smtClean="0">
                <a:latin typeface="Times New Roman" panose="02020603050405020304" pitchFamily="18" charset="0"/>
                <a:cs typeface="B Nazanin" panose="00000400000000000000" pitchFamily="2" charset="-78"/>
              </a:rPr>
              <a:t>3</a:t>
            </a:r>
            <a:r>
              <a:rPr lang="fa-IR" sz="2200" b="1" spc="-30" dirty="0" smtClean="0">
                <a:latin typeface="Times New Roman" panose="02020603050405020304" pitchFamily="18" charset="0"/>
                <a:cs typeface="B Nazanin" panose="00000400000000000000" pitchFamily="2" charset="-78"/>
              </a:rPr>
              <a:t>) از </a:t>
            </a:r>
            <a:r>
              <a:rPr lang="fa-IR" sz="2200" b="1" spc="-30" dirty="0">
                <a:latin typeface="Times New Roman" panose="02020603050405020304" pitchFamily="18" charset="0"/>
                <a:cs typeface="B Nazanin" panose="00000400000000000000" pitchFamily="2" charset="-78"/>
              </a:rPr>
              <a:t>بوکسیت</a:t>
            </a:r>
            <a:r>
              <a:rPr lang="fa-IR" sz="2200" b="1" spc="-30" dirty="0" smtClean="0">
                <a:latin typeface="Times New Roman" panose="02020603050405020304" pitchFamily="18" charset="0"/>
                <a:cs typeface="B Nazanin" panose="00000400000000000000" pitchFamily="2" charset="-78"/>
              </a:rPr>
              <a:t> به دست می‌آید. اما برای تولید فلز خالص انرژی زیادی مصرف شده و دی‌اکسید کربن زیادی تولید می‌گردد.</a:t>
            </a:r>
          </a:p>
          <a:p>
            <a:pPr algn="just" rtl="1">
              <a:lnSpc>
                <a:spcPct val="100000"/>
              </a:lnSpc>
              <a:spcBef>
                <a:spcPts val="1200"/>
              </a:spcBef>
              <a:buClr>
                <a:srgbClr val="FF0000"/>
              </a:buClr>
              <a:buFont typeface="Wingdings" panose="05000000000000000000" pitchFamily="2" charset="2"/>
              <a:buChar char="Ø"/>
            </a:pPr>
            <a:r>
              <a:rPr lang="fa-IR" sz="2200" b="1" spc="-30" dirty="0" smtClean="0">
                <a:latin typeface="Times New Roman" panose="02020603050405020304" pitchFamily="18" charset="0"/>
                <a:cs typeface="B Nazanin" panose="00000400000000000000" pitchFamily="2" charset="-78"/>
              </a:rPr>
              <a:t>آلومینیوم مورد استفاده در بسته‌بندی مواد غذایی با دو درجه سختی </a:t>
            </a:r>
            <a:r>
              <a:rPr lang="en-US" sz="2200" b="1" spc="-30" dirty="0" smtClean="0">
                <a:latin typeface="Times New Roman" panose="02020603050405020304" pitchFamily="18" charset="0"/>
                <a:cs typeface="B Nazanin" panose="00000400000000000000" pitchFamily="2" charset="-78"/>
              </a:rPr>
              <a:t>“O”</a:t>
            </a:r>
            <a:r>
              <a:rPr lang="fa-IR" sz="2200" b="1" spc="-30" dirty="0" smtClean="0">
                <a:latin typeface="Times New Roman" panose="02020603050405020304" pitchFamily="18" charset="0"/>
                <a:cs typeface="B Nazanin" panose="00000400000000000000" pitchFamily="2" charset="-78"/>
              </a:rPr>
              <a:t> و </a:t>
            </a:r>
            <a:r>
              <a:rPr lang="en-US" sz="2200" b="1" spc="-30" dirty="0" smtClean="0">
                <a:latin typeface="Times New Roman" panose="02020603050405020304" pitchFamily="18" charset="0"/>
                <a:cs typeface="B Nazanin" panose="00000400000000000000" pitchFamily="2" charset="-78"/>
              </a:rPr>
              <a:t>“H”</a:t>
            </a:r>
            <a:r>
              <a:rPr lang="fa-IR" sz="2200" b="1" spc="-30" dirty="0" smtClean="0">
                <a:latin typeface="Times New Roman" panose="02020603050405020304" pitchFamily="18" charset="0"/>
                <a:cs typeface="B Nazanin" panose="00000400000000000000" pitchFamily="2" charset="-78"/>
              </a:rPr>
              <a:t>  تولید می‌گردد. درجه </a:t>
            </a:r>
            <a:r>
              <a:rPr lang="en-US" sz="2200" b="1" spc="-30" dirty="0" smtClean="0">
                <a:latin typeface="Times New Roman" panose="02020603050405020304" pitchFamily="18" charset="0"/>
                <a:cs typeface="B Nazanin" panose="00000400000000000000" pitchFamily="2" charset="-78"/>
              </a:rPr>
              <a:t>O</a:t>
            </a:r>
            <a:r>
              <a:rPr lang="fa-IR" sz="2200" b="1" spc="-30" dirty="0" smtClean="0">
                <a:latin typeface="Times New Roman" panose="02020603050405020304" pitchFamily="18" charset="0"/>
                <a:cs typeface="B Nazanin" panose="00000400000000000000" pitchFamily="2" charset="-78"/>
              </a:rPr>
              <a:t> بیانگر نرم‌ترین ورق و درجه </a:t>
            </a:r>
            <a:r>
              <a:rPr lang="en-US" sz="2200" b="1" spc="-30" dirty="0" smtClean="0">
                <a:latin typeface="Times New Roman" panose="02020603050405020304" pitchFamily="18" charset="0"/>
                <a:cs typeface="B Nazanin" panose="00000400000000000000" pitchFamily="2" charset="-78"/>
              </a:rPr>
              <a:t>H</a:t>
            </a:r>
            <a:r>
              <a:rPr lang="fa-IR" sz="2200" b="1" spc="-30" dirty="0" smtClean="0">
                <a:latin typeface="Times New Roman" panose="02020603050405020304" pitchFamily="18" charset="0"/>
                <a:cs typeface="B Nazanin" panose="00000400000000000000" pitchFamily="2" charset="-78"/>
              </a:rPr>
              <a:t> بیانگر استحکام بالاتر ورق آلومینیوم است.</a:t>
            </a:r>
          </a:p>
          <a:p>
            <a:pPr algn="just" rtl="1">
              <a:lnSpc>
                <a:spcPct val="100000"/>
              </a:lnSpc>
              <a:spcBef>
                <a:spcPts val="1200"/>
              </a:spcBef>
              <a:buClr>
                <a:srgbClr val="FF0000"/>
              </a:buClr>
              <a:buFont typeface="Wingdings" panose="05000000000000000000" pitchFamily="2" charset="2"/>
              <a:buChar char="Ø"/>
            </a:pPr>
            <a:r>
              <a:rPr lang="fa-IR" sz="2200" b="1" spc="-30" dirty="0" smtClean="0">
                <a:latin typeface="Times New Roman" panose="02020603050405020304" pitchFamily="18" charset="0"/>
                <a:cs typeface="B Nazanin" panose="00000400000000000000" pitchFamily="2" charset="-78"/>
              </a:rPr>
              <a:t>واکنش خودبه‌خودی فلز با اکسیژن هوا منجر به ایجاد یک لایه نازک (</a:t>
            </a:r>
            <a:r>
              <a:rPr lang="en-US" sz="2200" b="1" spc="-30" dirty="0" smtClean="0">
                <a:latin typeface="Times New Roman" panose="02020603050405020304" pitchFamily="18" charset="0"/>
                <a:cs typeface="B Nazanin" panose="00000400000000000000" pitchFamily="2" charset="-78"/>
              </a:rPr>
              <a:t>nm</a:t>
            </a:r>
            <a:r>
              <a:rPr lang="fa-IR" sz="2200" b="1" spc="-30" dirty="0" smtClean="0">
                <a:latin typeface="Times New Roman" panose="02020603050405020304" pitchFamily="18" charset="0"/>
                <a:cs typeface="B Nazanin" panose="00000400000000000000" pitchFamily="2" charset="-78"/>
              </a:rPr>
              <a:t> 5-1) غیرفعال و کم‌اثر در سطح فلز می‌گردد که محافظت اندکی در برابر پدیده‌های خوردگی ایجاد می‌کند.</a:t>
            </a:r>
          </a:p>
          <a:p>
            <a:pPr algn="just" rtl="1">
              <a:lnSpc>
                <a:spcPct val="100000"/>
              </a:lnSpc>
              <a:spcBef>
                <a:spcPts val="1200"/>
              </a:spcBef>
              <a:buClr>
                <a:srgbClr val="FF0000"/>
              </a:buClr>
              <a:buFont typeface="Wingdings" panose="05000000000000000000" pitchFamily="2" charset="2"/>
              <a:buChar char="Ø"/>
            </a:pPr>
            <a:r>
              <a:rPr lang="fa-IR" sz="2200" b="1" spc="-30" dirty="0" smtClean="0">
                <a:latin typeface="Times New Roman" panose="02020603050405020304" pitchFamily="18" charset="0"/>
                <a:cs typeface="B Nazanin" panose="00000400000000000000" pitchFamily="2" charset="-78"/>
              </a:rPr>
              <a:t>این لایه اکسیدی نازک و ناهمگن بوده، بنابراین به روش غیر فعال‌سازی شیمیایی یا الکتروشیمیایی یا آندی کردن (</a:t>
            </a:r>
            <a:r>
              <a:rPr lang="en-US" sz="2200" b="1" spc="-30" dirty="0">
                <a:latin typeface="Times New Roman" panose="02020603050405020304" pitchFamily="18" charset="0"/>
                <a:cs typeface="B Nazanin" panose="00000400000000000000" pitchFamily="2" charset="-78"/>
              </a:rPr>
              <a:t>Chemical or electrochemical passivation (anodization)</a:t>
            </a:r>
            <a:r>
              <a:rPr lang="fa-IR" sz="2200" b="1" spc="-30" dirty="0" smtClean="0">
                <a:latin typeface="Times New Roman" panose="02020603050405020304" pitchFamily="18" charset="0"/>
                <a:cs typeface="B Nazanin" panose="00000400000000000000" pitchFamily="2" charset="-78"/>
              </a:rPr>
              <a:t>) ضخامت لایه اکسید افزایش یافته (</a:t>
            </a:r>
            <a:r>
              <a:rPr lang="en-US" sz="2200" b="1" spc="-30" dirty="0" smtClean="0">
                <a:latin typeface="Times New Roman" panose="02020603050405020304" pitchFamily="18" charset="0"/>
                <a:cs typeface="B Nazanin" panose="00000400000000000000" pitchFamily="2" charset="-78"/>
              </a:rPr>
              <a:t>nm</a:t>
            </a:r>
            <a:r>
              <a:rPr lang="fa-IR" sz="2200" b="1" spc="-30" dirty="0" smtClean="0">
                <a:latin typeface="Times New Roman" panose="02020603050405020304" pitchFamily="18" charset="0"/>
                <a:cs typeface="B Nazanin" panose="00000400000000000000" pitchFamily="2" charset="-78"/>
              </a:rPr>
              <a:t> 200-50) و همگن‌تر می‌گردد.</a:t>
            </a:r>
          </a:p>
          <a:p>
            <a:pPr algn="just" rtl="1">
              <a:lnSpc>
                <a:spcPct val="100000"/>
              </a:lnSpc>
              <a:spcBef>
                <a:spcPts val="1200"/>
              </a:spcBef>
              <a:buClr>
                <a:srgbClr val="FF0000"/>
              </a:buClr>
              <a:buFont typeface="Wingdings" panose="05000000000000000000" pitchFamily="2" charset="2"/>
              <a:buChar char="Ø"/>
            </a:pPr>
            <a:r>
              <a:rPr lang="fa-IR" sz="2200" b="1" spc="-30" dirty="0" smtClean="0">
                <a:latin typeface="Times New Roman" panose="02020603050405020304" pitchFamily="18" charset="0"/>
                <a:cs typeface="B Nazanin" panose="00000400000000000000" pitchFamily="2" charset="-78"/>
              </a:rPr>
              <a:t>لایه اکسید ایجاد شده قادر به حفاظت کامل نیست و ممکن است در </a:t>
            </a:r>
            <a:r>
              <a:rPr lang="en-US" sz="2200" b="1" spc="-30" dirty="0" smtClean="0">
                <a:latin typeface="Times New Roman" panose="02020603050405020304" pitchFamily="18" charset="0"/>
                <a:cs typeface="B Nazanin" panose="00000400000000000000" pitchFamily="2" charset="-78"/>
              </a:rPr>
              <a:t>pH</a:t>
            </a:r>
            <a:r>
              <a:rPr lang="fa-IR" sz="2200" b="1" spc="-30" dirty="0" smtClean="0">
                <a:latin typeface="Times New Roman" panose="02020603050405020304" pitchFamily="18" charset="0"/>
                <a:cs typeface="B Nazanin" panose="00000400000000000000" pitchFamily="2" charset="-78"/>
              </a:rPr>
              <a:t>های پایین (کمتر از 0/4) و بالا (بیشتر از 0/8) جدا گردد و امکان نفوذ یون‌های دیگر امکان‌پذیر شود. برای این منظور و افزایش مقاومت به خوردگی و بهبود ویژگی‌های سطحی بسته‌بندی آلومینیومی، سطح آلومینیوم با چسب لاک (</a:t>
            </a:r>
            <a:r>
              <a:rPr lang="en-US" sz="2200" b="1" spc="-30" dirty="0">
                <a:latin typeface="Times New Roman" panose="02020603050405020304" pitchFamily="18" charset="0"/>
                <a:cs typeface="B Nazanin" panose="00000400000000000000" pitchFamily="2" charset="-78"/>
              </a:rPr>
              <a:t>Lacquer adhesion</a:t>
            </a:r>
            <a:r>
              <a:rPr lang="fa-IR" sz="2200" b="1" spc="-30" dirty="0" smtClean="0">
                <a:latin typeface="Times New Roman" panose="02020603050405020304" pitchFamily="18" charset="0"/>
                <a:cs typeface="B Nazanin" panose="00000400000000000000" pitchFamily="2" charset="-78"/>
              </a:rPr>
              <a:t>) و نوعی پوشش بسپاری (پلیمری) تیمار می‌گردد.</a:t>
            </a:r>
          </a:p>
          <a:p>
            <a:pPr algn="just" rtl="1">
              <a:lnSpc>
                <a:spcPct val="100000"/>
              </a:lnSpc>
              <a:spcBef>
                <a:spcPts val="1200"/>
              </a:spcBef>
              <a:buClr>
                <a:srgbClr val="FF0000"/>
              </a:buClr>
              <a:buFont typeface="Wingdings" panose="05000000000000000000" pitchFamily="2" charset="2"/>
              <a:buChar char="Ø"/>
            </a:pPr>
            <a:r>
              <a:rPr lang="fa-IR" sz="2200" b="1" spc="-30" dirty="0">
                <a:latin typeface="Times New Roman" panose="02020603050405020304" pitchFamily="18" charset="0"/>
                <a:cs typeface="B Nazanin" panose="00000400000000000000" pitchFamily="2" charset="-78"/>
              </a:rPr>
              <a:t>کاربرد آلومینیوم در بسته‌بندی مواد غذایی در سال‌های اخیر متداول شده است و به عنوان جدیدترین فلز در بسته‌بندی مواد غذایی در نظر گرفته می‌شود</a:t>
            </a:r>
            <a:r>
              <a:rPr lang="fa-IR" sz="2200" b="1" spc="-30" dirty="0" smtClean="0">
                <a:latin typeface="Times New Roman" panose="02020603050405020304" pitchFamily="18" charset="0"/>
                <a:cs typeface="B Nazanin" panose="00000400000000000000" pitchFamily="2" charset="-78"/>
              </a:rPr>
              <a:t>.</a:t>
            </a:r>
            <a:endParaRPr lang="fa-IR" sz="2200" b="1" spc="-30" dirty="0">
              <a:latin typeface="Times New Roman" panose="02020603050405020304" pitchFamily="18" charset="0"/>
              <a:cs typeface="B Nazanin" panose="00000400000000000000" pitchFamily="2" charset="-78"/>
            </a:endParaRPr>
          </a:p>
        </p:txBody>
      </p:sp>
      <p:sp>
        <p:nvSpPr>
          <p:cNvPr id="6" name="Slide Number Placeholder 5"/>
          <p:cNvSpPr>
            <a:spLocks noGrp="1"/>
          </p:cNvSpPr>
          <p:nvPr>
            <p:ph type="sldNum" sz="quarter" idx="12"/>
          </p:nvPr>
        </p:nvSpPr>
        <p:spPr/>
        <p:txBody>
          <a:bodyPr/>
          <a:lstStyle/>
          <a:p>
            <a:fld id="{5442B03D-F75C-4AD6-B45E-18EA38704B2E}" type="slidenum">
              <a:rPr lang="en-US" smtClean="0">
                <a:cs typeface="B Nazanin" panose="00000400000000000000" pitchFamily="2" charset="-78"/>
              </a:rPr>
              <a:pPr/>
              <a:t>4</a:t>
            </a:fld>
            <a:endParaRPr lang="en-US" dirty="0">
              <a:cs typeface="B Nazanin" panose="00000400000000000000" pitchFamily="2" charset="-78"/>
            </a:endParaRPr>
          </a:p>
        </p:txBody>
      </p:sp>
    </p:spTree>
    <p:extLst>
      <p:ext uri="{BB962C8B-B14F-4D97-AF65-F5344CB8AC3E}">
        <p14:creationId xmlns:p14="http://schemas.microsoft.com/office/powerpoint/2010/main" val="13515196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51874"/>
            <a:ext cx="7886700" cy="479646"/>
          </a:xfrm>
          <a:ln>
            <a:noFill/>
          </a:ln>
        </p:spPr>
        <p:style>
          <a:lnRef idx="2">
            <a:schemeClr val="dk1"/>
          </a:lnRef>
          <a:fillRef idx="1">
            <a:schemeClr val="lt1"/>
          </a:fillRef>
          <a:effectRef idx="0">
            <a:schemeClr val="dk1"/>
          </a:effectRef>
          <a:fontRef idx="minor">
            <a:schemeClr val="dk1"/>
          </a:fontRef>
        </p:style>
        <p:txBody>
          <a:bodyPr>
            <a:normAutofit fontScale="90000"/>
          </a:bodyPr>
          <a:lstStyle/>
          <a:p>
            <a:pPr algn="ctr" rtl="1"/>
            <a:r>
              <a:rPr lang="fa-IR" sz="3600" dirty="0" smtClean="0">
                <a:solidFill>
                  <a:srgbClr val="0000FF"/>
                </a:solidFill>
                <a:latin typeface="Times New Roman" panose="02020603050405020304" pitchFamily="18" charset="0"/>
                <a:cs typeface="B Titr" panose="00000700000000000000" pitchFamily="2" charset="-78"/>
              </a:rPr>
              <a:t>ویژگی‌های کلیدی آلومینیوم</a:t>
            </a:r>
            <a:endParaRPr lang="en-US" sz="3600" dirty="0">
              <a:solidFill>
                <a:srgbClr val="0000FF"/>
              </a:solidFill>
              <a:latin typeface="Times New Roman" panose="02020603050405020304" pitchFamily="18" charset="0"/>
              <a:cs typeface="B Titr" panose="00000700000000000000" pitchFamily="2" charset="-78"/>
            </a:endParaRPr>
          </a:p>
        </p:txBody>
      </p:sp>
      <p:sp>
        <p:nvSpPr>
          <p:cNvPr id="3" name="Content Placeholder 2"/>
          <p:cNvSpPr>
            <a:spLocks noGrp="1"/>
          </p:cNvSpPr>
          <p:nvPr>
            <p:ph idx="1"/>
          </p:nvPr>
        </p:nvSpPr>
        <p:spPr>
          <a:xfrm>
            <a:off x="557816" y="1062404"/>
            <a:ext cx="8028368" cy="5511651"/>
          </a:xfrm>
        </p:spPr>
        <p:txBody>
          <a:bodyPr>
            <a:normAutofit/>
          </a:bodyPr>
          <a:lstStyle/>
          <a:p>
            <a:pPr marL="0" indent="0" algn="just" rtl="1">
              <a:lnSpc>
                <a:spcPct val="100000"/>
              </a:lnSpc>
              <a:spcBef>
                <a:spcPts val="1200"/>
              </a:spcBef>
              <a:buClr>
                <a:srgbClr val="FF0000"/>
              </a:buClr>
              <a:buNone/>
            </a:pPr>
            <a:endParaRPr lang="fa-IR" sz="2200" b="1" spc="-30" dirty="0" smtClean="0">
              <a:latin typeface="Times New Roman" panose="02020603050405020304" pitchFamily="18" charset="0"/>
              <a:cs typeface="B Nazanin" panose="00000400000000000000" pitchFamily="2" charset="-78"/>
            </a:endParaRPr>
          </a:p>
          <a:p>
            <a:pPr algn="just" rtl="1">
              <a:lnSpc>
                <a:spcPct val="100000"/>
              </a:lnSpc>
              <a:spcBef>
                <a:spcPts val="1200"/>
              </a:spcBef>
              <a:buClr>
                <a:srgbClr val="FF0000"/>
              </a:buClr>
              <a:buFont typeface="Wingdings" panose="05000000000000000000" pitchFamily="2" charset="2"/>
              <a:buChar char="Ø"/>
            </a:pPr>
            <a:endParaRPr lang="fa-IR" sz="2200" b="1" spc="-30" dirty="0">
              <a:latin typeface="Times New Roman" panose="02020603050405020304" pitchFamily="18" charset="0"/>
              <a:cs typeface="B Nazanin" panose="00000400000000000000" pitchFamily="2" charset="-78"/>
            </a:endParaRPr>
          </a:p>
        </p:txBody>
      </p:sp>
      <p:sp>
        <p:nvSpPr>
          <p:cNvPr id="6" name="Slide Number Placeholder 5"/>
          <p:cNvSpPr>
            <a:spLocks noGrp="1"/>
          </p:cNvSpPr>
          <p:nvPr>
            <p:ph type="sldNum" sz="quarter" idx="12"/>
          </p:nvPr>
        </p:nvSpPr>
        <p:spPr/>
        <p:txBody>
          <a:bodyPr/>
          <a:lstStyle/>
          <a:p>
            <a:fld id="{5442B03D-F75C-4AD6-B45E-18EA38704B2E}" type="slidenum">
              <a:rPr lang="en-US" smtClean="0">
                <a:cs typeface="B Nazanin" panose="00000400000000000000" pitchFamily="2" charset="-78"/>
              </a:rPr>
              <a:pPr/>
              <a:t>5</a:t>
            </a:fld>
            <a:endParaRPr lang="en-US" dirty="0">
              <a:cs typeface="B Nazanin" panose="00000400000000000000" pitchFamily="2" charset="-78"/>
            </a:endParaRPr>
          </a:p>
        </p:txBody>
      </p:sp>
      <p:graphicFrame>
        <p:nvGraphicFramePr>
          <p:cNvPr id="4" name="Table 3"/>
          <p:cNvGraphicFramePr>
            <a:graphicFrameLocks noGrp="1"/>
          </p:cNvGraphicFramePr>
          <p:nvPr>
            <p:extLst>
              <p:ext uri="{D42A27DB-BD31-4B8C-83A1-F6EECF244321}">
                <p14:modId xmlns:p14="http://schemas.microsoft.com/office/powerpoint/2010/main" val="248398985"/>
              </p:ext>
            </p:extLst>
          </p:nvPr>
        </p:nvGraphicFramePr>
        <p:xfrm>
          <a:off x="557816" y="815536"/>
          <a:ext cx="7764579" cy="5571633"/>
        </p:xfrm>
        <a:graphic>
          <a:graphicData uri="http://schemas.openxmlformats.org/drawingml/2006/table">
            <a:tbl>
              <a:tblPr firstRow="1" bandRow="1">
                <a:tableStyleId>{5C22544A-7EE6-4342-B048-85BDC9FD1C3A}</a:tableStyleId>
              </a:tblPr>
              <a:tblGrid>
                <a:gridCol w="1960679">
                  <a:extLst>
                    <a:ext uri="{9D8B030D-6E8A-4147-A177-3AD203B41FA5}">
                      <a16:colId xmlns="" xmlns:a16="http://schemas.microsoft.com/office/drawing/2014/main" val="2646506246"/>
                    </a:ext>
                  </a:extLst>
                </a:gridCol>
                <a:gridCol w="5803900">
                  <a:extLst>
                    <a:ext uri="{9D8B030D-6E8A-4147-A177-3AD203B41FA5}">
                      <a16:colId xmlns="" xmlns:a16="http://schemas.microsoft.com/office/drawing/2014/main" val="3936629053"/>
                    </a:ext>
                  </a:extLst>
                </a:gridCol>
              </a:tblGrid>
              <a:tr h="311130">
                <a:tc gridSpan="2">
                  <a:txBody>
                    <a:bodyPr/>
                    <a:lstStyle/>
                    <a:p>
                      <a:r>
                        <a:rPr lang="en-US" sz="1800" b="1" i="0" u="none" strike="noStrike" kern="1200" baseline="0" dirty="0" smtClean="0">
                          <a:solidFill>
                            <a:schemeClr val="tx1"/>
                          </a:solidFill>
                          <a:latin typeface="Times New Roman" panose="02020603050405020304" pitchFamily="18" charset="0"/>
                          <a:ea typeface="+mn-ea"/>
                          <a:cs typeface="Times New Roman" panose="02020603050405020304" pitchFamily="18" charset="0"/>
                        </a:rPr>
                        <a:t>Key properties of </a:t>
                      </a:r>
                      <a:r>
                        <a:rPr lang="en-US" sz="1800" b="1" i="0" u="none" strike="noStrike" kern="1200" baseline="0" dirty="0" err="1" smtClean="0">
                          <a:solidFill>
                            <a:schemeClr val="tx1"/>
                          </a:solidFill>
                          <a:latin typeface="Times New Roman" panose="02020603050405020304" pitchFamily="18" charset="0"/>
                          <a:ea typeface="+mn-ea"/>
                          <a:cs typeface="Times New Roman" panose="02020603050405020304" pitchFamily="18" charset="0"/>
                        </a:rPr>
                        <a:t>aluminium</a:t>
                      </a:r>
                      <a:r>
                        <a:rPr lang="en-US" sz="1800" b="1" i="0" u="none" strike="noStrike" kern="1200" baseline="0" dirty="0" smtClean="0">
                          <a:solidFill>
                            <a:schemeClr val="tx1"/>
                          </a:solidFill>
                          <a:latin typeface="Times New Roman" panose="02020603050405020304" pitchFamily="18" charset="0"/>
                          <a:ea typeface="+mn-ea"/>
                          <a:cs typeface="Times New Roman" panose="02020603050405020304" pitchFamily="18" charset="0"/>
                        </a:rPr>
                        <a:t> as a packaging material</a:t>
                      </a:r>
                      <a:endParaRPr lang="en-US" sz="1800" b="1" dirty="0">
                        <a:solidFill>
                          <a:schemeClr val="tx1"/>
                        </a:solidFill>
                        <a:latin typeface="Times New Roman" panose="02020603050405020304" pitchFamily="18" charset="0"/>
                        <a:cs typeface="Times New Roman" panose="02020603050405020304" pitchFamily="18" charset="0"/>
                      </a:endParaRPr>
                    </a:p>
                  </a:txBody>
                  <a:tcPr/>
                </a:tc>
                <a:tc hMerge="1">
                  <a:txBody>
                    <a:bodyPr/>
                    <a:lstStyle/>
                    <a:p>
                      <a:endParaRPr lang="en-US" dirty="0"/>
                    </a:p>
                  </a:txBody>
                  <a:tcPr/>
                </a:tc>
                <a:extLst>
                  <a:ext uri="{0D108BD9-81ED-4DB2-BD59-A6C34878D82A}">
                    <a16:rowId xmlns="" xmlns:a16="http://schemas.microsoft.com/office/drawing/2014/main" val="706245231"/>
                  </a:ext>
                </a:extLst>
              </a:tr>
              <a:tr h="394635">
                <a:tc>
                  <a:txBody>
                    <a:bodyPr/>
                    <a:lstStyle/>
                    <a:p>
                      <a:r>
                        <a:rPr lang="en-US" sz="1600" b="1" i="0" u="none" strike="noStrike" baseline="0" dirty="0" smtClean="0">
                          <a:solidFill>
                            <a:schemeClr val="tx1"/>
                          </a:solidFill>
                          <a:latin typeface="Times New Roman" panose="02020603050405020304" pitchFamily="18" charset="0"/>
                          <a:cs typeface="Times New Roman" panose="02020603050405020304" pitchFamily="18" charset="0"/>
                        </a:rPr>
                        <a:t>Property</a:t>
                      </a:r>
                      <a:endParaRPr lang="en-US" sz="1600" b="1" dirty="0">
                        <a:solidFill>
                          <a:schemeClr val="tx1"/>
                        </a:solidFill>
                        <a:latin typeface="Times New Roman" panose="02020603050405020304" pitchFamily="18" charset="0"/>
                        <a:cs typeface="Times New Roman" panose="02020603050405020304" pitchFamily="18" charset="0"/>
                      </a:endParaRPr>
                    </a:p>
                  </a:txBody>
                  <a:tcPr/>
                </a:tc>
                <a:tc>
                  <a:txBody>
                    <a:bodyPr/>
                    <a:lstStyle/>
                    <a:p>
                      <a:r>
                        <a:rPr lang="en-US" sz="1600" b="1" i="0" u="none" strike="noStrike" baseline="0" dirty="0" smtClean="0">
                          <a:solidFill>
                            <a:schemeClr val="tx1"/>
                          </a:solidFill>
                          <a:latin typeface="Times New Roman" panose="02020603050405020304" pitchFamily="18" charset="0"/>
                          <a:cs typeface="Times New Roman" panose="02020603050405020304" pitchFamily="18" charset="0"/>
                        </a:rPr>
                        <a:t>Advantages</a:t>
                      </a:r>
                      <a:endParaRPr lang="en-US" sz="1600" b="1"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 xmlns:a16="http://schemas.microsoft.com/office/drawing/2014/main" val="1098448355"/>
                  </a:ext>
                </a:extLst>
              </a:tr>
              <a:tr h="361158">
                <a:tc>
                  <a:txBody>
                    <a:bodyPr/>
                    <a:lstStyle/>
                    <a:p>
                      <a:r>
                        <a:rPr lang="en-US" sz="1600" b="1" i="0" u="none" strike="noStrike" kern="1200" baseline="0" dirty="0" smtClean="0">
                          <a:solidFill>
                            <a:schemeClr val="tx1"/>
                          </a:solidFill>
                          <a:latin typeface="Times New Roman" panose="02020603050405020304" pitchFamily="18" charset="0"/>
                          <a:ea typeface="+mn-ea"/>
                          <a:cs typeface="+mn-cs"/>
                        </a:rPr>
                        <a:t>Appearance</a:t>
                      </a:r>
                      <a:endParaRPr lang="en-US" sz="1600" b="1" dirty="0">
                        <a:solidFill>
                          <a:schemeClr val="tx1"/>
                        </a:solidFill>
                        <a:latin typeface="Times New Roman" panose="02020603050405020304" pitchFamily="18" charset="0"/>
                        <a:cs typeface="Times New Roman" panose="02020603050405020304" pitchFamily="18" charset="0"/>
                      </a:endParaRPr>
                    </a:p>
                  </a:txBody>
                  <a:tcPr/>
                </a:tc>
                <a:tc>
                  <a:txBody>
                    <a:bodyPr/>
                    <a:lstStyle/>
                    <a:p>
                      <a:pPr marL="0" marR="0" indent="0" algn="just" defTabSz="685800" rtl="0" eaLnBrk="1" fontAlgn="auto" latinLnBrk="0" hangingPunct="1">
                        <a:lnSpc>
                          <a:spcPct val="100000"/>
                        </a:lnSpc>
                        <a:spcBef>
                          <a:spcPts val="0"/>
                        </a:spcBef>
                        <a:spcAft>
                          <a:spcPts val="0"/>
                        </a:spcAft>
                        <a:buClrTx/>
                        <a:buSzTx/>
                        <a:buFontTx/>
                        <a:buNone/>
                        <a:tabLst/>
                        <a:defRPr/>
                      </a:pPr>
                      <a:r>
                        <a:rPr lang="en-US" sz="1600" b="1" i="0" u="none" strike="noStrike" kern="1200" baseline="0" dirty="0" smtClean="0">
                          <a:solidFill>
                            <a:schemeClr val="tx1"/>
                          </a:solidFill>
                          <a:latin typeface="Times New Roman" panose="02020603050405020304" pitchFamily="18" charset="0"/>
                          <a:ea typeface="+mn-ea"/>
                          <a:cs typeface="+mn-cs"/>
                        </a:rPr>
                        <a:t>Bright, reflective gloss makes for an attractive appearance</a:t>
                      </a:r>
                      <a:endParaRPr lang="en-US" sz="1600" b="1" dirty="0" smtClean="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 xmlns:a16="http://schemas.microsoft.com/office/drawing/2014/main" val="3608601494"/>
                  </a:ext>
                </a:extLst>
              </a:tr>
              <a:tr h="530845">
                <a:tc>
                  <a:txBody>
                    <a:bodyPr/>
                    <a:lstStyle/>
                    <a:p>
                      <a:r>
                        <a:rPr lang="en-US" sz="1600" b="1" i="0" u="none" strike="noStrike" kern="1200" baseline="0" dirty="0" smtClean="0">
                          <a:solidFill>
                            <a:schemeClr val="tx1"/>
                          </a:solidFill>
                          <a:latin typeface="Times New Roman" panose="02020603050405020304" pitchFamily="18" charset="0"/>
                          <a:ea typeface="+mn-ea"/>
                          <a:cs typeface="+mn-cs"/>
                        </a:rPr>
                        <a:t>Stability</a:t>
                      </a:r>
                      <a:endParaRPr lang="en-US" sz="1600" b="1"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just"/>
                      <a:r>
                        <a:rPr lang="en-US" sz="1600" b="1" i="0" u="none" strike="noStrike" kern="1200" baseline="0" dirty="0" smtClean="0">
                          <a:solidFill>
                            <a:schemeClr val="tx1"/>
                          </a:solidFill>
                          <a:latin typeface="Times New Roman" panose="02020603050405020304" pitchFamily="18" charset="0"/>
                          <a:ea typeface="+mn-ea"/>
                          <a:cs typeface="+mn-cs"/>
                        </a:rPr>
                        <a:t>When exposed to air, </a:t>
                      </a:r>
                      <a:r>
                        <a:rPr lang="en-US" sz="1600" b="1" i="0" u="none" strike="noStrike" kern="1200" baseline="0" dirty="0" err="1" smtClean="0">
                          <a:solidFill>
                            <a:schemeClr val="tx1"/>
                          </a:solidFill>
                          <a:latin typeface="Times New Roman" panose="02020603050405020304" pitchFamily="18" charset="0"/>
                          <a:ea typeface="+mn-ea"/>
                          <a:cs typeface="+mn-cs"/>
                        </a:rPr>
                        <a:t>aluminium</a:t>
                      </a:r>
                      <a:r>
                        <a:rPr lang="en-US" sz="1600" b="1" i="0" u="none" strike="noStrike" kern="1200" baseline="0" dirty="0" smtClean="0">
                          <a:solidFill>
                            <a:schemeClr val="tx1"/>
                          </a:solidFill>
                          <a:latin typeface="Times New Roman" panose="02020603050405020304" pitchFamily="18" charset="0"/>
                          <a:ea typeface="+mn-ea"/>
                          <a:cs typeface="+mn-cs"/>
                        </a:rPr>
                        <a:t> forms an oxide layer that prevents further oxidation. It is also inert and does not form toxic compounds when exposed to most chemicals, including most foods and cosmetics</a:t>
                      </a:r>
                      <a:endParaRPr lang="en-US" sz="1600" b="1" dirty="0" smtClean="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 xmlns:a16="http://schemas.microsoft.com/office/drawing/2014/main" val="582142546"/>
                  </a:ext>
                </a:extLst>
              </a:tr>
              <a:tr h="530845">
                <a:tc>
                  <a:txBody>
                    <a:bodyPr/>
                    <a:lstStyle/>
                    <a:p>
                      <a:r>
                        <a:rPr lang="en-US" sz="1600" b="1" i="0" u="none" strike="noStrike" kern="1200" baseline="0" dirty="0" smtClean="0">
                          <a:solidFill>
                            <a:schemeClr val="tx1"/>
                          </a:solidFill>
                          <a:latin typeface="Times New Roman" panose="02020603050405020304" pitchFamily="18" charset="0"/>
                          <a:ea typeface="+mn-ea"/>
                          <a:cs typeface="+mn-cs"/>
                        </a:rPr>
                        <a:t>Barrier</a:t>
                      </a:r>
                      <a:endParaRPr lang="en-US" sz="1600" b="1"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just"/>
                      <a:r>
                        <a:rPr lang="en-US" sz="1600" b="1" i="0" u="none" strike="noStrike" kern="1200" baseline="0" dirty="0" smtClean="0">
                          <a:solidFill>
                            <a:schemeClr val="tx1"/>
                          </a:solidFill>
                          <a:latin typeface="Times New Roman" panose="02020603050405020304" pitchFamily="18" charset="0"/>
                          <a:ea typeface="+mn-ea"/>
                          <a:cs typeface="+mn-cs"/>
                        </a:rPr>
                        <a:t>properties Heavier gauges form a complete barrier to gases and water. </a:t>
                      </a:r>
                      <a:r>
                        <a:rPr lang="en-US" sz="1600" b="1" i="0" u="none" strike="noStrike" kern="1200" baseline="0" dirty="0" err="1" smtClean="0">
                          <a:solidFill>
                            <a:schemeClr val="tx1"/>
                          </a:solidFill>
                          <a:latin typeface="Times New Roman" panose="02020603050405020304" pitchFamily="18" charset="0"/>
                          <a:ea typeface="+mn-ea"/>
                          <a:cs typeface="+mn-cs"/>
                        </a:rPr>
                        <a:t>Aluminium</a:t>
                      </a:r>
                      <a:r>
                        <a:rPr lang="en-US" sz="1600" b="1" i="0" u="none" strike="noStrike" kern="1200" baseline="0" dirty="0" smtClean="0">
                          <a:solidFill>
                            <a:schemeClr val="tx1"/>
                          </a:solidFill>
                          <a:latin typeface="Times New Roman" panose="02020603050405020304" pitchFamily="18" charset="0"/>
                          <a:ea typeface="+mn-ea"/>
                          <a:cs typeface="+mn-cs"/>
                        </a:rPr>
                        <a:t> reflects light, making it a suitable material to protect light-sensitive products properties</a:t>
                      </a:r>
                      <a:endParaRPr lang="en-US" sz="1600" b="1" dirty="0" smtClean="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 xmlns:a16="http://schemas.microsoft.com/office/drawing/2014/main" val="458208221"/>
                  </a:ext>
                </a:extLst>
              </a:tr>
              <a:tr h="462012">
                <a:tc>
                  <a:txBody>
                    <a:bodyPr/>
                    <a:lstStyle/>
                    <a:p>
                      <a:r>
                        <a:rPr lang="en-US" sz="1600" b="1" i="0" u="none" strike="noStrike" kern="1200" baseline="0" dirty="0" smtClean="0">
                          <a:solidFill>
                            <a:schemeClr val="tx1"/>
                          </a:solidFill>
                          <a:latin typeface="Times New Roman" panose="02020603050405020304" pitchFamily="18" charset="0"/>
                          <a:ea typeface="+mn-ea"/>
                          <a:cs typeface="+mn-cs"/>
                        </a:rPr>
                        <a:t>Hygienic</a:t>
                      </a:r>
                      <a:endParaRPr lang="en-US" sz="1600" b="1"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just"/>
                      <a:r>
                        <a:rPr lang="en-US" sz="1600" b="1" i="0" u="none" strike="noStrike" kern="1200" baseline="0" dirty="0" err="1" smtClean="0">
                          <a:solidFill>
                            <a:schemeClr val="tx1"/>
                          </a:solidFill>
                          <a:latin typeface="Times New Roman" panose="02020603050405020304" pitchFamily="18" charset="0"/>
                          <a:ea typeface="+mn-ea"/>
                          <a:cs typeface="+mn-cs"/>
                        </a:rPr>
                        <a:t>Aluminium’s</a:t>
                      </a:r>
                      <a:r>
                        <a:rPr lang="en-US" sz="1600" b="1" i="0" u="none" strike="noStrike" kern="1200" baseline="0" dirty="0" smtClean="0">
                          <a:solidFill>
                            <a:schemeClr val="tx1"/>
                          </a:solidFill>
                          <a:latin typeface="Times New Roman" panose="02020603050405020304" pitchFamily="18" charset="0"/>
                          <a:ea typeface="+mn-ea"/>
                          <a:cs typeface="+mn-cs"/>
                        </a:rPr>
                        <a:t> smooth metallic surface is non-absorbent. It can be easily cleaned and </a:t>
                      </a:r>
                      <a:r>
                        <a:rPr lang="en-US" sz="1600" b="1" i="0" u="none" strike="noStrike" kern="1200" baseline="0" dirty="0" err="1" smtClean="0">
                          <a:solidFill>
                            <a:schemeClr val="tx1"/>
                          </a:solidFill>
                          <a:latin typeface="Times New Roman" panose="02020603050405020304" pitchFamily="18" charset="0"/>
                          <a:ea typeface="+mn-ea"/>
                          <a:cs typeface="+mn-cs"/>
                        </a:rPr>
                        <a:t>sterilised</a:t>
                      </a:r>
                      <a:endParaRPr lang="en-US" sz="1600" b="1" dirty="0" smtClean="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 xmlns:a16="http://schemas.microsoft.com/office/drawing/2014/main" val="2069726428"/>
                  </a:ext>
                </a:extLst>
              </a:tr>
              <a:tr h="530845">
                <a:tc>
                  <a:txBody>
                    <a:bodyPr/>
                    <a:lstStyle/>
                    <a:p>
                      <a:r>
                        <a:rPr lang="en-US" sz="1600" b="1" i="0" u="none" strike="noStrike" kern="1200" baseline="0" dirty="0" smtClean="0">
                          <a:solidFill>
                            <a:schemeClr val="tx1"/>
                          </a:solidFill>
                          <a:latin typeface="Times New Roman" panose="02020603050405020304" pitchFamily="18" charset="0"/>
                          <a:ea typeface="+mn-ea"/>
                          <a:cs typeface="+mn-cs"/>
                        </a:rPr>
                        <a:t>Formability</a:t>
                      </a:r>
                      <a:endParaRPr lang="en-US" sz="1600" b="1"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just"/>
                      <a:r>
                        <a:rPr lang="en-US" sz="1600" b="1" i="0" u="none" strike="noStrike" kern="1200" baseline="0" dirty="0" err="1" smtClean="0">
                          <a:solidFill>
                            <a:schemeClr val="tx1"/>
                          </a:solidFill>
                          <a:latin typeface="Times New Roman" panose="02020603050405020304" pitchFamily="18" charset="0"/>
                          <a:ea typeface="+mn-ea"/>
                          <a:cs typeface="+mn-cs"/>
                        </a:rPr>
                        <a:t>Aluminium’s</a:t>
                      </a:r>
                      <a:r>
                        <a:rPr lang="en-US" sz="1600" b="1" i="0" u="none" strike="noStrike" kern="1200" baseline="0" dirty="0" smtClean="0">
                          <a:solidFill>
                            <a:schemeClr val="tx1"/>
                          </a:solidFill>
                          <a:latin typeface="Times New Roman" panose="02020603050405020304" pitchFamily="18" charset="0"/>
                          <a:ea typeface="+mn-ea"/>
                          <a:cs typeface="+mn-cs"/>
                        </a:rPr>
                        <a:t> ductility makes it easy to form. It has excellent </a:t>
                      </a:r>
                      <a:r>
                        <a:rPr lang="en-US" sz="1600" b="1" i="0" u="none" strike="noStrike" kern="1200" baseline="0" dirty="0" err="1" smtClean="0">
                          <a:solidFill>
                            <a:schemeClr val="tx1"/>
                          </a:solidFill>
                          <a:latin typeface="Times New Roman" panose="02020603050405020304" pitchFamily="18" charset="0"/>
                          <a:ea typeface="+mn-ea"/>
                          <a:cs typeface="+mn-cs"/>
                        </a:rPr>
                        <a:t>deadfold</a:t>
                      </a:r>
                      <a:r>
                        <a:rPr lang="en-US" sz="1600" b="1" i="0" u="none" strike="noStrike" kern="1200" baseline="0" dirty="0" smtClean="0">
                          <a:solidFill>
                            <a:schemeClr val="tx1"/>
                          </a:solidFill>
                          <a:latin typeface="Times New Roman" panose="02020603050405020304" pitchFamily="18" charset="0"/>
                          <a:ea typeface="+mn-ea"/>
                          <a:cs typeface="+mn-cs"/>
                        </a:rPr>
                        <a:t> properties. Its friability (ability to crumple) makes it useful for blister packaging</a:t>
                      </a:r>
                      <a:endParaRPr lang="en-US" sz="1600" b="1" dirty="0" smtClean="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 xmlns:a16="http://schemas.microsoft.com/office/drawing/2014/main" val="2944830646"/>
                  </a:ext>
                </a:extLst>
              </a:tr>
              <a:tr h="530845">
                <a:tc>
                  <a:txBody>
                    <a:bodyPr/>
                    <a:lstStyle/>
                    <a:p>
                      <a:r>
                        <a:rPr lang="en-US" sz="1600" b="1" i="0" u="none" strike="noStrike" kern="1200" baseline="0" dirty="0" smtClean="0">
                          <a:solidFill>
                            <a:schemeClr val="tx1"/>
                          </a:solidFill>
                          <a:latin typeface="Times New Roman" panose="02020603050405020304" pitchFamily="18" charset="0"/>
                          <a:ea typeface="+mn-ea"/>
                          <a:cs typeface="+mn-cs"/>
                        </a:rPr>
                        <a:t>Conductivity</a:t>
                      </a:r>
                      <a:endParaRPr lang="en-US" sz="1600" b="1"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just"/>
                      <a:r>
                        <a:rPr lang="en-US" sz="1600" b="1" i="0" u="none" strike="noStrike" kern="1200" baseline="0" dirty="0" err="1" smtClean="0">
                          <a:solidFill>
                            <a:schemeClr val="tx1"/>
                          </a:solidFill>
                          <a:latin typeface="Times New Roman" panose="02020603050405020304" pitchFamily="18" charset="0"/>
                          <a:ea typeface="+mn-ea"/>
                          <a:cs typeface="+mn-cs"/>
                        </a:rPr>
                        <a:t>Aluminium</a:t>
                      </a:r>
                      <a:r>
                        <a:rPr lang="en-US" sz="1600" b="1" i="0" u="none" strike="noStrike" kern="1200" baseline="0" dirty="0" smtClean="0">
                          <a:solidFill>
                            <a:schemeClr val="tx1"/>
                          </a:solidFill>
                          <a:latin typeface="Times New Roman" panose="02020603050405020304" pitchFamily="18" charset="0"/>
                          <a:ea typeface="+mn-ea"/>
                          <a:cs typeface="+mn-cs"/>
                        </a:rPr>
                        <a:t> conducts electricity and heat, making it useful for applications such as induction heat sealing of containers</a:t>
                      </a:r>
                      <a:endParaRPr lang="en-US" sz="1600" b="1" dirty="0" smtClean="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 xmlns:a16="http://schemas.microsoft.com/office/drawing/2014/main" val="3089201778"/>
                  </a:ext>
                </a:extLst>
              </a:tr>
              <a:tr h="530845">
                <a:tc>
                  <a:txBody>
                    <a:bodyPr/>
                    <a:lstStyle/>
                    <a:p>
                      <a:r>
                        <a:rPr lang="en-US" sz="1600" b="1" i="0" u="none" strike="noStrike" kern="1200" baseline="0" dirty="0" smtClean="0">
                          <a:solidFill>
                            <a:schemeClr val="tx1"/>
                          </a:solidFill>
                          <a:latin typeface="Times New Roman" panose="02020603050405020304" pitchFamily="18" charset="0"/>
                          <a:ea typeface="+mn-ea"/>
                          <a:cs typeface="+mn-cs"/>
                        </a:rPr>
                        <a:t>Recyclability</a:t>
                      </a:r>
                      <a:endParaRPr lang="en-US" sz="1600" b="1"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just"/>
                      <a:r>
                        <a:rPr lang="en-US" sz="1600" b="1" i="0" u="none" strike="noStrike" kern="1200" baseline="0" dirty="0" err="1" smtClean="0">
                          <a:solidFill>
                            <a:schemeClr val="tx1"/>
                          </a:solidFill>
                          <a:latin typeface="Times New Roman" panose="02020603050405020304" pitchFamily="18" charset="0"/>
                          <a:ea typeface="+mn-ea"/>
                          <a:cs typeface="+mn-cs"/>
                        </a:rPr>
                        <a:t>Aluminium</a:t>
                      </a:r>
                      <a:r>
                        <a:rPr lang="en-US" sz="1600" b="1" i="0" u="none" strike="noStrike" kern="1200" baseline="0" dirty="0" smtClean="0">
                          <a:solidFill>
                            <a:schemeClr val="tx1"/>
                          </a:solidFill>
                          <a:latin typeface="Times New Roman" panose="02020603050405020304" pitchFamily="18" charset="0"/>
                          <a:ea typeface="+mn-ea"/>
                          <a:cs typeface="+mn-cs"/>
                        </a:rPr>
                        <a:t> can be recycled at relatively low cost (recycling requires about 5% of the energy required to refine </a:t>
                      </a:r>
                      <a:r>
                        <a:rPr lang="en-US" sz="1600" b="1" i="0" u="none" strike="noStrike" kern="1200" baseline="0" dirty="0" err="1" smtClean="0">
                          <a:solidFill>
                            <a:schemeClr val="tx1"/>
                          </a:solidFill>
                          <a:latin typeface="Times New Roman" panose="02020603050405020304" pitchFamily="18" charset="0"/>
                          <a:ea typeface="+mn-ea"/>
                          <a:cs typeface="+mn-cs"/>
                        </a:rPr>
                        <a:t>aluminium</a:t>
                      </a:r>
                      <a:r>
                        <a:rPr lang="en-US" sz="1600" b="1" i="0" u="none" strike="noStrike" kern="1200" baseline="0" dirty="0" smtClean="0">
                          <a:solidFill>
                            <a:schemeClr val="tx1"/>
                          </a:solidFill>
                          <a:latin typeface="Times New Roman" panose="02020603050405020304" pitchFamily="18" charset="0"/>
                          <a:ea typeface="+mn-ea"/>
                          <a:cs typeface="+mn-cs"/>
                        </a:rPr>
                        <a:t>)</a:t>
                      </a:r>
                      <a:endParaRPr lang="en-US" sz="1600" b="1"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 xmlns:a16="http://schemas.microsoft.com/office/drawing/2014/main" val="4219147498"/>
                  </a:ext>
                </a:extLst>
              </a:tr>
            </a:tbl>
          </a:graphicData>
        </a:graphic>
      </p:graphicFrame>
    </p:spTree>
    <p:extLst>
      <p:ext uri="{BB962C8B-B14F-4D97-AF65-F5344CB8AC3E}">
        <p14:creationId xmlns:p14="http://schemas.microsoft.com/office/powerpoint/2010/main" val="31029661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51874"/>
            <a:ext cx="7886700" cy="465208"/>
          </a:xfrm>
          <a:ln>
            <a:noFill/>
          </a:ln>
        </p:spPr>
        <p:style>
          <a:lnRef idx="2">
            <a:schemeClr val="dk1"/>
          </a:lnRef>
          <a:fillRef idx="1">
            <a:schemeClr val="lt1"/>
          </a:fillRef>
          <a:effectRef idx="0">
            <a:schemeClr val="dk1"/>
          </a:effectRef>
          <a:fontRef idx="minor">
            <a:schemeClr val="dk1"/>
          </a:fontRef>
        </p:style>
        <p:txBody>
          <a:bodyPr>
            <a:normAutofit fontScale="90000"/>
          </a:bodyPr>
          <a:lstStyle/>
          <a:p>
            <a:pPr algn="ctr" rtl="1"/>
            <a:r>
              <a:rPr lang="fa-IR" sz="3600" dirty="0" smtClean="0">
                <a:solidFill>
                  <a:srgbClr val="0000FF"/>
                </a:solidFill>
                <a:latin typeface="Times New Roman" panose="02020603050405020304" pitchFamily="18" charset="0"/>
                <a:cs typeface="B Titr" panose="00000700000000000000" pitchFamily="2" charset="-78"/>
              </a:rPr>
              <a:t>مزایا</a:t>
            </a:r>
            <a:endParaRPr lang="en-US" sz="3600" dirty="0">
              <a:solidFill>
                <a:srgbClr val="0000FF"/>
              </a:solidFill>
              <a:latin typeface="Times New Roman" panose="02020603050405020304" pitchFamily="18" charset="0"/>
              <a:cs typeface="B Titr" panose="00000700000000000000" pitchFamily="2" charset="-78"/>
            </a:endParaRPr>
          </a:p>
        </p:txBody>
      </p:sp>
      <p:sp>
        <p:nvSpPr>
          <p:cNvPr id="3" name="Content Placeholder 2"/>
          <p:cNvSpPr>
            <a:spLocks noGrp="1"/>
          </p:cNvSpPr>
          <p:nvPr>
            <p:ph idx="1"/>
          </p:nvPr>
        </p:nvSpPr>
        <p:spPr>
          <a:xfrm>
            <a:off x="557816" y="844700"/>
            <a:ext cx="8028368" cy="5511651"/>
          </a:xfrm>
        </p:spPr>
        <p:txBody>
          <a:bodyPr>
            <a:normAutofit/>
          </a:bodyPr>
          <a:lstStyle/>
          <a:p>
            <a:pPr algn="just" rtl="1">
              <a:lnSpc>
                <a:spcPct val="100000"/>
              </a:lnSpc>
              <a:spcBef>
                <a:spcPts val="1200"/>
              </a:spcBef>
              <a:buClr>
                <a:srgbClr val="FF0000"/>
              </a:buClr>
              <a:buFont typeface="Wingdings" panose="05000000000000000000" pitchFamily="2" charset="2"/>
              <a:buChar char="Ø"/>
            </a:pPr>
            <a:r>
              <a:rPr lang="fa-IR" sz="2200" b="1" spc="-30" dirty="0" smtClean="0">
                <a:latin typeface="Times New Roman" panose="02020603050405020304" pitchFamily="18" charset="0"/>
                <a:cs typeface="B Nazanin" panose="00000400000000000000" pitchFamily="2" charset="-78"/>
              </a:rPr>
              <a:t>نسبت به ظروف قلع‌اندود و شیشه‌ای سبک‌تر است.</a:t>
            </a:r>
          </a:p>
          <a:p>
            <a:pPr algn="just" rtl="1">
              <a:lnSpc>
                <a:spcPct val="100000"/>
              </a:lnSpc>
              <a:spcBef>
                <a:spcPts val="1200"/>
              </a:spcBef>
              <a:buClr>
                <a:srgbClr val="FF0000"/>
              </a:buClr>
              <a:buFont typeface="Wingdings" panose="05000000000000000000" pitchFamily="2" charset="2"/>
              <a:buChar char="Ø"/>
            </a:pPr>
            <a:r>
              <a:rPr lang="fa-IR" sz="2200" b="1" spc="-30" dirty="0" smtClean="0">
                <a:latin typeface="Times New Roman" panose="02020603050405020304" pitchFamily="18" charset="0"/>
                <a:cs typeface="B Nazanin" panose="00000400000000000000" pitchFamily="2" charset="-78"/>
              </a:rPr>
              <a:t>به دلیل وجود لایه نازکی از اکسید آلومینیوم در سطح فلز، در مقابل خوردگی و فساد شیمیایی مقاوم‌تر است. این لایه می‌تواند در حضور اکسیژن مجدداً تشکیل گردد. در ظروفی با اکسیژن کم لازم است از لاک در سطح درونی قوطی استفاده گردد.</a:t>
            </a:r>
          </a:p>
          <a:p>
            <a:pPr algn="just" rtl="1">
              <a:lnSpc>
                <a:spcPct val="100000"/>
              </a:lnSpc>
              <a:spcBef>
                <a:spcPts val="1200"/>
              </a:spcBef>
              <a:buClr>
                <a:srgbClr val="FF0000"/>
              </a:buClr>
              <a:buFont typeface="Wingdings" panose="05000000000000000000" pitchFamily="2" charset="2"/>
              <a:buChar char="Ø"/>
            </a:pPr>
            <a:r>
              <a:rPr lang="fa-IR" sz="2200" b="1" spc="-30" dirty="0" smtClean="0">
                <a:latin typeface="Times New Roman" panose="02020603050405020304" pitchFamily="18" charset="0"/>
                <a:cs typeface="B Nazanin" panose="00000400000000000000" pitchFamily="2" charset="-78"/>
              </a:rPr>
              <a:t>انعطاف‌پذیری مناسبی دارد.</a:t>
            </a:r>
          </a:p>
          <a:p>
            <a:pPr algn="just" rtl="1">
              <a:lnSpc>
                <a:spcPct val="100000"/>
              </a:lnSpc>
              <a:spcBef>
                <a:spcPts val="1200"/>
              </a:spcBef>
              <a:buClr>
                <a:srgbClr val="FF0000"/>
              </a:buClr>
              <a:buFont typeface="Wingdings" panose="05000000000000000000" pitchFamily="2" charset="2"/>
              <a:buChar char="Ø"/>
            </a:pPr>
            <a:r>
              <a:rPr lang="fa-IR" sz="2200" b="1" spc="-30" dirty="0" smtClean="0">
                <a:latin typeface="Times New Roman" panose="02020603050405020304" pitchFamily="18" charset="0"/>
                <a:cs typeface="B Nazanin" panose="00000400000000000000" pitchFamily="2" charset="-78"/>
              </a:rPr>
              <a:t>رنگ‌پذیری و چاپ‌پذیری خوبی دارد.</a:t>
            </a:r>
          </a:p>
          <a:p>
            <a:pPr algn="just" rtl="1">
              <a:lnSpc>
                <a:spcPct val="100000"/>
              </a:lnSpc>
              <a:spcBef>
                <a:spcPts val="1200"/>
              </a:spcBef>
              <a:buClr>
                <a:srgbClr val="FF0000"/>
              </a:buClr>
              <a:buFont typeface="Wingdings" panose="05000000000000000000" pitchFamily="2" charset="2"/>
              <a:buChar char="Ø"/>
            </a:pPr>
            <a:r>
              <a:rPr lang="fa-IR" sz="2200" b="1" spc="-30" dirty="0" smtClean="0">
                <a:latin typeface="Times New Roman" panose="02020603050405020304" pitchFamily="18" charset="0"/>
                <a:cs typeface="B Nazanin" panose="00000400000000000000" pitchFamily="2" charset="-78"/>
              </a:rPr>
              <a:t>در مقابل نفوذ رطوبت، روغن و ترکیبات معطر، بو، طعم و نور مقاوم است. همین موضوع از کاهش ترکیبات عطری محصول نیز جلوگیری می‌نماید.</a:t>
            </a:r>
          </a:p>
          <a:p>
            <a:pPr algn="just" rtl="1">
              <a:lnSpc>
                <a:spcPct val="100000"/>
              </a:lnSpc>
              <a:spcBef>
                <a:spcPts val="1200"/>
              </a:spcBef>
              <a:buClr>
                <a:srgbClr val="FF0000"/>
              </a:buClr>
              <a:buFont typeface="Wingdings" panose="05000000000000000000" pitchFamily="2" charset="2"/>
              <a:buChar char="Ø"/>
            </a:pPr>
            <a:r>
              <a:rPr lang="fa-IR" sz="2200" b="1" spc="-30" dirty="0" smtClean="0">
                <a:latin typeface="Times New Roman" panose="02020603050405020304" pitchFamily="18" charset="0"/>
                <a:cs typeface="B Nazanin" panose="00000400000000000000" pitchFamily="2" charset="-78"/>
              </a:rPr>
              <a:t>ضریب انتقال حرارت بالایی دارد.</a:t>
            </a:r>
          </a:p>
          <a:p>
            <a:pPr algn="just" rtl="1">
              <a:lnSpc>
                <a:spcPct val="100000"/>
              </a:lnSpc>
              <a:spcBef>
                <a:spcPts val="1200"/>
              </a:spcBef>
              <a:buClr>
                <a:srgbClr val="FF0000"/>
              </a:buClr>
              <a:buFont typeface="Wingdings" panose="05000000000000000000" pitchFamily="2" charset="2"/>
              <a:buChar char="Ø"/>
            </a:pPr>
            <a:r>
              <a:rPr lang="fa-IR" sz="2200" b="1" spc="-30" dirty="0" smtClean="0">
                <a:latin typeface="Times New Roman" panose="02020603050405020304" pitchFamily="18" charset="0"/>
                <a:cs typeface="B Nazanin" panose="00000400000000000000" pitchFamily="2" charset="-78"/>
              </a:rPr>
              <a:t>امکان بازیافت دارد. </a:t>
            </a:r>
          </a:p>
          <a:p>
            <a:pPr algn="just" rtl="1">
              <a:lnSpc>
                <a:spcPct val="100000"/>
              </a:lnSpc>
              <a:spcBef>
                <a:spcPts val="1200"/>
              </a:spcBef>
              <a:buClr>
                <a:srgbClr val="FF0000"/>
              </a:buClr>
              <a:buFont typeface="Wingdings" panose="05000000000000000000" pitchFamily="2" charset="2"/>
              <a:buChar char="Ø"/>
            </a:pPr>
            <a:r>
              <a:rPr lang="fa-IR" sz="2200" b="1" spc="-30" dirty="0" smtClean="0">
                <a:latin typeface="Times New Roman" panose="02020603050405020304" pitchFamily="18" charset="0"/>
                <a:cs typeface="B Nazanin" panose="00000400000000000000" pitchFamily="2" charset="-78"/>
              </a:rPr>
              <a:t>بازکردن درب ظروف آلومینیمی نسبتاً آسان است.</a:t>
            </a:r>
          </a:p>
          <a:p>
            <a:pPr algn="just" rtl="1">
              <a:lnSpc>
                <a:spcPct val="100000"/>
              </a:lnSpc>
              <a:spcBef>
                <a:spcPts val="1200"/>
              </a:spcBef>
              <a:buClr>
                <a:srgbClr val="FF0000"/>
              </a:buClr>
              <a:buFont typeface="Wingdings" panose="05000000000000000000" pitchFamily="2" charset="2"/>
              <a:buChar char="Ø"/>
            </a:pPr>
            <a:r>
              <a:rPr lang="fa-IR" sz="2200" b="1" spc="-30" dirty="0" smtClean="0">
                <a:latin typeface="Times New Roman" panose="02020603050405020304" pitchFamily="18" charset="0"/>
                <a:cs typeface="B Nazanin" panose="00000400000000000000" pitchFamily="2" charset="-78"/>
              </a:rPr>
              <a:t>سازگاری نسبتاً خوبی در مقابل شرایط خیلی سرد و خیلی گرم دارد.</a:t>
            </a:r>
          </a:p>
          <a:p>
            <a:pPr algn="just" rtl="1">
              <a:lnSpc>
                <a:spcPct val="100000"/>
              </a:lnSpc>
              <a:spcBef>
                <a:spcPts val="1200"/>
              </a:spcBef>
              <a:buClr>
                <a:srgbClr val="FF0000"/>
              </a:buClr>
              <a:buFont typeface="Wingdings" panose="05000000000000000000" pitchFamily="2" charset="2"/>
              <a:buChar char="Ø"/>
            </a:pPr>
            <a:endParaRPr lang="fa-IR" sz="2200" b="1" spc="-30" dirty="0">
              <a:latin typeface="Times New Roman" panose="02020603050405020304" pitchFamily="18" charset="0"/>
              <a:cs typeface="B Nazanin" panose="00000400000000000000" pitchFamily="2" charset="-78"/>
            </a:endParaRPr>
          </a:p>
        </p:txBody>
      </p:sp>
      <p:sp>
        <p:nvSpPr>
          <p:cNvPr id="6" name="Slide Number Placeholder 5"/>
          <p:cNvSpPr>
            <a:spLocks noGrp="1"/>
          </p:cNvSpPr>
          <p:nvPr>
            <p:ph type="sldNum" sz="quarter" idx="12"/>
          </p:nvPr>
        </p:nvSpPr>
        <p:spPr/>
        <p:txBody>
          <a:bodyPr/>
          <a:lstStyle/>
          <a:p>
            <a:fld id="{5442B03D-F75C-4AD6-B45E-18EA38704B2E}" type="slidenum">
              <a:rPr lang="en-US" smtClean="0">
                <a:cs typeface="B Nazanin" panose="00000400000000000000" pitchFamily="2" charset="-78"/>
              </a:rPr>
              <a:pPr/>
              <a:t>6</a:t>
            </a:fld>
            <a:endParaRPr lang="en-US" dirty="0">
              <a:cs typeface="B Nazanin" panose="00000400000000000000" pitchFamily="2" charset="-78"/>
            </a:endParaRPr>
          </a:p>
        </p:txBody>
      </p:sp>
    </p:spTree>
    <p:extLst>
      <p:ext uri="{BB962C8B-B14F-4D97-AF65-F5344CB8AC3E}">
        <p14:creationId xmlns:p14="http://schemas.microsoft.com/office/powerpoint/2010/main" val="8013196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51874"/>
            <a:ext cx="7886700" cy="436332"/>
          </a:xfrm>
          <a:ln>
            <a:noFill/>
          </a:ln>
        </p:spPr>
        <p:style>
          <a:lnRef idx="2">
            <a:schemeClr val="dk1"/>
          </a:lnRef>
          <a:fillRef idx="1">
            <a:schemeClr val="lt1"/>
          </a:fillRef>
          <a:effectRef idx="0">
            <a:schemeClr val="dk1"/>
          </a:effectRef>
          <a:fontRef idx="minor">
            <a:schemeClr val="dk1"/>
          </a:fontRef>
        </p:style>
        <p:txBody>
          <a:bodyPr>
            <a:normAutofit fontScale="90000"/>
          </a:bodyPr>
          <a:lstStyle/>
          <a:p>
            <a:pPr algn="ctr" rtl="1"/>
            <a:r>
              <a:rPr lang="fa-IR" sz="3600" dirty="0" smtClean="0">
                <a:solidFill>
                  <a:srgbClr val="0000FF"/>
                </a:solidFill>
                <a:latin typeface="Times New Roman" panose="02020603050405020304" pitchFamily="18" charset="0"/>
                <a:cs typeface="B Titr" panose="00000700000000000000" pitchFamily="2" charset="-78"/>
              </a:rPr>
              <a:t>معایب</a:t>
            </a:r>
            <a:endParaRPr lang="en-US" sz="3600" dirty="0">
              <a:solidFill>
                <a:srgbClr val="0000FF"/>
              </a:solidFill>
              <a:latin typeface="Times New Roman" panose="02020603050405020304" pitchFamily="18" charset="0"/>
              <a:cs typeface="B Titr" panose="00000700000000000000" pitchFamily="2" charset="-78"/>
            </a:endParaRPr>
          </a:p>
        </p:txBody>
      </p:sp>
      <p:sp>
        <p:nvSpPr>
          <p:cNvPr id="3" name="Content Placeholder 2"/>
          <p:cNvSpPr>
            <a:spLocks noGrp="1"/>
          </p:cNvSpPr>
          <p:nvPr>
            <p:ph idx="1"/>
          </p:nvPr>
        </p:nvSpPr>
        <p:spPr>
          <a:xfrm>
            <a:off x="553003" y="898775"/>
            <a:ext cx="8028368" cy="5511651"/>
          </a:xfrm>
        </p:spPr>
        <p:txBody>
          <a:bodyPr>
            <a:normAutofit/>
          </a:bodyPr>
          <a:lstStyle/>
          <a:p>
            <a:pPr algn="just" rtl="1">
              <a:lnSpc>
                <a:spcPct val="100000"/>
              </a:lnSpc>
              <a:spcBef>
                <a:spcPts val="1200"/>
              </a:spcBef>
              <a:buClr>
                <a:srgbClr val="FF0000"/>
              </a:buClr>
              <a:buFont typeface="Wingdings" panose="05000000000000000000" pitchFamily="2" charset="2"/>
              <a:buChar char="Ø"/>
            </a:pPr>
            <a:r>
              <a:rPr lang="fa-IR" sz="2200" b="1" spc="-30" dirty="0" smtClean="0">
                <a:latin typeface="Times New Roman" panose="02020603050405020304" pitchFamily="18" charset="0"/>
                <a:cs typeface="B Nazanin" panose="00000400000000000000" pitchFamily="2" charset="-78"/>
              </a:rPr>
              <a:t>استحکام کمتری نسبت به ظروف فلزی قلع‌اندود دارد.</a:t>
            </a:r>
          </a:p>
          <a:p>
            <a:pPr algn="just" rtl="1">
              <a:lnSpc>
                <a:spcPct val="100000"/>
              </a:lnSpc>
              <a:spcBef>
                <a:spcPts val="1200"/>
              </a:spcBef>
              <a:buClr>
                <a:srgbClr val="FF0000"/>
              </a:buClr>
              <a:buFont typeface="Wingdings" panose="05000000000000000000" pitchFamily="2" charset="2"/>
              <a:buChar char="Ø"/>
            </a:pPr>
            <a:r>
              <a:rPr lang="fa-IR" sz="2200" b="1" spc="-30" dirty="0" smtClean="0">
                <a:latin typeface="Times New Roman" panose="02020603050405020304" pitchFamily="18" charset="0"/>
                <a:cs typeface="B Nazanin" panose="00000400000000000000" pitchFamily="2" charset="-78"/>
              </a:rPr>
              <a:t>قیمت ظروف آلومینیومی در مقایسه با ظروف قلع‌اندود نسبتاً بالاتر است.</a:t>
            </a:r>
          </a:p>
          <a:p>
            <a:pPr algn="just" rtl="1">
              <a:lnSpc>
                <a:spcPct val="100000"/>
              </a:lnSpc>
              <a:spcBef>
                <a:spcPts val="1200"/>
              </a:spcBef>
              <a:buClr>
                <a:srgbClr val="FF0000"/>
              </a:buClr>
              <a:buFont typeface="Wingdings" panose="05000000000000000000" pitchFamily="2" charset="2"/>
              <a:buChar char="Ø"/>
            </a:pPr>
            <a:r>
              <a:rPr lang="fa-IR" sz="2200" b="1" spc="-30" dirty="0" smtClean="0">
                <a:latin typeface="Times New Roman" panose="02020603050405020304" pitchFamily="18" charset="0"/>
                <a:cs typeface="B Nazanin" panose="00000400000000000000" pitchFamily="2" charset="-78"/>
              </a:rPr>
              <a:t>جهت استریل کردن مواد غذایی قرار گرفته در این ظروف، به اتوکلاو خاصی نیاز است.</a:t>
            </a:r>
          </a:p>
          <a:p>
            <a:pPr algn="just" rtl="1">
              <a:lnSpc>
                <a:spcPct val="100000"/>
              </a:lnSpc>
              <a:spcBef>
                <a:spcPts val="1200"/>
              </a:spcBef>
              <a:buClr>
                <a:srgbClr val="FF0000"/>
              </a:buClr>
              <a:buFont typeface="Wingdings" panose="05000000000000000000" pitchFamily="2" charset="2"/>
              <a:buChar char="Ø"/>
            </a:pPr>
            <a:r>
              <a:rPr lang="fa-IR" sz="2200" b="1" spc="-30" dirty="0" smtClean="0">
                <a:latin typeface="Times New Roman" panose="02020603050405020304" pitchFamily="18" charset="0"/>
                <a:cs typeface="B Nazanin" panose="00000400000000000000" pitchFamily="2" charset="-78"/>
              </a:rPr>
              <a:t>به علت حساسیت مکانیکی بالاتر، حمل و نقل آن مشکل‌تر است.</a:t>
            </a:r>
          </a:p>
          <a:p>
            <a:pPr algn="just" rtl="1">
              <a:lnSpc>
                <a:spcPct val="100000"/>
              </a:lnSpc>
              <a:spcBef>
                <a:spcPts val="1200"/>
              </a:spcBef>
              <a:buClr>
                <a:srgbClr val="FF0000"/>
              </a:buClr>
              <a:buFont typeface="Wingdings" panose="05000000000000000000" pitchFamily="2" charset="2"/>
              <a:buChar char="Ø"/>
            </a:pPr>
            <a:r>
              <a:rPr lang="fa-IR" sz="2200" b="1" spc="-30" dirty="0">
                <a:latin typeface="Times New Roman" panose="02020603050405020304" pitchFamily="18" charset="0"/>
                <a:cs typeface="B Nazanin" panose="00000400000000000000" pitchFamily="2" charset="-78"/>
              </a:rPr>
              <a:t> </a:t>
            </a:r>
            <a:r>
              <a:rPr lang="fa-IR" sz="2200" b="1" spc="-30" dirty="0" smtClean="0">
                <a:latin typeface="Times New Roman" panose="02020603050405020304" pitchFamily="18" charset="0"/>
                <a:cs typeface="B Nazanin" panose="00000400000000000000" pitchFamily="2" charset="-78"/>
              </a:rPr>
              <a:t>امکان گرم کردن آن با مایکروویو وجود ندارد.</a:t>
            </a:r>
          </a:p>
          <a:p>
            <a:pPr algn="just" rtl="1">
              <a:lnSpc>
                <a:spcPct val="100000"/>
              </a:lnSpc>
              <a:spcBef>
                <a:spcPts val="1200"/>
              </a:spcBef>
              <a:buClr>
                <a:srgbClr val="FF0000"/>
              </a:buClr>
              <a:buFont typeface="Wingdings" panose="05000000000000000000" pitchFamily="2" charset="2"/>
              <a:buChar char="Ø"/>
            </a:pPr>
            <a:r>
              <a:rPr lang="fa-IR" sz="2200" b="1" spc="-30" dirty="0" smtClean="0">
                <a:latin typeface="Times New Roman" panose="02020603050405020304" pitchFamily="18" charset="0"/>
                <a:cs typeface="B Nazanin" panose="00000400000000000000" pitchFamily="2" charset="-78"/>
              </a:rPr>
              <a:t>قابلیت دوخت توسط </a:t>
            </a:r>
            <a:r>
              <a:rPr lang="fa-IR" sz="2200" b="1" spc="-30" dirty="0">
                <a:latin typeface="Times New Roman" panose="02020603050405020304" pitchFamily="18" charset="0"/>
                <a:cs typeface="B Nazanin" panose="00000400000000000000" pitchFamily="2" charset="-78"/>
              </a:rPr>
              <a:t>المنت حرارتی </a:t>
            </a:r>
            <a:r>
              <a:rPr lang="fa-IR" sz="2200" b="1" spc="-30" dirty="0" smtClean="0">
                <a:latin typeface="Times New Roman" panose="02020603050405020304" pitchFamily="18" charset="0"/>
                <a:cs typeface="B Nazanin" panose="00000400000000000000" pitchFamily="2" charset="-78"/>
              </a:rPr>
              <a:t>را ندارد. </a:t>
            </a:r>
          </a:p>
          <a:p>
            <a:pPr algn="just" rtl="1">
              <a:lnSpc>
                <a:spcPct val="100000"/>
              </a:lnSpc>
              <a:spcBef>
                <a:spcPts val="1200"/>
              </a:spcBef>
              <a:buClr>
                <a:srgbClr val="FF0000"/>
              </a:buClr>
              <a:buFont typeface="Wingdings" panose="05000000000000000000" pitchFamily="2" charset="2"/>
              <a:buChar char="Ø"/>
            </a:pPr>
            <a:r>
              <a:rPr lang="fa-IR" sz="2200" b="1" spc="-30" dirty="0" smtClean="0">
                <a:latin typeface="Times New Roman" panose="02020603050405020304" pitchFamily="18" charset="0"/>
                <a:cs typeface="B Nazanin" panose="00000400000000000000" pitchFamily="2" charset="-78"/>
              </a:rPr>
              <a:t>ظروف آلومینیومی </a:t>
            </a:r>
            <a:r>
              <a:rPr lang="fa-IR" sz="2200" b="1" spc="-30" dirty="0">
                <a:latin typeface="Times New Roman" panose="02020603050405020304" pitchFamily="18" charset="0"/>
                <a:cs typeface="B Nazanin" panose="00000400000000000000" pitchFamily="2" charset="-78"/>
              </a:rPr>
              <a:t>بدون لاک </a:t>
            </a:r>
            <a:r>
              <a:rPr lang="fa-IR" sz="2200" b="1" spc="-30" dirty="0" smtClean="0">
                <a:latin typeface="Times New Roman" panose="02020603050405020304" pitchFamily="18" charset="0"/>
                <a:cs typeface="B Nazanin" panose="00000400000000000000" pitchFamily="2" charset="-78"/>
              </a:rPr>
              <a:t>مقاومت </a:t>
            </a:r>
            <a:r>
              <a:rPr lang="fa-IR" sz="2200" b="1" spc="-30" dirty="0">
                <a:latin typeface="Times New Roman" panose="02020603050405020304" pitchFamily="18" charset="0"/>
                <a:cs typeface="B Nazanin" panose="00000400000000000000" pitchFamily="2" charset="-78"/>
              </a:rPr>
              <a:t>کمتری </a:t>
            </a:r>
            <a:r>
              <a:rPr lang="fa-IR" sz="2200" b="1" spc="-30" dirty="0" smtClean="0">
                <a:latin typeface="Times New Roman" panose="02020603050405020304" pitchFamily="18" charset="0"/>
                <a:cs typeface="B Nazanin" panose="00000400000000000000" pitchFamily="2" charset="-78"/>
              </a:rPr>
              <a:t>در برابر عوامل خورنده دارد</a:t>
            </a:r>
            <a:r>
              <a:rPr lang="fa-IR" sz="2200" b="1" spc="-30" dirty="0">
                <a:latin typeface="Times New Roman" panose="02020603050405020304" pitchFamily="18" charset="0"/>
                <a:cs typeface="B Nazanin" panose="00000400000000000000" pitchFamily="2" charset="-78"/>
              </a:rPr>
              <a:t>.</a:t>
            </a:r>
          </a:p>
        </p:txBody>
      </p:sp>
      <p:sp>
        <p:nvSpPr>
          <p:cNvPr id="6" name="Slide Number Placeholder 5"/>
          <p:cNvSpPr>
            <a:spLocks noGrp="1"/>
          </p:cNvSpPr>
          <p:nvPr>
            <p:ph type="sldNum" sz="quarter" idx="12"/>
          </p:nvPr>
        </p:nvSpPr>
        <p:spPr/>
        <p:txBody>
          <a:bodyPr/>
          <a:lstStyle/>
          <a:p>
            <a:fld id="{5442B03D-F75C-4AD6-B45E-18EA38704B2E}" type="slidenum">
              <a:rPr lang="en-US" smtClean="0">
                <a:cs typeface="B Nazanin" panose="00000400000000000000" pitchFamily="2" charset="-78"/>
              </a:rPr>
              <a:pPr/>
              <a:t>7</a:t>
            </a:fld>
            <a:endParaRPr lang="en-US" dirty="0">
              <a:cs typeface="B Nazanin" panose="00000400000000000000" pitchFamily="2" charset="-78"/>
            </a:endParaRPr>
          </a:p>
        </p:txBody>
      </p:sp>
    </p:spTree>
    <p:extLst>
      <p:ext uri="{BB962C8B-B14F-4D97-AF65-F5344CB8AC3E}">
        <p14:creationId xmlns:p14="http://schemas.microsoft.com/office/powerpoint/2010/main" val="24734544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51874"/>
            <a:ext cx="7886700" cy="378581"/>
          </a:xfrm>
          <a:ln>
            <a:noFill/>
          </a:ln>
        </p:spPr>
        <p:style>
          <a:lnRef idx="2">
            <a:schemeClr val="dk1"/>
          </a:lnRef>
          <a:fillRef idx="1">
            <a:schemeClr val="lt1"/>
          </a:fillRef>
          <a:effectRef idx="0">
            <a:schemeClr val="dk1"/>
          </a:effectRef>
          <a:fontRef idx="minor">
            <a:schemeClr val="dk1"/>
          </a:fontRef>
        </p:style>
        <p:txBody>
          <a:bodyPr>
            <a:normAutofit fontScale="90000"/>
          </a:bodyPr>
          <a:lstStyle/>
          <a:p>
            <a:pPr algn="ctr" rtl="1"/>
            <a:r>
              <a:rPr lang="fa-IR" sz="3600" dirty="0" smtClean="0">
                <a:solidFill>
                  <a:srgbClr val="0000FF"/>
                </a:solidFill>
                <a:latin typeface="Times New Roman" panose="02020603050405020304" pitchFamily="18" charset="0"/>
                <a:cs typeface="B Titr" panose="00000700000000000000" pitchFamily="2" charset="-78"/>
              </a:rPr>
              <a:t>تولید ورق و فویل آلومینیوم</a:t>
            </a:r>
            <a:endParaRPr lang="en-US" sz="3600" dirty="0">
              <a:solidFill>
                <a:srgbClr val="0000FF"/>
              </a:solidFill>
              <a:latin typeface="Times New Roman" panose="02020603050405020304" pitchFamily="18" charset="0"/>
              <a:cs typeface="B Titr" panose="00000700000000000000" pitchFamily="2" charset="-78"/>
            </a:endParaRPr>
          </a:p>
        </p:txBody>
      </p:sp>
      <p:sp>
        <p:nvSpPr>
          <p:cNvPr id="3" name="Content Placeholder 2"/>
          <p:cNvSpPr>
            <a:spLocks noGrp="1"/>
          </p:cNvSpPr>
          <p:nvPr>
            <p:ph idx="1"/>
          </p:nvPr>
        </p:nvSpPr>
        <p:spPr>
          <a:xfrm>
            <a:off x="557816" y="783272"/>
            <a:ext cx="8028368" cy="5511651"/>
          </a:xfrm>
        </p:spPr>
        <p:txBody>
          <a:bodyPr>
            <a:normAutofit lnSpcReduction="10000"/>
          </a:bodyPr>
          <a:lstStyle/>
          <a:p>
            <a:pPr marL="0" indent="0" algn="just" rtl="1">
              <a:lnSpc>
                <a:spcPct val="100000"/>
              </a:lnSpc>
              <a:spcBef>
                <a:spcPts val="1200"/>
              </a:spcBef>
              <a:buClr>
                <a:srgbClr val="FF0000"/>
              </a:buClr>
              <a:buNone/>
            </a:pPr>
            <a:r>
              <a:rPr lang="fa-IR" sz="2200" b="1" spc="-30" dirty="0" smtClean="0">
                <a:solidFill>
                  <a:srgbClr val="FF0000"/>
                </a:solidFill>
                <a:latin typeface="Times New Roman" panose="02020603050405020304" pitchFamily="18" charset="0"/>
                <a:cs typeface="B Nazanin" panose="00000400000000000000" pitchFamily="2" charset="-78"/>
              </a:rPr>
              <a:t>فرایند تولید آلومینیوم شامل دو مرحله است:</a:t>
            </a:r>
          </a:p>
          <a:p>
            <a:pPr marL="0" indent="0" algn="just" rtl="1">
              <a:lnSpc>
                <a:spcPct val="100000"/>
              </a:lnSpc>
              <a:spcBef>
                <a:spcPts val="1200"/>
              </a:spcBef>
              <a:buClr>
                <a:srgbClr val="FF0000"/>
              </a:buClr>
              <a:buNone/>
            </a:pPr>
            <a:r>
              <a:rPr lang="fa-IR" sz="2200" b="1" spc="-30" dirty="0" smtClean="0">
                <a:latin typeface="Times New Roman" panose="02020603050405020304" pitchFamily="18" charset="0"/>
                <a:cs typeface="B Nazanin" panose="00000400000000000000" pitchFamily="2" charset="-78"/>
              </a:rPr>
              <a:t>1. تولید آلومینا یا اکسید آلومینیوم (</a:t>
            </a:r>
            <a:r>
              <a:rPr lang="en-US" sz="2000" b="1" spc="-30" dirty="0" smtClean="0">
                <a:latin typeface="Times New Roman" panose="02020603050405020304" pitchFamily="18" charset="0"/>
                <a:cs typeface="B Nazanin" panose="00000400000000000000" pitchFamily="2" charset="-78"/>
              </a:rPr>
              <a:t>AL</a:t>
            </a:r>
            <a:r>
              <a:rPr lang="en-US" sz="2000" b="1" spc="-30" baseline="-25000" dirty="0" smtClean="0">
                <a:latin typeface="Times New Roman" panose="02020603050405020304" pitchFamily="18" charset="0"/>
                <a:cs typeface="B Nazanin" panose="00000400000000000000" pitchFamily="2" charset="-78"/>
              </a:rPr>
              <a:t>2</a:t>
            </a:r>
            <a:r>
              <a:rPr lang="en-US" sz="2000" b="1" spc="-30" dirty="0" smtClean="0">
                <a:latin typeface="Times New Roman" panose="02020603050405020304" pitchFamily="18" charset="0"/>
                <a:cs typeface="B Nazanin" panose="00000400000000000000" pitchFamily="2" charset="-78"/>
              </a:rPr>
              <a:t>O</a:t>
            </a:r>
            <a:r>
              <a:rPr lang="en-US" sz="2000" b="1" spc="-30" baseline="-25000" dirty="0" smtClean="0">
                <a:latin typeface="Times New Roman" panose="02020603050405020304" pitchFamily="18" charset="0"/>
                <a:cs typeface="B Nazanin" panose="00000400000000000000" pitchFamily="2" charset="-78"/>
              </a:rPr>
              <a:t>3</a:t>
            </a:r>
            <a:r>
              <a:rPr lang="fa-IR" sz="2200" b="1" spc="-30" dirty="0" smtClean="0">
                <a:latin typeface="Times New Roman" panose="02020603050405020304" pitchFamily="18" charset="0"/>
                <a:cs typeface="B Nazanin" panose="00000400000000000000" pitchFamily="2" charset="-78"/>
              </a:rPr>
              <a:t>): بوکسیت در مجاورت سود سوزآور (</a:t>
            </a:r>
            <a:r>
              <a:rPr lang="en-US" sz="2200" b="1" spc="-30" dirty="0">
                <a:latin typeface="Times New Roman" panose="02020603050405020304" pitchFamily="18" charset="0"/>
                <a:cs typeface="B Nazanin" panose="00000400000000000000" pitchFamily="2" charset="-78"/>
              </a:rPr>
              <a:t>Sodium </a:t>
            </a:r>
            <a:r>
              <a:rPr lang="en-US" sz="2200" b="1" spc="-30" dirty="0" smtClean="0">
                <a:latin typeface="Times New Roman" panose="02020603050405020304" pitchFamily="18" charset="0"/>
                <a:cs typeface="B Nazanin" panose="00000400000000000000" pitchFamily="2" charset="-78"/>
              </a:rPr>
              <a:t>hydroxide (</a:t>
            </a:r>
            <a:r>
              <a:rPr lang="en-US" sz="2200" b="1" spc="-30" dirty="0" err="1" smtClean="0">
                <a:latin typeface="Times New Roman" panose="02020603050405020304" pitchFamily="18" charset="0"/>
                <a:cs typeface="B Nazanin" panose="00000400000000000000" pitchFamily="2" charset="-78"/>
              </a:rPr>
              <a:t>NaOH</a:t>
            </a:r>
            <a:r>
              <a:rPr lang="fa-IR" sz="2200" b="1" spc="-30" dirty="0" smtClean="0">
                <a:latin typeface="Times New Roman" panose="02020603050405020304" pitchFamily="18" charset="0"/>
                <a:cs typeface="B Nazanin" panose="00000400000000000000" pitchFamily="2" charset="-78"/>
              </a:rPr>
              <a:t>) در معرض حرارت بالا قرار می‌گیرد در نهایت پودری سفیدرنگ بدست خواهد آمد.</a:t>
            </a:r>
          </a:p>
          <a:p>
            <a:pPr marL="0" indent="0" algn="just" rtl="1">
              <a:lnSpc>
                <a:spcPct val="100000"/>
              </a:lnSpc>
              <a:spcBef>
                <a:spcPts val="1200"/>
              </a:spcBef>
              <a:buClr>
                <a:srgbClr val="FF0000"/>
              </a:buClr>
              <a:buNone/>
            </a:pPr>
            <a:r>
              <a:rPr lang="fa-IR" sz="2200" b="1" spc="-30" dirty="0" smtClean="0">
                <a:latin typeface="Times New Roman" panose="02020603050405020304" pitchFamily="18" charset="0"/>
                <a:cs typeface="B Nazanin" panose="00000400000000000000" pitchFamily="2" charset="-78"/>
              </a:rPr>
              <a:t>2</a:t>
            </a:r>
            <a:r>
              <a:rPr lang="fa-IR" sz="2200" b="1" spc="-30" dirty="0">
                <a:latin typeface="Times New Roman" panose="02020603050405020304" pitchFamily="18" charset="0"/>
                <a:cs typeface="B Nazanin" panose="00000400000000000000" pitchFamily="2" charset="-78"/>
              </a:rPr>
              <a:t>. ذوب الکتریکی آلومینا: در این مرحله، آلومینا با </a:t>
            </a:r>
            <a:r>
              <a:rPr lang="fa-IR" sz="2200" b="1" spc="-30" dirty="0" smtClean="0">
                <a:latin typeface="Times New Roman" panose="02020603050405020304" pitchFamily="18" charset="0"/>
                <a:cs typeface="B Nazanin" panose="00000400000000000000" pitchFamily="2" charset="-78"/>
              </a:rPr>
              <a:t>کرایولیت (</a:t>
            </a:r>
            <a:r>
              <a:rPr lang="en-US" sz="2200" b="1" spc="-30" dirty="0" smtClean="0">
                <a:latin typeface="Times New Roman" panose="02020603050405020304" pitchFamily="18" charset="0"/>
                <a:cs typeface="B Nazanin" panose="00000400000000000000" pitchFamily="2" charset="-78"/>
              </a:rPr>
              <a:t>Cryolite</a:t>
            </a:r>
            <a:r>
              <a:rPr lang="fa-IR" sz="2200" b="1" spc="-30" dirty="0">
                <a:latin typeface="Times New Roman" panose="02020603050405020304" pitchFamily="18" charset="0"/>
                <a:cs typeface="B Nazanin" panose="00000400000000000000" pitchFamily="2" charset="-78"/>
              </a:rPr>
              <a:t>) </a:t>
            </a:r>
            <a:r>
              <a:rPr lang="fa-IR" sz="2200" b="1" spc="-30" dirty="0" smtClean="0">
                <a:latin typeface="Times New Roman" panose="02020603050405020304" pitchFamily="18" charset="0"/>
                <a:cs typeface="B Nazanin" panose="00000400000000000000" pitchFamily="2" charset="-78"/>
              </a:rPr>
              <a:t>یا فلوئور </a:t>
            </a:r>
            <a:r>
              <a:rPr lang="fa-IR" sz="2200" b="1" spc="-30" dirty="0">
                <a:latin typeface="Times New Roman" panose="02020603050405020304" pitchFamily="18" charset="0"/>
                <a:cs typeface="B Nazanin" panose="00000400000000000000" pitchFamily="2" charset="-78"/>
              </a:rPr>
              <a:t>مضاعف سدیم و آلومینیوم حل شده و با اعمال جریان الکتریکی، مولکول‌هاي آلومینا </a:t>
            </a:r>
            <a:r>
              <a:rPr lang="fa-IR" sz="2200" b="1" spc="-30" dirty="0" smtClean="0">
                <a:latin typeface="Times New Roman" panose="02020603050405020304" pitchFamily="18" charset="0"/>
                <a:cs typeface="B Nazanin" panose="00000400000000000000" pitchFamily="2" charset="-78"/>
              </a:rPr>
              <a:t>احیاء شده </a:t>
            </a:r>
            <a:r>
              <a:rPr lang="fa-IR" sz="2200" b="1" spc="-30" dirty="0">
                <a:latin typeface="Times New Roman" panose="02020603050405020304" pitchFamily="18" charset="0"/>
                <a:cs typeface="B Nazanin" panose="00000400000000000000" pitchFamily="2" charset="-78"/>
              </a:rPr>
              <a:t>و </a:t>
            </a:r>
            <a:r>
              <a:rPr lang="fa-IR" sz="2200" b="1" spc="-30" dirty="0" smtClean="0">
                <a:latin typeface="Times New Roman" panose="02020603050405020304" pitchFamily="18" charset="0"/>
                <a:cs typeface="B Nazanin" panose="00000400000000000000" pitchFamily="2" charset="-78"/>
              </a:rPr>
              <a:t>به </a:t>
            </a:r>
            <a:r>
              <a:rPr lang="fa-IR" sz="2200" b="1" spc="-30" dirty="0">
                <a:latin typeface="Times New Roman" panose="02020603050405020304" pitchFamily="18" charset="0"/>
                <a:cs typeface="B Nazanin" panose="00000400000000000000" pitchFamily="2" charset="-78"/>
              </a:rPr>
              <a:t>آلومینیوم و اکسیژن </a:t>
            </a:r>
            <a:r>
              <a:rPr lang="fa-IR" sz="2200" b="1" spc="-30" dirty="0" smtClean="0">
                <a:latin typeface="Times New Roman" panose="02020603050405020304" pitchFamily="18" charset="0"/>
                <a:cs typeface="B Nazanin" panose="00000400000000000000" pitchFamily="2" charset="-78"/>
              </a:rPr>
              <a:t>تبدیل می‌گردند.</a:t>
            </a:r>
          </a:p>
          <a:p>
            <a:pPr marL="0" indent="0" algn="just" rtl="1">
              <a:lnSpc>
                <a:spcPct val="100000"/>
              </a:lnSpc>
              <a:spcBef>
                <a:spcPts val="1200"/>
              </a:spcBef>
              <a:buClr>
                <a:srgbClr val="FF0000"/>
              </a:buClr>
              <a:buNone/>
            </a:pPr>
            <a:r>
              <a:rPr lang="fa-IR" sz="2200" b="1" spc="-30" dirty="0" smtClean="0">
                <a:solidFill>
                  <a:srgbClr val="FF0000"/>
                </a:solidFill>
                <a:latin typeface="Times New Roman" panose="02020603050405020304" pitchFamily="18" charset="0"/>
                <a:cs typeface="B Nazanin" panose="00000400000000000000" pitchFamily="2" charset="-78"/>
              </a:rPr>
              <a:t>تولید ورق‌های آلومینیومی</a:t>
            </a:r>
          </a:p>
          <a:p>
            <a:pPr algn="just" rtl="1">
              <a:lnSpc>
                <a:spcPct val="100000"/>
              </a:lnSpc>
              <a:spcBef>
                <a:spcPts val="1200"/>
              </a:spcBef>
              <a:buClr>
                <a:srgbClr val="FF0000"/>
              </a:buClr>
              <a:buFont typeface="Wingdings" panose="05000000000000000000" pitchFamily="2" charset="2"/>
              <a:buChar char="Ø"/>
            </a:pPr>
            <a:r>
              <a:rPr lang="fa-IR" sz="2200" b="1" spc="-30" dirty="0">
                <a:latin typeface="Times New Roman" panose="02020603050405020304" pitchFamily="18" charset="0"/>
                <a:cs typeface="B Nazanin" panose="00000400000000000000" pitchFamily="2" charset="-78"/>
              </a:rPr>
              <a:t>آلومینیوم </a:t>
            </a:r>
            <a:r>
              <a:rPr lang="fa-IR" sz="2200" b="1" spc="-30" dirty="0" smtClean="0">
                <a:latin typeface="Times New Roman" panose="02020603050405020304" pitchFamily="18" charset="0"/>
                <a:cs typeface="B Nazanin" panose="00000400000000000000" pitchFamily="2" charset="-78"/>
              </a:rPr>
              <a:t>مذاب </a:t>
            </a:r>
            <a:r>
              <a:rPr lang="fa-IR" sz="2200" b="1" spc="-30" dirty="0">
                <a:latin typeface="Times New Roman" panose="02020603050405020304" pitchFamily="18" charset="0"/>
                <a:cs typeface="B Nazanin" panose="00000400000000000000" pitchFamily="2" charset="-78"/>
              </a:rPr>
              <a:t>با خلوص بالای 99 درصد وارد قالب ریخته‌گری مستطیل شکل می‌شود تا </a:t>
            </a:r>
            <a:r>
              <a:rPr lang="fa-IR" sz="2200" b="1" spc="-30" dirty="0" smtClean="0">
                <a:latin typeface="Times New Roman" panose="02020603050405020304" pitchFamily="18" charset="0"/>
                <a:cs typeface="B Nazanin" panose="00000400000000000000" pitchFamily="2" charset="-78"/>
              </a:rPr>
              <a:t>ورق </a:t>
            </a:r>
            <a:r>
              <a:rPr lang="fa-IR" sz="2200" b="1" spc="-30" dirty="0">
                <a:latin typeface="Times New Roman" panose="02020603050405020304" pitchFamily="18" charset="0"/>
                <a:cs typeface="B Nazanin" panose="00000400000000000000" pitchFamily="2" charset="-78"/>
              </a:rPr>
              <a:t>آلومینیوم</a:t>
            </a:r>
            <a:r>
              <a:rPr lang="fa-IR" sz="2200" b="1" spc="-30" dirty="0" smtClean="0">
                <a:latin typeface="Times New Roman" panose="02020603050405020304" pitchFamily="18" charset="0"/>
                <a:cs typeface="B Nazanin" panose="00000400000000000000" pitchFamily="2" charset="-78"/>
              </a:rPr>
              <a:t> </a:t>
            </a:r>
            <a:r>
              <a:rPr lang="fa-IR" sz="2200" b="1" spc="-30" dirty="0">
                <a:latin typeface="Times New Roman" panose="02020603050405020304" pitchFamily="18" charset="0"/>
                <a:cs typeface="B Nazanin" panose="00000400000000000000" pitchFamily="2" charset="-78"/>
              </a:rPr>
              <a:t>با ضخامت 7 میلی‌متر تولید گردد. </a:t>
            </a:r>
          </a:p>
          <a:p>
            <a:pPr algn="just" rtl="1">
              <a:lnSpc>
                <a:spcPct val="100000"/>
              </a:lnSpc>
              <a:spcBef>
                <a:spcPts val="1200"/>
              </a:spcBef>
              <a:buClr>
                <a:srgbClr val="FF0000"/>
              </a:buClr>
              <a:buFont typeface="Wingdings" panose="05000000000000000000" pitchFamily="2" charset="2"/>
              <a:buChar char="Ø"/>
            </a:pPr>
            <a:r>
              <a:rPr lang="fa-IR" sz="2200" b="1" spc="-30" dirty="0">
                <a:latin typeface="Times New Roman" panose="02020603050405020304" pitchFamily="18" charset="0"/>
                <a:cs typeface="B Nazanin" panose="00000400000000000000" pitchFamily="2" charset="-78"/>
              </a:rPr>
              <a:t>سپس برای کاهش ضخامت، ورق‌های آلومینیومی از میان غلطک‌های گرم عبور داده </a:t>
            </a:r>
            <a:r>
              <a:rPr lang="fa-IR" sz="2200" b="1" spc="-30" dirty="0" smtClean="0">
                <a:latin typeface="Times New Roman" panose="02020603050405020304" pitchFamily="18" charset="0"/>
                <a:cs typeface="B Nazanin" panose="00000400000000000000" pitchFamily="2" charset="-78"/>
              </a:rPr>
              <a:t>می‌شوند </a:t>
            </a:r>
            <a:r>
              <a:rPr lang="fa-IR" sz="2200" b="1" spc="-30" dirty="0">
                <a:latin typeface="Times New Roman" panose="02020603050405020304" pitchFamily="18" charset="0"/>
                <a:cs typeface="B Nazanin" panose="00000400000000000000" pitchFamily="2" charset="-78"/>
              </a:rPr>
              <a:t>تا ضخامت ورق به 0/6 میلی‌متر کاهش یابد. بعد از مرحله استرس‌زدایی </a:t>
            </a:r>
            <a:r>
              <a:rPr lang="fa-IR" sz="2200" b="1" spc="-30" dirty="0" smtClean="0">
                <a:latin typeface="Times New Roman" panose="02020603050405020304" pitchFamily="18" charset="0"/>
                <a:cs typeface="B Nazanin" panose="00000400000000000000" pitchFamily="2" charset="-78"/>
              </a:rPr>
              <a:t>(</a:t>
            </a:r>
            <a:r>
              <a:rPr lang="en-US" sz="2200" b="1" spc="-30" dirty="0" smtClean="0">
                <a:latin typeface="Times New Roman" panose="02020603050405020304" pitchFamily="18" charset="0"/>
                <a:cs typeface="B Nazanin" panose="00000400000000000000" pitchFamily="2" charset="-78"/>
              </a:rPr>
              <a:t>annealing</a:t>
            </a:r>
            <a:r>
              <a:rPr lang="fa-IR" sz="2200" b="1" spc="-30" dirty="0" smtClean="0">
                <a:latin typeface="Times New Roman" panose="02020603050405020304" pitchFamily="18" charset="0"/>
                <a:cs typeface="B Nazanin" panose="00000400000000000000" pitchFamily="2" charset="-78"/>
              </a:rPr>
              <a:t>) </a:t>
            </a:r>
            <a:r>
              <a:rPr lang="fa-IR" sz="2200" b="1" spc="-30" dirty="0">
                <a:latin typeface="Times New Roman" panose="02020603050405020304" pitchFamily="18" charset="0"/>
                <a:cs typeface="B Nazanin" panose="00000400000000000000" pitchFamily="2" charset="-78"/>
              </a:rPr>
              <a:t>از میان غلطک‌های سرد (چهار مرتبه) عبور داده می‌شوند تا </a:t>
            </a:r>
            <a:r>
              <a:rPr lang="fa-IR" sz="2200" b="1" spc="-30" dirty="0" smtClean="0">
                <a:latin typeface="Times New Roman" panose="02020603050405020304" pitchFamily="18" charset="0"/>
                <a:cs typeface="B Nazanin" panose="00000400000000000000" pitchFamily="2" charset="-78"/>
              </a:rPr>
              <a:t>ضخامت ورق به </a:t>
            </a:r>
            <a:r>
              <a:rPr lang="fa-IR" sz="2200" b="1" spc="-30" dirty="0">
                <a:latin typeface="Times New Roman" panose="02020603050405020304" pitchFamily="18" charset="0"/>
                <a:cs typeface="B Nazanin" panose="00000400000000000000" pitchFamily="2" charset="-78"/>
              </a:rPr>
              <a:t>0/037 میلی‌متر </a:t>
            </a:r>
            <a:r>
              <a:rPr lang="fa-IR" sz="2200" b="1" spc="-30" dirty="0" smtClean="0">
                <a:latin typeface="Times New Roman" panose="02020603050405020304" pitchFamily="18" charset="0"/>
                <a:cs typeface="B Nazanin" panose="00000400000000000000" pitchFamily="2" charset="-78"/>
              </a:rPr>
              <a:t>و </a:t>
            </a:r>
            <a:r>
              <a:rPr lang="fa-IR" sz="2200" b="1" spc="-30" dirty="0">
                <a:latin typeface="Times New Roman" panose="02020603050405020304" pitchFamily="18" charset="0"/>
                <a:cs typeface="B Nazanin" panose="00000400000000000000" pitchFamily="2" charset="-78"/>
              </a:rPr>
              <a:t>برای بسته‌های </a:t>
            </a:r>
            <a:r>
              <a:rPr lang="fa-IR" sz="2200" b="1" spc="-30" dirty="0" smtClean="0">
                <a:latin typeface="Times New Roman" panose="02020603050405020304" pitchFamily="18" charset="0"/>
                <a:cs typeface="B Nazanin" panose="00000400000000000000" pitchFamily="2" charset="-78"/>
              </a:rPr>
              <a:t>انعطاف‌پذیر به </a:t>
            </a:r>
            <a:r>
              <a:rPr lang="fa-IR" sz="2200" b="1" spc="-30" dirty="0">
                <a:latin typeface="Times New Roman" panose="02020603050405020304" pitchFamily="18" charset="0"/>
                <a:cs typeface="B Nazanin" panose="00000400000000000000" pitchFamily="2" charset="-78"/>
              </a:rPr>
              <a:t>0/002-0/007 میلی‌متر </a:t>
            </a:r>
            <a:r>
              <a:rPr lang="fa-IR" sz="2200" b="1" spc="-30" dirty="0" smtClean="0">
                <a:latin typeface="Times New Roman" panose="02020603050405020304" pitchFamily="18" charset="0"/>
                <a:cs typeface="B Nazanin" panose="00000400000000000000" pitchFamily="2" charset="-78"/>
              </a:rPr>
              <a:t>کاهش </a:t>
            </a:r>
            <a:r>
              <a:rPr lang="fa-IR" sz="2200" b="1" spc="-30" dirty="0">
                <a:latin typeface="Times New Roman" panose="02020603050405020304" pitchFamily="18" charset="0"/>
                <a:cs typeface="B Nazanin" panose="00000400000000000000" pitchFamily="2" charset="-78"/>
              </a:rPr>
              <a:t>یابد. سپس مجدداً استرس‌زدایی می‌گردد.</a:t>
            </a:r>
          </a:p>
          <a:p>
            <a:pPr marL="0" indent="0" algn="just" rtl="1">
              <a:lnSpc>
                <a:spcPct val="100000"/>
              </a:lnSpc>
              <a:spcBef>
                <a:spcPts val="1200"/>
              </a:spcBef>
              <a:buClr>
                <a:srgbClr val="FF0000"/>
              </a:buClr>
              <a:buNone/>
            </a:pPr>
            <a:endParaRPr lang="fa-IR" sz="2200" b="1" spc="-30" dirty="0" smtClean="0">
              <a:latin typeface="Times New Roman" panose="02020603050405020304" pitchFamily="18" charset="0"/>
              <a:cs typeface="B Nazanin" panose="00000400000000000000" pitchFamily="2" charset="-78"/>
            </a:endParaRPr>
          </a:p>
        </p:txBody>
      </p:sp>
      <p:sp>
        <p:nvSpPr>
          <p:cNvPr id="6" name="Slide Number Placeholder 5"/>
          <p:cNvSpPr>
            <a:spLocks noGrp="1"/>
          </p:cNvSpPr>
          <p:nvPr>
            <p:ph type="sldNum" sz="quarter" idx="12"/>
          </p:nvPr>
        </p:nvSpPr>
        <p:spPr/>
        <p:txBody>
          <a:bodyPr/>
          <a:lstStyle/>
          <a:p>
            <a:fld id="{5442B03D-F75C-4AD6-B45E-18EA38704B2E}" type="slidenum">
              <a:rPr lang="en-US" smtClean="0">
                <a:cs typeface="B Nazanin" panose="00000400000000000000" pitchFamily="2" charset="-78"/>
              </a:rPr>
              <a:pPr/>
              <a:t>8</a:t>
            </a:fld>
            <a:endParaRPr lang="en-US" dirty="0">
              <a:cs typeface="B Nazanin" panose="00000400000000000000" pitchFamily="2" charset="-78"/>
            </a:endParaRPr>
          </a:p>
        </p:txBody>
      </p:sp>
    </p:spTree>
    <p:extLst>
      <p:ext uri="{BB962C8B-B14F-4D97-AF65-F5344CB8AC3E}">
        <p14:creationId xmlns:p14="http://schemas.microsoft.com/office/powerpoint/2010/main" val="21825911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9029" y="3691501"/>
            <a:ext cx="8157155" cy="3029975"/>
          </a:xfrm>
          <a:prstGeom prst="rect">
            <a:avLst/>
          </a:prstGeom>
        </p:spPr>
      </p:pic>
      <p:sp>
        <p:nvSpPr>
          <p:cNvPr id="2" name="Title 1"/>
          <p:cNvSpPr>
            <a:spLocks noGrp="1"/>
          </p:cNvSpPr>
          <p:nvPr>
            <p:ph type="title"/>
          </p:nvPr>
        </p:nvSpPr>
        <p:spPr>
          <a:xfrm>
            <a:off x="628650" y="251874"/>
            <a:ext cx="7886700" cy="431520"/>
          </a:xfrm>
          <a:ln>
            <a:noFill/>
          </a:ln>
        </p:spPr>
        <p:style>
          <a:lnRef idx="2">
            <a:schemeClr val="dk1"/>
          </a:lnRef>
          <a:fillRef idx="1">
            <a:schemeClr val="lt1"/>
          </a:fillRef>
          <a:effectRef idx="0">
            <a:schemeClr val="dk1"/>
          </a:effectRef>
          <a:fontRef idx="minor">
            <a:schemeClr val="dk1"/>
          </a:fontRef>
        </p:style>
        <p:txBody>
          <a:bodyPr>
            <a:noAutofit/>
          </a:bodyPr>
          <a:lstStyle/>
          <a:p>
            <a:pPr algn="ctr" rtl="1"/>
            <a:r>
              <a:rPr lang="fa-IR" sz="2800" dirty="0" smtClean="0">
                <a:solidFill>
                  <a:srgbClr val="0000FF"/>
                </a:solidFill>
                <a:latin typeface="Times New Roman" panose="02020603050405020304" pitchFamily="18" charset="0"/>
                <a:cs typeface="B Titr" panose="00000700000000000000" pitchFamily="2" charset="-78"/>
              </a:rPr>
              <a:t>تولید ورق و فویل آلومینیوم</a:t>
            </a:r>
            <a:endParaRPr lang="en-US" sz="2800" dirty="0">
              <a:solidFill>
                <a:srgbClr val="0000FF"/>
              </a:solidFill>
              <a:latin typeface="Times New Roman" panose="02020603050405020304" pitchFamily="18" charset="0"/>
              <a:cs typeface="B Titr" panose="00000700000000000000" pitchFamily="2" charset="-78"/>
            </a:endParaRPr>
          </a:p>
        </p:txBody>
      </p:sp>
      <p:sp>
        <p:nvSpPr>
          <p:cNvPr id="3" name="Content Placeholder 2"/>
          <p:cNvSpPr>
            <a:spLocks noGrp="1"/>
          </p:cNvSpPr>
          <p:nvPr>
            <p:ph idx="1"/>
          </p:nvPr>
        </p:nvSpPr>
        <p:spPr>
          <a:xfrm>
            <a:off x="557816" y="873804"/>
            <a:ext cx="8028368" cy="2971489"/>
          </a:xfrm>
        </p:spPr>
        <p:txBody>
          <a:bodyPr>
            <a:normAutofit fontScale="77500" lnSpcReduction="20000"/>
          </a:bodyPr>
          <a:lstStyle/>
          <a:p>
            <a:pPr algn="just" rtl="1">
              <a:lnSpc>
                <a:spcPct val="100000"/>
              </a:lnSpc>
              <a:spcBef>
                <a:spcPts val="1200"/>
              </a:spcBef>
              <a:buClr>
                <a:srgbClr val="FF0000"/>
              </a:buClr>
              <a:buFont typeface="Wingdings" panose="05000000000000000000" pitchFamily="2" charset="2"/>
              <a:buChar char="Ø"/>
            </a:pPr>
            <a:r>
              <a:rPr lang="fa-IR" sz="2200" b="1" spc="-30" dirty="0" smtClean="0">
                <a:latin typeface="Times New Roman" panose="02020603050405020304" pitchFamily="18" charset="0"/>
                <a:cs typeface="B Nazanin" panose="00000400000000000000" pitchFamily="2" charset="-78"/>
              </a:rPr>
              <a:t>آلومینیوم فلزی نرم است که برای افزایش استحکام آن از عناصر مختلفی استفاده می‌شود. آلیاژهای </a:t>
            </a:r>
            <a:r>
              <a:rPr lang="fa-IR" sz="2200" b="1" spc="-30" dirty="0">
                <a:latin typeface="Times New Roman" panose="02020603050405020304" pitchFamily="18" charset="0"/>
                <a:cs typeface="B Nazanin" panose="00000400000000000000" pitchFamily="2" charset="-78"/>
              </a:rPr>
              <a:t>مختلفی از آلومینیوم با کدهای اختصاصی مانند سری‌های 1000، 2000، 3000، </a:t>
            </a:r>
            <a:r>
              <a:rPr lang="fa-IR" sz="2200" b="1" spc="-30" dirty="0" smtClean="0">
                <a:latin typeface="Times New Roman" panose="02020603050405020304" pitchFamily="18" charset="0"/>
                <a:cs typeface="B Nazanin" panose="00000400000000000000" pitchFamily="2" charset="-78"/>
              </a:rPr>
              <a:t>5000 </a:t>
            </a:r>
            <a:r>
              <a:rPr lang="fa-IR" sz="2200" b="1" spc="-30" dirty="0">
                <a:latin typeface="Times New Roman" panose="02020603050405020304" pitchFamily="18" charset="0"/>
                <a:cs typeface="B Nazanin" panose="00000400000000000000" pitchFamily="2" charset="-78"/>
              </a:rPr>
              <a:t>و 8000 تولید </a:t>
            </a:r>
            <a:r>
              <a:rPr lang="fa-IR" sz="2200" b="1" spc="-30" dirty="0" smtClean="0">
                <a:latin typeface="Times New Roman" panose="02020603050405020304" pitchFamily="18" charset="0"/>
                <a:cs typeface="B Nazanin" panose="00000400000000000000" pitchFamily="2" charset="-78"/>
              </a:rPr>
              <a:t>می‌گردند.</a:t>
            </a:r>
          </a:p>
          <a:p>
            <a:pPr algn="just" rtl="1">
              <a:lnSpc>
                <a:spcPct val="100000"/>
              </a:lnSpc>
              <a:spcBef>
                <a:spcPts val="1200"/>
              </a:spcBef>
              <a:buClr>
                <a:srgbClr val="FF0000"/>
              </a:buClr>
              <a:buFont typeface="Wingdings" panose="05000000000000000000" pitchFamily="2" charset="2"/>
              <a:buChar char="Ø"/>
            </a:pPr>
            <a:r>
              <a:rPr lang="fa-IR" sz="2200" b="1" spc="-30" dirty="0" smtClean="0">
                <a:latin typeface="Times New Roman" panose="02020603050405020304" pitchFamily="18" charset="0"/>
                <a:cs typeface="B Nazanin" panose="00000400000000000000" pitchFamily="2" charset="-78"/>
              </a:rPr>
              <a:t>سری 1000 که دارای خلوص آلومینیوم بالاتر از 99 درصد است.  ناخالصی آن عمدتاً شامل </a:t>
            </a:r>
            <a:r>
              <a:rPr lang="en-US" sz="2200" b="1" spc="-30" dirty="0" smtClean="0">
                <a:latin typeface="Times New Roman" panose="02020603050405020304" pitchFamily="18" charset="0"/>
                <a:cs typeface="B Nazanin" panose="00000400000000000000" pitchFamily="2" charset="-78"/>
              </a:rPr>
              <a:t>Fe</a:t>
            </a:r>
            <a:r>
              <a:rPr lang="fa-IR" sz="2200" b="1" spc="-30" dirty="0" smtClean="0">
                <a:latin typeface="Times New Roman" panose="02020603050405020304" pitchFamily="18" charset="0"/>
                <a:cs typeface="B Nazanin" panose="00000400000000000000" pitchFamily="2" charset="-78"/>
              </a:rPr>
              <a:t> و مقدار کمتری </a:t>
            </a:r>
            <a:r>
              <a:rPr lang="en-US" sz="2200" b="1" spc="-30" dirty="0" smtClean="0">
                <a:latin typeface="Times New Roman" panose="02020603050405020304" pitchFamily="18" charset="0"/>
                <a:cs typeface="B Nazanin" panose="00000400000000000000" pitchFamily="2" charset="-78"/>
              </a:rPr>
              <a:t>Cu</a:t>
            </a:r>
            <a:r>
              <a:rPr lang="fa-IR" sz="2200" b="1" spc="-30" dirty="0" smtClean="0">
                <a:latin typeface="Times New Roman" panose="02020603050405020304" pitchFamily="18" charset="0"/>
                <a:cs typeface="B Nazanin" panose="00000400000000000000" pitchFamily="2" charset="-78"/>
              </a:rPr>
              <a:t> و </a:t>
            </a:r>
            <a:r>
              <a:rPr lang="en-US" sz="2200" b="1" spc="-30" dirty="0" err="1" smtClean="0">
                <a:latin typeface="Times New Roman" panose="02020603050405020304" pitchFamily="18" charset="0"/>
                <a:cs typeface="B Nazanin" panose="00000400000000000000" pitchFamily="2" charset="-78"/>
              </a:rPr>
              <a:t>Mn</a:t>
            </a:r>
            <a:r>
              <a:rPr lang="fa-IR" sz="2200" b="1" spc="-30" dirty="0" smtClean="0">
                <a:latin typeface="Times New Roman" panose="02020603050405020304" pitchFamily="18" charset="0"/>
                <a:cs typeface="B Nazanin" panose="00000400000000000000" pitchFamily="2" charset="-78"/>
              </a:rPr>
              <a:t> است و برای ساخت فویل کاربرد دارد.</a:t>
            </a:r>
          </a:p>
          <a:p>
            <a:pPr algn="just" rtl="1">
              <a:lnSpc>
                <a:spcPct val="100000"/>
              </a:lnSpc>
              <a:spcBef>
                <a:spcPts val="1200"/>
              </a:spcBef>
              <a:buClr>
                <a:srgbClr val="FF0000"/>
              </a:buClr>
              <a:buFont typeface="Wingdings" panose="05000000000000000000" pitchFamily="2" charset="2"/>
              <a:buChar char="Ø"/>
            </a:pPr>
            <a:r>
              <a:rPr lang="fa-IR" sz="2200" b="1" spc="-30" dirty="0" smtClean="0">
                <a:latin typeface="Times New Roman" panose="02020603050405020304" pitchFamily="18" charset="0"/>
                <a:cs typeface="B Nazanin" panose="00000400000000000000" pitchFamily="2" charset="-78"/>
              </a:rPr>
              <a:t>سری 3004 که حاوی 1-1/5 درصد </a:t>
            </a:r>
            <a:r>
              <a:rPr lang="en-US" sz="2200" b="1" spc="-30" dirty="0" err="1" smtClean="0">
                <a:latin typeface="Times New Roman" panose="02020603050405020304" pitchFamily="18" charset="0"/>
                <a:cs typeface="B Nazanin" panose="00000400000000000000" pitchFamily="2" charset="-78"/>
              </a:rPr>
              <a:t>Mn</a:t>
            </a:r>
            <a:r>
              <a:rPr lang="fa-IR" sz="2200" b="1" spc="-30" dirty="0" smtClean="0">
                <a:latin typeface="Times New Roman" panose="02020603050405020304" pitchFamily="18" charset="0"/>
                <a:cs typeface="B Nazanin" panose="00000400000000000000" pitchFamily="2" charset="-78"/>
              </a:rPr>
              <a:t> است و برای ساخت قوطی‌های دو-تکه استفاده می‌شود</a:t>
            </a:r>
            <a:r>
              <a:rPr lang="fa-IR" sz="2200" b="1" spc="-30" dirty="0">
                <a:latin typeface="Times New Roman" panose="02020603050405020304" pitchFamily="18" charset="0"/>
                <a:cs typeface="B Nazanin" panose="00000400000000000000" pitchFamily="2" charset="-78"/>
              </a:rPr>
              <a:t>. افزایش </a:t>
            </a:r>
            <a:r>
              <a:rPr lang="en-US" sz="2200" b="1" spc="-30" dirty="0" err="1">
                <a:latin typeface="Times New Roman" panose="02020603050405020304" pitchFamily="18" charset="0"/>
                <a:cs typeface="B Nazanin" panose="00000400000000000000" pitchFamily="2" charset="-78"/>
              </a:rPr>
              <a:t>Mn</a:t>
            </a:r>
            <a:r>
              <a:rPr lang="fa-IR" sz="2200" b="1" spc="-30" dirty="0">
                <a:latin typeface="Times New Roman" panose="02020603050405020304" pitchFamily="18" charset="0"/>
                <a:cs typeface="B Nazanin" panose="00000400000000000000" pitchFamily="2" charset="-78"/>
              </a:rPr>
              <a:t> سبب افزایش استحکام می‌شود ولی مقاومت به خوردگی در برابر اسیدها تا حدی کاهش می‌یابد.</a:t>
            </a:r>
          </a:p>
          <a:p>
            <a:pPr algn="just" rtl="1">
              <a:lnSpc>
                <a:spcPct val="100000"/>
              </a:lnSpc>
              <a:spcBef>
                <a:spcPts val="1200"/>
              </a:spcBef>
              <a:buClr>
                <a:srgbClr val="FF0000"/>
              </a:buClr>
              <a:buFont typeface="Wingdings" panose="05000000000000000000" pitchFamily="2" charset="2"/>
              <a:buChar char="Ø"/>
            </a:pPr>
            <a:r>
              <a:rPr lang="fa-IR" sz="2200" b="1" spc="-30" dirty="0" smtClean="0">
                <a:latin typeface="Times New Roman" panose="02020603050405020304" pitchFamily="18" charset="0"/>
                <a:cs typeface="B Nazanin" panose="00000400000000000000" pitchFamily="2" charset="-78"/>
              </a:rPr>
              <a:t>سری 5182 که آلیاژ سختی است و حدود 4-5 درصد </a:t>
            </a:r>
            <a:r>
              <a:rPr lang="en-US" sz="2200" b="1" spc="-30" dirty="0" smtClean="0">
                <a:latin typeface="Times New Roman" panose="02020603050405020304" pitchFamily="18" charset="0"/>
                <a:cs typeface="B Nazanin" panose="00000400000000000000" pitchFamily="2" charset="-78"/>
              </a:rPr>
              <a:t>Mg</a:t>
            </a:r>
            <a:r>
              <a:rPr lang="fa-IR" sz="2200" b="1" spc="-30" dirty="0" smtClean="0">
                <a:latin typeface="Times New Roman" panose="02020603050405020304" pitchFamily="18" charset="0"/>
                <a:cs typeface="B Nazanin" panose="00000400000000000000" pitchFamily="2" charset="-78"/>
              </a:rPr>
              <a:t> دارد، برای ساخت انتهای قوطی‌های </a:t>
            </a:r>
            <a:r>
              <a:rPr lang="en-US" sz="2200" b="1" spc="-30" dirty="0" smtClean="0">
                <a:latin typeface="Times New Roman" panose="02020603050405020304" pitchFamily="18" charset="0"/>
                <a:cs typeface="B Nazanin" panose="00000400000000000000" pitchFamily="2" charset="-78"/>
              </a:rPr>
              <a:t>AL</a:t>
            </a:r>
            <a:r>
              <a:rPr lang="fa-IR" sz="2200" b="1" spc="-30" dirty="0" smtClean="0">
                <a:latin typeface="Times New Roman" panose="02020603050405020304" pitchFamily="18" charset="0"/>
                <a:cs typeface="B Nazanin" panose="00000400000000000000" pitchFamily="2" charset="-78"/>
              </a:rPr>
              <a:t> و درب آنها استفاده می‌گردد.</a:t>
            </a:r>
          </a:p>
          <a:p>
            <a:pPr algn="just" rtl="1">
              <a:lnSpc>
                <a:spcPct val="100000"/>
              </a:lnSpc>
              <a:spcBef>
                <a:spcPts val="1200"/>
              </a:spcBef>
              <a:buClr>
                <a:srgbClr val="FF0000"/>
              </a:buClr>
              <a:buFont typeface="Wingdings" panose="05000000000000000000" pitchFamily="2" charset="2"/>
              <a:buChar char="Ø"/>
            </a:pPr>
            <a:r>
              <a:rPr lang="fa-IR" sz="2200" b="1" spc="-30" dirty="0" smtClean="0">
                <a:latin typeface="Times New Roman" panose="02020603050405020304" pitchFamily="18" charset="0"/>
                <a:cs typeface="B Nazanin" panose="00000400000000000000" pitchFamily="2" charset="-78"/>
              </a:rPr>
              <a:t>به طور معمول انواع 1100، 1145 و 1235 در بسته‌بندی‌های انعطاف‌پذیر استفاده می‌گردند، </a:t>
            </a:r>
            <a:r>
              <a:rPr lang="fa-IR" sz="2200" b="1" spc="-30" dirty="0">
                <a:latin typeface="Times New Roman" panose="02020603050405020304" pitchFamily="18" charset="0"/>
                <a:cs typeface="B Nazanin" panose="00000400000000000000" pitchFamily="2" charset="-78"/>
              </a:rPr>
              <a:t>در </a:t>
            </a:r>
            <a:r>
              <a:rPr lang="fa-IR" sz="2200" b="1" spc="-30" dirty="0" smtClean="0">
                <a:latin typeface="Times New Roman" panose="02020603050405020304" pitchFamily="18" charset="0"/>
                <a:cs typeface="B Nazanin" panose="00000400000000000000" pitchFamily="2" charset="-78"/>
              </a:rPr>
              <a:t>حالیکه </a:t>
            </a:r>
            <a:r>
              <a:rPr lang="fa-IR" sz="2200" b="1" spc="-30" dirty="0">
                <a:latin typeface="Times New Roman" panose="02020603050405020304" pitchFamily="18" charset="0"/>
                <a:cs typeface="B Nazanin" panose="00000400000000000000" pitchFamily="2" charset="-78"/>
              </a:rPr>
              <a:t>آلیاژ 3003 برای فویل آلومینیومی </a:t>
            </a:r>
            <a:r>
              <a:rPr lang="fa-IR" sz="2200" b="1" spc="-30" dirty="0" smtClean="0">
                <a:latin typeface="Times New Roman" panose="02020603050405020304" pitchFamily="18" charset="0"/>
                <a:cs typeface="B Nazanin" panose="00000400000000000000" pitchFamily="2" charset="-78"/>
              </a:rPr>
              <a:t>ضخیم‌تر </a:t>
            </a:r>
            <a:r>
              <a:rPr lang="fa-IR" sz="2200" b="1" spc="-30" dirty="0">
                <a:latin typeface="Times New Roman" panose="02020603050405020304" pitchFamily="18" charset="0"/>
                <a:cs typeface="B Nazanin" panose="00000400000000000000" pitchFamily="2" charset="-78"/>
              </a:rPr>
              <a:t>و </a:t>
            </a:r>
            <a:r>
              <a:rPr lang="fa-IR" sz="2200" b="1" spc="-30" dirty="0" smtClean="0">
                <a:latin typeface="Times New Roman" panose="02020603050405020304" pitchFamily="18" charset="0"/>
                <a:cs typeface="B Nazanin" panose="00000400000000000000" pitchFamily="2" charset="-78"/>
              </a:rPr>
              <a:t>محکم کاربرد داد.</a:t>
            </a:r>
          </a:p>
        </p:txBody>
      </p:sp>
      <p:sp>
        <p:nvSpPr>
          <p:cNvPr id="6" name="Slide Number Placeholder 5"/>
          <p:cNvSpPr>
            <a:spLocks noGrp="1"/>
          </p:cNvSpPr>
          <p:nvPr>
            <p:ph type="sldNum" sz="quarter" idx="12"/>
          </p:nvPr>
        </p:nvSpPr>
        <p:spPr/>
        <p:txBody>
          <a:bodyPr/>
          <a:lstStyle/>
          <a:p>
            <a:fld id="{5442B03D-F75C-4AD6-B45E-18EA38704B2E}" type="slidenum">
              <a:rPr lang="en-US" smtClean="0">
                <a:cs typeface="B Nazanin" panose="00000400000000000000" pitchFamily="2" charset="-78"/>
              </a:rPr>
              <a:pPr/>
              <a:t>9</a:t>
            </a:fld>
            <a:endParaRPr lang="en-US" dirty="0">
              <a:cs typeface="B Nazanin" panose="00000400000000000000" pitchFamily="2" charset="-78"/>
            </a:endParaRPr>
          </a:p>
        </p:txBody>
      </p:sp>
    </p:spTree>
    <p:extLst>
      <p:ext uri="{BB962C8B-B14F-4D97-AF65-F5344CB8AC3E}">
        <p14:creationId xmlns:p14="http://schemas.microsoft.com/office/powerpoint/2010/main" val="3526257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UUID" val="{2036ACA7-594C-4890-8517-79D150BC18F8}"/>
  <p:tag name="ISPRING_RESOURCE_FOLDER" val="E:\LMS-SBUK\1 LMS Class\Food Packaging\Powerpoint-Food Packaging\4 Food Packaging-Aluminium-Fourth Meeting\"/>
  <p:tag name="ISPRING_PRESENTATION_PATH" val="E:\LMS-SBUK\1 LMS Class\Food Packaging\Powerpoint-Food Packaging\4 Food Packaging-Aluminium-Fourth Meeting.pptx"/>
  <p:tag name="ISPRING_PROJECT_VERSION" val="9.3"/>
  <p:tag name="ISPRING_PROJECT_FOLDER_UPDATED" val="1"/>
  <p:tag name="ISPRING_SCREEN_RECS_UPDATED" val="E:\LMS-SBUK\1 LMS Class\Food Packaging\Powerpoint-Food Packaging\4 Food Packaging-Aluminium-Fourth Meeting\"/>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6097</TotalTime>
  <Words>2476</Words>
  <Application>Microsoft Office PowerPoint</Application>
  <PresentationFormat>On-screen Show (4:3)</PresentationFormat>
  <Paragraphs>141</Paragraphs>
  <Slides>24</Slides>
  <Notes>2</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24</vt:i4>
      </vt:variant>
    </vt:vector>
  </HeadingPairs>
  <TitlesOfParts>
    <vt:vector size="37" baseType="lpstr">
      <vt:lpstr>Wingdings</vt:lpstr>
      <vt:lpstr>B Jadid</vt:lpstr>
      <vt:lpstr>B Zar</vt:lpstr>
      <vt:lpstr>Calibri Light</vt:lpstr>
      <vt:lpstr>Calibri</vt:lpstr>
      <vt:lpstr>B Koodak</vt:lpstr>
      <vt:lpstr>B Nazanin Outline</vt:lpstr>
      <vt:lpstr>Times New Roman</vt:lpstr>
      <vt:lpstr>B Titr</vt:lpstr>
      <vt:lpstr>B Nazanin</vt:lpstr>
      <vt:lpstr>Arial</vt:lpstr>
      <vt:lpstr>B Elham</vt:lpstr>
      <vt:lpstr>Office Theme</vt:lpstr>
      <vt:lpstr>دانشکده کشاورزی  گروه مهندسی بیوسیستم     ماشین ها و تجهیزات بسته‌بندی مواد غذایی  Equipment and Facilities of Food Packaging         </vt:lpstr>
      <vt:lpstr>بخش چهارم  بسته‌بندی فلزی  Metal Packaging</vt:lpstr>
      <vt:lpstr>   بسته‌بندی آلومینیومی  Aluminium Packaging  </vt:lpstr>
      <vt:lpstr>مقدمه</vt:lpstr>
      <vt:lpstr>ویژگی‌های کلیدی آلومینیوم</vt:lpstr>
      <vt:lpstr>مزایا</vt:lpstr>
      <vt:lpstr>معایب</vt:lpstr>
      <vt:lpstr>تولید ورق و فویل آلومینیوم</vt:lpstr>
      <vt:lpstr>تولید ورق و فویل آلومینیوم</vt:lpstr>
      <vt:lpstr>تولید فویل آلومینیمی: روش سنتی</vt:lpstr>
      <vt:lpstr>تولید فویل آلومینیمی: روش ریخته‌گری پیوسته</vt:lpstr>
      <vt:lpstr>لاک‌های حفاظتی</vt:lpstr>
      <vt:lpstr>گروه‌های اصلی لاک‌های آلی </vt:lpstr>
      <vt:lpstr>فویل‌ها و ظروف آلومینیمی: فویل</vt:lpstr>
      <vt:lpstr>فویل‌ها و ظروف آلومینیمی: فویل</vt:lpstr>
      <vt:lpstr>فویل‌ها و ظروف آلومینیمی: تیوب‌های آلومینیمی</vt:lpstr>
      <vt:lpstr>فویل‌ها و ظروف آلومینیمی: تیوب‌های آلومینیمی</vt:lpstr>
      <vt:lpstr>ساخت قوطی‌های آلومینیومی</vt:lpstr>
      <vt:lpstr>فویل‌ها و ظروف آلومینیمی: بطری‌های آلومینیومی</vt:lpstr>
      <vt:lpstr>فویل‌ها و ظروف آلومینیمی: بطری‌های آلومینیومی</vt:lpstr>
      <vt:lpstr>فویل‌ها و ظروف آلومینیمی: Retort Pouch</vt:lpstr>
      <vt:lpstr>فویل‌ها و ظروف آلومینیمی: Retort Pouch</vt:lpstr>
      <vt:lpstr>فیلم‌های متالایز یا لامینه شده (Laminated and metallized films)</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nazanin</dc:creator>
  <cp:lastModifiedBy>U</cp:lastModifiedBy>
  <cp:revision>1163</cp:revision>
  <cp:lastPrinted>2020-04-04T18:24:43Z</cp:lastPrinted>
  <dcterms:created xsi:type="dcterms:W3CDTF">2015-01-17T14:16:37Z</dcterms:created>
  <dcterms:modified xsi:type="dcterms:W3CDTF">2022-04-23T20:32:36Z</dcterms:modified>
</cp:coreProperties>
</file>