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1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4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5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16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17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18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19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0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1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3" r:id="rId2"/>
    <p:sldMasterId id="2147483790" r:id="rId3"/>
    <p:sldMasterId id="2147483841" r:id="rId4"/>
    <p:sldMasterId id="2147483875" r:id="rId5"/>
    <p:sldMasterId id="2147483909" r:id="rId6"/>
    <p:sldMasterId id="2147483926" r:id="rId7"/>
    <p:sldMasterId id="2147483941" r:id="rId8"/>
    <p:sldMasterId id="2147483958" r:id="rId9"/>
    <p:sldMasterId id="2147483973" r:id="rId10"/>
    <p:sldMasterId id="2147483990" r:id="rId11"/>
    <p:sldMasterId id="2147484007" r:id="rId12"/>
    <p:sldMasterId id="2147484041" r:id="rId13"/>
    <p:sldMasterId id="2147484092" r:id="rId14"/>
    <p:sldMasterId id="2147484109" r:id="rId15"/>
    <p:sldMasterId id="2147484126" r:id="rId16"/>
    <p:sldMasterId id="2147484160" r:id="rId17"/>
    <p:sldMasterId id="2147484194" r:id="rId18"/>
    <p:sldMasterId id="2147484209" r:id="rId19"/>
    <p:sldMasterId id="2147484226" r:id="rId20"/>
    <p:sldMasterId id="2147484260" r:id="rId21"/>
    <p:sldMasterId id="2147484275" r:id="rId22"/>
  </p:sldMasterIdLst>
  <p:notesMasterIdLst>
    <p:notesMasterId r:id="rId62"/>
  </p:notesMasterIdLst>
  <p:sldIdLst>
    <p:sldId id="309" r:id="rId23"/>
    <p:sldId id="314" r:id="rId24"/>
    <p:sldId id="311" r:id="rId25"/>
    <p:sldId id="310" r:id="rId26"/>
    <p:sldId id="312" r:id="rId27"/>
    <p:sldId id="313" r:id="rId28"/>
    <p:sldId id="257" r:id="rId29"/>
    <p:sldId id="315" r:id="rId30"/>
    <p:sldId id="316" r:id="rId31"/>
    <p:sldId id="318" r:id="rId32"/>
    <p:sldId id="319" r:id="rId33"/>
    <p:sldId id="267" r:id="rId34"/>
    <p:sldId id="272" r:id="rId35"/>
    <p:sldId id="279" r:id="rId36"/>
    <p:sldId id="268" r:id="rId37"/>
    <p:sldId id="269" r:id="rId38"/>
    <p:sldId id="274" r:id="rId39"/>
    <p:sldId id="276" r:id="rId40"/>
    <p:sldId id="280" r:id="rId41"/>
    <p:sldId id="282" r:id="rId42"/>
    <p:sldId id="283" r:id="rId43"/>
    <p:sldId id="285" r:id="rId44"/>
    <p:sldId id="286" r:id="rId45"/>
    <p:sldId id="288" r:id="rId46"/>
    <p:sldId id="289" r:id="rId47"/>
    <p:sldId id="302" r:id="rId48"/>
    <p:sldId id="322" r:id="rId49"/>
    <p:sldId id="321" r:id="rId50"/>
    <p:sldId id="293" r:id="rId51"/>
    <p:sldId id="297" r:id="rId52"/>
    <p:sldId id="323" r:id="rId53"/>
    <p:sldId id="304" r:id="rId54"/>
    <p:sldId id="298" r:id="rId55"/>
    <p:sldId id="299" r:id="rId56"/>
    <p:sldId id="324" r:id="rId57"/>
    <p:sldId id="326" r:id="rId58"/>
    <p:sldId id="328" r:id="rId59"/>
    <p:sldId id="300" r:id="rId60"/>
    <p:sldId id="30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E5682-1079-4917-96BF-2281E7963BD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B519-E5F1-478D-ABE6-493D05342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B519-E5F1-478D-ABE6-493D053426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0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DC8A7E-3056-440A-A757-8C0178DC444A}" type="slidenum">
              <a:rPr lang="ar-SA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8539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EE7246-35D5-4DF5-90C3-D1647BCC7F13}" type="slidenum">
              <a:rPr lang="ar-SA">
                <a:solidFill>
                  <a:prstClr val="black"/>
                </a:solidFill>
              </a:rPr>
              <a:pPr eaLnBrk="1" hangingPunct="1"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1306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77072-2C1B-4423-8EF4-FF5114FE24D8}" type="slidenum">
              <a:rPr lang="ar-SA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4452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521129-9234-46B9-866D-19FADA77951D}" type="slidenum">
              <a:rPr lang="ar-SA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3916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89CE52-5678-463F-80CA-3C19F3F5EF4B}" type="slidenum">
              <a:rPr lang="ar-SA" smtClean="0"/>
              <a:pPr eaLnBrk="1" hangingPunct="1"/>
              <a:t>26</a:t>
            </a:fld>
            <a:endParaRPr lang="en-US" smtClean="0"/>
          </a:p>
        </p:txBody>
      </p:sp>
      <p:sp>
        <p:nvSpPr>
          <p:cNvPr id="75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8107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09EDB4-FB62-4D2C-A51C-09EF95899B98}" type="slidenum">
              <a:rPr lang="ar-SA">
                <a:solidFill>
                  <a:prstClr val="black"/>
                </a:solidFill>
              </a:rPr>
              <a:pPr eaLnBrk="1" hangingPunct="1"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189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B516A2-6C4A-4C0B-8E37-D01C1F35F04B}" type="slidenum">
              <a:rPr lang="ar-SA">
                <a:solidFill>
                  <a:prstClr val="black"/>
                </a:solidFill>
              </a:rPr>
              <a:pPr eaLnBrk="1" hangingPunct="1"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0646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8F45A-3F78-437B-B227-7FC642FBE73F}" type="slidenum">
              <a:rPr lang="ar-SA">
                <a:solidFill>
                  <a:prstClr val="black"/>
                </a:solidFill>
              </a:rPr>
              <a:pPr eaLnBrk="1" hangingPunct="1"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2871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188751-BE9A-4BE3-936C-A79C48BB4A95}" type="slidenum">
              <a:rPr lang="ar-SA">
                <a:solidFill>
                  <a:prstClr val="black"/>
                </a:solidFill>
              </a:rPr>
              <a:pPr eaLnBrk="1" hangingPunct="1"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7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0568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24B255-C436-4FCA-98D1-5807D692F8B6}" type="slidenum">
              <a:rPr lang="ar-SA">
                <a:solidFill>
                  <a:prstClr val="black"/>
                </a:solidFill>
              </a:rPr>
              <a:pPr eaLnBrk="1" hangingPunct="1"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864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F6FEC6-E74E-4EBE-8899-B6022CFB3DC9}" type="slidenum">
              <a:rPr lang="ar-SA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8352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46F2D8-CE2C-4412-BE13-454D51B31F17}" type="slidenum">
              <a:rPr lang="ar-SA" smtClean="0"/>
              <a:pPr eaLnBrk="1" hangingPunct="1"/>
              <a:t>39</a:t>
            </a:fld>
            <a:endParaRPr lang="en-US" smtClean="0"/>
          </a:p>
        </p:txBody>
      </p:sp>
      <p:sp>
        <p:nvSpPr>
          <p:cNvPr id="77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217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45C473-6094-4517-8400-674776081E4B}" type="slidenum">
              <a:rPr lang="ar-SA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267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26E4E4-7DCD-4541-A853-4F218A5C7E2D}" type="slidenum">
              <a:rPr lang="ar-SA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60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23AA8F-4ED2-43FE-B26D-933F1B7CD0EC}" type="slidenum">
              <a:rPr lang="ar-SA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597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2BE60B-A3B6-4BAE-B281-C3CE1896764C}" type="slidenum">
              <a:rPr lang="ar-SA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711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5805B7-50F2-492E-A214-68BEDC9D994A}" type="slidenum">
              <a:rPr lang="ar-SA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082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4F0D24-9DD4-4338-9B6D-CDB8A6FA7615}" type="slidenum">
              <a:rPr lang="ar-SA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353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AA2D1D-7B92-44CC-999D-6187B47CE42F}" type="slidenum">
              <a:rPr lang="ar-SA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395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4812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40697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4734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1296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904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9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71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840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190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15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4973-AF50-40F0-AADA-C5CFD2AC8F7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14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BAD1-40E2-44F4-BDAD-A52F95E8F18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7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58911"/>
      </p:ext>
    </p:extLst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F65B-EAEB-40B8-B4DB-47906B730DC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799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62243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3183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8470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45808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62769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5688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59181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34630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8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18181"/>
      </p:ext>
    </p:extLst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00006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70843"/>
      </p:ext>
    </p:extLst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74960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45227"/>
      </p:ext>
    </p:extLst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83977"/>
      </p:ext>
    </p:extLst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44490"/>
      </p:ext>
    </p:extLst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06994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2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913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66500"/>
      </p:ext>
    </p:extLst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47731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1202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180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41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9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090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744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929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4973-AF50-40F0-AADA-C5CFD2AC8F7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200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BAD1-40E2-44F4-BDAD-A52F95E8F18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60051"/>
      </p:ext>
    </p:extLst>
  </p:cSld>
  <p:clrMapOvr>
    <a:masterClrMapping/>
  </p:clrMapOvr>
  <p:transition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F65B-EAEB-40B8-B4DB-47906B730DC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35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81249"/>
      </p:ext>
    </p:extLst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45147"/>
      </p:ext>
    </p:extLst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36200"/>
      </p:ext>
    </p:extLst>
  </p:cSld>
  <p:clrMapOvr>
    <a:masterClrMapping/>
  </p:clrMapOvr>
  <p:transition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18191"/>
      </p:ext>
    </p:extLst>
  </p:cSld>
  <p:clrMapOvr>
    <a:masterClrMapping/>
  </p:clrMapOvr>
  <p:transition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91513"/>
      </p:ext>
    </p:extLst>
  </p:cSld>
  <p:clrMapOvr>
    <a:masterClrMapping/>
  </p:clrMapOvr>
  <p:transition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72210"/>
      </p:ext>
    </p:extLst>
  </p:cSld>
  <p:clrMapOvr>
    <a:masterClrMapping/>
  </p:clrMapOvr>
  <p:transition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90463"/>
      </p:ext>
    </p:extLst>
  </p:cSld>
  <p:clrMapOvr>
    <a:masterClrMapping/>
  </p:clrMapOvr>
  <p:transition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2127"/>
      </p:ext>
    </p:extLst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18061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24649"/>
      </p:ext>
    </p:extLst>
  </p:cSld>
  <p:clrMapOvr>
    <a:masterClrMapping/>
  </p:clrMapOvr>
  <p:transition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44258"/>
      </p:ext>
    </p:extLst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42668"/>
      </p:ext>
    </p:extLst>
  </p:cSld>
  <p:clrMapOvr>
    <a:masterClrMapping/>
  </p:clrMapOvr>
  <p:transition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08653"/>
      </p:ext>
    </p:extLst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5960"/>
      </p:ext>
    </p:extLst>
  </p:cSld>
  <p:clrMapOvr>
    <a:masterClrMapping/>
  </p:clrMapOvr>
  <p:transition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76323"/>
      </p:ext>
    </p:extLst>
  </p:cSld>
  <p:clrMapOvr>
    <a:masterClrMapping/>
  </p:clrMapOvr>
  <p:transition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49575"/>
      </p:ext>
    </p:extLst>
  </p:cSld>
  <p:clrMapOvr>
    <a:masterClrMapping/>
  </p:clrMapOvr>
  <p:transition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16905"/>
      </p:ext>
    </p:extLst>
  </p:cSld>
  <p:clrMapOvr>
    <a:masterClrMapping/>
  </p:clrMapOvr>
  <p:transition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23729"/>
      </p:ext>
    </p:extLst>
  </p:cSld>
  <p:clrMapOvr>
    <a:masterClrMapping/>
  </p:clrMapOvr>
  <p:transition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15901"/>
      </p:ext>
    </p:extLst>
  </p:cSld>
  <p:clrMapOvr>
    <a:masterClrMapping/>
  </p:clrMapOvr>
  <p:transition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0156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82571"/>
      </p:ext>
    </p:extLst>
  </p:cSld>
  <p:clrMapOvr>
    <a:masterClrMapping/>
  </p:clrMapOvr>
  <p:transition>
    <p:rand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23902"/>
      </p:ext>
    </p:extLst>
  </p:cSld>
  <p:clrMapOvr>
    <a:masterClrMapping/>
  </p:clrMapOvr>
  <p:transition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29523"/>
      </p:ext>
    </p:extLst>
  </p:cSld>
  <p:clrMapOvr>
    <a:masterClrMapping/>
  </p:clrMapOvr>
  <p:transition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94966"/>
      </p:ext>
    </p:extLst>
  </p:cSld>
  <p:clrMapOvr>
    <a:masterClrMapping/>
  </p:clrMapOvr>
  <p:transition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88501"/>
      </p:ext>
    </p:extLst>
  </p:cSld>
  <p:clrMapOvr>
    <a:masterClrMapping/>
  </p:clrMapOvr>
  <p:transition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92127"/>
      </p:ext>
    </p:extLst>
  </p:cSld>
  <p:clrMapOvr>
    <a:masterClrMapping/>
  </p:clrMapOvr>
  <p:transition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85819"/>
      </p:ext>
    </p:extLst>
  </p:cSld>
  <p:clrMapOvr>
    <a:masterClrMapping/>
  </p:clrMapOvr>
  <p:transition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01993"/>
      </p:ext>
    </p:extLst>
  </p:cSld>
  <p:clrMapOvr>
    <a:masterClrMapping/>
  </p:clrMapOvr>
  <p:transition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3655"/>
      </p:ext>
    </p:extLst>
  </p:cSld>
  <p:clrMapOvr>
    <a:masterClrMapping/>
  </p:clrMapOvr>
  <p:transition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73034"/>
      </p:ext>
    </p:extLst>
  </p:cSld>
  <p:clrMapOvr>
    <a:masterClrMapping/>
  </p:clrMapOvr>
  <p:transition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5522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48869"/>
      </p:ext>
    </p:extLst>
  </p:cSld>
  <p:clrMapOvr>
    <a:masterClrMapping/>
  </p:clrMapOvr>
  <p:transition>
    <p:rand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04336"/>
      </p:ext>
    </p:extLst>
  </p:cSld>
  <p:clrMapOvr>
    <a:masterClrMapping/>
  </p:clrMapOvr>
  <p:transition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22470"/>
      </p:ext>
    </p:extLst>
  </p:cSld>
  <p:clrMapOvr>
    <a:masterClrMapping/>
  </p:clrMapOvr>
  <p:transition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533"/>
      </p:ext>
    </p:extLst>
  </p:cSld>
  <p:clrMapOvr>
    <a:masterClrMapping/>
  </p:clrMapOvr>
  <p:transition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0166"/>
      </p:ext>
    </p:extLst>
  </p:cSld>
  <p:clrMapOvr>
    <a:masterClrMapping/>
  </p:clrMapOvr>
  <p:transition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20059"/>
      </p:ext>
    </p:extLst>
  </p:cSld>
  <p:clrMapOvr>
    <a:masterClrMapping/>
  </p:clrMapOvr>
  <p:transition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99575"/>
      </p:ext>
    </p:extLst>
  </p:cSld>
  <p:clrMapOvr>
    <a:masterClrMapping/>
  </p:clrMapOvr>
  <p:transition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12233"/>
      </p:ext>
    </p:extLst>
  </p:cSld>
  <p:clrMapOvr>
    <a:masterClrMapping/>
  </p:clrMapOvr>
  <p:transition>
    <p:rand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79373"/>
      </p:ext>
    </p:extLst>
  </p:cSld>
  <p:clrMapOvr>
    <a:masterClrMapping/>
  </p:clrMapOvr>
  <p:transition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7767"/>
      </p:ext>
    </p:extLst>
  </p:cSld>
  <p:clrMapOvr>
    <a:masterClrMapping/>
  </p:clrMapOvr>
  <p:transition>
    <p:rand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04894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49839"/>
      </p:ext>
    </p:extLst>
  </p:cSld>
  <p:clrMapOvr>
    <a:masterClrMapping/>
  </p:clrMapOvr>
  <p:transition>
    <p:rand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84065"/>
      </p:ext>
    </p:extLst>
  </p:cSld>
  <p:clrMapOvr>
    <a:masterClrMapping/>
  </p:clrMapOvr>
  <p:transition>
    <p:rand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02076"/>
      </p:ext>
    </p:extLst>
  </p:cSld>
  <p:clrMapOvr>
    <a:masterClrMapping/>
  </p:clrMapOvr>
  <p:transition>
    <p:rand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19788"/>
      </p:ext>
    </p:extLst>
  </p:cSld>
  <p:clrMapOvr>
    <a:masterClrMapping/>
  </p:clrMapOvr>
  <p:transition>
    <p:rand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31582"/>
      </p:ext>
    </p:extLst>
  </p:cSld>
  <p:clrMapOvr>
    <a:masterClrMapping/>
  </p:clrMapOvr>
  <p:transition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33630"/>
      </p:ext>
    </p:extLst>
  </p:cSld>
  <p:clrMapOvr>
    <a:masterClrMapping/>
  </p:clrMapOvr>
  <p:transition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57255"/>
      </p:ext>
    </p:extLst>
  </p:cSld>
  <p:clrMapOvr>
    <a:masterClrMapping/>
  </p:clrMapOvr>
  <p:transition>
    <p:rand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74600"/>
      </p:ext>
    </p:extLst>
  </p:cSld>
  <p:clrMapOvr>
    <a:masterClrMapping/>
  </p:clrMapOvr>
  <p:transition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18693"/>
      </p:ext>
    </p:extLst>
  </p:cSld>
  <p:clrMapOvr>
    <a:masterClrMapping/>
  </p:clrMapOvr>
  <p:transition>
    <p:rand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73316"/>
      </p:ext>
    </p:extLst>
  </p:cSld>
  <p:clrMapOvr>
    <a:masterClrMapping/>
  </p:clrMapOvr>
  <p:transition>
    <p:rand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56221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60429"/>
      </p:ext>
    </p:extLst>
  </p:cSld>
  <p:clrMapOvr>
    <a:masterClrMapping/>
  </p:clrMapOvr>
  <p:transition>
    <p:rand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24765"/>
      </p:ext>
    </p:extLst>
  </p:cSld>
  <p:clrMapOvr>
    <a:masterClrMapping/>
  </p:clrMapOvr>
  <p:transition>
    <p:random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60805"/>
      </p:ext>
    </p:extLst>
  </p:cSld>
  <p:clrMapOvr>
    <a:masterClrMapping/>
  </p:clrMapOvr>
  <p:transition>
    <p:random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73271"/>
      </p:ext>
    </p:extLst>
  </p:cSld>
  <p:clrMapOvr>
    <a:masterClrMapping/>
  </p:clrMapOvr>
  <p:transition>
    <p:rand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27728"/>
      </p:ext>
    </p:extLst>
  </p:cSld>
  <p:clrMapOvr>
    <a:masterClrMapping/>
  </p:clrMapOvr>
  <p:transition>
    <p:rand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23713"/>
      </p:ext>
    </p:extLst>
  </p:cSld>
  <p:clrMapOvr>
    <a:masterClrMapping/>
  </p:clrMapOvr>
  <p:transition>
    <p:rand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92589"/>
      </p:ext>
    </p:extLst>
  </p:cSld>
  <p:clrMapOvr>
    <a:masterClrMapping/>
  </p:clrMapOvr>
  <p:transition>
    <p:rand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1473"/>
      </p:ext>
    </p:extLst>
  </p:cSld>
  <p:clrMapOvr>
    <a:masterClrMapping/>
  </p:clrMapOvr>
  <p:transition>
    <p:rand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7485"/>
      </p:ext>
    </p:extLst>
  </p:cSld>
  <p:clrMapOvr>
    <a:masterClrMapping/>
  </p:clrMapOvr>
  <p:transition>
    <p:rand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76519"/>
      </p:ext>
    </p:extLst>
  </p:cSld>
  <p:clrMapOvr>
    <a:masterClrMapping/>
  </p:clrMapOvr>
  <p:transition>
    <p:random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2848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1826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02784"/>
      </p:ext>
    </p:extLst>
  </p:cSld>
  <p:clrMapOvr>
    <a:masterClrMapping/>
  </p:clrMapOvr>
  <p:transition>
    <p:rand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4460"/>
      </p:ext>
    </p:extLst>
  </p:cSld>
  <p:clrMapOvr>
    <a:masterClrMapping/>
  </p:clrMapOvr>
  <p:transition>
    <p:rand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58173"/>
      </p:ext>
    </p:extLst>
  </p:cSld>
  <p:clrMapOvr>
    <a:masterClrMapping/>
  </p:clrMapOvr>
  <p:transition>
    <p:rand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92812"/>
      </p:ext>
    </p:extLst>
  </p:cSld>
  <p:clrMapOvr>
    <a:masterClrMapping/>
  </p:clrMapOvr>
  <p:transition>
    <p:rand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74267"/>
      </p:ext>
    </p:extLst>
  </p:cSld>
  <p:clrMapOvr>
    <a:masterClrMapping/>
  </p:clrMapOvr>
  <p:transition>
    <p:random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56659"/>
      </p:ext>
    </p:extLst>
  </p:cSld>
  <p:clrMapOvr>
    <a:masterClrMapping/>
  </p:clrMapOvr>
  <p:transition>
    <p:random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1607"/>
      </p:ext>
    </p:extLst>
  </p:cSld>
  <p:clrMapOvr>
    <a:masterClrMapping/>
  </p:clrMapOvr>
  <p:transition>
    <p:random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64390"/>
      </p:ext>
    </p:extLst>
  </p:cSld>
  <p:clrMapOvr>
    <a:masterClrMapping/>
  </p:clrMapOvr>
  <p:transition>
    <p:random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37963"/>
      </p:ext>
    </p:extLst>
  </p:cSld>
  <p:clrMapOvr>
    <a:masterClrMapping/>
  </p:clrMapOvr>
  <p:transition>
    <p:random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05335"/>
      </p:ext>
    </p:extLst>
  </p:cSld>
  <p:clrMapOvr>
    <a:masterClrMapping/>
  </p:clrMapOvr>
  <p:transition>
    <p:random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4432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3425"/>
      </p:ext>
    </p:extLst>
  </p:cSld>
  <p:clrMapOvr>
    <a:masterClrMapping/>
  </p:clrMapOvr>
  <p:transition>
    <p:random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3334"/>
      </p:ext>
    </p:extLst>
  </p:cSld>
  <p:clrMapOvr>
    <a:masterClrMapping/>
  </p:clrMapOvr>
  <p:transition>
    <p:random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83896"/>
      </p:ext>
    </p:extLst>
  </p:cSld>
  <p:clrMapOvr>
    <a:masterClrMapping/>
  </p:clrMapOvr>
  <p:transition>
    <p:random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0622"/>
      </p:ext>
    </p:extLst>
  </p:cSld>
  <p:clrMapOvr>
    <a:masterClrMapping/>
  </p:clrMapOvr>
  <p:transition>
    <p:random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56306"/>
      </p:ext>
    </p:extLst>
  </p:cSld>
  <p:clrMapOvr>
    <a:masterClrMapping/>
  </p:clrMapOvr>
  <p:transition>
    <p:random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72810"/>
      </p:ext>
    </p:extLst>
  </p:cSld>
  <p:clrMapOvr>
    <a:masterClrMapping/>
  </p:clrMapOvr>
  <p:transition>
    <p:random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32040"/>
      </p:ext>
    </p:extLst>
  </p:cSld>
  <p:clrMapOvr>
    <a:masterClrMapping/>
  </p:clrMapOvr>
  <p:transition>
    <p:random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04739"/>
      </p:ext>
    </p:extLst>
  </p:cSld>
  <p:clrMapOvr>
    <a:masterClrMapping/>
  </p:clrMapOvr>
  <p:transition>
    <p:random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20255"/>
      </p:ext>
    </p:extLst>
  </p:cSld>
  <p:clrMapOvr>
    <a:masterClrMapping/>
  </p:clrMapOvr>
  <p:transition>
    <p:random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1061"/>
      </p:ext>
    </p:extLst>
  </p:cSld>
  <p:clrMapOvr>
    <a:masterClrMapping/>
  </p:clrMapOvr>
  <p:transition>
    <p:random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413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9335"/>
      </p:ext>
    </p:extLst>
  </p:cSld>
  <p:clrMapOvr>
    <a:masterClrMapping/>
  </p:clrMapOvr>
  <p:transition>
    <p:random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68680"/>
      </p:ext>
    </p:extLst>
  </p:cSld>
  <p:clrMapOvr>
    <a:masterClrMapping/>
  </p:clrMapOvr>
  <p:transition>
    <p:random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12584"/>
      </p:ext>
    </p:extLst>
  </p:cSld>
  <p:clrMapOvr>
    <a:masterClrMapping/>
  </p:clrMapOvr>
  <p:transition>
    <p:random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76766"/>
      </p:ext>
    </p:extLst>
  </p:cSld>
  <p:clrMapOvr>
    <a:masterClrMapping/>
  </p:clrMapOvr>
  <p:transition>
    <p:random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33904"/>
      </p:ext>
    </p:extLst>
  </p:cSld>
  <p:clrMapOvr>
    <a:masterClrMapping/>
  </p:clrMapOvr>
  <p:transition>
    <p:random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37644"/>
      </p:ext>
    </p:extLst>
  </p:cSld>
  <p:clrMapOvr>
    <a:masterClrMapping/>
  </p:clrMapOvr>
  <p:transition>
    <p:random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19798"/>
      </p:ext>
    </p:extLst>
  </p:cSld>
  <p:clrMapOvr>
    <a:masterClrMapping/>
  </p:clrMapOvr>
  <p:transition>
    <p:random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90554"/>
      </p:ext>
    </p:extLst>
  </p:cSld>
  <p:clrMapOvr>
    <a:masterClrMapping/>
  </p:clrMapOvr>
  <p:transition>
    <p:random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55586"/>
      </p:ext>
    </p:extLst>
  </p:cSld>
  <p:clrMapOvr>
    <a:masterClrMapping/>
  </p:clrMapOvr>
  <p:transition>
    <p:random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44576"/>
      </p:ext>
    </p:extLst>
  </p:cSld>
  <p:clrMapOvr>
    <a:masterClrMapping/>
  </p:clrMapOvr>
  <p:transition>
    <p:random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30609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9155"/>
      </p:ext>
    </p:extLst>
  </p:cSld>
  <p:clrMapOvr>
    <a:masterClrMapping/>
  </p:clrMapOvr>
  <p:transition>
    <p:rand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29889"/>
      </p:ext>
    </p:extLst>
  </p:cSld>
  <p:clrMapOvr>
    <a:masterClrMapping/>
  </p:clrMapOvr>
  <p:transition>
    <p:random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55443"/>
      </p:ext>
    </p:extLst>
  </p:cSld>
  <p:clrMapOvr>
    <a:masterClrMapping/>
  </p:clrMapOvr>
  <p:transition>
    <p:random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28809"/>
      </p:ext>
    </p:extLst>
  </p:cSld>
  <p:clrMapOvr>
    <a:masterClrMapping/>
  </p:clrMapOvr>
  <p:transition>
    <p:random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52897"/>
      </p:ext>
    </p:extLst>
  </p:cSld>
  <p:clrMapOvr>
    <a:masterClrMapping/>
  </p:clrMapOvr>
  <p:transition>
    <p:random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93071"/>
      </p:ext>
    </p:extLst>
  </p:cSld>
  <p:clrMapOvr>
    <a:masterClrMapping/>
  </p:clrMapOvr>
  <p:transition>
    <p:random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86758"/>
      </p:ext>
    </p:extLst>
  </p:cSld>
  <p:clrMapOvr>
    <a:masterClrMapping/>
  </p:clrMapOvr>
  <p:transition>
    <p:random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93233"/>
      </p:ext>
    </p:extLst>
  </p:cSld>
  <p:clrMapOvr>
    <a:masterClrMapping/>
  </p:clrMapOvr>
  <p:transition>
    <p:random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62881"/>
      </p:ext>
    </p:extLst>
  </p:cSld>
  <p:clrMapOvr>
    <a:masterClrMapping/>
  </p:clrMapOvr>
  <p:transition>
    <p:random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42679"/>
      </p:ext>
    </p:extLst>
  </p:cSld>
  <p:clrMapOvr>
    <a:masterClrMapping/>
  </p:clrMapOvr>
  <p:transition>
    <p:random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39118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09218"/>
      </p:ext>
    </p:extLst>
  </p:cSld>
  <p:clrMapOvr>
    <a:masterClrMapping/>
  </p:clrMapOvr>
  <p:transition>
    <p:random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5265"/>
      </p:ext>
    </p:extLst>
  </p:cSld>
  <p:clrMapOvr>
    <a:masterClrMapping/>
  </p:clrMapOvr>
  <p:transition>
    <p:random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26467"/>
      </p:ext>
    </p:extLst>
  </p:cSld>
  <p:clrMapOvr>
    <a:masterClrMapping/>
  </p:clrMapOvr>
  <p:transition>
    <p:random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83619"/>
      </p:ext>
    </p:extLst>
  </p:cSld>
  <p:clrMapOvr>
    <a:masterClrMapping/>
  </p:clrMapOvr>
  <p:transition>
    <p:random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84666"/>
      </p:ext>
    </p:extLst>
  </p:cSld>
  <p:clrMapOvr>
    <a:masterClrMapping/>
  </p:clrMapOvr>
  <p:transition>
    <p:random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6034"/>
      </p:ext>
    </p:extLst>
  </p:cSld>
  <p:clrMapOvr>
    <a:masterClrMapping/>
  </p:clrMapOvr>
  <p:transition>
    <p:random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15673"/>
      </p:ext>
    </p:extLst>
  </p:cSld>
  <p:clrMapOvr>
    <a:masterClrMapping/>
  </p:clrMapOvr>
  <p:transition>
    <p:random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5168"/>
      </p:ext>
    </p:extLst>
  </p:cSld>
  <p:clrMapOvr>
    <a:masterClrMapping/>
  </p:clrMapOvr>
  <p:transition>
    <p:random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29094"/>
      </p:ext>
    </p:extLst>
  </p:cSld>
  <p:clrMapOvr>
    <a:masterClrMapping/>
  </p:clrMapOvr>
  <p:transition>
    <p:rand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78574"/>
      </p:ext>
    </p:extLst>
  </p:cSld>
  <p:clrMapOvr>
    <a:masterClrMapping/>
  </p:clrMapOvr>
  <p:transition>
    <p:random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7585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54354"/>
      </p:ext>
    </p:extLst>
  </p:cSld>
  <p:clrMapOvr>
    <a:masterClrMapping/>
  </p:clrMapOvr>
  <p:transition>
    <p:random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72908"/>
      </p:ext>
    </p:extLst>
  </p:cSld>
  <p:clrMapOvr>
    <a:masterClrMapping/>
  </p:clrMapOvr>
  <p:transition>
    <p:random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63167"/>
      </p:ext>
    </p:extLst>
  </p:cSld>
  <p:clrMapOvr>
    <a:masterClrMapping/>
  </p:clrMapOvr>
  <p:transition>
    <p:random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03039"/>
      </p:ext>
    </p:extLst>
  </p:cSld>
  <p:clrMapOvr>
    <a:masterClrMapping/>
  </p:clrMapOvr>
  <p:transition>
    <p:random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9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812C72-6D6F-4837-A02E-200719A6A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3599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953D-AB4A-4FD4-848B-7E85E9518C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8701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F283F-CB70-434F-9582-DEBCCC10E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10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3E15-2E91-4702-A10E-75AA8189D5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4398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5F33-8254-4815-87A1-D56B02991B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0201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0735-6897-4660-9FEA-F93A54068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18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2E45-0202-4D47-9A77-5CE9E38A25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65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71761"/>
      </p:ext>
    </p:extLst>
  </p:cSld>
  <p:clrMapOvr>
    <a:masterClrMapping/>
  </p:clrMapOvr>
  <p:transition>
    <p:random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DF47-89E0-4801-BF0A-396F21BF5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690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FB16D-DE07-440E-A656-CF41B7EF3E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208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C71F-1ACF-4DB3-B1F8-55B56C073B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0006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713CA-CC0D-49CD-A697-6D1B4D914C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3548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1396B-BB5B-4220-AB81-8108EEEA3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6014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D6857-63C6-4893-8AB1-4389EEDB0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5283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6A3E-75B7-4710-B434-B5B20DADD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889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D29F-98C9-4E98-91C6-9610D064F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8074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36DF-BDC3-42C9-A48F-8580588D2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775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00480"/>
      </p:ext>
    </p:extLst>
  </p:cSld>
  <p:clrMapOvr>
    <a:masterClrMapping/>
  </p:clrMapOvr>
  <p:transition>
    <p:random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3691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9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512996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38768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5723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1215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79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6485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780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0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3321"/>
      </p:ext>
    </p:extLst>
  </p:cSld>
  <p:clrMapOvr>
    <a:masterClrMapping/>
  </p:clrMapOvr>
  <p:transition>
    <p:random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4973-AF50-40F0-AADA-C5CFD2AC8F7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6753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BAD1-40E2-44F4-BDAD-A52F95E8F18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8335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F65B-EAEB-40B8-B4DB-47906B730DC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8530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5503E-32B2-4BBD-B935-A696349663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27077"/>
      </p:ext>
    </p:extLst>
  </p:cSld>
  <p:clrMapOvr>
    <a:masterClrMapping/>
  </p:clrMapOvr>
  <p:transition>
    <p:random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D205F-9D29-4C65-81B0-104215E09BC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9130"/>
      </p:ext>
    </p:extLst>
  </p:cSld>
  <p:clrMapOvr>
    <a:masterClrMapping/>
  </p:clrMapOvr>
  <p:transition>
    <p:random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E2A6-4AAA-4BCB-8952-A643571A992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4151"/>
      </p:ext>
    </p:extLst>
  </p:cSld>
  <p:clrMapOvr>
    <a:masterClrMapping/>
  </p:clrMapOvr>
  <p:transition>
    <p:random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B1AD-5530-4F4A-B1C6-F9A7BEB63E2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89241"/>
      </p:ext>
    </p:extLst>
  </p:cSld>
  <p:clrMapOvr>
    <a:masterClrMapping/>
  </p:clrMapOvr>
  <p:transition>
    <p:random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115C-804E-4D37-9D96-4F60E82E569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05557"/>
      </p:ext>
    </p:extLst>
  </p:cSld>
  <p:clrMapOvr>
    <a:masterClrMapping/>
  </p:clrMapOvr>
  <p:transition>
    <p:random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BFC6-2860-4DD0-8B4A-7ED8D4F9473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96662"/>
      </p:ext>
    </p:extLst>
  </p:cSld>
  <p:clrMapOvr>
    <a:masterClrMapping/>
  </p:clrMapOvr>
  <p:transition>
    <p:random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01311-D3FA-4D5E-B433-C755B009988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6530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94110"/>
      </p:ext>
    </p:extLst>
  </p:cSld>
  <p:clrMapOvr>
    <a:masterClrMapping/>
  </p:clrMapOvr>
  <p:transition>
    <p:random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5930F-E000-4954-BB43-6DD076BE118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94706"/>
      </p:ext>
    </p:extLst>
  </p:cSld>
  <p:clrMapOvr>
    <a:masterClrMapping/>
  </p:clrMapOvr>
  <p:transition>
    <p:random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1D52-7FD5-499F-922E-320F7A4546D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62065"/>
      </p:ext>
    </p:extLst>
  </p:cSld>
  <p:clrMapOvr>
    <a:masterClrMapping/>
  </p:clrMapOvr>
  <p:transition>
    <p:random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4CF45-2742-4D7E-8833-02B81E5D07B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69388"/>
      </p:ext>
    </p:extLst>
  </p:cSld>
  <p:clrMapOvr>
    <a:masterClrMapping/>
  </p:clrMapOvr>
  <p:transition>
    <p:random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2A1A-96D7-45DD-9FAC-C015498CBFB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68495"/>
      </p:ext>
    </p:extLst>
  </p:cSld>
  <p:clrMapOvr>
    <a:masterClrMapping/>
  </p:clrMapOvr>
  <p:transition>
    <p:random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CCAD8-CE08-4F2B-92E4-C0551782FED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59798"/>
      </p:ext>
    </p:extLst>
  </p:cSld>
  <p:clrMapOvr>
    <a:masterClrMapping/>
  </p:clrMapOvr>
  <p:transition>
    <p:random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89C94-BC0D-4202-B99C-47CE73F5EAB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10429"/>
      </p:ext>
    </p:extLst>
  </p:cSld>
  <p:clrMapOvr>
    <a:masterClrMapping/>
  </p:clrMapOvr>
  <p:transition>
    <p:random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7976-F8B9-4BD1-B162-4E1B257F85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1441"/>
      </p:ext>
    </p:extLst>
  </p:cSld>
  <p:clrMapOvr>
    <a:masterClrMapping/>
  </p:clrMapOvr>
  <p:transition>
    <p:random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0026-C59A-4F63-8971-0169193DD31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6918"/>
      </p:ext>
    </p:extLst>
  </p:cSld>
  <p:clrMapOvr>
    <a:masterClrMapping/>
  </p:clrMapOvr>
  <p:transition>
    <p:random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D7E8-119A-45BA-8327-592DA8004AB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70078"/>
      </p:ext>
    </p:extLst>
  </p:cSld>
  <p:clrMapOvr>
    <a:masterClrMapping/>
  </p:clrMapOvr>
  <p:transition>
    <p:random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A31FB-D937-4F5A-98FC-2E4D6021459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0900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65352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92891"/>
      </p:ext>
    </p:extLst>
  </p:cSld>
  <p:clrMapOvr>
    <a:masterClrMapping/>
  </p:clrMapOvr>
  <p:transition>
    <p:random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EF368-1930-45EC-83B6-900401FA1EB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30152"/>
      </p:ext>
    </p:extLst>
  </p:cSld>
  <p:clrMapOvr>
    <a:masterClrMapping/>
  </p:clrMapOvr>
  <p:transition>
    <p:random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E41D-8589-43D8-B947-F662867B9B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50878"/>
      </p:ext>
    </p:extLst>
  </p:cSld>
  <p:clrMapOvr>
    <a:masterClrMapping/>
  </p:clrMapOvr>
  <p:transition>
    <p:random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FBE8-B3EB-4AD9-B085-716FFE103C5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76348"/>
      </p:ext>
    </p:extLst>
  </p:cSld>
  <p:clrMapOvr>
    <a:masterClrMapping/>
  </p:clrMapOvr>
  <p:transition>
    <p:random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8F08-ADC6-4A5D-BF95-5BDE646A20A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154"/>
      </p:ext>
    </p:extLst>
  </p:cSld>
  <p:clrMapOvr>
    <a:masterClrMapping/>
  </p:clrMapOvr>
  <p:transition>
    <p:random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275C-53C1-4830-B5ED-136D4C09739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29820"/>
      </p:ext>
    </p:extLst>
  </p:cSld>
  <p:clrMapOvr>
    <a:masterClrMapping/>
  </p:clrMapOvr>
  <p:transition>
    <p:random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A72F-C751-4CD9-BA1B-40EBF675DB8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8323"/>
      </p:ext>
    </p:extLst>
  </p:cSld>
  <p:clrMapOvr>
    <a:masterClrMapping/>
  </p:clrMapOvr>
  <p:transition>
    <p:random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EC92-FE40-4C99-B272-0F97AC548F6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5697"/>
      </p:ext>
    </p:extLst>
  </p:cSld>
  <p:clrMapOvr>
    <a:masterClrMapping/>
  </p:clrMapOvr>
  <p:transition>
    <p:random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6A8B-75F8-4D4F-A417-052F7EC3F5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75600"/>
      </p:ext>
    </p:extLst>
  </p:cSld>
  <p:clrMapOvr>
    <a:masterClrMapping/>
  </p:clrMapOvr>
  <p:transition>
    <p:random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D7D3-7546-4180-8E0F-A6E179A370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91673"/>
      </p:ext>
    </p:extLst>
  </p:cSld>
  <p:clrMapOvr>
    <a:masterClrMapping/>
  </p:clrMapOvr>
  <p:transition>
    <p:random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5EAEF-36FE-44FD-88AE-43CD7AD51A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5884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58026"/>
      </p:ext>
    </p:extLst>
  </p:cSld>
  <p:clrMapOvr>
    <a:masterClrMapping/>
  </p:clrMapOvr>
  <p:transition>
    <p:random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F3E6-75AE-4EA8-A474-7CFCE791D07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61285"/>
      </p:ext>
    </p:extLst>
  </p:cSld>
  <p:clrMapOvr>
    <a:masterClrMapping/>
  </p:clrMapOvr>
  <p:transition>
    <p:random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2861E-8C23-47A4-A2FF-B167AFFAA36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11804"/>
      </p:ext>
    </p:extLst>
  </p:cSld>
  <p:clrMapOvr>
    <a:masterClrMapping/>
  </p:clrMapOvr>
  <p:transition>
    <p:random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4C82-9917-44D9-84B6-705199D25A1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65630"/>
      </p:ext>
    </p:extLst>
  </p:cSld>
  <p:clrMapOvr>
    <a:masterClrMapping/>
  </p:clrMapOvr>
  <p:transition>
    <p:random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19878-7C12-4DEA-AD37-940DA55158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1462"/>
      </p:ext>
    </p:extLst>
  </p:cSld>
  <p:clrMapOvr>
    <a:masterClrMapping/>
  </p:clrMapOvr>
  <p:transition>
    <p:random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19CAF-2453-414C-8802-BF94F6A40A2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42923"/>
      </p:ext>
    </p:extLst>
  </p:cSld>
  <p:clrMapOvr>
    <a:masterClrMapping/>
  </p:clrMapOvr>
  <p:transition>
    <p:random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5092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0FD56E-757B-47F5-8074-0C97A06324AD}" type="datetimeFigureOut">
              <a:rPr lang="en-US" smtClean="0">
                <a:solidFill>
                  <a:srgbClr val="FFF39D"/>
                </a:solidFill>
              </a:rPr>
              <a:pPr/>
              <a:t>11/10/2018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03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16574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198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83598"/>
      </p:ext>
    </p:extLst>
  </p:cSld>
  <p:clrMapOvr>
    <a:masterClrMapping/>
  </p:clrMapOvr>
  <p:transition>
    <p:random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7865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3983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8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0193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892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2849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4973-AF50-40F0-AADA-C5CFD2AC8F7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146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BAD1-40E2-44F4-BDAD-A52F95E8F18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7193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F65B-EAEB-40B8-B4DB-47906B730DC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8408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C357-07E2-49DE-AD9F-31DCDC260A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1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68400"/>
      </p:ext>
    </p:extLst>
  </p:cSld>
  <p:clrMapOvr>
    <a:masterClrMapping/>
  </p:clrMapOvr>
  <p:transition>
    <p:random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F53-FE84-43BF-B55A-9D66EC2E8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8163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9BC1-26D0-4715-A480-ABADB845F0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4581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FCA8-745F-4FAA-B23E-19033D9D23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5964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1C2-8184-4CA8-955D-4EDD8B4E2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2407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5A88-99DB-447D-A7D6-8CF38F1A96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5670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6B21-FF41-46D1-B882-CC422110F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9939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2761-806B-43B1-AFB2-CF79CB91FB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7099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B9E1-FF21-4E85-BFF6-4AA11BB44E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2180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92D7-F20A-4C53-A1AB-8872209830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1672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E9-75D1-44CE-B83A-FF926C6493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32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2900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8214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57876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2481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04187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9595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66159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044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3924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1527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50503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8707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40773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11913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49936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5687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1649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26359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48690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27630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99201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85746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95522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8872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79438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8268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39848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381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00056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08539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95799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71898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24328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47224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44008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7608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52689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48908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899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41181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39611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88127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67298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83816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46148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17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32406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68340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5900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6389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47903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79940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D108-CE76-4CF4-8DA7-DFE6817714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11401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520E-5276-4F9B-84D6-58DEEC377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35316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501-5DC9-48A3-974E-A4BE5AE83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2074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00D-67CA-4141-91FB-DEC32F1208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27202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F30-A680-4BAE-ABB3-BEDB3E9769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77536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7D2-77C1-4322-AF47-2700F404D7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51386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936-1CAD-48BC-ABB4-3E14484C68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89109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2CF6-BDF2-4697-A2F8-D9206DE10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4498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2955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57A-9EA3-445C-A1F4-31C77DC26B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5368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61FF-9B64-408B-B891-0CD63AC3F0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52717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FC0-D01E-4407-A575-99CB5AF55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06339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E8B-0CE1-401A-AC3A-B1C8192DFA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86144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C77F-FE9C-44D9-A845-69D222BEC6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74715"/>
      </p:ext>
    </p:extLst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0B41-5996-4D1F-82C2-849080F5F2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3203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A94F-D38E-43B0-AD37-6DF7312F53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11865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B7C2-5E38-4423-BA69-B7E4749EDD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16170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60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836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7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Relationship Id="rId22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Relationship Id="rId22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Relationship Id="rId22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38.xml"/><Relationship Id="rId16" Type="http://schemas.openxmlformats.org/officeDocument/2006/relationships/slideLayout" Target="../slideLayouts/slideLayout25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4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Relationship Id="rId22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8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slideLayout" Target="../slideLayouts/slideLayout29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8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84.xml"/><Relationship Id="rId16" Type="http://schemas.openxmlformats.org/officeDocument/2006/relationships/slideLayout" Target="../slideLayouts/slideLayout29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9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slideLayout" Target="../slideLayouts/slideLayout296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slideLayout" Target="../slideLayouts/slideLayout31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0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image" Target="../media/image5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Relationship Id="rId14" Type="http://schemas.openxmlformats.org/officeDocument/2006/relationships/slideLayout" Target="../slideLayouts/slideLayout32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4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7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5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AA6A41-50CD-42AF-B7EA-892B0C2B4B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6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4A8B6-2A02-4FE1-A744-DBB289F233B6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3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  <p:sldLayoutId id="2147484224" r:id="rId15"/>
    <p:sldLayoutId id="2147484225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F2894-4ACD-4D68-B19F-1E8F08ABC46C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6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0FD56E-757B-47F5-8074-0C97A06324AD}" type="datetimeFigureOut">
              <a:rPr lang="en-US" smtClean="0">
                <a:solidFill>
                  <a:srgbClr val="575F6D"/>
                </a:solidFill>
              </a:rPr>
              <a:pPr/>
              <a:t>11/10/2018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2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69C2-9AC0-4A86-BF44-B6E04721F8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3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0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1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3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1AA57-2306-49D1-92EC-B362E5A6D938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1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539E8C-4477-4748-AD73-F62184413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hyperlink" Target="http://www.hawaiisfishes.com/inverts/polyclad_flatworms/images/Prosthiostomum-1-h01x_jpg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2.jpeg"/><Relationship Id="rId7" Type="http://schemas.openxmlformats.org/officeDocument/2006/relationships/hyperlink" Target="http://www.hawaiisfishes.com/inverts/polyclad_flatworms/images/Prosthiostomum-1-h01x_jpg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3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32.png"/><Relationship Id="rId4" Type="http://schemas.openxmlformats.org/officeDocument/2006/relationships/hyperlink" Target="http://biodidac.bio.uottawa.ca/Thumbnails/showimage.cfm?File_name=Mono001p&amp;File_type=g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0.xml"/><Relationship Id="rId5" Type="http://schemas.openxmlformats.org/officeDocument/2006/relationships/image" Target="../media/image43.png"/><Relationship Id="rId4" Type="http://schemas.openxmlformats.org/officeDocument/2006/relationships/hyperlink" Target="http://biodidac.bio.uottawa.ca/Thumbnails/showimage.cfm?File_name=Trem054p&amp;File_type=gi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0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2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جانوران با تقارن دوطرفی و سه لایه جنینی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8D108-CE76-4CF4-8DA7-DFE68177147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607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برش عرضی پلاناریا از ناحیه حلقی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621" y="1683408"/>
            <a:ext cx="9467850" cy="413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605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تگومنت سنسیتیال در گروههای انگلی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پوست یا </a:t>
            </a:r>
          </a:p>
          <a:p>
            <a:pPr marL="0" indent="0">
              <a:buNone/>
            </a:pPr>
            <a:r>
              <a:rPr lang="fa-IR" dirty="0" smtClean="0"/>
              <a:t>تگومنت یا نئودرمیس</a:t>
            </a:r>
          </a:p>
          <a:p>
            <a:endParaRPr lang="en-US" dirty="0" smtClean="0"/>
          </a:p>
          <a:p>
            <a:r>
              <a:rPr lang="fa-IR" dirty="0" smtClean="0"/>
              <a:t>ایجاد کلاد</a:t>
            </a:r>
            <a:endParaRPr lang="en-US" dirty="0" smtClean="0"/>
          </a:p>
          <a:p>
            <a:pPr marL="0" indent="0">
              <a:buNone/>
            </a:pPr>
            <a:r>
              <a:rPr lang="fa-IR" dirty="0" smtClean="0"/>
              <a:t> </a:t>
            </a:r>
            <a:r>
              <a:rPr lang="en-US" dirty="0" err="1" smtClean="0"/>
              <a:t>Neodermata</a:t>
            </a:r>
            <a:endParaRPr lang="en-US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586"/>
            <a:ext cx="54864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20417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8594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98596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19141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5998598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98599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9198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9199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9213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5998603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04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214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5998606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07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215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5998609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10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216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5998612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13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217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5998615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16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218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5998618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19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219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5998621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22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9200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5998624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998625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9201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5998627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998628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9202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5998630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998631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9203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5998633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998634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5998635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19142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5998637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98638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9160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9161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9175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5998642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43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176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5998645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46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177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5998648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49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178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5998651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52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179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5998654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55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180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5998657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58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9181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5998660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998661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9162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5998663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998664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9163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5998666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998667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9164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5998669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998670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9165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5998672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998673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5998674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19143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5998676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98677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998678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98679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98680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9147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9148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 dirty="0">
                <a:solidFill>
                  <a:srgbClr val="CCECFF"/>
                </a:solidFill>
                <a:cs typeface="Titr" pitchFamily="2" charset="-78"/>
              </a:rPr>
              <a:t> رده </a:t>
            </a:r>
            <a:r>
              <a:rPr lang="en-US" sz="2800" i="1" dirty="0" err="1" smtClean="0">
                <a:solidFill>
                  <a:srgbClr val="CCECFF"/>
                </a:solidFill>
                <a:cs typeface="Titr" pitchFamily="2" charset="-78"/>
              </a:rPr>
              <a:t>Turbellaria</a:t>
            </a:r>
            <a:r>
              <a:rPr lang="fa-IR" sz="2800" dirty="0" smtClean="0">
                <a:solidFill>
                  <a:srgbClr val="CCECFF"/>
                </a:solidFill>
                <a:cs typeface="Titr" pitchFamily="2" charset="-78"/>
              </a:rPr>
              <a:t> </a:t>
            </a:r>
            <a:r>
              <a:rPr lang="fa-IR" sz="2800" dirty="0">
                <a:solidFill>
                  <a:srgbClr val="CCECFF"/>
                </a:solidFill>
                <a:cs typeface="Titr" pitchFamily="2" charset="-78"/>
              </a:rPr>
              <a:t>از </a:t>
            </a:r>
            <a:r>
              <a:rPr lang="fa-IR" dirty="0">
                <a:solidFill>
                  <a:srgbClr val="000000"/>
                </a:solidFill>
              </a:rPr>
              <a:t> </a:t>
            </a:r>
            <a:r>
              <a:rPr lang="fa-IR" sz="2800" dirty="0">
                <a:solidFill>
                  <a:srgbClr val="CCECFF"/>
                </a:solidFill>
                <a:cs typeface="Titr" pitchFamily="2" charset="-78"/>
              </a:rPr>
              <a:t>شاخه کرم های پهن </a:t>
            </a:r>
            <a:endParaRPr lang="en-US" sz="2800" dirty="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19149" name="Rectangle 94"/>
          <p:cNvSpPr>
            <a:spLocks noChangeArrowheads="1"/>
          </p:cNvSpPr>
          <p:nvPr/>
        </p:nvSpPr>
        <p:spPr bwMode="auto">
          <a:xfrm>
            <a:off x="2795588" y="6278563"/>
            <a:ext cx="3222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Class Turbellaria</a:t>
            </a:r>
          </a:p>
        </p:txBody>
      </p:sp>
      <p:pic>
        <p:nvPicPr>
          <p:cNvPr id="219150" name="Picture 95" descr="flat008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370263"/>
            <a:ext cx="27432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51" name="Picture 96" descr="flat0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930275"/>
            <a:ext cx="31178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52" name="Picture 97" descr="Prosthiostomum-1-h01x_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441700"/>
            <a:ext cx="34766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53" name="Picture 91" descr="Pseudobiceros species flat02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06775"/>
            <a:ext cx="1885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54" name="Picture 92" descr="Pseudoceros scintillatus flat00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930275"/>
            <a:ext cx="5181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55" name="Picture 93" descr="Thysanozoon species flat02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24363"/>
            <a:ext cx="18859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843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rzuser.uni-heidelberg.de/%7Ebu6/p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9" y="609600"/>
            <a:ext cx="5638800" cy="38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nimals.jrank.org/article_images/ep201102/animals/animals1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765"/>
            <a:ext cx="2857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31616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2" name="Picture 2" descr="E:\PhD THESIS\1\2010-06-05 first sampling\other picture\first sampling 09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921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2738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32740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44741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132742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32743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44797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44798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44812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2747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48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813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2750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51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814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132753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54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815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132756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57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816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2759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60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817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2762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63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818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2765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66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44799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132768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2769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4800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132771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2772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4801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132774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2775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4802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132777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2778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132779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44742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132781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32782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44759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44760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44774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2786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87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775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2789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90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776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132792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93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777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132795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96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778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2798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799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779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2801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802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4780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2804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2805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44761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132807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2808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4762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132810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2811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4763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132813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2814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4764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132816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2817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132818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44743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132820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32821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132822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32823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32824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4747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4748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 رده توربلاريا  از </a:t>
            </a:r>
            <a:r>
              <a:rPr lang="fa-IR">
                <a:solidFill>
                  <a:srgbClr val="000000"/>
                </a:solidFill>
              </a:rPr>
              <a:t> </a:t>
            </a: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شاخه کرم های پهن 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pic>
        <p:nvPicPr>
          <p:cNvPr id="244749" name="Picture 91" descr="f_para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65200"/>
            <a:ext cx="28670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50" name="Picture 92" descr="platelmintos_slide0004_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981075"/>
            <a:ext cx="305911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51" name="Picture 93" descr="platelmintos_slide0049_image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981075"/>
            <a:ext cx="23209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52" name="Picture 94" descr="flat01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644900"/>
            <a:ext cx="28670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53" name="Picture 95" descr="Prosthiostomum-1-h01x_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597275"/>
            <a:ext cx="38877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54" name="Picture 96" descr="flat03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644900"/>
            <a:ext cx="222408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183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42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51844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21189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051846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51847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21240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21241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21255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51851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852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56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51854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855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57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051857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858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58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051860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861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59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51863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864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60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51866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867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61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51869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870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1242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051872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51873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1243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051875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51876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1244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051878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51879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1245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051881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51882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051883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21190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051885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51886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21202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21203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21217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51890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891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18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51893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894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19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051896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897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20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051899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900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21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51902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903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22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51905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906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1223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51908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51909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1204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051911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51912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1205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051914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51915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1206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051917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51918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1207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051920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51921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051922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21191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051924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51925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051926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51927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51928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1195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1196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 رده توربلاريا  از </a:t>
            </a:r>
            <a:r>
              <a:rPr lang="fa-IR">
                <a:solidFill>
                  <a:srgbClr val="000000"/>
                </a:solidFill>
              </a:rPr>
              <a:t> </a:t>
            </a: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شاخه کرم های پهن 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pic>
        <p:nvPicPr>
          <p:cNvPr id="22119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965200"/>
            <a:ext cx="77454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8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Times New Roman"/>
              </a:rPr>
              <a:t>دستگاه عصبی شامل یک جفت عقده قدامی متصل به یک جفت طناب عصبی طولی است (در اشکال پیچیده دو طناب بهم متصل شده اند)</a:t>
            </a:r>
          </a:p>
          <a:p>
            <a:pPr lvl="0" algn="r">
              <a:lnSpc>
                <a:spcPct val="90000"/>
              </a:lnSpc>
            </a:pPr>
            <a:endParaRPr lang="en-US" sz="2000" dirty="0" smtClean="0">
              <a:cs typeface="B Roya" pitchFamily="2" charset="-78"/>
            </a:endParaRPr>
          </a:p>
          <a:p>
            <a:pPr marL="0" lvl="0" indent="0"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4" descr="asabi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676400" y="2601686"/>
            <a:ext cx="46434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79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1058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61060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26309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061062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61063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26361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26362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26376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61067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068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77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61070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071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78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061073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074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79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061076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077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80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61079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080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81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61082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083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82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61085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086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6363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061088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61089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6364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061091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61092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6365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061094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61095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6366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061097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61098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061099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26310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061101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61102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26323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26324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26338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61106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107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39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61109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110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40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061112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113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41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061115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116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42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61118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119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43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61121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122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6344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61124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61125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6325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061127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61128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6326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061130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61131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6327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061133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61134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26328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061136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61137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061138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26311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061140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61141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061142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61143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61144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6315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6316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 رده توربلاريا  از </a:t>
            </a:r>
            <a:r>
              <a:rPr lang="fa-IR">
                <a:solidFill>
                  <a:srgbClr val="000000"/>
                </a:solidFill>
              </a:rPr>
              <a:t> </a:t>
            </a: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شاخه کرم های پهن 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26317" name="Text Box 92"/>
          <p:cNvSpPr txBox="1">
            <a:spLocks noChangeArrowheads="1"/>
          </p:cNvSpPr>
          <p:nvPr/>
        </p:nvSpPr>
        <p:spPr bwMode="auto">
          <a:xfrm>
            <a:off x="434975" y="6378575"/>
            <a:ext cx="810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solidFill>
                  <a:srgbClr val="990000"/>
                </a:solidFill>
                <a:cs typeface="Titr" pitchFamily="2" charset="-78"/>
              </a:rPr>
              <a:t> - دستگاه گوارش  ،</a:t>
            </a:r>
            <a:r>
              <a:rPr lang="en-US" sz="24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solidFill>
                  <a:srgbClr val="990000"/>
                </a:solidFill>
                <a:cs typeface="Titr" pitchFamily="2" charset="-78"/>
              </a:rPr>
              <a:t> - دفعی ، </a:t>
            </a:r>
            <a:r>
              <a:rPr lang="en-US" sz="24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a-IR" sz="2400">
                <a:solidFill>
                  <a:srgbClr val="990000"/>
                </a:solidFill>
                <a:cs typeface="Titr" pitchFamily="2" charset="-78"/>
              </a:rPr>
              <a:t> - توليد مثل و</a:t>
            </a:r>
            <a:r>
              <a:rPr lang="fa-IR" sz="24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a-IR" sz="2400">
                <a:solidFill>
                  <a:srgbClr val="990000"/>
                </a:solidFill>
                <a:cs typeface="Titr" pitchFamily="2" charset="-78"/>
              </a:rPr>
              <a:t> - عصبی در  پلاناريا </a:t>
            </a:r>
            <a:endParaRPr lang="en-US" sz="2400">
              <a:solidFill>
                <a:srgbClr val="990000"/>
              </a:solidFill>
              <a:cs typeface="Titr" pitchFamily="2" charset="-78"/>
            </a:endParaRPr>
          </a:p>
        </p:txBody>
      </p:sp>
      <p:pic>
        <p:nvPicPr>
          <p:cNvPr id="226318" name="Picture 93" descr="30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"/>
          <a:stretch>
            <a:fillRect/>
          </a:stretch>
        </p:blipFill>
        <p:spPr bwMode="auto">
          <a:xfrm>
            <a:off x="434975" y="774700"/>
            <a:ext cx="7694613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773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3346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73348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31429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073350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73351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31486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31487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31501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73355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356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502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73358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359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503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073361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362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504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073364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365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505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73367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368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506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73370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371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507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73373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374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1488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073376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73377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31489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073379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73380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31490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073382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73383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31491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073385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73386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073387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31430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073389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73390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31448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31449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31463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73394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395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464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73397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398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465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073400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401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466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073403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404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467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73406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407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468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73409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410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1469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073412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073413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1450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073415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73416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31451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073418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73419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31452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073421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73422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31453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073424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073425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073426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31431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073428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073429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073430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73431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73432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1435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1440" name="Text Box 94"/>
          <p:cNvSpPr txBox="1">
            <a:spLocks noChangeArrowheads="1"/>
          </p:cNvSpPr>
          <p:nvPr/>
        </p:nvSpPr>
        <p:spPr bwMode="auto">
          <a:xfrm>
            <a:off x="1736725" y="25146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</a:rPr>
              <a:t>acoels</a:t>
            </a:r>
          </a:p>
        </p:txBody>
      </p:sp>
      <p:sp>
        <p:nvSpPr>
          <p:cNvPr id="231441" name="Text Box 95"/>
          <p:cNvSpPr txBox="1">
            <a:spLocks noChangeArrowheads="1"/>
          </p:cNvSpPr>
          <p:nvPr/>
        </p:nvSpPr>
        <p:spPr bwMode="auto">
          <a:xfrm>
            <a:off x="3524250" y="297180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</a:rPr>
              <a:t>triclads</a:t>
            </a:r>
          </a:p>
        </p:txBody>
      </p:sp>
      <p:sp>
        <p:nvSpPr>
          <p:cNvPr id="231442" name="Text Box 96"/>
          <p:cNvSpPr txBox="1">
            <a:spLocks noChangeArrowheads="1"/>
          </p:cNvSpPr>
          <p:nvPr/>
        </p:nvSpPr>
        <p:spPr bwMode="auto">
          <a:xfrm>
            <a:off x="3159125" y="502920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</a:rPr>
              <a:t>polyclads</a:t>
            </a:r>
          </a:p>
        </p:txBody>
      </p:sp>
      <p:sp>
        <p:nvSpPr>
          <p:cNvPr id="231443" name="Rectangle 97"/>
          <p:cNvSpPr>
            <a:spLocks noGrp="1" noChangeArrowheads="1"/>
          </p:cNvSpPr>
          <p:nvPr>
            <p:ph type="title"/>
          </p:nvPr>
        </p:nvSpPr>
        <p:spPr>
          <a:xfrm>
            <a:off x="2563806" y="779689"/>
            <a:ext cx="3973513" cy="116681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a-IR" sz="2800" dirty="0" smtClean="0">
                <a:solidFill>
                  <a:srgbClr val="990000"/>
                </a:solidFill>
              </a:rPr>
              <a:t>سيستم گوارش در چند راسته از رده </a:t>
            </a:r>
            <a:r>
              <a:rPr lang="en-US" sz="2800" b="1" dirty="0" err="1" smtClean="0">
                <a:solidFill>
                  <a:srgbClr val="990000"/>
                </a:solidFill>
              </a:rPr>
              <a:t>Turbellaria</a:t>
            </a:r>
            <a:endParaRPr lang="fr-CA" sz="2800" b="1" dirty="0" smtClean="0">
              <a:solidFill>
                <a:srgbClr val="99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28" y="1914525"/>
            <a:ext cx="53149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692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686800" cy="1612900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sz="2400" dirty="0" smtClean="0"/>
              <a:t>پیچیده ترین ساختار بدنی آن ها ساختار تولید مثلی است بخصوص در نرها</a:t>
            </a:r>
          </a:p>
          <a:p>
            <a:pPr algn="r" rtl="1" eaLnBrk="1" hangingPunct="1"/>
            <a:r>
              <a:rPr lang="fa-IR" sz="2400" dirty="0" smtClean="0"/>
              <a:t>تولید مثل بصورت جنسی و غیر جنسی صورت می گیرد و قدرت ترمیم دارند</a:t>
            </a:r>
          </a:p>
        </p:txBody>
      </p:sp>
      <p:pic>
        <p:nvPicPr>
          <p:cNvPr id="110595" name="Picture 3" descr="f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8224838" cy="478155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4973-AF50-40F0-AADA-C5CFD2AC8F79}" type="slidenum">
              <a:rPr lang="fa-IR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rtl="1"/>
            <a:r>
              <a:rPr lang="en-US" b="1" dirty="0" smtClean="0"/>
              <a:t> Phylum </a:t>
            </a:r>
            <a:r>
              <a:rPr lang="en-US" b="1" dirty="0" err="1" smtClean="0"/>
              <a:t>Acelomorph</a:t>
            </a:r>
            <a:endParaRPr lang="en-US" dirty="0" smtClean="0"/>
          </a:p>
          <a:p>
            <a:pPr lvl="0" rtl="1"/>
            <a:r>
              <a:rPr lang="en-US" b="1" dirty="0" smtClean="0"/>
              <a:t>Phylum </a:t>
            </a:r>
            <a:r>
              <a:rPr lang="en-US" b="1" dirty="0" err="1" smtClean="0"/>
              <a:t>Plathyhelminthes</a:t>
            </a:r>
            <a:endParaRPr lang="en-US" dirty="0" smtClean="0"/>
          </a:p>
          <a:p>
            <a:pPr lvl="0" rtl="1"/>
            <a:r>
              <a:rPr lang="en-US" b="1" dirty="0" smtClean="0"/>
              <a:t>Phylum </a:t>
            </a:r>
            <a:r>
              <a:rPr lang="en-US" b="1" dirty="0" err="1" smtClean="0"/>
              <a:t>Mesozoa</a:t>
            </a:r>
            <a:endParaRPr lang="en-US" dirty="0" smtClean="0"/>
          </a:p>
          <a:p>
            <a:pPr lvl="0" rtl="1"/>
            <a:r>
              <a:rPr lang="en-US" b="1" dirty="0" smtClean="0"/>
              <a:t>Phylum </a:t>
            </a:r>
            <a:r>
              <a:rPr lang="en-US" b="1" dirty="0" err="1" smtClean="0"/>
              <a:t>Nemertea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2656"/>
            <a:ext cx="9296400" cy="544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6834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36836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45765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136838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36839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45816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45817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45831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6843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44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832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6846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47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833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136849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50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834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136852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53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835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6855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56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836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6858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59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837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6861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62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45818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136864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6865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5819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136867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6868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5820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136870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6871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5821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136873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6874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136875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45766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136877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36878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45778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45779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45793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6882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83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794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6885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86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795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136888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89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796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136891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92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797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6894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95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798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6897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898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5799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136900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36901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45780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136903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6904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5781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136906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6907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5782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136909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6910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5783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136912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136913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136914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45767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136916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36917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136918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36919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36920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71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72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 b="1" dirty="0">
                <a:solidFill>
                  <a:srgbClr val="FF0000"/>
                </a:solidFill>
                <a:cs typeface="Titr" pitchFamily="2" charset="-78"/>
              </a:rPr>
              <a:t>رده </a:t>
            </a:r>
            <a:r>
              <a:rPr lang="en-US" sz="2800" b="1" dirty="0" err="1" smtClean="0">
                <a:solidFill>
                  <a:srgbClr val="FF0000"/>
                </a:solidFill>
                <a:cs typeface="Titr" pitchFamily="2" charset="-78"/>
              </a:rPr>
              <a:t>Monogenea</a:t>
            </a:r>
            <a:r>
              <a:rPr lang="fa-IR" sz="2800" b="1" dirty="0" smtClean="0">
                <a:solidFill>
                  <a:srgbClr val="FF0000"/>
                </a:solidFill>
                <a:cs typeface="Titr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cs typeface="Titr" pitchFamily="2" charset="-78"/>
              </a:rPr>
              <a:t>از  شاخه کرم های پهن </a:t>
            </a:r>
            <a:endParaRPr lang="en-US" sz="2800" b="1" dirty="0">
              <a:solidFill>
                <a:srgbClr val="FF0000"/>
              </a:solidFill>
              <a:cs typeface="Titr" pitchFamily="2" charset="-78"/>
            </a:endParaRPr>
          </a:p>
        </p:txBody>
      </p:sp>
      <p:sp>
        <p:nvSpPr>
          <p:cNvPr id="245773" name="Rectangle 9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z="2800" dirty="0" smtClean="0"/>
              <a:t>اعضای اين رده همگی انگل بوده و به صورت اوليه انگل آبشش و سطوح خارجی ماهي ها مي باشند. </a:t>
            </a:r>
          </a:p>
          <a:p>
            <a:pPr eaLnBrk="1" hangingPunct="1"/>
            <a:r>
              <a:rPr lang="fa-IR" sz="2800" dirty="0" smtClean="0"/>
              <a:t> تعداد کمی از آنها نيز در مثانه قورباغه و لاک پشت ديده شده است . </a:t>
            </a:r>
          </a:p>
          <a:p>
            <a:pPr eaLnBrk="1" hangingPunct="1"/>
            <a:r>
              <a:rPr lang="fa-IR" sz="2800" dirty="0" smtClean="0"/>
              <a:t> به نظر مي رسد در شرايط طبيعی ميزان آسيب رسانی مونوژن ها به ميزبان خود کم مي باشد. </a:t>
            </a:r>
          </a:p>
          <a:p>
            <a:pPr eaLnBrk="1" hangingPunct="1"/>
            <a:r>
              <a:rPr lang="fa-IR" sz="2800" dirty="0" smtClean="0"/>
              <a:t>چرخه زندگی مونوژن ها مستقيم است. </a:t>
            </a:r>
          </a:p>
          <a:p>
            <a:pPr lvl="1" eaLnBrk="1" hangingPunct="1"/>
            <a:r>
              <a:rPr lang="fa-IR" sz="2400" dirty="0" smtClean="0"/>
              <a:t>از تخم لارو مژه داری به نام انکوميراسيديوم آزاد مي شود. </a:t>
            </a:r>
          </a:p>
          <a:p>
            <a:pPr lvl="1" eaLnBrk="1" hangingPunct="1"/>
            <a:r>
              <a:rPr lang="fa-IR" sz="2400" dirty="0" smtClean="0"/>
              <a:t> اين لاور مژه دار با استفاده از قلاب های انتهای خلفی به ميزبان مي چسبد. </a:t>
            </a:r>
          </a:p>
          <a:p>
            <a:pPr lvl="1" eaLnBrk="1" hangingPunct="1"/>
            <a:r>
              <a:rPr lang="fa-IR" sz="2400" dirty="0" smtClean="0"/>
              <a:t> در بسياری از گونه ها اين قلاب ها در اندامی به نام اوپيستوهاپتور قرار دارد.  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266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322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6324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46789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456326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56327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46842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46843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46857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56331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32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58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56334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35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59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456337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38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60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456340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41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61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56343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44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62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56346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47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63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56349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50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46844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456352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56353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6845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456355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56356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6846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456358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56359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6847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456361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56362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456363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46790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456365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56366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46804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46805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46819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56370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71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20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56373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74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21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456376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77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22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456379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80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23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56382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83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24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56385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86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6825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56388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56389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46806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456391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56392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6807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456394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56395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6808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456397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56398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6809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456400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56401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456402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46791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456404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56405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456406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6407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6408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795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796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 dirty="0">
                <a:solidFill>
                  <a:srgbClr val="CCECFF"/>
                </a:solidFill>
                <a:cs typeface="Titr" pitchFamily="2" charset="-78"/>
              </a:rPr>
              <a:t>رده مونو ژن </a:t>
            </a:r>
            <a:r>
              <a:rPr lang="fa-IR" sz="2800" dirty="0" smtClean="0">
                <a:solidFill>
                  <a:srgbClr val="CCECFF"/>
                </a:solidFill>
                <a:cs typeface="Titr" pitchFamily="2" charset="-78"/>
              </a:rPr>
              <a:t>آ </a:t>
            </a:r>
            <a:r>
              <a:rPr lang="fa-IR" sz="2800" dirty="0">
                <a:solidFill>
                  <a:srgbClr val="CCECFF"/>
                </a:solidFill>
                <a:cs typeface="Titr" pitchFamily="2" charset="-78"/>
              </a:rPr>
              <a:t>از  شاخه کرم های پهن </a:t>
            </a:r>
            <a:endParaRPr lang="en-US" sz="2800" dirty="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46797" name="Text Box 91"/>
          <p:cNvSpPr txBox="1">
            <a:spLocks noChangeArrowheads="1"/>
          </p:cNvSpPr>
          <p:nvPr/>
        </p:nvSpPr>
        <p:spPr bwMode="auto">
          <a:xfrm>
            <a:off x="2874963" y="6400800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Clase Monogenea</a:t>
            </a:r>
          </a:p>
        </p:txBody>
      </p:sp>
      <p:pic>
        <p:nvPicPr>
          <p:cNvPr id="246798" name="Picture 92" descr="Monogen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196975"/>
            <a:ext cx="310356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9" name="Picture 93" descr="[Image, BIODIDAC, Mono001p.gif Platyhelminthes Monogenea Epidella (?) Whole mount of a typical monogenean fluke. Genus may be Epidella or Entobdella. Description en anglais seulement. Désolé !&lt;br&gt;Whole mount of a typical monogenean fluke. Genus may be Epidella or Entobdella.]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133600"/>
            <a:ext cx="4752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515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771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Class </a:t>
            </a:r>
            <a:r>
              <a:rPr lang="en-US" dirty="0" err="1" smtClean="0"/>
              <a:t>Trematoda</a:t>
            </a:r>
            <a:r>
              <a:rPr lang="fa-IR" dirty="0" smtClean="0"/>
              <a:t>رده بادکش داران              </a:t>
            </a:r>
            <a:endParaRPr lang="en-US" dirty="0" smtClean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467600" cy="4873752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80000"/>
              </a:lnSpc>
            </a:pPr>
            <a:r>
              <a:rPr lang="fa-IR" sz="2400" dirty="0" smtClean="0">
                <a:cs typeface="B Roya" pitchFamily="2" charset="-78"/>
              </a:rPr>
              <a:t>تمامی اعضای این گروه پارازیت هستند </a:t>
            </a:r>
          </a:p>
          <a:p>
            <a:pPr algn="r" rtl="1">
              <a:lnSpc>
                <a:spcPct val="80000"/>
              </a:lnSpc>
            </a:pPr>
            <a:r>
              <a:rPr lang="fa-IR" dirty="0" smtClean="0">
                <a:cs typeface="B Roya" pitchFamily="2" charset="-78"/>
              </a:rPr>
              <a:t>بدن دارای تگومنت سن سیتال بدون مژه </a:t>
            </a:r>
          </a:p>
          <a:p>
            <a:pPr algn="r" rtl="1">
              <a:lnSpc>
                <a:spcPct val="80000"/>
              </a:lnSpc>
            </a:pPr>
            <a:r>
              <a:rPr lang="fa-IR" dirty="0" smtClean="0">
                <a:cs typeface="B Roya" pitchFamily="2" charset="-78"/>
              </a:rPr>
              <a:t>دارای دو بادکش (دهانی و شکمی ) است و بدون قلاب </a:t>
            </a:r>
          </a:p>
          <a:p>
            <a:pPr algn="r" rtl="1">
              <a:lnSpc>
                <a:spcPct val="80000"/>
              </a:lnSpc>
            </a:pPr>
            <a:r>
              <a:rPr lang="fa-IR" dirty="0" smtClean="0">
                <a:cs typeface="B Roya" pitchFamily="2" charset="-78"/>
              </a:rPr>
              <a:t>کانال تغذیه ای اغلب با دو انشعاب اصلی </a:t>
            </a:r>
          </a:p>
          <a:p>
            <a:pPr algn="r" rtl="1">
              <a:lnSpc>
                <a:spcPct val="80000"/>
              </a:lnSpc>
            </a:pPr>
            <a:r>
              <a:rPr lang="fa-IR" dirty="0" smtClean="0">
                <a:cs typeface="B Roya" pitchFamily="2" charset="-78"/>
              </a:rPr>
              <a:t>اغلب هرمافرودیت (شیستوزوما دو پایه) و تکوین غیر مستقیم (اولین میزبان یک نرم تن و آخرین میزبان یک مهره دار است ) و پارازیت مهره داران هستند</a:t>
            </a:r>
            <a:endParaRPr lang="fa-IR" sz="2400" dirty="0" smtClean="0">
              <a:cs typeface="B Roya" pitchFamily="2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7172664" cy="253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539E8C-4477-4748-AD73-F62184413C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8610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68612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51909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468614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68615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51960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51961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51975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68619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20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76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68622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23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77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468625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26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78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468628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29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79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68631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32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80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68634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35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81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68637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38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51962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468640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68641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1963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468643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68644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1964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468646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68647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1965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468649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68650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468651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51910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468653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68654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51922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51923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51937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68658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59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38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68661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62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39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468664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65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40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468667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68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41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68670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71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42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68673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74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1943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68676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68677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51924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468679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68680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1925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468682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68683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1926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468685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68686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1927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468688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68689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468690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51911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468692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68693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468694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68695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68696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1915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1916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رده ترماتودا</a:t>
            </a:r>
            <a:r>
              <a:rPr lang="fa-IR">
                <a:solidFill>
                  <a:srgbClr val="000000"/>
                </a:solidFill>
              </a:rPr>
              <a:t>  </a:t>
            </a: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از  شاخه کرم های پهن 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51917" name="Rectangle 93"/>
          <p:cNvSpPr>
            <a:spLocks noGrp="1" noChangeArrowheads="1"/>
          </p:cNvSpPr>
          <p:nvPr>
            <p:ph type="body" idx="1"/>
          </p:nvPr>
        </p:nvSpPr>
        <p:spPr>
          <a:xfrm>
            <a:off x="0" y="965200"/>
            <a:ext cx="8532813" cy="5776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sz="2800" dirty="0" smtClean="0"/>
              <a:t> تمامی اعضای اين رده کرم های انگلی هستند که بالغين آنها تقريباَ همگی به عنوان اندوپارازيت در مهره داران يافت مي شوند.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dirty="0" smtClean="0"/>
              <a:t> دارای بدنی برگی شکل بوده و از نظر ساختمانی از بسياری جهات شبيه به توربلارياهای اکتولسيتال مي باشند.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dirty="0" smtClean="0"/>
              <a:t>ترماتودها بسياری از خصوصيات توربلارياها را حفظ نموده اند. نظير لوله گوارشی توسعه يآفته و دستگاه های مشابه توليدمثلی، دفعی، عصبی و همچنين سيستم های عضلانی و پارانشيمی . اندام های حسی در اين رده به نسبت کمتر توسعه يافته اند. 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dirty="0" smtClean="0"/>
              <a:t> اغلب آنها دارای چرخه زندگی غير مستقيم هستند.  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dirty="0" smtClean="0"/>
              <a:t> سازگاری های ساختمانی برای زندگی انگلی در آنها ديده مي شود که به شرح زير مي باشد:</a:t>
            </a:r>
          </a:p>
          <a:p>
            <a:pPr lvl="1" eaLnBrk="1" hangingPunct="1">
              <a:lnSpc>
                <a:spcPct val="80000"/>
              </a:lnSpc>
            </a:pPr>
            <a:r>
              <a:rPr lang="fa-IR" sz="2400" dirty="0" smtClean="0"/>
              <a:t>غدد متعدد و متغيير برای نفوذ </a:t>
            </a:r>
          </a:p>
          <a:p>
            <a:pPr lvl="1" eaLnBrk="1" hangingPunct="1">
              <a:lnSpc>
                <a:spcPct val="80000"/>
              </a:lnSpc>
            </a:pPr>
            <a:r>
              <a:rPr lang="fa-IR" sz="2400" dirty="0" smtClean="0"/>
              <a:t> غددی که مواد کلسيتی ترشح مي کنند </a:t>
            </a:r>
          </a:p>
          <a:p>
            <a:pPr lvl="1" eaLnBrk="1" hangingPunct="1">
              <a:lnSpc>
                <a:spcPct val="80000"/>
              </a:lnSpc>
            </a:pPr>
            <a:r>
              <a:rPr lang="fa-IR" sz="2400" dirty="0" smtClean="0"/>
              <a:t> اندامی برای چسبيدن مانند بادکش ها و قلاب ها </a:t>
            </a:r>
          </a:p>
          <a:p>
            <a:pPr lvl="1" eaLnBrk="1" hangingPunct="1">
              <a:lnSpc>
                <a:spcPct val="80000"/>
              </a:lnSpc>
            </a:pPr>
            <a:r>
              <a:rPr lang="fa-IR" sz="2400" dirty="0" smtClean="0"/>
              <a:t> افزايش قدرت توليد مثل </a:t>
            </a:r>
          </a:p>
          <a:p>
            <a:pPr eaLnBrk="1" hangingPunct="1">
              <a:lnSpc>
                <a:spcPct val="80000"/>
              </a:lnSpc>
            </a:pPr>
            <a:endParaRPr lang="fa-IR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61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818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62820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54981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562822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62823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55040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55041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55055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62827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28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56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62830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31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57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562833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34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58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562836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37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59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62839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40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60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62842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43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61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62845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46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55042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562848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62849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5043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562851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62852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5044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562854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62855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5045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562857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62858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562859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54982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562861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62862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55002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55003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55017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62866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67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18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62869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70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19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562872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73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20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562875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76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21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62878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79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22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62881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82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5023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62884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62885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55004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562887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62888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5005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562890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62891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5006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562893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62894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5007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562896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62897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562898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54983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562900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62901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562902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62903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62904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4987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4988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رده ترماتودا</a:t>
            </a:r>
            <a:r>
              <a:rPr lang="fa-IR">
                <a:solidFill>
                  <a:srgbClr val="000000"/>
                </a:solidFill>
              </a:rPr>
              <a:t>  </a:t>
            </a: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از  شاخه کرم های پهن 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54989" name="Text Box 91"/>
          <p:cNvSpPr txBox="1">
            <a:spLocks noChangeArrowheads="1"/>
          </p:cNvSpPr>
          <p:nvPr/>
        </p:nvSpPr>
        <p:spPr bwMode="auto">
          <a:xfrm>
            <a:off x="2971800" y="6338888"/>
            <a:ext cx="3165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990000"/>
                </a:solidFill>
                <a:latin typeface="Times" pitchFamily="18" charset="0"/>
              </a:rPr>
              <a:t>Subclass Digenea</a:t>
            </a:r>
            <a:endParaRPr lang="en-US" sz="3200" b="1">
              <a:solidFill>
                <a:srgbClr val="990000"/>
              </a:solidFill>
              <a:latin typeface="Times" pitchFamily="18" charset="0"/>
            </a:endParaRPr>
          </a:p>
        </p:txBody>
      </p:sp>
      <p:pic>
        <p:nvPicPr>
          <p:cNvPr id="254990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209675"/>
            <a:ext cx="190023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91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811463"/>
            <a:ext cx="2209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9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123950"/>
            <a:ext cx="1981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93" name="Picture 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603500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94" name="Picture 100" descr="fascio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1263"/>
            <a:ext cx="34274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95" name="Picture 101" descr="LFLUK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4189413"/>
            <a:ext cx="39989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96" name="Text Box 102"/>
          <p:cNvSpPr txBox="1">
            <a:spLocks noChangeArrowheads="1"/>
          </p:cNvSpPr>
          <p:nvPr/>
        </p:nvSpPr>
        <p:spPr bwMode="auto">
          <a:xfrm>
            <a:off x="6018213" y="6400800"/>
            <a:ext cx="237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Fasciola hepatica</a:t>
            </a: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4997" name="Picture 103" descr="Fasciola Hepat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249738"/>
            <a:ext cx="355123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986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1250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81252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58053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581254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81255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58106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58107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58121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81259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260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122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81262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263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123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581265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266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124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581268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269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125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81271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272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126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81274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275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127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81277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278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58108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581280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81281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8109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581283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81284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8110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581286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81287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8111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581289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81290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581291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58054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581293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81294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58068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58069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58083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81298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299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084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81301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302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085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581304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305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086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581307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308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087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81310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311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088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81313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314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58089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581316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581317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58070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581319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81320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8071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581322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81323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8072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581325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81326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8073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581328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581329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581330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58055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581332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81333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581334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81335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81336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8059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8060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رده ترماتودا</a:t>
            </a:r>
            <a:r>
              <a:rPr lang="fa-IR">
                <a:solidFill>
                  <a:srgbClr val="000000"/>
                </a:solidFill>
              </a:rPr>
              <a:t>  </a:t>
            </a: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از  شاخه کرم های پهن 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58061" name="Text Box 91"/>
          <p:cNvSpPr txBox="1">
            <a:spLocks noChangeArrowheads="1"/>
          </p:cNvSpPr>
          <p:nvPr/>
        </p:nvSpPr>
        <p:spPr bwMode="auto">
          <a:xfrm>
            <a:off x="5376863" y="1722884"/>
            <a:ext cx="3165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90000"/>
                </a:solidFill>
                <a:latin typeface="Times" pitchFamily="18" charset="0"/>
              </a:rPr>
              <a:t>Subclass </a:t>
            </a:r>
            <a:r>
              <a:rPr lang="en-US" sz="2800" b="1" dirty="0" err="1">
                <a:solidFill>
                  <a:srgbClr val="990000"/>
                </a:solidFill>
                <a:latin typeface="Times" pitchFamily="18" charset="0"/>
              </a:rPr>
              <a:t>Digenea</a:t>
            </a:r>
            <a:endParaRPr lang="en-US" sz="3200" b="1" dirty="0">
              <a:solidFill>
                <a:srgbClr val="990000"/>
              </a:solidFill>
              <a:latin typeface="Times" pitchFamily="18" charset="0"/>
            </a:endParaRPr>
          </a:p>
        </p:txBody>
      </p:sp>
      <p:sp>
        <p:nvSpPr>
          <p:cNvPr id="258062" name="Text Box 93"/>
          <p:cNvSpPr txBox="1">
            <a:spLocks noChangeArrowheads="1"/>
          </p:cNvSpPr>
          <p:nvPr/>
        </p:nvSpPr>
        <p:spPr bwMode="auto">
          <a:xfrm>
            <a:off x="5376863" y="2781300"/>
            <a:ext cx="2941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400" dirty="0">
                <a:solidFill>
                  <a:srgbClr val="990000"/>
                </a:solidFill>
                <a:cs typeface="Titr" pitchFamily="2" charset="-78"/>
              </a:rPr>
              <a:t>ساختمان بدن </a:t>
            </a:r>
            <a:r>
              <a:rPr lang="fa-IR" sz="2400" dirty="0" smtClean="0">
                <a:solidFill>
                  <a:srgbClr val="990000"/>
                </a:solidFill>
                <a:cs typeface="Titr" pitchFamily="2" charset="-78"/>
              </a:rPr>
              <a:t>در</a:t>
            </a:r>
          </a:p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990000"/>
                </a:solidFill>
                <a:cs typeface="Titr" pitchFamily="2" charset="-78"/>
              </a:rPr>
              <a:t>Fascilola</a:t>
            </a:r>
            <a:r>
              <a:rPr lang="en-US" sz="2400" i="1" dirty="0" smtClean="0">
                <a:solidFill>
                  <a:srgbClr val="990000"/>
                </a:solidFill>
                <a:cs typeface="Titr" pitchFamily="2" charset="-78"/>
              </a:rPr>
              <a:t> hepatica</a:t>
            </a:r>
            <a:endParaRPr lang="en-US" sz="2400" i="1" dirty="0">
              <a:solidFill>
                <a:srgbClr val="990000"/>
              </a:solidFill>
              <a:cs typeface="Titr" pitchFamily="2" charset="-78"/>
            </a:endParaRPr>
          </a:p>
        </p:txBody>
      </p:sp>
      <p:pic>
        <p:nvPicPr>
          <p:cNvPr id="258063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0" y="500062"/>
            <a:ext cx="4547003" cy="64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019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7042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2148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7044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62150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487046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87047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62203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62204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62218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7051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052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219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7054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055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220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487057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058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221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487060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061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222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7063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064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223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7066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067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224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7069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070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62205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487072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87073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2206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487075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87076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2207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487078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87079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2208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487081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87082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487083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262151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487085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87086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62165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62166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62180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7090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091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181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7093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094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182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487096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097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183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487099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100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184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7102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103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185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7105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106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186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7108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6487109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62167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487111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87112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2168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487114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87115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2169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487117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87118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2170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487120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87121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487122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262152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487124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87125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487126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87127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87128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2156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7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رده ترماتودا</a:t>
            </a:r>
            <a:r>
              <a:rPr lang="fa-IR"/>
              <a:t>  </a:t>
            </a: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از  شاخه کرم های پهن 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62158" name="Text Box 91"/>
          <p:cNvSpPr txBox="1">
            <a:spLocks noChangeArrowheads="1"/>
          </p:cNvSpPr>
          <p:nvPr/>
        </p:nvSpPr>
        <p:spPr bwMode="auto">
          <a:xfrm>
            <a:off x="2971800" y="6338888"/>
            <a:ext cx="3165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  <a:latin typeface="Times" pitchFamily="18" charset="0"/>
              </a:rPr>
              <a:t>Subclass Digenea</a:t>
            </a:r>
            <a:endParaRPr lang="en-US" sz="3200" b="1">
              <a:solidFill>
                <a:srgbClr val="990000"/>
              </a:solidFill>
              <a:latin typeface="Times" pitchFamily="18" charset="0"/>
            </a:endParaRPr>
          </a:p>
        </p:txBody>
      </p:sp>
      <p:sp>
        <p:nvSpPr>
          <p:cNvPr id="262159" name="Rectangle 9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 بالغ </a:t>
            </a:r>
          </a:p>
          <a:p>
            <a:pPr eaLnBrk="1" hangingPunct="1"/>
            <a:r>
              <a:rPr lang="fa-IR" smtClean="0"/>
              <a:t>تخم </a:t>
            </a:r>
          </a:p>
          <a:p>
            <a:pPr eaLnBrk="1" hangingPunct="1"/>
            <a:r>
              <a:rPr lang="fa-IR" smtClean="0"/>
              <a:t>ميراسيديوم </a:t>
            </a:r>
          </a:p>
          <a:p>
            <a:pPr eaLnBrk="1" hangingPunct="1"/>
            <a:r>
              <a:rPr lang="fa-IR" smtClean="0"/>
              <a:t> اسپوروسيست </a:t>
            </a:r>
          </a:p>
          <a:p>
            <a:pPr eaLnBrk="1" hangingPunct="1"/>
            <a:r>
              <a:rPr lang="fa-IR" smtClean="0"/>
              <a:t>ردی </a:t>
            </a:r>
          </a:p>
          <a:p>
            <a:pPr eaLnBrk="1" hangingPunct="1"/>
            <a:r>
              <a:rPr lang="fa-IR" smtClean="0"/>
              <a:t>سرکر </a:t>
            </a:r>
          </a:p>
          <a:p>
            <a:pPr eaLnBrk="1" hangingPunct="1"/>
            <a:r>
              <a:rPr lang="fa-IR" smtClean="0"/>
              <a:t>متاسرکر </a:t>
            </a:r>
            <a:endParaRPr lang="en-US" smtClean="0"/>
          </a:p>
        </p:txBody>
      </p:sp>
      <p:sp>
        <p:nvSpPr>
          <p:cNvPr id="262160" name="Text Box 94"/>
          <p:cNvSpPr txBox="1">
            <a:spLocks noChangeArrowheads="1"/>
          </p:cNvSpPr>
          <p:nvPr/>
        </p:nvSpPr>
        <p:spPr bwMode="auto">
          <a:xfrm>
            <a:off x="1306513" y="965200"/>
            <a:ext cx="6770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3600" b="1" dirty="0">
                <a:solidFill>
                  <a:srgbClr val="990000"/>
                </a:solidFill>
                <a:cs typeface="Titr" pitchFamily="2" charset="-78"/>
              </a:rPr>
              <a:t>چرخه زندگی زير رده دی ژن ها </a:t>
            </a:r>
            <a:endParaRPr lang="en-US" sz="3600" b="1" dirty="0">
              <a:solidFill>
                <a:srgbClr val="990000"/>
              </a:solidFill>
              <a:cs typeface="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426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994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84996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65221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484998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84999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65276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65277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65291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5003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04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92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5006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07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93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485009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10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94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485012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13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95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5015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16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96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5018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19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97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5021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22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65278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485024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5025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5279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485027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5028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5280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485030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5031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5281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485033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5034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485035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65222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485037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85038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65238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65239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65253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5042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43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54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5045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46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55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485048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49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56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485051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52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57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5054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55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58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5057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58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5259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5060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5061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65240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485063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5064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5241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485066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5067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5242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485069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5070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5243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485072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5073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485074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65223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485076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85077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485078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85079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85080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5227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5228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 smtClean="0">
                <a:solidFill>
                  <a:srgbClr val="CCECFF"/>
                </a:solidFill>
                <a:cs typeface="Titr" pitchFamily="2" charset="-78"/>
              </a:rPr>
              <a:t>رده ترماتودا</a:t>
            </a:r>
            <a:r>
              <a:rPr lang="fa-IR" smtClean="0">
                <a:solidFill>
                  <a:srgbClr val="000000"/>
                </a:solidFill>
              </a:rPr>
              <a:t>  </a:t>
            </a:r>
            <a:r>
              <a:rPr lang="fa-IR" sz="2800" smtClean="0">
                <a:solidFill>
                  <a:srgbClr val="CCECFF"/>
                </a:solidFill>
                <a:cs typeface="Titr" pitchFamily="2" charset="-78"/>
              </a:rPr>
              <a:t>از  شاخه کرم های پهن </a:t>
            </a:r>
            <a:endParaRPr lang="en-US" sz="2800" smtClean="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65229" name="Text Box 91"/>
          <p:cNvSpPr txBox="1">
            <a:spLocks noChangeArrowheads="1"/>
          </p:cNvSpPr>
          <p:nvPr/>
        </p:nvSpPr>
        <p:spPr bwMode="auto">
          <a:xfrm>
            <a:off x="2971800" y="6338888"/>
            <a:ext cx="3165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990000"/>
                </a:solidFill>
                <a:latin typeface="Times" pitchFamily="18" charset="0"/>
              </a:rPr>
              <a:t>Subclass Digenea</a:t>
            </a:r>
            <a:endParaRPr lang="en-US" sz="3200" b="1" smtClean="0">
              <a:solidFill>
                <a:srgbClr val="990000"/>
              </a:solidFill>
              <a:latin typeface="Times" pitchFamily="18" charset="0"/>
            </a:endParaRPr>
          </a:p>
        </p:txBody>
      </p:sp>
      <p:pic>
        <p:nvPicPr>
          <p:cNvPr id="265230" name="Picture 96" descr="Life cycle of Fasciola hepa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808038"/>
            <a:ext cx="723423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31" name="Picture 97" descr="[Image, BIODIDAC, Trem054p.gif Platyhelminthes Trematoda Fasciola hepatica Whole mount of the liver fluke. Description en anglais seulement. Désolé !&lt;br&gt;Whole mount of the liver fluke.]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4462"/>
          <a:stretch>
            <a:fillRect/>
          </a:stretch>
        </p:blipFill>
        <p:spPr bwMode="auto">
          <a:xfrm>
            <a:off x="5810250" y="808038"/>
            <a:ext cx="16732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32" name="Text Box 95"/>
          <p:cNvSpPr txBox="1">
            <a:spLocks noChangeArrowheads="1"/>
          </p:cNvSpPr>
          <p:nvPr/>
        </p:nvSpPr>
        <p:spPr bwMode="auto">
          <a:xfrm>
            <a:off x="6513513" y="965200"/>
            <a:ext cx="193833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Clase </a:t>
            </a:r>
            <a:r>
              <a:rPr lang="es-ES" sz="1600" b="1" dirty="0" err="1" smtClean="0">
                <a:solidFill>
                  <a:srgbClr val="000000"/>
                </a:solidFill>
              </a:rPr>
              <a:t>Trematoda</a:t>
            </a:r>
            <a:endParaRPr lang="es-ES" sz="16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1400" b="1" i="1" dirty="0" err="1" smtClean="0">
                <a:solidFill>
                  <a:srgbClr val="000000"/>
                </a:solidFill>
              </a:rPr>
              <a:t>Fasciola</a:t>
            </a:r>
            <a:r>
              <a:rPr lang="es-ES" sz="1400" b="1" i="1" dirty="0" smtClean="0">
                <a:solidFill>
                  <a:srgbClr val="000000"/>
                </a:solidFill>
              </a:rPr>
              <a:t> </a:t>
            </a:r>
            <a:r>
              <a:rPr lang="es-ES" sz="1400" b="1" i="1" dirty="0" err="1" smtClean="0">
                <a:solidFill>
                  <a:srgbClr val="000000"/>
                </a:solidFill>
              </a:rPr>
              <a:t>hepatica</a:t>
            </a:r>
            <a:endParaRPr lang="es-ES" sz="1400" b="1" i="1" dirty="0" smtClean="0">
              <a:solidFill>
                <a:srgbClr val="000000"/>
              </a:solidFill>
            </a:endParaRPr>
          </a:p>
        </p:txBody>
      </p:sp>
      <p:sp>
        <p:nvSpPr>
          <p:cNvPr id="265233" name="Text Box 98"/>
          <p:cNvSpPr txBox="1">
            <a:spLocks noChangeArrowheads="1"/>
          </p:cNvSpPr>
          <p:nvPr/>
        </p:nvSpPr>
        <p:spPr bwMode="auto">
          <a:xfrm>
            <a:off x="6737350" y="4797424"/>
            <a:ext cx="18494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990000"/>
                </a:solidFill>
                <a:cs typeface="Titr" pitchFamily="2" charset="-78"/>
              </a:rPr>
              <a:t>چرخه زندگی</a:t>
            </a:r>
            <a:endParaRPr lang="en-US" sz="2400" dirty="0" smtClean="0">
              <a:solidFill>
                <a:srgbClr val="990000"/>
              </a:solidFill>
              <a:cs typeface="Titr" pitchFamily="2" charset="-78"/>
            </a:endParaRPr>
          </a:p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990000"/>
                </a:solidFill>
                <a:cs typeface="Titr" pitchFamily="2" charset="-78"/>
              </a:rPr>
              <a:t>Fasiola</a:t>
            </a:r>
            <a:r>
              <a:rPr lang="en-US" sz="2400" i="1" dirty="0" smtClean="0">
                <a:solidFill>
                  <a:srgbClr val="990000"/>
                </a:solidFill>
                <a:cs typeface="Titr" pitchFamily="2" charset="-78"/>
              </a:rPr>
              <a:t> hepatica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D91D-506F-47C6-95AD-C2A5291C8E6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100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2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532813" cy="35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08314"/>
            <a:ext cx="311331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018599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076113" cy="710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479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جانوران با تقارن دو طرفی و سه لایه جنینی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72179" y="1712989"/>
            <a:ext cx="8532813" cy="2867025"/>
          </a:xfrm>
        </p:spPr>
        <p:txBody>
          <a:bodyPr/>
          <a:lstStyle/>
          <a:p>
            <a:endParaRPr lang="fa-IR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Lophotrochozoa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Ecdysozoa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55721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629400" y="2514600"/>
            <a:ext cx="533400" cy="137160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7566" y="4858215"/>
            <a:ext cx="5259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dirty="0" smtClean="0">
                <a:solidFill>
                  <a:srgbClr val="00B0F0"/>
                </a:solidFill>
              </a:rPr>
              <a:t>دهان ثانویه ها </a:t>
            </a:r>
            <a:r>
              <a:rPr lang="en-US" sz="3600" dirty="0" err="1" smtClean="0">
                <a:solidFill>
                  <a:srgbClr val="00B0F0"/>
                </a:solidFill>
              </a:rPr>
              <a:t>Deuterostomia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153400" y="1143000"/>
            <a:ext cx="0" cy="434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052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0898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80900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66245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480902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80903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66297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66298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66312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0907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08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313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0910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11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314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480913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14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315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480916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17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316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0919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20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317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0922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23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318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0925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26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66299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480928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0929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6300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480931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0932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6301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480934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0935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6302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480937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0938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480939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66246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480941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80942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66259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66260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66274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0946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47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275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0949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50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276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480952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53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277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480955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56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278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0958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59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279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0961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62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66280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480964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480965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66261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480967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0968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6262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480970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0971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6263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480973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0974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6264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480976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480977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480978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66247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480980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80981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480982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80983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80984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51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52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رده ترماتودا</a:t>
            </a:r>
            <a:r>
              <a:rPr lang="fa-IR">
                <a:solidFill>
                  <a:srgbClr val="000000"/>
                </a:solidFill>
              </a:rPr>
              <a:t>  </a:t>
            </a: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از  شاخه کرم های پهن 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66253" name="Rectangle 9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 کرم های پهن جدا جنس هستند. </a:t>
            </a:r>
          </a:p>
          <a:p>
            <a:pPr eaLnBrk="1" hangingPunct="1"/>
            <a:r>
              <a:rPr lang="fa-IR" dirty="0" smtClean="0"/>
              <a:t> انشعاب لوله گوارش در ناحيه خلفی بدن، با ساير کرم ها متفاوت مي باشند. </a:t>
            </a:r>
          </a:p>
          <a:p>
            <a:pPr eaLnBrk="1" hangingPunct="1"/>
            <a:r>
              <a:rPr lang="fa-IR" dirty="0" smtClean="0"/>
              <a:t> کرم نر پهن تر و سنگين تر بوده و دارای شيار بزرگ شکمی به نام شيار تناسلی است. در اين شيار کرم ماده که باريک و طويل است قرار مي گيرد. </a:t>
            </a:r>
          </a:p>
          <a:p>
            <a:pPr eaLnBrk="1" hangingPunct="1"/>
            <a:r>
              <a:rPr lang="fa-IR" dirty="0" smtClean="0"/>
              <a:t> چرخه زندگی کرم های خونی مشابه ساير گونه های دی ژنها است.  </a:t>
            </a:r>
            <a:endParaRPr lang="en-US" dirty="0" smtClean="0"/>
          </a:p>
        </p:txBody>
      </p:sp>
      <p:sp>
        <p:nvSpPr>
          <p:cNvPr id="266254" name="Text Box 94"/>
          <p:cNvSpPr txBox="1">
            <a:spLocks noChangeArrowheads="1"/>
          </p:cNvSpPr>
          <p:nvPr/>
        </p:nvSpPr>
        <p:spPr bwMode="auto">
          <a:xfrm>
            <a:off x="728293" y="965200"/>
            <a:ext cx="7645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3200" dirty="0">
                <a:solidFill>
                  <a:srgbClr val="990000"/>
                </a:solidFill>
                <a:cs typeface="Titr" pitchFamily="2" charset="-78"/>
              </a:rPr>
              <a:t>کرم های </a:t>
            </a:r>
            <a:r>
              <a:rPr lang="fa-IR" sz="3200" dirty="0" smtClean="0">
                <a:solidFill>
                  <a:srgbClr val="990000"/>
                </a:solidFill>
                <a:cs typeface="Titr" pitchFamily="2" charset="-78"/>
              </a:rPr>
              <a:t>خونی</a:t>
            </a:r>
            <a:r>
              <a:rPr lang="en-US" sz="3200" dirty="0" smtClean="0">
                <a:solidFill>
                  <a:srgbClr val="990000"/>
                </a:solidFill>
                <a:cs typeface="Titr" pitchFamily="2" charset="-78"/>
              </a:rPr>
              <a:t>  </a:t>
            </a:r>
            <a:r>
              <a:rPr lang="fa-IR" sz="3200" dirty="0" smtClean="0">
                <a:solidFill>
                  <a:srgbClr val="990000"/>
                </a:solidFill>
                <a:cs typeface="Titr" pitchFamily="2" charset="-78"/>
              </a:rPr>
              <a:t> </a:t>
            </a:r>
            <a:r>
              <a:rPr lang="en-US" sz="3200" b="1" i="1" dirty="0" err="1" smtClean="0">
                <a:solidFill>
                  <a:srgbClr val="990000"/>
                </a:solidFill>
                <a:cs typeface="Titr" pitchFamily="2" charset="-78"/>
              </a:rPr>
              <a:t>Schistosoma</a:t>
            </a:r>
            <a:r>
              <a:rPr lang="fa-IR" sz="3200" b="1" i="1" dirty="0" smtClean="0">
                <a:solidFill>
                  <a:srgbClr val="990000"/>
                </a:solidFill>
                <a:cs typeface="Titr" pitchFamily="2" charset="-78"/>
              </a:rPr>
              <a:t> </a:t>
            </a:r>
            <a:endParaRPr lang="en-US" sz="3200" b="1" i="1" dirty="0">
              <a:solidFill>
                <a:srgbClr val="990000"/>
              </a:solidFill>
              <a:cs typeface="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299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238"/>
            <a:ext cx="6718539" cy="6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95402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</a:t>
            </a:r>
            <a:r>
              <a:rPr lang="en-US" dirty="0" err="1" smtClean="0"/>
              <a:t>Cestoda</a:t>
            </a:r>
            <a:r>
              <a:rPr lang="fa-IR" dirty="0" smtClean="0"/>
              <a:t>  کرمهای نواری             </a:t>
            </a:r>
            <a:endParaRPr lang="en-US" dirty="0" smtClean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 Small anterior hooked attachment organ (scolex)</a:t>
            </a:r>
          </a:p>
          <a:p>
            <a:pPr eaLnBrk="1" hangingPunct="1"/>
            <a:r>
              <a:rPr lang="en-US" sz="2000" dirty="0" smtClean="0"/>
              <a:t>Division of the body into segments (proglottids) arising from the anterior end, behind the scolex</a:t>
            </a:r>
          </a:p>
          <a:p>
            <a:pPr eaLnBrk="1" hangingPunct="1"/>
            <a:r>
              <a:rPr lang="en-US" sz="2000" dirty="0" smtClean="0"/>
              <a:t>Absence (loss) of digestive tract</a:t>
            </a:r>
          </a:p>
          <a:p>
            <a:pPr eaLnBrk="1" hangingPunct="1"/>
            <a:r>
              <a:rPr lang="en-US" sz="2000" dirty="0" smtClean="0"/>
              <a:t>Parasite of intestinal tracks of vertebrates</a:t>
            </a:r>
          </a:p>
        </p:txBody>
      </p:sp>
      <p:pic>
        <p:nvPicPr>
          <p:cNvPr id="95236" name="Picture 4" descr="f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412875"/>
            <a:ext cx="4787900" cy="426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D6857-63C6-4893-8AB1-4389EEDB0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4018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14020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70341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614022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14023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70392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70393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70407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14027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28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408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14030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31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409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614033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34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410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614036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37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411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14039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40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412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14042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43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413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14045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46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70394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614048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14049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0395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614051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14052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0396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614054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14055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0397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614057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14058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614059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70342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614061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14062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70354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70355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70369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14066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67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370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14069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70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371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614072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73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372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614075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76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373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14078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79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374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14081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82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0375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14084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14085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70356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614087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14088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0357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614090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14091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0358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614093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14094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0359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614096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14097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614098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70343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614100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14101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614102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14103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14104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0347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0348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CCECFF"/>
                </a:solidFill>
                <a:cs typeface="Titr" pitchFamily="2" charset="-78"/>
              </a:rPr>
              <a:t>رده کرم های نواری</a:t>
            </a:r>
            <a:r>
              <a:rPr lang="fa-IR" dirty="0" smtClean="0">
                <a:solidFill>
                  <a:srgbClr val="000000"/>
                </a:solidFill>
              </a:rPr>
              <a:t> </a:t>
            </a:r>
            <a:r>
              <a:rPr lang="fa-IR" sz="2800" dirty="0">
                <a:solidFill>
                  <a:srgbClr val="CCECFF"/>
                </a:solidFill>
                <a:cs typeface="Titr" pitchFamily="2" charset="-78"/>
              </a:rPr>
              <a:t>از  شاخه کرم های پهن </a:t>
            </a:r>
            <a:endParaRPr lang="en-US" sz="2800" dirty="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70349" name="Rectangle 92"/>
          <p:cNvSpPr>
            <a:spLocks noGrp="1" noChangeArrowheads="1"/>
          </p:cNvSpPr>
          <p:nvPr>
            <p:ph type="body" idx="1"/>
          </p:nvPr>
        </p:nvSpPr>
        <p:spPr>
          <a:xfrm>
            <a:off x="0" y="930275"/>
            <a:ext cx="8532813" cy="5927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 معمولا بدنی طويل و پهن دارند.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بدن آن ها از بندهايي که دارای اندام های توليد مثلی است تشکيل شده است.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 هر بند را پروگلوتيد مي نامند.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در اين رده هيچ دستگاه گوارشی وجود ندارد.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 تمام سطح بدن آن ها به وسيله زوائدی به نام ميکروتريش پوشيده شده است.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تمام کرم های نواری يا سستودها هرمافرودیت هستند.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 دارای اندام اختصاصی به نام اسکولکس برای اتصال و چسبندگی هستند.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به استثناء موارد خاص تمام آنها دارای حداقل دو ميزبان هستند، يک ميزبان بی مهره و بالغ آن ها انگل دستگاه گوارش مهره داران است.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دارای دو زير رده سستوداريا و اوسستودا هستند.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572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360045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79641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6178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06180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78533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706182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706183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78587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78588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78602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706187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188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603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706190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191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604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706193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194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605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706196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197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606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706199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200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607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706202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203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608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706205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206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78589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706208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706209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8590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706211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706212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8591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706214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706215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8592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706217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706218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706219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78534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706221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706222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78549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78550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78564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706226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227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565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706229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230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566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706232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233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567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706235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236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568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706238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239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569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706241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242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8570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706244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706245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78551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706247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706248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8552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706250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706251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8553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706253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706254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8554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706256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706257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706258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78535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706260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706261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706262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06263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06264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8539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8540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 smtClean="0">
                <a:solidFill>
                  <a:srgbClr val="CCECFF"/>
                </a:solidFill>
                <a:cs typeface="Titr" pitchFamily="2" charset="-78"/>
              </a:rPr>
              <a:t>رده سستودها</a:t>
            </a:r>
            <a:r>
              <a:rPr lang="fa-IR" smtClean="0">
                <a:solidFill>
                  <a:srgbClr val="000000"/>
                </a:solidFill>
              </a:rPr>
              <a:t>  </a:t>
            </a:r>
            <a:r>
              <a:rPr lang="fa-IR" sz="2800" smtClean="0">
                <a:solidFill>
                  <a:srgbClr val="CCECFF"/>
                </a:solidFill>
                <a:cs typeface="Titr" pitchFamily="2" charset="-78"/>
              </a:rPr>
              <a:t>از  شاخه کرم های پهن </a:t>
            </a:r>
            <a:endParaRPr lang="en-US" sz="2800" smtClean="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78541" name="Rectangle 92"/>
          <p:cNvSpPr>
            <a:spLocks noGrp="1" noChangeArrowheads="1"/>
          </p:cNvSpPr>
          <p:nvPr>
            <p:ph type="body" sz="half" idx="1"/>
          </p:nvPr>
        </p:nvSpPr>
        <p:spPr>
          <a:xfrm>
            <a:off x="4257675" y="5922963"/>
            <a:ext cx="4187825" cy="504825"/>
          </a:xfrm>
          <a:noFill/>
        </p:spPr>
        <p:txBody>
          <a:bodyPr/>
          <a:lstStyle/>
          <a:p>
            <a:pPr algn="ctr" rtl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smtClean="0"/>
              <a:t>Head, hooks, suckers</a:t>
            </a:r>
          </a:p>
        </p:txBody>
      </p:sp>
      <p:pic>
        <p:nvPicPr>
          <p:cNvPr id="278542" name="Picture 9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08163"/>
            <a:ext cx="398938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43" name="Picture 98" descr="microstoma_scolex_s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1808163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44" name="Text Box 99"/>
          <p:cNvSpPr txBox="1">
            <a:spLocks noChangeArrowheads="1"/>
          </p:cNvSpPr>
          <p:nvPr/>
        </p:nvSpPr>
        <p:spPr bwMode="auto">
          <a:xfrm>
            <a:off x="263525" y="6338888"/>
            <a:ext cx="818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 smtClean="0">
                <a:solidFill>
                  <a:srgbClr val="990000"/>
                </a:solidFill>
                <a:cs typeface="Titr" pitchFamily="2" charset="-78"/>
              </a:rPr>
              <a:t>سر ، بادکش ها و قلاب ها در کرم های رده سستودها  </a:t>
            </a:r>
            <a:endParaRPr lang="en-US" sz="2800" smtClean="0">
              <a:solidFill>
                <a:srgbClr val="990000"/>
              </a:solidFill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52725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taenia.jpg (18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32313"/>
            <a:ext cx="27432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 descr="scole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56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 descr="scolex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0"/>
            <a:ext cx="3048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 descr="scolex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 descr="scolex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97263"/>
            <a:ext cx="31242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 descr="scolex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38400"/>
            <a:ext cx="32766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8" descr="Platy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438400"/>
            <a:ext cx="27860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7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B84-4007-4A25-9CE5-3D16FD57D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70269"/>
            <a:ext cx="7467600" cy="3750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-184578"/>
            <a:ext cx="5029200" cy="34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73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3890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93892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93893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6693894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93895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93945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93946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93960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93899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00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61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93902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03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62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693905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06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63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693908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09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64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93911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12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65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93914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15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66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93917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18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93947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693920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93921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93948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693923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93924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93949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693926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93927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93950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693929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93930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693931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93894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6693933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93934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93907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93908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93922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93938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39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23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93941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42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24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6693944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45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25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6693947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48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26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93950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51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27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93953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54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93928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6693956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693957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93909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6693959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93960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93910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6693962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93963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93911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6693965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93966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93912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6693968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93969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693970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93895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6693972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93973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693974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93975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93976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3899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3900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رده سستودها</a:t>
            </a:r>
            <a:r>
              <a:rPr lang="fa-IR">
                <a:solidFill>
                  <a:srgbClr val="000000"/>
                </a:solidFill>
              </a:rPr>
              <a:t>  </a:t>
            </a: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از  شاخه کرم های پهن 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pic>
        <p:nvPicPr>
          <p:cNvPr id="293901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57338"/>
            <a:ext cx="7962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902" name="Text Box 93"/>
          <p:cNvSpPr txBox="1">
            <a:spLocks noChangeArrowheads="1"/>
          </p:cNvSpPr>
          <p:nvPr/>
        </p:nvSpPr>
        <p:spPr bwMode="auto">
          <a:xfrm>
            <a:off x="263525" y="6338888"/>
            <a:ext cx="818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 dirty="0">
                <a:solidFill>
                  <a:srgbClr val="990000"/>
                </a:solidFill>
                <a:cs typeface="Titr" pitchFamily="2" charset="-78"/>
              </a:rPr>
              <a:t>ساختمان  پروگلوتيد </a:t>
            </a:r>
            <a:r>
              <a:rPr lang="fa-IR" sz="2800" dirty="0" smtClean="0">
                <a:solidFill>
                  <a:srgbClr val="990000"/>
                </a:solidFill>
                <a:cs typeface="Titr" pitchFamily="2" charset="-78"/>
              </a:rPr>
              <a:t>ها </a:t>
            </a:r>
            <a:r>
              <a:rPr lang="fa-IR" sz="2800" dirty="0">
                <a:solidFill>
                  <a:srgbClr val="990000"/>
                </a:solidFill>
                <a:cs typeface="Titr" pitchFamily="2" charset="-78"/>
              </a:rPr>
              <a:t>در کرم های رده سستودها  </a:t>
            </a:r>
            <a:endParaRPr lang="en-US" sz="2800" dirty="0">
              <a:solidFill>
                <a:srgbClr val="990000"/>
              </a:solidFill>
              <a:cs typeface="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570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1023938" y="2160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>
              <a:latin typeface="Arial Black" pitchFamily="34" charset="0"/>
            </a:endParaRPr>
          </a:p>
        </p:txBody>
      </p:sp>
      <p:sp>
        <p:nvSpPr>
          <p:cNvPr id="283652" name="Text Box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fa-IR" sz="2800" smtClean="0"/>
              <a:t>رده سستودها  از  شاخه کرم های پهن </a:t>
            </a:r>
            <a:endParaRPr lang="en-US" sz="2800" smtClean="0"/>
          </a:p>
        </p:txBody>
      </p:sp>
      <p:sp>
        <p:nvSpPr>
          <p:cNvPr id="283653" name="Text Box 8"/>
          <p:cNvSpPr txBox="1">
            <a:spLocks noChangeArrowheads="1"/>
          </p:cNvSpPr>
          <p:nvPr/>
        </p:nvSpPr>
        <p:spPr bwMode="auto">
          <a:xfrm>
            <a:off x="382588" y="6405563"/>
            <a:ext cx="818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2400">
                <a:solidFill>
                  <a:srgbClr val="990000"/>
                </a:solidFill>
                <a:cs typeface="Titr" pitchFamily="2" charset="-78"/>
              </a:rPr>
              <a:t>چرخه زندگی تنيا رينکوس ساژيناتا عامل بيماری کرم کدو در انسان </a:t>
            </a:r>
            <a:endParaRPr lang="en-US" sz="2400">
              <a:solidFill>
                <a:srgbClr val="990000"/>
              </a:solidFill>
              <a:cs typeface="Titr" pitchFamily="2" charset="-78"/>
            </a:endParaRPr>
          </a:p>
        </p:txBody>
      </p:sp>
      <p:sp>
        <p:nvSpPr>
          <p:cNvPr id="283654" name="Text Box 4"/>
          <p:cNvSpPr txBox="1">
            <a:spLocks noChangeArrowheads="1"/>
          </p:cNvSpPr>
          <p:nvPr/>
        </p:nvSpPr>
        <p:spPr bwMode="auto">
          <a:xfrm>
            <a:off x="125413" y="5064125"/>
            <a:ext cx="2555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400" i="1"/>
              <a:t>Taeniarhynchus saginatus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554922"/>
            <a:ext cx="5529047" cy="588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919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جانوران با تقارن دو طرفی و سه لایه جنینی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527057"/>
            <a:ext cx="3721327" cy="4525963"/>
          </a:xfrm>
        </p:spPr>
        <p:txBody>
          <a:bodyPr/>
          <a:lstStyle/>
          <a:p>
            <a:r>
              <a:rPr lang="fa-IR" dirty="0" smtClean="0"/>
              <a:t>شامل</a:t>
            </a:r>
            <a:r>
              <a:rPr lang="en-US" dirty="0" smtClean="0"/>
              <a:t> </a:t>
            </a:r>
            <a:r>
              <a:rPr lang="fa-IR" dirty="0" smtClean="0"/>
              <a:t>16 شاخه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Platyhelminthes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Mesozoa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Nemertea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Gnathostomulida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Micrognathozoa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Rotifera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Acanthocephala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Cycliophora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Gastrotricha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45163" y="2057400"/>
            <a:ext cx="264367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10. </a:t>
            </a:r>
            <a:r>
              <a:rPr lang="en-US" sz="2800" dirty="0" err="1" smtClean="0">
                <a:solidFill>
                  <a:srgbClr val="0070C0"/>
                </a:solidFill>
              </a:rPr>
              <a:t>Entroprocta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11. </a:t>
            </a:r>
            <a:r>
              <a:rPr lang="en-US" sz="2800" dirty="0" err="1" smtClean="0">
                <a:solidFill>
                  <a:srgbClr val="0070C0"/>
                </a:solidFill>
              </a:rPr>
              <a:t>Brachipoda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12. </a:t>
            </a:r>
            <a:r>
              <a:rPr lang="en-US" sz="2800" dirty="0" err="1" smtClean="0">
                <a:solidFill>
                  <a:srgbClr val="0070C0"/>
                </a:solidFill>
              </a:rPr>
              <a:t>Phoronida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13. </a:t>
            </a:r>
            <a:r>
              <a:rPr lang="en-US" sz="2800" dirty="0" err="1" smtClean="0">
                <a:solidFill>
                  <a:srgbClr val="0070C0"/>
                </a:solidFill>
              </a:rPr>
              <a:t>Mullusca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14. Annelida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15. </a:t>
            </a:r>
            <a:r>
              <a:rPr lang="en-US" sz="2800" dirty="0" err="1" smtClean="0">
                <a:solidFill>
                  <a:srgbClr val="0070C0"/>
                </a:solidFill>
              </a:rPr>
              <a:t>Echiura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16. </a:t>
            </a:r>
            <a:r>
              <a:rPr lang="en-US" sz="2800" dirty="0" err="1" smtClean="0">
                <a:solidFill>
                  <a:srgbClr val="0070C0"/>
                </a:solidFill>
              </a:rPr>
              <a:t>Sipuncula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3525" y="914400"/>
            <a:ext cx="339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</a:pPr>
            <a:r>
              <a:rPr lang="en-US" sz="3200" b="1" kern="0" dirty="0" err="1">
                <a:solidFill>
                  <a:srgbClr val="333399"/>
                </a:solidFill>
              </a:rPr>
              <a:t>Lophotrochozoa</a:t>
            </a:r>
            <a:endParaRPr lang="en-US" sz="3200" b="1" kern="0" dirty="0">
              <a:solidFill>
                <a:srgbClr val="33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413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2813" cy="4525963"/>
          </a:xfrm>
        </p:spPr>
        <p:txBody>
          <a:bodyPr/>
          <a:lstStyle/>
          <a:p>
            <a:r>
              <a:rPr lang="en-US" dirty="0" err="1" smtClean="0"/>
              <a:t>Ecdysozoa</a:t>
            </a:r>
            <a:endParaRPr lang="en-US" dirty="0" smtClean="0"/>
          </a:p>
          <a:p>
            <a:r>
              <a:rPr lang="fa-IR" dirty="0" smtClean="0"/>
              <a:t>8 شاخه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Nematoda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Nematomorpha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Kinorhyncha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Priapulida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Loricifera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Onychophora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Tardigrada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Arthropoda</a:t>
            </a:r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160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Deuterostomia</a:t>
            </a:r>
            <a:r>
              <a:rPr lang="fa-IR" sz="4400" dirty="0" smtClean="0">
                <a:solidFill>
                  <a:srgbClr val="00B0F0"/>
                </a:solidFill>
              </a:rPr>
              <a:t>دهان ثانویه ها  </a:t>
            </a:r>
            <a:endParaRPr lang="en-US" sz="4400" dirty="0" smtClean="0">
              <a:solidFill>
                <a:srgbClr val="00B0F0"/>
              </a:solidFill>
            </a:endParaRPr>
          </a:p>
          <a:p>
            <a:endParaRPr lang="en-US" dirty="0"/>
          </a:p>
          <a:p>
            <a:pPr marL="514350" indent="-514350" rtl="0">
              <a:buFont typeface="+mj-lt"/>
              <a:buAutoNum type="arabicPeriod"/>
            </a:pPr>
            <a:r>
              <a:rPr lang="en-US" dirty="0" smtClean="0"/>
              <a:t>Echinodermata</a:t>
            </a:r>
            <a:r>
              <a:rPr lang="fa-IR" dirty="0" smtClean="0"/>
              <a:t>خارپوستان     </a:t>
            </a:r>
            <a:endParaRPr lang="en-US" dirty="0" smtClean="0"/>
          </a:p>
          <a:p>
            <a:pPr marL="514350" indent="-514350" rtl="0">
              <a:buFont typeface="+mj-lt"/>
              <a:buAutoNum type="arabicPeriod"/>
            </a:pPr>
            <a:r>
              <a:rPr lang="en-US" dirty="0" err="1" smtClean="0"/>
              <a:t>Hemichordata</a:t>
            </a:r>
            <a:r>
              <a:rPr lang="fa-IR" dirty="0" smtClean="0"/>
              <a:t>نیم طنابداران    </a:t>
            </a:r>
            <a:endParaRPr lang="en-US" dirty="0" smtClean="0"/>
          </a:p>
          <a:p>
            <a:pPr marL="514350" indent="-514350" rtl="0">
              <a:buFont typeface="+mj-lt"/>
              <a:buAutoNum type="arabicPeriod"/>
            </a:pPr>
            <a:r>
              <a:rPr lang="en-US" dirty="0" err="1" smtClean="0"/>
              <a:t>Chordata</a:t>
            </a:r>
            <a:r>
              <a:rPr lang="fa-IR" dirty="0" smtClean="0"/>
              <a:t>طنابداران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295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WordArt 3"/>
          <p:cNvSpPr>
            <a:spLocks noChangeArrowheads="1" noChangeShapeType="1" noTextEdit="1"/>
          </p:cNvSpPr>
          <p:nvPr/>
        </p:nvSpPr>
        <p:spPr bwMode="auto">
          <a:xfrm>
            <a:off x="539750" y="1219200"/>
            <a:ext cx="6696075" cy="293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cs typeface="Arial"/>
              </a:rPr>
              <a:t>شاخه کرم های </a:t>
            </a:r>
            <a:r>
              <a:rPr lang="fa-IR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cs typeface="Arial"/>
              </a:rPr>
              <a:t>پهن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cs typeface="Arial"/>
              </a:rPr>
              <a:t> </a:t>
            </a:r>
            <a:r>
              <a:rPr lang="en-US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cs typeface="Arial"/>
              </a:rPr>
              <a:t>Platyhelminthes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cs typeface="Arial"/>
              </a:rPr>
              <a:t>flatworms</a:t>
            </a:r>
            <a:r>
              <a:rPr lang="fa-IR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cs typeface="Arial"/>
              </a:rPr>
              <a:t> </a:t>
            </a:r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999900"/>
                </a:prstShdw>
              </a:effectLst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E7936-1CAD-48BC-ABB4-3E14484C68D0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584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ویژگیهای عمومی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8532813" cy="5164138"/>
          </a:xfrm>
        </p:spPr>
        <p:txBody>
          <a:bodyPr/>
          <a:lstStyle/>
          <a:p>
            <a:r>
              <a:rPr lang="fa-IR" sz="2400" dirty="0" smtClean="0"/>
              <a:t>تقارن دوطرفی و سه لایه</a:t>
            </a:r>
          </a:p>
          <a:p>
            <a:r>
              <a:rPr lang="fa-IR" sz="2400" dirty="0" smtClean="0"/>
              <a:t>آسلومات (بدون حفره سلومی)</a:t>
            </a:r>
          </a:p>
          <a:p>
            <a:r>
              <a:rPr lang="fa-IR" sz="2400" dirty="0" smtClean="0"/>
              <a:t>در آب دریا، آب شیرین و زیستگاههای مرطوب</a:t>
            </a:r>
          </a:p>
          <a:p>
            <a:r>
              <a:rPr lang="fa-IR" sz="2400" dirty="0" smtClean="0"/>
              <a:t>دارای اعضای با زندگی آزاد و انگلی</a:t>
            </a:r>
          </a:p>
          <a:p>
            <a:r>
              <a:rPr lang="fa-IR" sz="2400" dirty="0" smtClean="0"/>
              <a:t>بدن از جهت پشتی-شکمی پهن شده</a:t>
            </a:r>
          </a:p>
          <a:p>
            <a:r>
              <a:rPr lang="fa-IR" sz="2400" dirty="0"/>
              <a:t> </a:t>
            </a:r>
            <a:r>
              <a:rPr lang="fa-IR" sz="2400" dirty="0" smtClean="0"/>
              <a:t>اپیدرم سلولی مژه دار در توربلاریا و تگومنت سنسیتیال در گروه های انگلی</a:t>
            </a:r>
          </a:p>
          <a:p>
            <a:r>
              <a:rPr lang="fa-IR" sz="2400" dirty="0" smtClean="0"/>
              <a:t>دارای روده ناکامل و عدم وجود روده در کرم های نواری (دهان، حلق، روده)</a:t>
            </a:r>
          </a:p>
          <a:p>
            <a:r>
              <a:rPr lang="fa-IR" sz="2400" dirty="0" smtClean="0"/>
              <a:t>سیستم ماهیچه ای زیر اپیدرم و منشا از مزودرم لایه های طولی، حلقوی و مورب</a:t>
            </a:r>
          </a:p>
          <a:p>
            <a:r>
              <a:rPr lang="fa-IR" sz="2400" dirty="0" smtClean="0"/>
              <a:t>سیستم عصبی یک جفت گانگلیون قدامی با طنابهای عصبی طولی و رابط های عصبی</a:t>
            </a:r>
          </a:p>
          <a:p>
            <a:r>
              <a:rPr lang="fa-IR" sz="2400" dirty="0" smtClean="0"/>
              <a:t>ارگانهای حسی شامل استاتوسیت ها و لکه های چشمی</a:t>
            </a:r>
          </a:p>
          <a:p>
            <a:r>
              <a:rPr lang="fa-IR" sz="2400" dirty="0" smtClean="0"/>
              <a:t>اکثرا هرمافرودیت با ساختار تولید مثلی پیچیده</a:t>
            </a:r>
          </a:p>
          <a:p>
            <a:r>
              <a:rPr lang="fa-IR" sz="2400" dirty="0" smtClean="0"/>
              <a:t>سیستم دفعی دارای دو کانال جانبی حاوی سلول های شعله ای</a:t>
            </a:r>
          </a:p>
          <a:p>
            <a:r>
              <a:rPr lang="fa-IR" sz="2400" dirty="0" smtClean="0"/>
              <a:t>تنفس، گردش خون و اسکلت ندارند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20E-5276-4F9B-84D6-58DEEC37752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005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9826" name="AutoShape 2"/>
          <p:cNvSpPr>
            <a:spLocks noChangeArrowheads="1"/>
          </p:cNvSpPr>
          <p:nvPr/>
        </p:nvSpPr>
        <p:spPr bwMode="auto">
          <a:xfrm>
            <a:off x="61913" y="12700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717550" y="595313"/>
            <a:ext cx="7181850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29828" name="Rectangle 4"/>
          <p:cNvSpPr>
            <a:spLocks noChangeArrowheads="1"/>
          </p:cNvSpPr>
          <p:nvPr/>
        </p:nvSpPr>
        <p:spPr bwMode="auto">
          <a:xfrm>
            <a:off x="360363" y="38100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14021" name="Group 5"/>
          <p:cNvGrpSpPr>
            <a:grpSpLocks/>
          </p:cNvGrpSpPr>
          <p:nvPr/>
        </p:nvGrpSpPr>
        <p:grpSpPr bwMode="auto">
          <a:xfrm>
            <a:off x="396875" y="584200"/>
            <a:ext cx="7827963" cy="179388"/>
            <a:chOff x="254" y="463"/>
            <a:chExt cx="5208" cy="113"/>
          </a:xfrm>
        </p:grpSpPr>
        <p:sp>
          <p:nvSpPr>
            <p:cNvPr id="4429830" name="Freeform 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9831" name="Freeform 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4072" name="Group 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4073" name="Group 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4087" name="Group 1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4429835" name="Freeform 1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36" name="Freeform 1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88" name="Group 1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4429838" name="Freeform 1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39" name="Freeform 1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89" name="Group 1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4429841" name="Freeform 1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42" name="Freeform 1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90" name="Group 1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4429844" name="Freeform 2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45" name="Freeform 2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91" name="Group 2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4429847" name="Freeform 2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48" name="Freeform 2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92" name="Group 2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4429850" name="Freeform 2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51" name="Freeform 2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93" name="Group 2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4429853" name="Freeform 2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54" name="Freeform 3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4074" name="Group 3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4429856" name="Freeform 3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29857" name="Freeform 3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075" name="Group 3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4429859" name="Freeform 3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29860" name="Freeform 36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076" name="Group 3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4429862" name="Freeform 3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29863" name="Freeform 3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077" name="Group 4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4429865" name="Freeform 4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29866" name="Freeform 4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4429867" name="Freeform 4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14022" name="Group 44"/>
          <p:cNvGrpSpPr>
            <a:grpSpLocks/>
          </p:cNvGrpSpPr>
          <p:nvPr/>
        </p:nvGrpSpPr>
        <p:grpSpPr bwMode="auto">
          <a:xfrm>
            <a:off x="382588" y="582613"/>
            <a:ext cx="7827962" cy="179387"/>
            <a:chOff x="254" y="463"/>
            <a:chExt cx="5208" cy="113"/>
          </a:xfrm>
        </p:grpSpPr>
        <p:sp>
          <p:nvSpPr>
            <p:cNvPr id="4429869" name="Freeform 4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9870" name="Freeform 4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4034" name="Group 4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4035" name="Group 4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4049" name="Group 4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4429874" name="Freeform 5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75" name="Freeform 5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50" name="Group 5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4429877" name="Freeform 5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78" name="Freeform 5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51" name="Group 5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4429880" name="Freeform 5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81" name="Freeform 5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52" name="Group 5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4429883" name="Freeform 5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84" name="Freeform 6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53" name="Group 6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4429886" name="Freeform 6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87" name="Freeform 6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54" name="Group 6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4429889" name="Freeform 6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90" name="Freeform 6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55" name="Group 6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4429892" name="Freeform 6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29893" name="Freeform 6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4036" name="Group 7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4429895" name="Freeform 7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29896" name="Freeform 7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037" name="Group 7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4429898" name="Freeform 7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29899" name="Freeform 75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038" name="Group 7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4429901" name="Freeform 7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29902" name="Freeform 7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039" name="Group 7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4429904" name="Freeform 8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29905" name="Freeform 8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4429906" name="Freeform 8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14023" name="Group 83"/>
          <p:cNvGrpSpPr>
            <a:grpSpLocks/>
          </p:cNvGrpSpPr>
          <p:nvPr/>
        </p:nvGrpSpPr>
        <p:grpSpPr bwMode="auto">
          <a:xfrm>
            <a:off x="0" y="0"/>
            <a:ext cx="854075" cy="965200"/>
            <a:chOff x="8" y="32"/>
            <a:chExt cx="568" cy="608"/>
          </a:xfrm>
        </p:grpSpPr>
        <p:sp>
          <p:nvSpPr>
            <p:cNvPr id="4429908" name="Freeform 84"/>
            <p:cNvSpPr>
              <a:spLocks/>
            </p:cNvSpPr>
            <p:nvPr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9909" name="Freeform 85"/>
            <p:cNvSpPr>
              <a:spLocks/>
            </p:cNvSpPr>
            <p:nvPr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429910" name="Freeform 86"/>
          <p:cNvSpPr>
            <a:spLocks/>
          </p:cNvSpPr>
          <p:nvPr/>
        </p:nvSpPr>
        <p:spPr bwMode="auto">
          <a:xfrm flipH="1">
            <a:off x="7769225" y="34925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29911" name="Freeform 87"/>
          <p:cNvSpPr>
            <a:spLocks/>
          </p:cNvSpPr>
          <p:nvPr/>
        </p:nvSpPr>
        <p:spPr bwMode="auto">
          <a:xfrm flipH="1">
            <a:off x="7750175" y="0"/>
            <a:ext cx="83661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29912" name="Rectangle 88"/>
          <p:cNvSpPr>
            <a:spLocks noChangeArrowheads="1"/>
          </p:cNvSpPr>
          <p:nvPr/>
        </p:nvSpPr>
        <p:spPr bwMode="auto">
          <a:xfrm>
            <a:off x="360363" y="0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4027" name="Rectangle 89"/>
          <p:cNvSpPr>
            <a:spLocks noChangeArrowheads="1"/>
          </p:cNvSpPr>
          <p:nvPr/>
        </p:nvSpPr>
        <p:spPr bwMode="auto">
          <a:xfrm>
            <a:off x="679450" y="531813"/>
            <a:ext cx="7232650" cy="8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4028" name="Text Box 90"/>
          <p:cNvSpPr txBox="1">
            <a:spLocks noChangeArrowheads="1"/>
          </p:cNvSpPr>
          <p:nvPr/>
        </p:nvSpPr>
        <p:spPr bwMode="auto">
          <a:xfrm>
            <a:off x="1320800" y="88900"/>
            <a:ext cx="637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CCECFF"/>
                </a:solidFill>
                <a:cs typeface="Titr" pitchFamily="2" charset="-78"/>
              </a:rPr>
              <a:t>رده های شاخة کرم های پهن  </a:t>
            </a:r>
            <a:endParaRPr lang="en-US" sz="2800" dirty="0" smtClean="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14029" name="Rectangle 91"/>
          <p:cNvSpPr>
            <a:spLocks noGrp="1" noChangeArrowheads="1"/>
          </p:cNvSpPr>
          <p:nvPr>
            <p:ph type="body" idx="1"/>
          </p:nvPr>
        </p:nvSpPr>
        <p:spPr>
          <a:xfrm>
            <a:off x="966788" y="965200"/>
            <a:ext cx="6932612" cy="5892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dirty="0" smtClean="0"/>
              <a:t> رده </a:t>
            </a:r>
            <a:r>
              <a:rPr lang="en-US" dirty="0" err="1" smtClean="0"/>
              <a:t>Turnellaria</a:t>
            </a:r>
            <a:r>
              <a:rPr lang="fa-IR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fa-IR" dirty="0" smtClean="0"/>
              <a:t>تنها رده ای از کرم هاي پهن هستند  که انواعی از آنها دارای زندگی آزاد هستند. در ميان آنها زندگی همزيستی و انگلی نيز مشاهده مي شود . </a:t>
            </a:r>
          </a:p>
          <a:p>
            <a:pPr lvl="1" eaLnBrk="1" hangingPunct="1">
              <a:lnSpc>
                <a:spcPct val="90000"/>
              </a:lnSpc>
            </a:pPr>
            <a:r>
              <a:rPr lang="fa-IR" dirty="0" smtClean="0"/>
              <a:t>بيشتر خود را با زندگی در آب های عميق و يا شيرين سازگار کرده اند . </a:t>
            </a:r>
          </a:p>
          <a:p>
            <a:pPr eaLnBrk="1" hangingPunct="1">
              <a:lnSpc>
                <a:spcPct val="90000"/>
              </a:lnSpc>
            </a:pPr>
            <a:r>
              <a:rPr lang="fa-IR" dirty="0" smtClean="0"/>
              <a:t>رده </a:t>
            </a:r>
            <a:r>
              <a:rPr lang="en-US" dirty="0" err="1" smtClean="0"/>
              <a:t>Monogenea</a:t>
            </a:r>
            <a:endParaRPr lang="fa-IR" dirty="0" smtClean="0"/>
          </a:p>
          <a:p>
            <a:pPr lvl="1" eaLnBrk="1" hangingPunct="1">
              <a:lnSpc>
                <a:spcPct val="90000"/>
              </a:lnSpc>
            </a:pPr>
            <a:r>
              <a:rPr lang="fa-IR" dirty="0" smtClean="0"/>
              <a:t> اغلب اعضای اين رده انگل خارجی هستند . </a:t>
            </a:r>
          </a:p>
          <a:p>
            <a:pPr eaLnBrk="1" hangingPunct="1">
              <a:lnSpc>
                <a:spcPct val="90000"/>
              </a:lnSpc>
            </a:pPr>
            <a:r>
              <a:rPr lang="fa-IR" dirty="0" smtClean="0"/>
              <a:t>رده </a:t>
            </a:r>
            <a:r>
              <a:rPr lang="en-US" dirty="0" err="1" smtClean="0"/>
              <a:t>Trematoda</a:t>
            </a:r>
            <a:endParaRPr lang="fa-IR" dirty="0" smtClean="0"/>
          </a:p>
          <a:p>
            <a:pPr lvl="1" eaLnBrk="1" hangingPunct="1">
              <a:lnSpc>
                <a:spcPct val="90000"/>
              </a:lnSpc>
            </a:pPr>
            <a:r>
              <a:rPr lang="fa-IR" dirty="0" smtClean="0"/>
              <a:t> تمام آنها انگل داخلی هستند . </a:t>
            </a:r>
          </a:p>
          <a:p>
            <a:pPr eaLnBrk="1" hangingPunct="1">
              <a:lnSpc>
                <a:spcPct val="90000"/>
              </a:lnSpc>
            </a:pPr>
            <a:r>
              <a:rPr lang="fa-IR" dirty="0" smtClean="0"/>
              <a:t> </a:t>
            </a:r>
            <a:r>
              <a:rPr lang="en-US" dirty="0" err="1" smtClean="0"/>
              <a:t>Cestoda</a:t>
            </a:r>
            <a:r>
              <a:rPr lang="fa-IR" dirty="0" smtClean="0"/>
              <a:t>   </a:t>
            </a:r>
          </a:p>
          <a:p>
            <a:pPr lvl="1" eaLnBrk="1" hangingPunct="1">
              <a:lnSpc>
                <a:spcPct val="90000"/>
              </a:lnSpc>
            </a:pPr>
            <a:r>
              <a:rPr lang="fa-IR" dirty="0" smtClean="0"/>
              <a:t>تمام آنها انگل داخلی هستند 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D205F-9D29-4C65-81B0-104215E09BC3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448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0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1239</Words>
  <Application>Microsoft Office PowerPoint</Application>
  <PresentationFormat>On-screen Show (4:3)</PresentationFormat>
  <Paragraphs>229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39</vt:i4>
      </vt:variant>
    </vt:vector>
  </HeadingPairs>
  <TitlesOfParts>
    <vt:vector size="72" baseType="lpstr">
      <vt:lpstr>Arial</vt:lpstr>
      <vt:lpstr>Arial Black</vt:lpstr>
      <vt:lpstr>B Lotus</vt:lpstr>
      <vt:lpstr>B Roya</vt:lpstr>
      <vt:lpstr>Calibri</vt:lpstr>
      <vt:lpstr>Century Schoolbook</vt:lpstr>
      <vt:lpstr>Times</vt:lpstr>
      <vt:lpstr>Times New Roman</vt:lpstr>
      <vt:lpstr>Titr</vt:lpstr>
      <vt:lpstr>Wingdings</vt:lpstr>
      <vt:lpstr>Wingdings 2</vt:lpstr>
      <vt:lpstr>Biology of Zoology 02</vt:lpstr>
      <vt:lpstr>4_Biology of Zoology 02</vt:lpstr>
      <vt:lpstr>5_Biology of Zoology 02</vt:lpstr>
      <vt:lpstr>8_Biology of Zoology 02</vt:lpstr>
      <vt:lpstr>9_Biology of Zoology 02</vt:lpstr>
      <vt:lpstr>11_Biology of Zoology 02</vt:lpstr>
      <vt:lpstr>3_Oriel</vt:lpstr>
      <vt:lpstr>12_Biology of Zoology 02</vt:lpstr>
      <vt:lpstr>4_Oriel</vt:lpstr>
      <vt:lpstr>13_Biology of Zoology 02</vt:lpstr>
      <vt:lpstr>14_Biology of Zoology 02</vt:lpstr>
      <vt:lpstr>15_Biology of Zoology 02</vt:lpstr>
      <vt:lpstr>17_Biology of Zoology 02</vt:lpstr>
      <vt:lpstr>19_Biology of Zoology 02</vt:lpstr>
      <vt:lpstr>20_Biology of Zoology 02</vt:lpstr>
      <vt:lpstr>21_Biology of Zoology 02</vt:lpstr>
      <vt:lpstr>2_Layers</vt:lpstr>
      <vt:lpstr>5_Oriel</vt:lpstr>
      <vt:lpstr>1_Biology of Zoology 02</vt:lpstr>
      <vt:lpstr>2_Biology of Zoology 02</vt:lpstr>
      <vt:lpstr>Oriel</vt:lpstr>
      <vt:lpstr>Office Theme</vt:lpstr>
      <vt:lpstr>جانوران با تقارن دوطرفی و سه لایه جنینی</vt:lpstr>
      <vt:lpstr>PowerPoint Presentation</vt:lpstr>
      <vt:lpstr>جانوران با تقارن دو طرفی و سه لایه جنینی</vt:lpstr>
      <vt:lpstr>جانوران با تقارن دو طرفی و سه لایه جنینی</vt:lpstr>
      <vt:lpstr>PowerPoint Presentation</vt:lpstr>
      <vt:lpstr>PowerPoint Presentation</vt:lpstr>
      <vt:lpstr>PowerPoint Presentation</vt:lpstr>
      <vt:lpstr>ویژگیهای عمومی</vt:lpstr>
      <vt:lpstr>PowerPoint Presentation</vt:lpstr>
      <vt:lpstr>برش عرضی پلاناریا از ناحیه حلقی</vt:lpstr>
      <vt:lpstr>تگومنت سنسیتیال در گروههای انگلی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سيستم گوارش در چند راسته از رده Turbellaria</vt:lpstr>
      <vt:lpstr>PowerPoint Presentation</vt:lpstr>
      <vt:lpstr>PowerPoint Presentation</vt:lpstr>
      <vt:lpstr>PowerPoint Presentation</vt:lpstr>
      <vt:lpstr>Class Trematodaرده بادکش داران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Cestoda  کرمهای نواری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رده سستودها  از  شاخه کرم های پهن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loghman</dc:creator>
  <cp:lastModifiedBy>Windows User</cp:lastModifiedBy>
  <cp:revision>102</cp:revision>
  <dcterms:created xsi:type="dcterms:W3CDTF">2013-03-08T15:51:41Z</dcterms:created>
  <dcterms:modified xsi:type="dcterms:W3CDTF">2018-11-10T10:17:51Z</dcterms:modified>
</cp:coreProperties>
</file>