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50"/>
  </p:notesMasterIdLst>
  <p:handoutMasterIdLst>
    <p:handoutMasterId r:id="rId451"/>
  </p:handoutMasterIdLst>
  <p:sldIdLst>
    <p:sldId id="261" r:id="rId2"/>
    <p:sldId id="259" r:id="rId3"/>
    <p:sldId id="260" r:id="rId4"/>
    <p:sldId id="262" r:id="rId5"/>
    <p:sldId id="256" r:id="rId6"/>
    <p:sldId id="257" r:id="rId7"/>
    <p:sldId id="258" r:id="rId8"/>
    <p:sldId id="263" r:id="rId9"/>
    <p:sldId id="264" r:id="rId10"/>
    <p:sldId id="265" r:id="rId11"/>
    <p:sldId id="266" r:id="rId12"/>
    <p:sldId id="267" r:id="rId13"/>
    <p:sldId id="269" r:id="rId14"/>
    <p:sldId id="268"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695" r:id="rId65"/>
    <p:sldId id="322" r:id="rId66"/>
    <p:sldId id="323" r:id="rId67"/>
    <p:sldId id="324" r:id="rId68"/>
    <p:sldId id="325" r:id="rId69"/>
    <p:sldId id="326" r:id="rId70"/>
    <p:sldId id="327" r:id="rId71"/>
    <p:sldId id="328" r:id="rId72"/>
    <p:sldId id="329" r:id="rId73"/>
    <p:sldId id="331" r:id="rId74"/>
    <p:sldId id="330" r:id="rId75"/>
    <p:sldId id="332" r:id="rId76"/>
    <p:sldId id="701" r:id="rId77"/>
    <p:sldId id="333" r:id="rId78"/>
    <p:sldId id="334" r:id="rId79"/>
    <p:sldId id="696" r:id="rId80"/>
    <p:sldId id="335" r:id="rId81"/>
    <p:sldId id="336" r:id="rId82"/>
    <p:sldId id="339" r:id="rId83"/>
    <p:sldId id="337" r:id="rId84"/>
    <p:sldId id="338" r:id="rId85"/>
    <p:sldId id="340" r:id="rId86"/>
    <p:sldId id="341" r:id="rId87"/>
    <p:sldId id="342" r:id="rId88"/>
    <p:sldId id="343" r:id="rId89"/>
    <p:sldId id="344" r:id="rId90"/>
    <p:sldId id="345" r:id="rId91"/>
    <p:sldId id="346" r:id="rId92"/>
    <p:sldId id="697" r:id="rId93"/>
    <p:sldId id="371"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2" r:id="rId119"/>
    <p:sldId id="373" r:id="rId120"/>
    <p:sldId id="698"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702"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2" r:id="rId160"/>
    <p:sldId id="411" r:id="rId161"/>
    <p:sldId id="413" r:id="rId162"/>
    <p:sldId id="414" r:id="rId163"/>
    <p:sldId id="415" r:id="rId164"/>
    <p:sldId id="416" r:id="rId165"/>
    <p:sldId id="417" r:id="rId166"/>
    <p:sldId id="418" r:id="rId167"/>
    <p:sldId id="420" r:id="rId168"/>
    <p:sldId id="419" r:id="rId169"/>
    <p:sldId id="422" r:id="rId170"/>
    <p:sldId id="421" r:id="rId171"/>
    <p:sldId id="423" r:id="rId172"/>
    <p:sldId id="424" r:id="rId173"/>
    <p:sldId id="425" r:id="rId174"/>
    <p:sldId id="426" r:id="rId175"/>
    <p:sldId id="427" r:id="rId176"/>
    <p:sldId id="429" r:id="rId177"/>
    <p:sldId id="428"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5" r:id="rId191"/>
    <p:sldId id="446" r:id="rId192"/>
    <p:sldId id="447" r:id="rId193"/>
    <p:sldId id="448" r:id="rId194"/>
    <p:sldId id="452" r:id="rId195"/>
    <p:sldId id="449" r:id="rId196"/>
    <p:sldId id="450" r:id="rId197"/>
    <p:sldId id="453" r:id="rId198"/>
    <p:sldId id="451" r:id="rId199"/>
    <p:sldId id="455" r:id="rId200"/>
    <p:sldId id="454"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80" r:id="rId219"/>
    <p:sldId id="481" r:id="rId220"/>
    <p:sldId id="482" r:id="rId221"/>
    <p:sldId id="473" r:id="rId222"/>
    <p:sldId id="474" r:id="rId223"/>
    <p:sldId id="475" r:id="rId224"/>
    <p:sldId id="476" r:id="rId225"/>
    <p:sldId id="477" r:id="rId226"/>
    <p:sldId id="496" r:id="rId227"/>
    <p:sldId id="483" r:id="rId228"/>
    <p:sldId id="484" r:id="rId229"/>
    <p:sldId id="485" r:id="rId230"/>
    <p:sldId id="486" r:id="rId231"/>
    <p:sldId id="487" r:id="rId232"/>
    <p:sldId id="478" r:id="rId233"/>
    <p:sldId id="706" r:id="rId234"/>
    <p:sldId id="704" r:id="rId235"/>
    <p:sldId id="488" r:id="rId236"/>
    <p:sldId id="490" r:id="rId237"/>
    <p:sldId id="491" r:id="rId238"/>
    <p:sldId id="492" r:id="rId239"/>
    <p:sldId id="493" r:id="rId240"/>
    <p:sldId id="494" r:id="rId241"/>
    <p:sldId id="495" r:id="rId242"/>
    <p:sldId id="497" r:id="rId243"/>
    <p:sldId id="498" r:id="rId244"/>
    <p:sldId id="499" r:id="rId245"/>
    <p:sldId id="500" r:id="rId246"/>
    <p:sldId id="501" r:id="rId247"/>
    <p:sldId id="503" r:id="rId248"/>
    <p:sldId id="502" r:id="rId249"/>
    <p:sldId id="504" r:id="rId250"/>
    <p:sldId id="707" r:id="rId251"/>
    <p:sldId id="505" r:id="rId252"/>
    <p:sldId id="506" r:id="rId253"/>
    <p:sldId id="514" r:id="rId254"/>
    <p:sldId id="507" r:id="rId255"/>
    <p:sldId id="515" r:id="rId256"/>
    <p:sldId id="508" r:id="rId257"/>
    <p:sldId id="516" r:id="rId258"/>
    <p:sldId id="517" r:id="rId259"/>
    <p:sldId id="509" r:id="rId260"/>
    <p:sldId id="518" r:id="rId261"/>
    <p:sldId id="519" r:id="rId262"/>
    <p:sldId id="520" r:id="rId263"/>
    <p:sldId id="510" r:id="rId264"/>
    <p:sldId id="521" r:id="rId265"/>
    <p:sldId id="522" r:id="rId266"/>
    <p:sldId id="511" r:id="rId267"/>
    <p:sldId id="523" r:id="rId268"/>
    <p:sldId id="555" r:id="rId269"/>
    <p:sldId id="512" r:id="rId270"/>
    <p:sldId id="524" r:id="rId271"/>
    <p:sldId id="526" r:id="rId272"/>
    <p:sldId id="527" r:id="rId273"/>
    <p:sldId id="528" r:id="rId274"/>
    <p:sldId id="529" r:id="rId275"/>
    <p:sldId id="530" r:id="rId276"/>
    <p:sldId id="513" r:id="rId277"/>
    <p:sldId id="531" r:id="rId278"/>
    <p:sldId id="532" r:id="rId279"/>
    <p:sldId id="533" r:id="rId280"/>
    <p:sldId id="536" r:id="rId281"/>
    <p:sldId id="534" r:id="rId282"/>
    <p:sldId id="539" r:id="rId283"/>
    <p:sldId id="708" r:id="rId284"/>
    <p:sldId id="537" r:id="rId285"/>
    <p:sldId id="538" r:id="rId286"/>
    <p:sldId id="541" r:id="rId287"/>
    <p:sldId id="719" r:id="rId288"/>
    <p:sldId id="542" r:id="rId289"/>
    <p:sldId id="543" r:id="rId290"/>
    <p:sldId id="544" r:id="rId291"/>
    <p:sldId id="545" r:id="rId292"/>
    <p:sldId id="540" r:id="rId293"/>
    <p:sldId id="546" r:id="rId294"/>
    <p:sldId id="547" r:id="rId295"/>
    <p:sldId id="720" r:id="rId296"/>
    <p:sldId id="709" r:id="rId297"/>
    <p:sldId id="548" r:id="rId298"/>
    <p:sldId id="549" r:id="rId299"/>
    <p:sldId id="550" r:id="rId300"/>
    <p:sldId id="551" r:id="rId301"/>
    <p:sldId id="556" r:id="rId302"/>
    <p:sldId id="557" r:id="rId303"/>
    <p:sldId id="559" r:id="rId304"/>
    <p:sldId id="721" r:id="rId305"/>
    <p:sldId id="710" r:id="rId306"/>
    <p:sldId id="558" r:id="rId307"/>
    <p:sldId id="560" r:id="rId308"/>
    <p:sldId id="561" r:id="rId309"/>
    <p:sldId id="562" r:id="rId310"/>
    <p:sldId id="563" r:id="rId311"/>
    <p:sldId id="564" r:id="rId312"/>
    <p:sldId id="565" r:id="rId313"/>
    <p:sldId id="566" r:id="rId314"/>
    <p:sldId id="567" r:id="rId315"/>
    <p:sldId id="568" r:id="rId316"/>
    <p:sldId id="553" r:id="rId317"/>
    <p:sldId id="569" r:id="rId318"/>
    <p:sldId id="570" r:id="rId319"/>
    <p:sldId id="571" r:id="rId320"/>
    <p:sldId id="572" r:id="rId321"/>
    <p:sldId id="573" r:id="rId322"/>
    <p:sldId id="574" r:id="rId323"/>
    <p:sldId id="575" r:id="rId324"/>
    <p:sldId id="576" r:id="rId325"/>
    <p:sldId id="577" r:id="rId326"/>
    <p:sldId id="578" r:id="rId327"/>
    <p:sldId id="579" r:id="rId328"/>
    <p:sldId id="580" r:id="rId329"/>
    <p:sldId id="581" r:id="rId330"/>
    <p:sldId id="699" r:id="rId331"/>
    <p:sldId id="700" r:id="rId332"/>
    <p:sldId id="582" r:id="rId333"/>
    <p:sldId id="584" r:id="rId334"/>
    <p:sldId id="712" r:id="rId335"/>
    <p:sldId id="722" r:id="rId336"/>
    <p:sldId id="585" r:id="rId337"/>
    <p:sldId id="586" r:id="rId338"/>
    <p:sldId id="587" r:id="rId339"/>
    <p:sldId id="588" r:id="rId340"/>
    <p:sldId id="589" r:id="rId341"/>
    <p:sldId id="711" r:id="rId342"/>
    <p:sldId id="583" r:id="rId343"/>
    <p:sldId id="590" r:id="rId344"/>
    <p:sldId id="591" r:id="rId345"/>
    <p:sldId id="592" r:id="rId346"/>
    <p:sldId id="593" r:id="rId347"/>
    <p:sldId id="594" r:id="rId348"/>
    <p:sldId id="595" r:id="rId349"/>
    <p:sldId id="597" r:id="rId350"/>
    <p:sldId id="604" r:id="rId351"/>
    <p:sldId id="605" r:id="rId352"/>
    <p:sldId id="606" r:id="rId353"/>
    <p:sldId id="607" r:id="rId354"/>
    <p:sldId id="608" r:id="rId355"/>
    <p:sldId id="609" r:id="rId356"/>
    <p:sldId id="610" r:id="rId357"/>
    <p:sldId id="602" r:id="rId358"/>
    <p:sldId id="611" r:id="rId359"/>
    <p:sldId id="612" r:id="rId360"/>
    <p:sldId id="613" r:id="rId361"/>
    <p:sldId id="614" r:id="rId362"/>
    <p:sldId id="603" r:id="rId363"/>
    <p:sldId id="615" r:id="rId364"/>
    <p:sldId id="616" r:id="rId365"/>
    <p:sldId id="617" r:id="rId366"/>
    <p:sldId id="618" r:id="rId367"/>
    <p:sldId id="619" r:id="rId368"/>
    <p:sldId id="620" r:id="rId369"/>
    <p:sldId id="621" r:id="rId370"/>
    <p:sldId id="622" r:id="rId371"/>
    <p:sldId id="623" r:id="rId372"/>
    <p:sldId id="624" r:id="rId373"/>
    <p:sldId id="625" r:id="rId374"/>
    <p:sldId id="626" r:id="rId375"/>
    <p:sldId id="715" r:id="rId376"/>
    <p:sldId id="713" r:id="rId377"/>
    <p:sldId id="627" r:id="rId378"/>
    <p:sldId id="716" r:id="rId379"/>
    <p:sldId id="628" r:id="rId380"/>
    <p:sldId id="629" r:id="rId381"/>
    <p:sldId id="714" r:id="rId382"/>
    <p:sldId id="630" r:id="rId383"/>
    <p:sldId id="631" r:id="rId384"/>
    <p:sldId id="632" r:id="rId385"/>
    <p:sldId id="633" r:id="rId386"/>
    <p:sldId id="634" r:id="rId387"/>
    <p:sldId id="635" r:id="rId388"/>
    <p:sldId id="636" r:id="rId389"/>
    <p:sldId id="637" r:id="rId390"/>
    <p:sldId id="638" r:id="rId391"/>
    <p:sldId id="639" r:id="rId392"/>
    <p:sldId id="640" r:id="rId393"/>
    <p:sldId id="641" r:id="rId394"/>
    <p:sldId id="642" r:id="rId395"/>
    <p:sldId id="643" r:id="rId396"/>
    <p:sldId id="644" r:id="rId397"/>
    <p:sldId id="645" r:id="rId398"/>
    <p:sldId id="646" r:id="rId399"/>
    <p:sldId id="647" r:id="rId400"/>
    <p:sldId id="717" r:id="rId401"/>
    <p:sldId id="648" r:id="rId402"/>
    <p:sldId id="649" r:id="rId403"/>
    <p:sldId id="650" r:id="rId404"/>
    <p:sldId id="651" r:id="rId405"/>
    <p:sldId id="652" r:id="rId406"/>
    <p:sldId id="653" r:id="rId407"/>
    <p:sldId id="654" r:id="rId408"/>
    <p:sldId id="655" r:id="rId409"/>
    <p:sldId id="656" r:id="rId410"/>
    <p:sldId id="657" r:id="rId411"/>
    <p:sldId id="658" r:id="rId412"/>
    <p:sldId id="659" r:id="rId413"/>
    <p:sldId id="660" r:id="rId414"/>
    <p:sldId id="661" r:id="rId415"/>
    <p:sldId id="662" r:id="rId416"/>
    <p:sldId id="663" r:id="rId417"/>
    <p:sldId id="664" r:id="rId418"/>
    <p:sldId id="665" r:id="rId419"/>
    <p:sldId id="666" r:id="rId420"/>
    <p:sldId id="667" r:id="rId421"/>
    <p:sldId id="668" r:id="rId422"/>
    <p:sldId id="669" r:id="rId423"/>
    <p:sldId id="670" r:id="rId424"/>
    <p:sldId id="671" r:id="rId425"/>
    <p:sldId id="672" r:id="rId426"/>
    <p:sldId id="673" r:id="rId427"/>
    <p:sldId id="674" r:id="rId428"/>
    <p:sldId id="675" r:id="rId429"/>
    <p:sldId id="676" r:id="rId430"/>
    <p:sldId id="677" r:id="rId431"/>
    <p:sldId id="678" r:id="rId432"/>
    <p:sldId id="679" r:id="rId433"/>
    <p:sldId id="680" r:id="rId434"/>
    <p:sldId id="681" r:id="rId435"/>
    <p:sldId id="682" r:id="rId436"/>
    <p:sldId id="683" r:id="rId437"/>
    <p:sldId id="684" r:id="rId438"/>
    <p:sldId id="685" r:id="rId439"/>
    <p:sldId id="686" r:id="rId440"/>
    <p:sldId id="687" r:id="rId441"/>
    <p:sldId id="688" r:id="rId442"/>
    <p:sldId id="689" r:id="rId443"/>
    <p:sldId id="690" r:id="rId444"/>
    <p:sldId id="691" r:id="rId445"/>
    <p:sldId id="692" r:id="rId446"/>
    <p:sldId id="693" r:id="rId447"/>
    <p:sldId id="703" r:id="rId448"/>
    <p:sldId id="694" r:id="rId449"/>
  </p:sldIdLst>
  <p:sldSz cx="9144000" cy="6858000" type="screen4x3"/>
  <p:notesSz cx="7099300" cy="10234613"/>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80" d="100"/>
          <a:sy n="80" d="100"/>
        </p:scale>
        <p:origin x="145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96" y="13740"/>
    </p:cViewPr>
  </p:sorterViewPr>
  <p:notesViewPr>
    <p:cSldViewPr>
      <p:cViewPr varScale="1">
        <p:scale>
          <a:sx n="53" d="100"/>
          <a:sy n="53" d="100"/>
        </p:scale>
        <p:origin x="-2214" y="-9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tableStyles" Target="tableStyles.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424" Type="http://schemas.openxmlformats.org/officeDocument/2006/relationships/slide" Target="slides/slide423.xml"/><Relationship Id="rId445" Type="http://schemas.openxmlformats.org/officeDocument/2006/relationships/slide" Target="slides/slide444.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slide" Target="slides/slide413.xml"/><Relationship Id="rId435" Type="http://schemas.openxmlformats.org/officeDocument/2006/relationships/slide" Target="slides/slide434.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446" Type="http://schemas.openxmlformats.org/officeDocument/2006/relationships/slide" Target="slides/slide445.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handoutMaster" Target="handoutMasters/handoutMaster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theme" Target="theme/theme1.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395888013998249E-2"/>
          <c:y val="5.1400554097404488E-2"/>
          <c:w val="0.81349978127734024"/>
          <c:h val="0.89719889180519097"/>
        </c:manualLayout>
      </c:layout>
      <c:scatterChart>
        <c:scatterStyle val="smoothMarker"/>
        <c:varyColors val="0"/>
        <c:ser>
          <c:idx val="0"/>
          <c:order val="0"/>
          <c:tx>
            <c:strRef>
              <c:f>Sheet1!$B$1</c:f>
              <c:strCache>
                <c:ptCount val="1"/>
                <c:pt idx="0">
                  <c:v>Y1</c:v>
                </c:pt>
              </c:strCache>
            </c:strRef>
          </c:tx>
          <c:xVal>
            <c:numRef>
              <c:f>Sheet1!$A$2:$A$11</c:f>
              <c:numCache>
                <c:formatCode>General</c:formatCode>
                <c:ptCount val="10"/>
                <c:pt idx="0">
                  <c:v>-0.19000000000000092</c:v>
                </c:pt>
                <c:pt idx="1">
                  <c:v>-0.14780000000000001</c:v>
                </c:pt>
                <c:pt idx="2">
                  <c:v>-0.10560000000000012</c:v>
                </c:pt>
                <c:pt idx="3">
                  <c:v>-6.3330000000000469E-2</c:v>
                </c:pt>
                <c:pt idx="4">
                  <c:v>-2.111E-2</c:v>
                </c:pt>
                <c:pt idx="5">
                  <c:v>2.111E-2</c:v>
                </c:pt>
                <c:pt idx="6">
                  <c:v>6.3330000000000469E-2</c:v>
                </c:pt>
                <c:pt idx="7">
                  <c:v>0.10560000000000012</c:v>
                </c:pt>
                <c:pt idx="8">
                  <c:v>0.14780000000000001</c:v>
                </c:pt>
                <c:pt idx="9">
                  <c:v>0.19000000000000092</c:v>
                </c:pt>
              </c:numCache>
            </c:numRef>
          </c:xVal>
          <c:yVal>
            <c:numRef>
              <c:f>Sheet1!$B$2:$B$11</c:f>
              <c:numCache>
                <c:formatCode>General</c:formatCode>
                <c:ptCount val="10"/>
                <c:pt idx="0">
                  <c:v>4.8680000000000034E-4</c:v>
                </c:pt>
                <c:pt idx="1">
                  <c:v>8.6090000000000246E-3</c:v>
                </c:pt>
                <c:pt idx="2">
                  <c:v>9.960000000000099E-3</c:v>
                </c:pt>
                <c:pt idx="3">
                  <c:v>9.6780000000000008E-3</c:v>
                </c:pt>
                <c:pt idx="4">
                  <c:v>8.5010000000000068E-3</c:v>
                </c:pt>
                <c:pt idx="5">
                  <c:v>6.8000000000000421E-3</c:v>
                </c:pt>
                <c:pt idx="6">
                  <c:v>4.839000000000049E-3</c:v>
                </c:pt>
                <c:pt idx="7">
                  <c:v>2.8450000000000012E-3</c:v>
                </c:pt>
                <c:pt idx="8">
                  <c:v>1.0750000000000041E-3</c:v>
                </c:pt>
                <c:pt idx="9" formatCode="0.00E+00">
                  <c:v>3.850000000000051E-9</c:v>
                </c:pt>
              </c:numCache>
            </c:numRef>
          </c:yVal>
          <c:smooth val="1"/>
          <c:extLst>
            <c:ext xmlns:c16="http://schemas.microsoft.com/office/drawing/2014/chart" uri="{C3380CC4-5D6E-409C-BE32-E72D297353CC}">
              <c16:uniqueId val="{00000000-E884-4142-A81B-3C956D2B483B}"/>
            </c:ext>
          </c:extLst>
        </c:ser>
        <c:ser>
          <c:idx val="1"/>
          <c:order val="1"/>
          <c:tx>
            <c:strRef>
              <c:f>Sheet1!$C$1</c:f>
              <c:strCache>
                <c:ptCount val="1"/>
                <c:pt idx="0">
                  <c:v>Y2</c:v>
                </c:pt>
              </c:strCache>
            </c:strRef>
          </c:tx>
          <c:xVal>
            <c:numRef>
              <c:f>Sheet1!$A$2:$A$11</c:f>
              <c:numCache>
                <c:formatCode>General</c:formatCode>
                <c:ptCount val="10"/>
                <c:pt idx="0">
                  <c:v>-0.19000000000000092</c:v>
                </c:pt>
                <c:pt idx="1">
                  <c:v>-0.14780000000000001</c:v>
                </c:pt>
                <c:pt idx="2">
                  <c:v>-0.10560000000000012</c:v>
                </c:pt>
                <c:pt idx="3">
                  <c:v>-6.3330000000000469E-2</c:v>
                </c:pt>
                <c:pt idx="4">
                  <c:v>-2.111E-2</c:v>
                </c:pt>
                <c:pt idx="5">
                  <c:v>2.111E-2</c:v>
                </c:pt>
                <c:pt idx="6">
                  <c:v>6.3330000000000469E-2</c:v>
                </c:pt>
                <c:pt idx="7">
                  <c:v>0.10560000000000012</c:v>
                </c:pt>
                <c:pt idx="8">
                  <c:v>0.14780000000000001</c:v>
                </c:pt>
                <c:pt idx="9">
                  <c:v>0.19000000000000092</c:v>
                </c:pt>
              </c:numCache>
            </c:numRef>
          </c:xVal>
          <c:yVal>
            <c:numRef>
              <c:f>Sheet1!$C$2:$C$11</c:f>
              <c:numCache>
                <c:formatCode>General</c:formatCode>
                <c:ptCount val="10"/>
                <c:pt idx="0">
                  <c:v>-4.8680000000000034E-4</c:v>
                </c:pt>
                <c:pt idx="1">
                  <c:v>-8.6090000000000246E-3</c:v>
                </c:pt>
                <c:pt idx="2">
                  <c:v>-9.960000000000099E-3</c:v>
                </c:pt>
                <c:pt idx="3">
                  <c:v>-9.6780000000000008E-3</c:v>
                </c:pt>
                <c:pt idx="4">
                  <c:v>-8.5010000000000068E-3</c:v>
                </c:pt>
                <c:pt idx="5">
                  <c:v>-6.8000000000000421E-3</c:v>
                </c:pt>
                <c:pt idx="6">
                  <c:v>-4.839000000000049E-3</c:v>
                </c:pt>
                <c:pt idx="7">
                  <c:v>-2.8450000000000012E-3</c:v>
                </c:pt>
                <c:pt idx="8">
                  <c:v>-1.0750000000000041E-3</c:v>
                </c:pt>
                <c:pt idx="9" formatCode="0.00E+00">
                  <c:v>-3.850000000000051E-9</c:v>
                </c:pt>
              </c:numCache>
            </c:numRef>
          </c:yVal>
          <c:smooth val="1"/>
          <c:extLst>
            <c:ext xmlns:c16="http://schemas.microsoft.com/office/drawing/2014/chart" uri="{C3380CC4-5D6E-409C-BE32-E72D297353CC}">
              <c16:uniqueId val="{00000001-E884-4142-A81B-3C956D2B483B}"/>
            </c:ext>
          </c:extLst>
        </c:ser>
        <c:dLbls>
          <c:showLegendKey val="0"/>
          <c:showVal val="0"/>
          <c:showCatName val="0"/>
          <c:showSerName val="0"/>
          <c:showPercent val="0"/>
          <c:showBubbleSize val="0"/>
        </c:dLbls>
        <c:axId val="66759680"/>
        <c:axId val="66224896"/>
      </c:scatterChart>
      <c:valAx>
        <c:axId val="66759680"/>
        <c:scaling>
          <c:orientation val="minMax"/>
        </c:scaling>
        <c:delete val="0"/>
        <c:axPos val="b"/>
        <c:numFmt formatCode="General" sourceLinked="1"/>
        <c:majorTickMark val="out"/>
        <c:minorTickMark val="none"/>
        <c:tickLblPos val="nextTo"/>
        <c:crossAx val="66224896"/>
        <c:crosses val="autoZero"/>
        <c:crossBetween val="midCat"/>
      </c:valAx>
      <c:valAx>
        <c:axId val="66224896"/>
        <c:scaling>
          <c:orientation val="minMax"/>
        </c:scaling>
        <c:delete val="0"/>
        <c:axPos val="l"/>
        <c:majorGridlines/>
        <c:numFmt formatCode="General" sourceLinked="1"/>
        <c:majorTickMark val="out"/>
        <c:minorTickMark val="none"/>
        <c:tickLblPos val="nextTo"/>
        <c:crossAx val="66759680"/>
        <c:crosses val="autoZero"/>
        <c:crossBetween val="midCat"/>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022937" y="0"/>
            <a:ext cx="3076363" cy="511731"/>
          </a:xfrm>
          <a:prstGeom prst="rect">
            <a:avLst/>
          </a:prstGeom>
        </p:spPr>
        <p:txBody>
          <a:bodyPr vert="horz" lIns="99048" tIns="49524" rIns="99048" bIns="49524" rtlCol="1"/>
          <a:lstStyle>
            <a:lvl1pPr algn="r">
              <a:defRPr sz="1300"/>
            </a:lvl1pPr>
          </a:lstStyle>
          <a:p>
            <a:endParaRPr lang="fa-IR"/>
          </a:p>
        </p:txBody>
      </p:sp>
      <p:sp>
        <p:nvSpPr>
          <p:cNvPr id="3" name="Date Placeholder 2"/>
          <p:cNvSpPr>
            <a:spLocks noGrp="1"/>
          </p:cNvSpPr>
          <p:nvPr>
            <p:ph type="dt" sz="quarter" idx="1"/>
          </p:nvPr>
        </p:nvSpPr>
        <p:spPr>
          <a:xfrm>
            <a:off x="1644" y="0"/>
            <a:ext cx="3076363" cy="511731"/>
          </a:xfrm>
          <a:prstGeom prst="rect">
            <a:avLst/>
          </a:prstGeom>
        </p:spPr>
        <p:txBody>
          <a:bodyPr vert="horz" lIns="99048" tIns="49524" rIns="99048" bIns="49524" rtlCol="1"/>
          <a:lstStyle>
            <a:lvl1pPr algn="l">
              <a:defRPr sz="1300"/>
            </a:lvl1pPr>
          </a:lstStyle>
          <a:p>
            <a:fld id="{18587BC8-A9FB-46A6-B840-B060FB5F031E}" type="datetimeFigureOut">
              <a:rPr lang="fa-IR" smtClean="0"/>
              <a:pPr/>
              <a:t>22/05/1443</a:t>
            </a:fld>
            <a:endParaRPr lang="fa-IR"/>
          </a:p>
        </p:txBody>
      </p:sp>
      <p:sp>
        <p:nvSpPr>
          <p:cNvPr id="4" name="Footer Placeholder 3"/>
          <p:cNvSpPr>
            <a:spLocks noGrp="1"/>
          </p:cNvSpPr>
          <p:nvPr>
            <p:ph type="ftr" sz="quarter" idx="2"/>
          </p:nvPr>
        </p:nvSpPr>
        <p:spPr>
          <a:xfrm>
            <a:off x="4022937" y="9721106"/>
            <a:ext cx="3076363" cy="511731"/>
          </a:xfrm>
          <a:prstGeom prst="rect">
            <a:avLst/>
          </a:prstGeom>
        </p:spPr>
        <p:txBody>
          <a:bodyPr vert="horz" lIns="99048" tIns="49524" rIns="99048" bIns="49524" rtlCol="1" anchor="b"/>
          <a:lstStyle>
            <a:lvl1pPr algn="r">
              <a:defRPr sz="1300"/>
            </a:lvl1pPr>
          </a:lstStyle>
          <a:p>
            <a:endParaRPr lang="fa-IR"/>
          </a:p>
        </p:txBody>
      </p:sp>
      <p:sp>
        <p:nvSpPr>
          <p:cNvPr id="5" name="Slide Number Placeholder 4"/>
          <p:cNvSpPr>
            <a:spLocks noGrp="1"/>
          </p:cNvSpPr>
          <p:nvPr>
            <p:ph type="sldNum" sz="quarter" idx="3"/>
          </p:nvPr>
        </p:nvSpPr>
        <p:spPr>
          <a:xfrm>
            <a:off x="1644" y="9721106"/>
            <a:ext cx="3076363" cy="511731"/>
          </a:xfrm>
          <a:prstGeom prst="rect">
            <a:avLst/>
          </a:prstGeom>
        </p:spPr>
        <p:txBody>
          <a:bodyPr vert="horz" lIns="99048" tIns="49524" rIns="99048" bIns="49524" rtlCol="1" anchor="b"/>
          <a:lstStyle>
            <a:lvl1pPr algn="l">
              <a:defRPr sz="1300"/>
            </a:lvl1pPr>
          </a:lstStyle>
          <a:p>
            <a:fld id="{8820BEA3-16F8-43E5-9A30-7028CD6703B0}" type="slidenum">
              <a:rPr lang="fa-IR" smtClean="0"/>
              <a:pPr/>
              <a:t>‹#›</a:t>
            </a:fld>
            <a:endParaRPr lang="fa-I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022937" y="0"/>
            <a:ext cx="3076363" cy="511731"/>
          </a:xfrm>
          <a:prstGeom prst="rect">
            <a:avLst/>
          </a:prstGeom>
        </p:spPr>
        <p:txBody>
          <a:bodyPr vert="horz" lIns="99048" tIns="49524" rIns="99048" bIns="49524" rtlCol="1"/>
          <a:lstStyle>
            <a:lvl1pPr algn="r">
              <a:defRPr sz="1300"/>
            </a:lvl1pPr>
          </a:lstStyle>
          <a:p>
            <a:endParaRPr lang="fa-IR"/>
          </a:p>
        </p:txBody>
      </p:sp>
      <p:sp>
        <p:nvSpPr>
          <p:cNvPr id="3" name="Date Placeholder 2"/>
          <p:cNvSpPr>
            <a:spLocks noGrp="1"/>
          </p:cNvSpPr>
          <p:nvPr>
            <p:ph type="dt" idx="1"/>
          </p:nvPr>
        </p:nvSpPr>
        <p:spPr>
          <a:xfrm>
            <a:off x="1644" y="0"/>
            <a:ext cx="3076363" cy="511731"/>
          </a:xfrm>
          <a:prstGeom prst="rect">
            <a:avLst/>
          </a:prstGeom>
        </p:spPr>
        <p:txBody>
          <a:bodyPr vert="horz" lIns="99048" tIns="49524" rIns="99048" bIns="49524" rtlCol="1"/>
          <a:lstStyle>
            <a:lvl1pPr algn="l">
              <a:defRPr sz="1300"/>
            </a:lvl1pPr>
          </a:lstStyle>
          <a:p>
            <a:fld id="{E9977378-16E4-499A-8309-1FC7F2C5A286}" type="datetimeFigureOut">
              <a:rPr lang="fa-IR" smtClean="0"/>
              <a:pPr/>
              <a:t>22/05/1443</a:t>
            </a:fld>
            <a:endParaRPr lang="fa-IR"/>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1" anchor="ctr"/>
          <a:lstStyle/>
          <a:p>
            <a:endParaRPr lang="fa-IR"/>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4022937" y="9721106"/>
            <a:ext cx="3076363" cy="511731"/>
          </a:xfrm>
          <a:prstGeom prst="rect">
            <a:avLst/>
          </a:prstGeom>
        </p:spPr>
        <p:txBody>
          <a:bodyPr vert="horz" lIns="99048" tIns="49524" rIns="99048" bIns="49524" rtlCol="1" anchor="b"/>
          <a:lstStyle>
            <a:lvl1pPr algn="r">
              <a:defRPr sz="1300"/>
            </a:lvl1pPr>
          </a:lstStyle>
          <a:p>
            <a:endParaRPr lang="fa-IR"/>
          </a:p>
        </p:txBody>
      </p:sp>
      <p:sp>
        <p:nvSpPr>
          <p:cNvPr id="7" name="Slide Number Placeholder 6"/>
          <p:cNvSpPr>
            <a:spLocks noGrp="1"/>
          </p:cNvSpPr>
          <p:nvPr>
            <p:ph type="sldNum" sz="quarter" idx="5"/>
          </p:nvPr>
        </p:nvSpPr>
        <p:spPr>
          <a:xfrm>
            <a:off x="1644" y="9721106"/>
            <a:ext cx="3076363" cy="511731"/>
          </a:xfrm>
          <a:prstGeom prst="rect">
            <a:avLst/>
          </a:prstGeom>
        </p:spPr>
        <p:txBody>
          <a:bodyPr vert="horz" lIns="99048" tIns="49524" rIns="99048" bIns="49524" rtlCol="1" anchor="b"/>
          <a:lstStyle>
            <a:lvl1pPr algn="l">
              <a:defRPr sz="1300"/>
            </a:lvl1pPr>
          </a:lstStyle>
          <a:p>
            <a:fld id="{D5808BEF-BA60-419F-B430-FD92A7FD3334}"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7</a:t>
            </a:fld>
            <a:endParaRPr lang="fa-I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34</a:t>
            </a:fld>
            <a:endParaRPr lang="fa-IR"/>
          </a:p>
        </p:txBody>
      </p:sp>
    </p:spTree>
    <p:extLst>
      <p:ext uri="{BB962C8B-B14F-4D97-AF65-F5344CB8AC3E}">
        <p14:creationId xmlns:p14="http://schemas.microsoft.com/office/powerpoint/2010/main" val="4226089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41</a:t>
            </a:fld>
            <a:endParaRPr lang="fa-I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50</a:t>
            </a:fld>
            <a:endParaRPr lang="fa-IR"/>
          </a:p>
        </p:txBody>
      </p:sp>
    </p:spTree>
    <p:extLst>
      <p:ext uri="{BB962C8B-B14F-4D97-AF65-F5344CB8AC3E}">
        <p14:creationId xmlns:p14="http://schemas.microsoft.com/office/powerpoint/2010/main" val="1930619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57</a:t>
            </a:fld>
            <a:endParaRPr lang="fa-I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59</a:t>
            </a:fld>
            <a:endParaRPr lang="fa-IR"/>
          </a:p>
        </p:txBody>
      </p:sp>
    </p:spTree>
    <p:extLst>
      <p:ext uri="{BB962C8B-B14F-4D97-AF65-F5344CB8AC3E}">
        <p14:creationId xmlns:p14="http://schemas.microsoft.com/office/powerpoint/2010/main" val="329282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 incompressible</a:t>
            </a:r>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60</a:t>
            </a:fld>
            <a:endParaRPr lang="fa-I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68</a:t>
            </a:fld>
            <a:endParaRPr lang="fa-IR"/>
          </a:p>
        </p:txBody>
      </p:sp>
    </p:spTree>
    <p:extLst>
      <p:ext uri="{BB962C8B-B14F-4D97-AF65-F5344CB8AC3E}">
        <p14:creationId xmlns:p14="http://schemas.microsoft.com/office/powerpoint/2010/main" val="279245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69</a:t>
            </a:fld>
            <a:endParaRPr lang="fa-I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74</a:t>
            </a:fld>
            <a:endParaRPr lang="fa-I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79</a:t>
            </a:fld>
            <a:endParaRPr lang="fa-IR"/>
          </a:p>
        </p:txBody>
      </p:sp>
    </p:spTree>
    <p:extLst>
      <p:ext uri="{BB962C8B-B14F-4D97-AF65-F5344CB8AC3E}">
        <p14:creationId xmlns:p14="http://schemas.microsoft.com/office/powerpoint/2010/main" val="3563493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11</a:t>
            </a:fld>
            <a:endParaRPr lang="fa-IR"/>
          </a:p>
        </p:txBody>
      </p:sp>
    </p:spTree>
    <p:extLst>
      <p:ext uri="{BB962C8B-B14F-4D97-AF65-F5344CB8AC3E}">
        <p14:creationId xmlns:p14="http://schemas.microsoft.com/office/powerpoint/2010/main" val="3851750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84</a:t>
            </a:fld>
            <a:endParaRPr lang="fa-IR"/>
          </a:p>
        </p:txBody>
      </p:sp>
    </p:spTree>
    <p:extLst>
      <p:ext uri="{BB962C8B-B14F-4D97-AF65-F5344CB8AC3E}">
        <p14:creationId xmlns:p14="http://schemas.microsoft.com/office/powerpoint/2010/main" val="2354078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86</a:t>
            </a:fld>
            <a:endParaRPr lang="fa-IR"/>
          </a:p>
        </p:txBody>
      </p:sp>
    </p:spTree>
    <p:extLst>
      <p:ext uri="{BB962C8B-B14F-4D97-AF65-F5344CB8AC3E}">
        <p14:creationId xmlns:p14="http://schemas.microsoft.com/office/powerpoint/2010/main" val="1904208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88</a:t>
            </a:fld>
            <a:endParaRPr lang="fa-IR"/>
          </a:p>
        </p:txBody>
      </p:sp>
    </p:spTree>
    <p:extLst>
      <p:ext uri="{BB962C8B-B14F-4D97-AF65-F5344CB8AC3E}">
        <p14:creationId xmlns:p14="http://schemas.microsoft.com/office/powerpoint/2010/main" val="681201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98</a:t>
            </a:fld>
            <a:endParaRPr lang="fa-I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100</a:t>
            </a:fld>
            <a:endParaRPr lang="fa-IR"/>
          </a:p>
        </p:txBody>
      </p:sp>
    </p:spTree>
    <p:extLst>
      <p:ext uri="{BB962C8B-B14F-4D97-AF65-F5344CB8AC3E}">
        <p14:creationId xmlns:p14="http://schemas.microsoft.com/office/powerpoint/2010/main" val="1165728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102</a:t>
            </a:fld>
            <a:endParaRPr lang="fa-IR"/>
          </a:p>
        </p:txBody>
      </p:sp>
    </p:spTree>
    <p:extLst>
      <p:ext uri="{BB962C8B-B14F-4D97-AF65-F5344CB8AC3E}">
        <p14:creationId xmlns:p14="http://schemas.microsoft.com/office/powerpoint/2010/main" val="863511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104</a:t>
            </a:fld>
            <a:endParaRPr lang="fa-IR"/>
          </a:p>
        </p:txBody>
      </p:sp>
    </p:spTree>
    <p:extLst>
      <p:ext uri="{BB962C8B-B14F-4D97-AF65-F5344CB8AC3E}">
        <p14:creationId xmlns:p14="http://schemas.microsoft.com/office/powerpoint/2010/main" val="967550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105</a:t>
            </a:fld>
            <a:endParaRPr lang="fa-IR"/>
          </a:p>
        </p:txBody>
      </p:sp>
    </p:spTree>
    <p:extLst>
      <p:ext uri="{BB962C8B-B14F-4D97-AF65-F5344CB8AC3E}">
        <p14:creationId xmlns:p14="http://schemas.microsoft.com/office/powerpoint/2010/main" val="216219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110</a:t>
            </a:fld>
            <a:endParaRPr lang="fa-I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111</a:t>
            </a:fld>
            <a:endParaRPr lang="fa-I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12</a:t>
            </a:fld>
            <a:endParaRPr lang="fa-I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113</a:t>
            </a:fld>
            <a:endParaRPr lang="fa-I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114</a:t>
            </a:fld>
            <a:endParaRPr lang="fa-I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115</a:t>
            </a:fld>
            <a:endParaRPr lang="fa-I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116</a:t>
            </a:fld>
            <a:endParaRPr lang="fa-I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118</a:t>
            </a:fld>
            <a:endParaRPr lang="fa-I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119</a:t>
            </a:fld>
            <a:endParaRPr lang="fa-I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Continuity </a:t>
            </a:r>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124</a:t>
            </a:fld>
            <a:endParaRPr lang="fa-I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128</a:t>
            </a:fld>
            <a:endParaRPr lang="fa-I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135</a:t>
            </a:fld>
            <a:endParaRPr lang="fa-IR"/>
          </a:p>
        </p:txBody>
      </p:sp>
    </p:spTree>
    <p:extLst>
      <p:ext uri="{BB962C8B-B14F-4D97-AF65-F5344CB8AC3E}">
        <p14:creationId xmlns:p14="http://schemas.microsoft.com/office/powerpoint/2010/main" val="3175077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CONJUGATE</a:t>
            </a:r>
            <a:r>
              <a:rPr lang="en-US" baseline="0" dirty="0" smtClean="0"/>
              <a:t>  </a:t>
            </a:r>
            <a:r>
              <a:rPr lang="fa-IR" baseline="0" dirty="0" smtClean="0"/>
              <a:t> مزدوج</a:t>
            </a:r>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136</a:t>
            </a:fld>
            <a:endParaRPr lang="fa-IR"/>
          </a:p>
        </p:txBody>
      </p:sp>
    </p:spTree>
    <p:extLst>
      <p:ext uri="{BB962C8B-B14F-4D97-AF65-F5344CB8AC3E}">
        <p14:creationId xmlns:p14="http://schemas.microsoft.com/office/powerpoint/2010/main" val="3474380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Equation (1.3a) expresses more than the fact that mass is conserved. Since it is a partial </a:t>
            </a:r>
            <a:r>
              <a:rPr lang="en-US" dirty="0" err="1" smtClean="0"/>
              <a:t>di¡erential</a:t>
            </a:r>
            <a:r>
              <a:rPr lang="en-US" dirty="0" smtClean="0"/>
              <a:t> equation, the implication is that the velocity is continuous. For this reason Eq. (1.3a) is usually called the continuity equation</a:t>
            </a:r>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17</a:t>
            </a:fld>
            <a:endParaRPr lang="fa-IR"/>
          </a:p>
        </p:txBody>
      </p:sp>
    </p:spTree>
    <p:extLst>
      <p:ext uri="{BB962C8B-B14F-4D97-AF65-F5344CB8AC3E}">
        <p14:creationId xmlns:p14="http://schemas.microsoft.com/office/powerpoint/2010/main" val="1954658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142</a:t>
            </a:fld>
            <a:endParaRPr lang="fa-IR"/>
          </a:p>
        </p:txBody>
      </p:sp>
    </p:spTree>
    <p:extLst>
      <p:ext uri="{BB962C8B-B14F-4D97-AF65-F5344CB8AC3E}">
        <p14:creationId xmlns:p14="http://schemas.microsoft.com/office/powerpoint/2010/main" val="4176971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145</a:t>
            </a:fld>
            <a:endParaRPr lang="fa-IR"/>
          </a:p>
        </p:txBody>
      </p:sp>
    </p:spTree>
    <p:extLst>
      <p:ext uri="{BB962C8B-B14F-4D97-AF65-F5344CB8AC3E}">
        <p14:creationId xmlns:p14="http://schemas.microsoft.com/office/powerpoint/2010/main" val="1855409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152</a:t>
            </a:fld>
            <a:endParaRPr lang="fa-I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154</a:t>
            </a:fld>
            <a:endParaRPr lang="fa-IR"/>
          </a:p>
        </p:txBody>
      </p:sp>
    </p:spTree>
    <p:extLst>
      <p:ext uri="{BB962C8B-B14F-4D97-AF65-F5344CB8AC3E}">
        <p14:creationId xmlns:p14="http://schemas.microsoft.com/office/powerpoint/2010/main" val="2668180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157</a:t>
            </a:fld>
            <a:endParaRPr lang="fa-I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Velocity from the potential function</a:t>
            </a:r>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177</a:t>
            </a:fld>
            <a:endParaRPr lang="fa-I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209</a:t>
            </a:fld>
            <a:endParaRPr lang="fa-IR"/>
          </a:p>
        </p:txBody>
      </p:sp>
    </p:spTree>
    <p:extLst>
      <p:ext uri="{BB962C8B-B14F-4D97-AF65-F5344CB8AC3E}">
        <p14:creationId xmlns:p14="http://schemas.microsoft.com/office/powerpoint/2010/main" val="2642378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216</a:t>
            </a:fld>
            <a:endParaRPr lang="fa-I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223</a:t>
            </a:fld>
            <a:endParaRPr lang="fa-IR"/>
          </a:p>
        </p:txBody>
      </p:sp>
    </p:spTree>
    <p:extLst>
      <p:ext uri="{BB962C8B-B14F-4D97-AF65-F5344CB8AC3E}">
        <p14:creationId xmlns:p14="http://schemas.microsoft.com/office/powerpoint/2010/main" val="1856143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230</a:t>
            </a:fld>
            <a:endParaRPr lang="fa-IR"/>
          </a:p>
        </p:txBody>
      </p:sp>
    </p:spTree>
    <p:extLst>
      <p:ext uri="{BB962C8B-B14F-4D97-AF65-F5344CB8AC3E}">
        <p14:creationId xmlns:p14="http://schemas.microsoft.com/office/powerpoint/2010/main" val="182619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18</a:t>
            </a:fld>
            <a:endParaRPr lang="fa-IR"/>
          </a:p>
        </p:txBody>
      </p:sp>
    </p:spTree>
    <p:extLst>
      <p:ext uri="{BB962C8B-B14F-4D97-AF65-F5344CB8AC3E}">
        <p14:creationId xmlns:p14="http://schemas.microsoft.com/office/powerpoint/2010/main" val="28015685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Stagnation point of </a:t>
            </a:r>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231</a:t>
            </a:fld>
            <a:endParaRPr lang="fa-I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248</a:t>
            </a:fld>
            <a:endParaRPr lang="fa-I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249</a:t>
            </a:fld>
            <a:endParaRPr lang="fa-I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250</a:t>
            </a:fld>
            <a:endParaRPr lang="fa-IR"/>
          </a:p>
        </p:txBody>
      </p:sp>
    </p:spTree>
    <p:extLst>
      <p:ext uri="{BB962C8B-B14F-4D97-AF65-F5344CB8AC3E}">
        <p14:creationId xmlns:p14="http://schemas.microsoft.com/office/powerpoint/2010/main" val="2019288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254</a:t>
            </a:fld>
            <a:endParaRPr lang="fa-I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278</a:t>
            </a:fld>
            <a:endParaRPr lang="fa-I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283</a:t>
            </a:fld>
            <a:endParaRPr lang="fa-IR"/>
          </a:p>
        </p:txBody>
      </p:sp>
    </p:spTree>
    <p:extLst>
      <p:ext uri="{BB962C8B-B14F-4D97-AF65-F5344CB8AC3E}">
        <p14:creationId xmlns:p14="http://schemas.microsoft.com/office/powerpoint/2010/main" val="1193653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287</a:t>
            </a:fld>
            <a:endParaRPr lang="fa-IR"/>
          </a:p>
        </p:txBody>
      </p:sp>
    </p:spTree>
    <p:extLst>
      <p:ext uri="{BB962C8B-B14F-4D97-AF65-F5344CB8AC3E}">
        <p14:creationId xmlns:p14="http://schemas.microsoft.com/office/powerpoint/2010/main" val="9082757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296</a:t>
            </a:fld>
            <a:endParaRPr lang="fa-IR"/>
          </a:p>
        </p:txBody>
      </p:sp>
    </p:spTree>
    <p:extLst>
      <p:ext uri="{BB962C8B-B14F-4D97-AF65-F5344CB8AC3E}">
        <p14:creationId xmlns:p14="http://schemas.microsoft.com/office/powerpoint/2010/main" val="41457017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305</a:t>
            </a:fld>
            <a:endParaRPr lang="fa-IR"/>
          </a:p>
        </p:txBody>
      </p:sp>
    </p:spTree>
    <p:extLst>
      <p:ext uri="{BB962C8B-B14F-4D97-AF65-F5344CB8AC3E}">
        <p14:creationId xmlns:p14="http://schemas.microsoft.com/office/powerpoint/2010/main" val="2436013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21</a:t>
            </a:fld>
            <a:endParaRPr lang="fa-I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310</a:t>
            </a:fld>
            <a:endParaRPr lang="fa-I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334</a:t>
            </a:fld>
            <a:endParaRPr lang="fa-IR"/>
          </a:p>
        </p:txBody>
      </p:sp>
    </p:spTree>
    <p:extLst>
      <p:ext uri="{BB962C8B-B14F-4D97-AF65-F5344CB8AC3E}">
        <p14:creationId xmlns:p14="http://schemas.microsoft.com/office/powerpoint/2010/main" val="4007319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338</a:t>
            </a:fld>
            <a:endParaRPr lang="fa-I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344</a:t>
            </a:fld>
            <a:endParaRPr lang="fa-I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373</a:t>
            </a:fld>
            <a:endParaRPr lang="fa-IR"/>
          </a:p>
        </p:txBody>
      </p:sp>
    </p:spTree>
    <p:extLst>
      <p:ext uri="{BB962C8B-B14F-4D97-AF65-F5344CB8AC3E}">
        <p14:creationId xmlns:p14="http://schemas.microsoft.com/office/powerpoint/2010/main" val="22294197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375</a:t>
            </a:fld>
            <a:endParaRPr lang="fa-IR"/>
          </a:p>
        </p:txBody>
      </p:sp>
    </p:spTree>
    <p:extLst>
      <p:ext uri="{BB962C8B-B14F-4D97-AF65-F5344CB8AC3E}">
        <p14:creationId xmlns:p14="http://schemas.microsoft.com/office/powerpoint/2010/main" val="20043051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376</a:t>
            </a:fld>
            <a:endParaRPr lang="fa-IR"/>
          </a:p>
        </p:txBody>
      </p:sp>
    </p:spTree>
    <p:extLst>
      <p:ext uri="{BB962C8B-B14F-4D97-AF65-F5344CB8AC3E}">
        <p14:creationId xmlns:p14="http://schemas.microsoft.com/office/powerpoint/2010/main" val="1289859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378</a:t>
            </a:fld>
            <a:endParaRPr lang="fa-IR"/>
          </a:p>
        </p:txBody>
      </p:sp>
    </p:spTree>
    <p:extLst>
      <p:ext uri="{BB962C8B-B14F-4D97-AF65-F5344CB8AC3E}">
        <p14:creationId xmlns:p14="http://schemas.microsoft.com/office/powerpoint/2010/main" val="16250497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382</a:t>
            </a:fld>
            <a:endParaRPr lang="fa-IR"/>
          </a:p>
        </p:txBody>
      </p:sp>
    </p:spTree>
    <p:extLst>
      <p:ext uri="{BB962C8B-B14F-4D97-AF65-F5344CB8AC3E}">
        <p14:creationId xmlns:p14="http://schemas.microsoft.com/office/powerpoint/2010/main" val="24789366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383</a:t>
            </a:fld>
            <a:endParaRPr lang="fa-IR"/>
          </a:p>
        </p:txBody>
      </p:sp>
    </p:spTree>
    <p:extLst>
      <p:ext uri="{BB962C8B-B14F-4D97-AF65-F5344CB8AC3E}">
        <p14:creationId xmlns:p14="http://schemas.microsoft.com/office/powerpoint/2010/main" val="1475595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25</a:t>
            </a:fld>
            <a:endParaRPr lang="fa-IR"/>
          </a:p>
        </p:txBody>
      </p:sp>
    </p:spTree>
    <p:extLst>
      <p:ext uri="{BB962C8B-B14F-4D97-AF65-F5344CB8AC3E}">
        <p14:creationId xmlns:p14="http://schemas.microsoft.com/office/powerpoint/2010/main" val="3514610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391</a:t>
            </a:fld>
            <a:endParaRPr lang="fa-IR"/>
          </a:p>
        </p:txBody>
      </p:sp>
    </p:spTree>
    <p:extLst>
      <p:ext uri="{BB962C8B-B14F-4D97-AF65-F5344CB8AC3E}">
        <p14:creationId xmlns:p14="http://schemas.microsoft.com/office/powerpoint/2010/main" val="39307808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419</a:t>
            </a:fld>
            <a:endParaRPr lang="fa-IR"/>
          </a:p>
        </p:txBody>
      </p:sp>
    </p:spTree>
    <p:extLst>
      <p:ext uri="{BB962C8B-B14F-4D97-AF65-F5344CB8AC3E}">
        <p14:creationId xmlns:p14="http://schemas.microsoft.com/office/powerpoint/2010/main" val="24329884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421</a:t>
            </a:fld>
            <a:endParaRPr lang="fa-IR"/>
          </a:p>
        </p:txBody>
      </p:sp>
    </p:spTree>
    <p:extLst>
      <p:ext uri="{BB962C8B-B14F-4D97-AF65-F5344CB8AC3E}">
        <p14:creationId xmlns:p14="http://schemas.microsoft.com/office/powerpoint/2010/main" val="13480664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424</a:t>
            </a:fld>
            <a:endParaRPr lang="fa-I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5808BEF-BA60-419F-B430-FD92A7FD3334}" type="slidenum">
              <a:rPr lang="fa-IR" smtClean="0"/>
              <a:pPr/>
              <a:t>27</a:t>
            </a:fld>
            <a:endParaRPr lang="fa-I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5EEFE532-E80A-442A-B834-93B22783A879}" type="mathplaceholder">
                        <a:rPr lang="en-US" i="1" smtClean="0">
                          <a:latin typeface="Cambria Math" panose="02040503050406030204" pitchFamily="18" charset="0"/>
                        </a:rPr>
                        <a:t>Type equation here.</a:t>
                      </a:fld>
                    </m:oMath>
                  </m:oMathPara>
                </a14:m>
                <a:endParaRPr lang="en-US" dirty="0"/>
              </a:p>
            </p:txBody>
          </p:sp>
        </mc:Choice>
        <mc:Fallback xmlns="">
          <p:sp>
            <p:nvSpPr>
              <p:cNvPr id="3" name="Notes Placeholder 2"/>
              <p:cNvSpPr>
                <a:spLocks noGrp="1"/>
              </p:cNvSpPr>
              <p:nvPr>
                <p:ph type="body" idx="1"/>
              </p:nvPr>
            </p:nvSpPr>
            <p:spPr/>
            <p:txBody>
              <a:bodyPr/>
              <a:lstStyle/>
              <a:p>
                <a:r>
                  <a:rPr lang="en-US" i="0" smtClean="0">
                    <a:latin typeface="Cambria Math" panose="02040503050406030204" pitchFamily="18" charset="0"/>
                  </a:rPr>
                  <a:t>"Type equation here."</a:t>
                </a:r>
                <a:endParaRPr lang="en-US" dirty="0"/>
              </a:p>
            </p:txBody>
          </p:sp>
        </mc:Fallback>
      </mc:AlternateContent>
      <p:sp>
        <p:nvSpPr>
          <p:cNvPr id="4" name="Slide Number Placeholder 3"/>
          <p:cNvSpPr>
            <a:spLocks noGrp="1"/>
          </p:cNvSpPr>
          <p:nvPr>
            <p:ph type="sldNum" sz="quarter" idx="10"/>
          </p:nvPr>
        </p:nvSpPr>
        <p:spPr/>
        <p:txBody>
          <a:bodyPr/>
          <a:lstStyle/>
          <a:p>
            <a:fld id="{D5808BEF-BA60-419F-B430-FD92A7FD3334}" type="slidenum">
              <a:rPr lang="fa-IR" smtClean="0"/>
              <a:pPr/>
              <a:t>33</a:t>
            </a:fld>
            <a:endParaRPr lang="fa-IR"/>
          </a:p>
        </p:txBody>
      </p:sp>
    </p:spTree>
    <p:extLst>
      <p:ext uri="{BB962C8B-B14F-4D97-AF65-F5344CB8AC3E}">
        <p14:creationId xmlns:p14="http://schemas.microsoft.com/office/powerpoint/2010/main" val="4232904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480EBC49-4201-4F97-AA05-259C133F577E}" type="datetime8">
              <a:rPr lang="fa-IR" smtClean="0"/>
              <a:pPr/>
              <a:t>26 دسامبر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8F35630-EA3F-4782-83D3-0DC15E667ADA}" type="datetime8">
              <a:rPr lang="fa-IR" smtClean="0"/>
              <a:pPr/>
              <a:t>26 دسامبر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365AB03-D919-4166-9672-87EF1B651107}" type="datetime8">
              <a:rPr lang="fa-IR" smtClean="0"/>
              <a:pPr/>
              <a:t>26 دسامبر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a-I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ED2DE20-69EA-42E3-99BB-C1F959DD94BF}" type="datetime8">
              <a:rPr lang="fa-IR" smtClean="0"/>
              <a:pPr/>
              <a:t>26 دسامبر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083FEE-F23C-47E0-AD18-165786B8AFAE}" type="datetime8">
              <a:rPr lang="fa-IR" smtClean="0"/>
              <a:pPr/>
              <a:t>26 دسامبر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73F2EAAC-B55A-48F4-A3DB-9DF445A87E46}" type="datetime8">
              <a:rPr lang="fa-IR" smtClean="0"/>
              <a:pPr/>
              <a:t>26 دسامبر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FDADF0D-C162-4E44-AD85-E6CAEA164A70}" type="datetime8">
              <a:rPr lang="fa-IR" smtClean="0"/>
              <a:pPr/>
              <a:t>26 دسامبر 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20B6F40-0716-4FD6-8942-CB22138E0909}" type="datetime8">
              <a:rPr lang="fa-IR" smtClean="0"/>
              <a:pPr/>
              <a:t>26 دسامبر 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2F5C7-F514-4D90-8F2D-04B363DBFF1B}" type="datetime8">
              <a:rPr lang="fa-IR" smtClean="0"/>
              <a:pPr/>
              <a:t>26 دسامبر 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448313-8EF8-4BA7-B87C-A63F0E5F5160}" type="datetime8">
              <a:rPr lang="fa-IR" smtClean="0"/>
              <a:pPr/>
              <a:t>26 دسامبر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AEC246-EA9E-4D45-B528-831A9B488A9F}" type="datetime8">
              <a:rPr lang="fa-IR" smtClean="0"/>
              <a:pPr/>
              <a:t>26 دسامبر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dirty="0" smtClean="0"/>
              <a:t>Click to edit Master title style</a:t>
            </a:r>
            <a:endParaRPr lang="fa-IR"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889A8AB-C8CA-4A62-B4F4-0AA566B927BA}" type="datetime8">
              <a:rPr lang="fa-IR" smtClean="0"/>
              <a:pPr/>
              <a:t>26 دسامبر 21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6F77744-0308-434A-82FC-DEB67A89E99B}"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1" eaLnBrk="1" latinLnBrk="0" hangingPunct="1">
        <a:spcBef>
          <a:spcPct val="0"/>
        </a:spcBef>
        <a:buNone/>
        <a:defRPr sz="4400" kern="1200">
          <a:solidFill>
            <a:srgbClr val="FF0000"/>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1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0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05.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0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1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11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1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1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1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115.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1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1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12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6.png"/></Relationships>
</file>

<file path=ppt/slides/_rels/slide13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13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137.xml.rels><?xml version="1.0" encoding="UTF-8" standalone="yes"?>
<Relationships xmlns="http://schemas.openxmlformats.org/package/2006/relationships"><Relationship Id="rId3" Type="http://schemas.openxmlformats.org/officeDocument/2006/relationships/image" Target="../media/image2260.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142.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44.png"/><Relationship Id="rId7" Type="http://schemas.openxmlformats.org/officeDocument/2006/relationships/image" Target="../media/image24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4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144.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146.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14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153.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154.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 Id="rId5" Type="http://schemas.openxmlformats.org/officeDocument/2006/relationships/image" Target="../media/image278.png"/><Relationship Id="rId4" Type="http://schemas.openxmlformats.org/officeDocument/2006/relationships/image" Target="../media/image277.png"/></Relationships>
</file>

<file path=ppt/slides/_rels/slide15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 Id="rId4" Type="http://schemas.openxmlformats.org/officeDocument/2006/relationships/image" Target="../media/image292.png"/></Relationships>
</file>

<file path=ppt/slides/_rels/slide164.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xml"/><Relationship Id="rId4" Type="http://schemas.openxmlformats.org/officeDocument/2006/relationships/image" Target="../media/image298.png"/></Relationships>
</file>

<file path=ppt/slides/_rels/slide169.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0.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 Id="rId4" Type="http://schemas.openxmlformats.org/officeDocument/2006/relationships/image" Target="../media/image313.png"/></Relationships>
</file>

<file path=ppt/slides/_rels/slide181.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2.xml"/><Relationship Id="rId4" Type="http://schemas.openxmlformats.org/officeDocument/2006/relationships/image" Target="../media/image318.png"/></Relationships>
</file>

<file path=ppt/slides/_rels/slide18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184.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6.xml"/><Relationship Id="rId4" Type="http://schemas.openxmlformats.org/officeDocument/2006/relationships/image" Target="../media/image330.png"/></Relationships>
</file>

<file path=ppt/slides/_rels/slide187.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2.xml"/><Relationship Id="rId4" Type="http://schemas.openxmlformats.org/officeDocument/2006/relationships/image" Target="../media/image335.png"/></Relationships>
</file>

<file path=ppt/slides/_rels/slide189.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37.wmf"/></Relationships>
</file>

<file path=ppt/slides/_rels/slide191.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2.xml"/><Relationship Id="rId4" Type="http://schemas.openxmlformats.org/officeDocument/2006/relationships/image" Target="../media/image341.png"/></Relationships>
</file>

<file path=ppt/slides/_rels/slide193.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2.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7.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0.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2.xml"/><Relationship Id="rId5" Type="http://schemas.openxmlformats.org/officeDocument/2006/relationships/image" Target="../media/image363.png"/><Relationship Id="rId4" Type="http://schemas.openxmlformats.org/officeDocument/2006/relationships/image" Target="../media/image362.png"/></Relationships>
</file>

<file path=ppt/slides/_rels/slide211.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66.wmf"/><Relationship Id="rId4" Type="http://schemas.openxmlformats.org/officeDocument/2006/relationships/oleObject" Target="../embeddings/oleObject2.bin"/></Relationships>
</file>

<file path=ppt/slides/_rels/slide21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68.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57.png"/><Relationship Id="rId5" Type="http://schemas.openxmlformats.org/officeDocument/2006/relationships/image" Target="../media/image372.png"/><Relationship Id="rId4" Type="http://schemas.openxmlformats.org/officeDocument/2006/relationships/image" Target="../media/image371.png"/></Relationships>
</file>

<file path=ppt/slides/_rels/slide217.xml.rels><?xml version="1.0" encoding="UTF-8" standalone="yes"?>
<Relationships xmlns="http://schemas.openxmlformats.org/package/2006/relationships"><Relationship Id="rId3" Type="http://schemas.openxmlformats.org/officeDocument/2006/relationships/image" Target="../media/image374.png"/><Relationship Id="rId7" Type="http://schemas.openxmlformats.org/officeDocument/2006/relationships/image" Target="../media/image378.png"/><Relationship Id="rId2" Type="http://schemas.openxmlformats.org/officeDocument/2006/relationships/image" Target="../media/image373.png"/><Relationship Id="rId1" Type="http://schemas.openxmlformats.org/officeDocument/2006/relationships/slideLayout" Target="../slideLayouts/slideLayout2.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s>
</file>

<file path=ppt/slides/_rels/slide218.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6.xml"/><Relationship Id="rId4" Type="http://schemas.openxmlformats.org/officeDocument/2006/relationships/image" Target="../media/image37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png"/><Relationship Id="rId1" Type="http://schemas.openxmlformats.org/officeDocument/2006/relationships/slideLayout" Target="../slideLayouts/slideLayout2.xml"/><Relationship Id="rId5" Type="http://schemas.openxmlformats.org/officeDocument/2006/relationships/image" Target="../media/image357.png"/><Relationship Id="rId4" Type="http://schemas.openxmlformats.org/officeDocument/2006/relationships/image" Target="../media/image386.png"/></Relationships>
</file>

<file path=ppt/slides/_rels/slide222.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90.png"/><Relationship Id="rId4" Type="http://schemas.openxmlformats.org/officeDocument/2006/relationships/image" Target="../media/image389.png"/></Relationships>
</file>

<file path=ppt/slides/_rels/slide224.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2.xml"/><Relationship Id="rId4" Type="http://schemas.openxmlformats.org/officeDocument/2006/relationships/image" Target="../media/image393.png"/></Relationships>
</file>

<file path=ppt/slides/_rels/slide225.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98.png"/><Relationship Id="rId5" Type="http://schemas.openxmlformats.org/officeDocument/2006/relationships/image" Target="../media/image397.jpeg"/><Relationship Id="rId4" Type="http://schemas.openxmlformats.org/officeDocument/2006/relationships/image" Target="../media/image396.png"/></Relationships>
</file>

<file path=ppt/slides/_rels/slide231.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00.png"/></Relationships>
</file>

<file path=ppt/slides/_rels/slide232.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401.png"/><Relationship Id="rId1" Type="http://schemas.openxmlformats.org/officeDocument/2006/relationships/slideLayout" Target="../slideLayouts/slideLayout2.xml"/><Relationship Id="rId5" Type="http://schemas.openxmlformats.org/officeDocument/2006/relationships/image" Target="../media/image403.png"/><Relationship Id="rId4" Type="http://schemas.openxmlformats.org/officeDocument/2006/relationships/image" Target="../media/image402.jpeg"/></Relationships>
</file>

<file path=ppt/slides/_rels/slide233.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image" Target="../media/image405.emf"/><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407.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0.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png"/><Relationship Id="rId1" Type="http://schemas.openxmlformats.org/officeDocument/2006/relationships/slideLayout" Target="../slideLayouts/slideLayout2.xml"/><Relationship Id="rId5" Type="http://schemas.openxmlformats.org/officeDocument/2006/relationships/image" Target="../media/image414.png"/><Relationship Id="rId4" Type="http://schemas.openxmlformats.org/officeDocument/2006/relationships/image" Target="../media/image413.png"/></Relationships>
</file>

<file path=ppt/slides/_rels/slide241.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415.png"/><Relationship Id="rId1" Type="http://schemas.openxmlformats.org/officeDocument/2006/relationships/slideLayout" Target="../slideLayouts/slideLayout7.xml"/><Relationship Id="rId6" Type="http://schemas.openxmlformats.org/officeDocument/2006/relationships/image" Target="../media/image419.png"/><Relationship Id="rId5" Type="http://schemas.openxmlformats.org/officeDocument/2006/relationships/image" Target="../media/image418.png"/><Relationship Id="rId4" Type="http://schemas.openxmlformats.org/officeDocument/2006/relationships/image" Target="../media/image417.png"/></Relationships>
</file>

<file path=ppt/slides/_rels/slide242.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420.pn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422.jpe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6.xml"/><Relationship Id="rId6" Type="http://schemas.openxmlformats.org/officeDocument/2006/relationships/image" Target="../media/image427.png"/><Relationship Id="rId5" Type="http://schemas.openxmlformats.org/officeDocument/2006/relationships/image" Target="../media/image426.png"/><Relationship Id="rId4" Type="http://schemas.openxmlformats.org/officeDocument/2006/relationships/image" Target="../media/image425.png"/></Relationships>
</file>

<file path=ppt/slides/_rels/slide246.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8.png"/><Relationship Id="rId1" Type="http://schemas.openxmlformats.org/officeDocument/2006/relationships/slideLayout" Target="../slideLayouts/slideLayout6.xml"/><Relationship Id="rId4" Type="http://schemas.openxmlformats.org/officeDocument/2006/relationships/image" Target="../media/image430.png"/></Relationships>
</file>

<file path=ppt/slides/_rels/slide247.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21.png"/></Relationships>
</file>

<file path=ppt/slides/_rels/slide249.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436.png"/><Relationship Id="rId5" Type="http://schemas.openxmlformats.org/officeDocument/2006/relationships/image" Target="../media/image435.png"/><Relationship Id="rId4" Type="http://schemas.openxmlformats.org/officeDocument/2006/relationships/image" Target="../media/image43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41.png"/><Relationship Id="rId5" Type="http://schemas.openxmlformats.org/officeDocument/2006/relationships/image" Target="../media/image440.png"/><Relationship Id="rId4" Type="http://schemas.openxmlformats.org/officeDocument/2006/relationships/image" Target="../media/image439.png"/></Relationships>
</file>

<file path=ppt/slides/_rels/slide255.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2.xml"/><Relationship Id="rId4" Type="http://schemas.openxmlformats.org/officeDocument/2006/relationships/image" Target="../media/image451.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452.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image" Target="../media/image453.png"/><Relationship Id="rId1" Type="http://schemas.openxmlformats.org/officeDocument/2006/relationships/slideLayout" Target="../slideLayouts/slideLayout2.xml"/><Relationship Id="rId5" Type="http://schemas.openxmlformats.org/officeDocument/2006/relationships/image" Target="../media/image456.png"/><Relationship Id="rId4" Type="http://schemas.openxmlformats.org/officeDocument/2006/relationships/image" Target="../media/image455.png"/></Relationships>
</file>

<file path=ppt/slides/_rels/slide262.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57.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9.png"/><Relationship Id="rId1" Type="http://schemas.openxmlformats.org/officeDocument/2006/relationships/slideLayout" Target="../slideLayouts/slideLayout2.xml"/><Relationship Id="rId4" Type="http://schemas.openxmlformats.org/officeDocument/2006/relationships/image" Target="../media/image461.png"/></Relationships>
</file>

<file path=ppt/slides/_rels/slide264.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2.png"/><Relationship Id="rId1" Type="http://schemas.openxmlformats.org/officeDocument/2006/relationships/slideLayout" Target="../slideLayouts/slideLayout2.xml"/><Relationship Id="rId6" Type="http://schemas.openxmlformats.org/officeDocument/2006/relationships/image" Target="../media/image466.png"/><Relationship Id="rId5" Type="http://schemas.openxmlformats.org/officeDocument/2006/relationships/image" Target="../media/image465.png"/><Relationship Id="rId4" Type="http://schemas.openxmlformats.org/officeDocument/2006/relationships/image" Target="../media/image464.png"/></Relationships>
</file>

<file path=ppt/slides/_rels/slide265.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image" Target="../media/image467.png"/><Relationship Id="rId1" Type="http://schemas.openxmlformats.org/officeDocument/2006/relationships/slideLayout" Target="../slideLayouts/slideLayout2.xml"/><Relationship Id="rId4" Type="http://schemas.openxmlformats.org/officeDocument/2006/relationships/image" Target="../media/image469.png"/></Relationships>
</file>

<file path=ppt/slides/_rels/slide266.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70.png"/><Relationship Id="rId1" Type="http://schemas.openxmlformats.org/officeDocument/2006/relationships/slideLayout" Target="../slideLayouts/slideLayout2.xml"/><Relationship Id="rId5" Type="http://schemas.openxmlformats.org/officeDocument/2006/relationships/image" Target="../media/image473.png"/><Relationship Id="rId4" Type="http://schemas.openxmlformats.org/officeDocument/2006/relationships/image" Target="../media/image472.png"/></Relationships>
</file>

<file path=ppt/slides/_rels/slide267.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png"/><Relationship Id="rId1" Type="http://schemas.openxmlformats.org/officeDocument/2006/relationships/slideLayout" Target="../slideLayouts/slideLayout2.xml"/><Relationship Id="rId6" Type="http://schemas.openxmlformats.org/officeDocument/2006/relationships/image" Target="../media/image478.png"/><Relationship Id="rId5" Type="http://schemas.openxmlformats.org/officeDocument/2006/relationships/image" Target="../media/image477.png"/><Relationship Id="rId4" Type="http://schemas.openxmlformats.org/officeDocument/2006/relationships/image" Target="../media/image476.png"/></Relationships>
</file>

<file path=ppt/slides/_rels/slide268.xml.rels><?xml version="1.0" encoding="UTF-8" standalone="yes"?>
<Relationships xmlns="http://schemas.openxmlformats.org/package/2006/relationships"><Relationship Id="rId2" Type="http://schemas.openxmlformats.org/officeDocument/2006/relationships/image" Target="../media/image479.png"/><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0.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484.png"/><Relationship Id="rId1" Type="http://schemas.openxmlformats.org/officeDocument/2006/relationships/slideLayout" Target="../slideLayouts/slideLayout7.xml"/><Relationship Id="rId4" Type="http://schemas.openxmlformats.org/officeDocument/2006/relationships/image" Target="../media/image486.png"/></Relationships>
</file>

<file path=ppt/slides/_rels/slide273.xml.rels><?xml version="1.0" encoding="UTF-8" standalone="yes"?>
<Relationships xmlns="http://schemas.openxmlformats.org/package/2006/relationships"><Relationship Id="rId2" Type="http://schemas.openxmlformats.org/officeDocument/2006/relationships/image" Target="../media/image487.png"/><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image" Target="../media/image488.pn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9.png"/><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image" Target="../media/image491.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493.png"/><Relationship Id="rId2" Type="http://schemas.openxmlformats.org/officeDocument/2006/relationships/image" Target="../media/image492.png"/><Relationship Id="rId1" Type="http://schemas.openxmlformats.org/officeDocument/2006/relationships/slideLayout" Target="../slideLayouts/slideLayout2.xml"/><Relationship Id="rId4" Type="http://schemas.openxmlformats.org/officeDocument/2006/relationships/image" Target="../media/image494.png"/></Relationships>
</file>

<file path=ppt/slides/_rels/slide278.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496.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497.pn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98.png"/><Relationship Id="rId4" Type="http://schemas.openxmlformats.org/officeDocument/2006/relationships/image" Target="../media/image84.png"/></Relationships>
</file>

<file path=ppt/slides/_rels/slide284.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9.png"/><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501.png"/><Relationship Id="rId1" Type="http://schemas.openxmlformats.org/officeDocument/2006/relationships/slideLayout" Target="../slideLayouts/slideLayout6.xml"/><Relationship Id="rId5" Type="http://schemas.openxmlformats.org/officeDocument/2006/relationships/image" Target="../media/image504.png"/><Relationship Id="rId4" Type="http://schemas.openxmlformats.org/officeDocument/2006/relationships/image" Target="../media/image503.png"/></Relationships>
</file>

<file path=ppt/slides/_rels/slide286.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image" Target="../media/image505.pn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98.png"/><Relationship Id="rId4" Type="http://schemas.openxmlformats.org/officeDocument/2006/relationships/image" Target="../media/image84.png"/></Relationships>
</file>

<file path=ppt/slides/_rels/slide288.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image" Target="../media/image507.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512.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513.pn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514.emf"/><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4990.png"/></Relationships>
</file>

<file path=ppt/slides/_rels/slide297.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image" Target="../media/image515.png"/><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image" Target="../media/image517.png"/><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6.xml"/><Relationship Id="rId4" Type="http://schemas.openxmlformats.org/officeDocument/2006/relationships/image" Target="../media/image52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522.png"/><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523.png"/><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2" Type="http://schemas.openxmlformats.org/officeDocument/2006/relationships/image" Target="../media/image514.emf"/><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06.xml.rels><?xml version="1.0" encoding="UTF-8" standalone="yes"?>
<Relationships xmlns="http://schemas.openxmlformats.org/package/2006/relationships"><Relationship Id="rId3" Type="http://schemas.openxmlformats.org/officeDocument/2006/relationships/image" Target="../media/image525.png"/><Relationship Id="rId2" Type="http://schemas.openxmlformats.org/officeDocument/2006/relationships/image" Target="../media/image524.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526.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527.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529.png"/><Relationship Id="rId2" Type="http://schemas.openxmlformats.org/officeDocument/2006/relationships/image" Target="../media/image528.png"/><Relationship Id="rId1" Type="http://schemas.openxmlformats.org/officeDocument/2006/relationships/slideLayout" Target="../slideLayouts/slideLayout7.xml"/><Relationship Id="rId4" Type="http://schemas.openxmlformats.org/officeDocument/2006/relationships/image" Target="../media/image530.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53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32.png"/></Relationships>
</file>

<file path=ppt/slides/_rels/slide311.xml.rels><?xml version="1.0" encoding="UTF-8" standalone="yes"?>
<Relationships xmlns="http://schemas.openxmlformats.org/package/2006/relationships"><Relationship Id="rId2" Type="http://schemas.openxmlformats.org/officeDocument/2006/relationships/image" Target="../media/image533.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535.png"/><Relationship Id="rId2" Type="http://schemas.openxmlformats.org/officeDocument/2006/relationships/image" Target="../media/image534.png"/><Relationship Id="rId1" Type="http://schemas.openxmlformats.org/officeDocument/2006/relationships/slideLayout" Target="../slideLayouts/slideLayout2.xml"/><Relationship Id="rId4" Type="http://schemas.openxmlformats.org/officeDocument/2006/relationships/image" Target="../media/image536.png"/></Relationships>
</file>

<file path=ppt/slides/_rels/slide313.xml.rels><?xml version="1.0" encoding="UTF-8" standalone="yes"?>
<Relationships xmlns="http://schemas.openxmlformats.org/package/2006/relationships"><Relationship Id="rId2" Type="http://schemas.openxmlformats.org/officeDocument/2006/relationships/image" Target="../media/image537.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539.png"/><Relationship Id="rId2" Type="http://schemas.openxmlformats.org/officeDocument/2006/relationships/image" Target="../media/image538.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541.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542.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5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0.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image" Target="../media/image544.png"/><Relationship Id="rId1" Type="http://schemas.openxmlformats.org/officeDocument/2006/relationships/slideLayout" Target="../slideLayouts/slideLayout7.xml"/><Relationship Id="rId5" Type="http://schemas.openxmlformats.org/officeDocument/2006/relationships/image" Target="../media/image542.png"/><Relationship Id="rId4" Type="http://schemas.openxmlformats.org/officeDocument/2006/relationships/image" Target="../media/image546.png"/></Relationships>
</file>

<file path=ppt/slides/_rels/slide321.xml.rels><?xml version="1.0" encoding="UTF-8" standalone="yes"?>
<Relationships xmlns="http://schemas.openxmlformats.org/package/2006/relationships"><Relationship Id="rId3" Type="http://schemas.openxmlformats.org/officeDocument/2006/relationships/image" Target="../media/image548.png"/><Relationship Id="rId2" Type="http://schemas.openxmlformats.org/officeDocument/2006/relationships/image" Target="../media/image547.png"/><Relationship Id="rId1" Type="http://schemas.openxmlformats.org/officeDocument/2006/relationships/slideLayout" Target="../slideLayouts/slideLayout6.xml"/></Relationships>
</file>

<file path=ppt/slides/_rels/slide322.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49.png"/><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3" Type="http://schemas.openxmlformats.org/officeDocument/2006/relationships/image" Target="../media/image552.png"/><Relationship Id="rId2" Type="http://schemas.openxmlformats.org/officeDocument/2006/relationships/image" Target="../media/image551.png"/><Relationship Id="rId1" Type="http://schemas.openxmlformats.org/officeDocument/2006/relationships/slideLayout" Target="../slideLayouts/slideLayout6.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554.png"/><Relationship Id="rId2" Type="http://schemas.openxmlformats.org/officeDocument/2006/relationships/image" Target="../media/image553.png"/><Relationship Id="rId1" Type="http://schemas.openxmlformats.org/officeDocument/2006/relationships/slideLayout" Target="../slideLayouts/slideLayout6.xml"/><Relationship Id="rId5" Type="http://schemas.openxmlformats.org/officeDocument/2006/relationships/image" Target="../media/image556.png"/><Relationship Id="rId4" Type="http://schemas.openxmlformats.org/officeDocument/2006/relationships/image" Target="../media/image555.png"/></Relationships>
</file>

<file path=ppt/slides/_rels/slide326.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image" Target="../media/image557.png"/><Relationship Id="rId1" Type="http://schemas.openxmlformats.org/officeDocument/2006/relationships/slideLayout" Target="../slideLayouts/slideLayout6.xml"/><Relationship Id="rId4" Type="http://schemas.openxmlformats.org/officeDocument/2006/relationships/image" Target="../media/image553.png"/></Relationships>
</file>

<file path=ppt/slides/_rels/slide327.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9.png"/><Relationship Id="rId1" Type="http://schemas.openxmlformats.org/officeDocument/2006/relationships/slideLayout" Target="../slideLayouts/slideLayout6.xml"/></Relationships>
</file>

<file path=ppt/slides/_rels/slide328.xml.rels><?xml version="1.0" encoding="UTF-8" standalone="yes"?>
<Relationships xmlns="http://schemas.openxmlformats.org/package/2006/relationships"><Relationship Id="rId3" Type="http://schemas.openxmlformats.org/officeDocument/2006/relationships/image" Target="../media/image562.png"/><Relationship Id="rId2" Type="http://schemas.openxmlformats.org/officeDocument/2006/relationships/image" Target="../media/image561.png"/><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3" Type="http://schemas.openxmlformats.org/officeDocument/2006/relationships/image" Target="../media/image564.png"/><Relationship Id="rId2" Type="http://schemas.openxmlformats.org/officeDocument/2006/relationships/image" Target="../media/image56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2" Type="http://schemas.openxmlformats.org/officeDocument/2006/relationships/image" Target="../media/image565.jpeg"/><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2" Type="http://schemas.openxmlformats.org/officeDocument/2006/relationships/image" Target="../media/image566.png"/><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514.emf"/><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567.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568.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569.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571.png"/><Relationship Id="rId4" Type="http://schemas.openxmlformats.org/officeDocument/2006/relationships/image" Target="../media/image570.png"/></Relationships>
</file>

<file path=ppt/slides/_rels/slide339.xml.rels><?xml version="1.0" encoding="UTF-8" standalone="yes"?>
<Relationships xmlns="http://schemas.openxmlformats.org/package/2006/relationships"><Relationship Id="rId2" Type="http://schemas.openxmlformats.org/officeDocument/2006/relationships/image" Target="../media/image57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0.xml.rels><?xml version="1.0" encoding="UTF-8" standalone="yes"?>
<Relationships xmlns="http://schemas.openxmlformats.org/package/2006/relationships"><Relationship Id="rId2" Type="http://schemas.openxmlformats.org/officeDocument/2006/relationships/image" Target="../media/image573.png"/><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image" Target="../media/image574.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75.png"/><Relationship Id="rId7" Type="http://schemas.openxmlformats.org/officeDocument/2006/relationships/image" Target="../media/image57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78.png"/><Relationship Id="rId5" Type="http://schemas.openxmlformats.org/officeDocument/2006/relationships/image" Target="../media/image577.png"/><Relationship Id="rId4" Type="http://schemas.openxmlformats.org/officeDocument/2006/relationships/image" Target="../media/image576.png"/></Relationships>
</file>

<file path=ppt/slides/_rels/slide345.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image" Target="../media/image581.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583.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584.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586.png"/><Relationship Id="rId2" Type="http://schemas.openxmlformats.org/officeDocument/2006/relationships/image" Target="../media/image585.png"/><Relationship Id="rId1" Type="http://schemas.openxmlformats.org/officeDocument/2006/relationships/slideLayout" Target="../slideLayouts/slideLayout2.xml"/><Relationship Id="rId6" Type="http://schemas.openxmlformats.org/officeDocument/2006/relationships/image" Target="../media/image589.png"/><Relationship Id="rId5" Type="http://schemas.openxmlformats.org/officeDocument/2006/relationships/image" Target="../media/image588.png"/><Relationship Id="rId4" Type="http://schemas.openxmlformats.org/officeDocument/2006/relationships/image" Target="../media/image587.png"/></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589.png"/><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591.pn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593.png"/><Relationship Id="rId2" Type="http://schemas.openxmlformats.org/officeDocument/2006/relationships/image" Target="../media/image592.png"/><Relationship Id="rId1" Type="http://schemas.openxmlformats.org/officeDocument/2006/relationships/slideLayout" Target="../slideLayouts/slideLayout2.xml"/><Relationship Id="rId4" Type="http://schemas.openxmlformats.org/officeDocument/2006/relationships/image" Target="../media/image594.png"/></Relationships>
</file>

<file path=ppt/slides/_rels/slide353.xml.rels><?xml version="1.0" encoding="UTF-8" standalone="yes"?>
<Relationships xmlns="http://schemas.openxmlformats.org/package/2006/relationships"><Relationship Id="rId2" Type="http://schemas.openxmlformats.org/officeDocument/2006/relationships/image" Target="../media/image595.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597.png"/><Relationship Id="rId7" Type="http://schemas.openxmlformats.org/officeDocument/2006/relationships/image" Target="../media/image601.png"/><Relationship Id="rId2" Type="http://schemas.openxmlformats.org/officeDocument/2006/relationships/image" Target="../media/image596.pn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99.png"/><Relationship Id="rId4" Type="http://schemas.openxmlformats.org/officeDocument/2006/relationships/image" Target="../media/image598.png"/></Relationships>
</file>

<file path=ppt/slides/_rels/slide355.xml.rels><?xml version="1.0" encoding="UTF-8" standalone="yes"?>
<Relationships xmlns="http://schemas.openxmlformats.org/package/2006/relationships"><Relationship Id="rId3" Type="http://schemas.openxmlformats.org/officeDocument/2006/relationships/image" Target="../media/image603.png"/><Relationship Id="rId2" Type="http://schemas.openxmlformats.org/officeDocument/2006/relationships/image" Target="../media/image602.png"/><Relationship Id="rId1" Type="http://schemas.openxmlformats.org/officeDocument/2006/relationships/slideLayout" Target="../slideLayouts/slideLayout2.xml"/><Relationship Id="rId4" Type="http://schemas.openxmlformats.org/officeDocument/2006/relationships/image" Target="../media/image604.png"/></Relationships>
</file>

<file path=ppt/slides/_rels/slide356.xml.rels><?xml version="1.0" encoding="UTF-8" standalone="yes"?>
<Relationships xmlns="http://schemas.openxmlformats.org/package/2006/relationships"><Relationship Id="rId3" Type="http://schemas.openxmlformats.org/officeDocument/2006/relationships/image" Target="../media/image606.png"/><Relationship Id="rId2" Type="http://schemas.openxmlformats.org/officeDocument/2006/relationships/image" Target="../media/image605.png"/><Relationship Id="rId1" Type="http://schemas.openxmlformats.org/officeDocument/2006/relationships/slideLayout" Target="../slideLayouts/slideLayout7.xml"/><Relationship Id="rId5" Type="http://schemas.openxmlformats.org/officeDocument/2006/relationships/image" Target="../media/image608.png"/><Relationship Id="rId4" Type="http://schemas.openxmlformats.org/officeDocument/2006/relationships/image" Target="../media/image607.png"/></Relationships>
</file>

<file path=ppt/slides/_rels/slide357.xml.rels><?xml version="1.0" encoding="UTF-8" standalone="yes"?>
<Relationships xmlns="http://schemas.openxmlformats.org/package/2006/relationships"><Relationship Id="rId2" Type="http://schemas.openxmlformats.org/officeDocument/2006/relationships/image" Target="../media/image609.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image" Target="../media/image614.png"/><Relationship Id="rId5" Type="http://schemas.openxmlformats.org/officeDocument/2006/relationships/image" Target="../media/image613.png"/><Relationship Id="rId4" Type="http://schemas.openxmlformats.org/officeDocument/2006/relationships/image" Target="../media/image612.png"/></Relationships>
</file>

<file path=ppt/slides/_rels/slide359.xml.rels><?xml version="1.0" encoding="UTF-8" standalone="yes"?>
<Relationships xmlns="http://schemas.openxmlformats.org/package/2006/relationships"><Relationship Id="rId3" Type="http://schemas.openxmlformats.org/officeDocument/2006/relationships/image" Target="../media/image616.png"/><Relationship Id="rId2" Type="http://schemas.openxmlformats.org/officeDocument/2006/relationships/image" Target="../media/image615.png"/><Relationship Id="rId1" Type="http://schemas.openxmlformats.org/officeDocument/2006/relationships/slideLayout" Target="../slideLayouts/slideLayout2.xml"/><Relationship Id="rId4" Type="http://schemas.openxmlformats.org/officeDocument/2006/relationships/image" Target="../media/image617.png"/></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619.png"/><Relationship Id="rId2" Type="http://schemas.openxmlformats.org/officeDocument/2006/relationships/image" Target="../media/image618.png"/><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3" Type="http://schemas.openxmlformats.org/officeDocument/2006/relationships/image" Target="../media/image621.png"/><Relationship Id="rId2" Type="http://schemas.openxmlformats.org/officeDocument/2006/relationships/image" Target="../media/image620.png"/><Relationship Id="rId1" Type="http://schemas.openxmlformats.org/officeDocument/2006/relationships/slideLayout" Target="../slideLayouts/slideLayout7.xml"/><Relationship Id="rId4" Type="http://schemas.openxmlformats.org/officeDocument/2006/relationships/image" Target="../media/image622.png"/></Relationships>
</file>

<file path=ppt/slides/_rels/slide362.xml.rels><?xml version="1.0" encoding="UTF-8" standalone="yes"?>
<Relationships xmlns="http://schemas.openxmlformats.org/package/2006/relationships"><Relationship Id="rId3" Type="http://schemas.openxmlformats.org/officeDocument/2006/relationships/image" Target="../media/image624.png"/><Relationship Id="rId2" Type="http://schemas.openxmlformats.org/officeDocument/2006/relationships/image" Target="../media/image623.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626.png"/><Relationship Id="rId2" Type="http://schemas.openxmlformats.org/officeDocument/2006/relationships/image" Target="../media/image625.png"/><Relationship Id="rId1" Type="http://schemas.openxmlformats.org/officeDocument/2006/relationships/slideLayout" Target="../slideLayouts/slideLayout2.xml"/><Relationship Id="rId4" Type="http://schemas.openxmlformats.org/officeDocument/2006/relationships/image" Target="../media/image627.png"/></Relationships>
</file>

<file path=ppt/slides/_rels/slide364.xml.rels><?xml version="1.0" encoding="UTF-8" standalone="yes"?>
<Relationships xmlns="http://schemas.openxmlformats.org/package/2006/relationships"><Relationship Id="rId2" Type="http://schemas.openxmlformats.org/officeDocument/2006/relationships/image" Target="../media/image628.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629.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631.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633.png"/><Relationship Id="rId2" Type="http://schemas.openxmlformats.org/officeDocument/2006/relationships/image" Target="../media/image632.png"/><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3" Type="http://schemas.openxmlformats.org/officeDocument/2006/relationships/image" Target="../media/image635.png"/><Relationship Id="rId2" Type="http://schemas.openxmlformats.org/officeDocument/2006/relationships/image" Target="../media/image634.png"/><Relationship Id="rId1" Type="http://schemas.openxmlformats.org/officeDocument/2006/relationships/slideLayout" Target="../slideLayouts/slideLayout6.xml"/><Relationship Id="rId6" Type="http://schemas.openxmlformats.org/officeDocument/2006/relationships/image" Target="../media/image638.png"/><Relationship Id="rId5" Type="http://schemas.openxmlformats.org/officeDocument/2006/relationships/image" Target="../media/image637.png"/><Relationship Id="rId4" Type="http://schemas.openxmlformats.org/officeDocument/2006/relationships/image" Target="../media/image636.png"/></Relationships>
</file>

<file path=ppt/slides/_rels/slide369.xml.rels><?xml version="1.0" encoding="UTF-8" standalone="yes"?>
<Relationships xmlns="http://schemas.openxmlformats.org/package/2006/relationships"><Relationship Id="rId2" Type="http://schemas.openxmlformats.org/officeDocument/2006/relationships/image" Target="../media/image6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3" Type="http://schemas.openxmlformats.org/officeDocument/2006/relationships/image" Target="../media/image64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42.png"/></Relationships>
</file>

<file path=ppt/slides/_rels/slide374.xml.rels><?xml version="1.0" encoding="UTF-8" standalone="yes"?>
<Relationships xmlns="http://schemas.openxmlformats.org/package/2006/relationships"><Relationship Id="rId2" Type="http://schemas.openxmlformats.org/officeDocument/2006/relationships/image" Target="../media/image643.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629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44.gif"/></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2" Type="http://schemas.openxmlformats.org/officeDocument/2006/relationships/image" Target="../media/image645.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3" Type="http://schemas.openxmlformats.org/officeDocument/2006/relationships/image" Target="../media/image632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350.png"/><Relationship Id="rId5" Type="http://schemas.openxmlformats.org/officeDocument/2006/relationships/image" Target="../media/image6340.png"/><Relationship Id="rId4" Type="http://schemas.openxmlformats.org/officeDocument/2006/relationships/image" Target="../media/image6330.png"/></Relationships>
</file>

<file path=ppt/slides/_rels/slide379.xml.rels><?xml version="1.0" encoding="UTF-8" standalone="yes"?>
<Relationships xmlns="http://schemas.openxmlformats.org/package/2006/relationships"><Relationship Id="rId2" Type="http://schemas.openxmlformats.org/officeDocument/2006/relationships/image" Target="../media/image6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647.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64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image" Target="../media/image64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384.xml.rels><?xml version="1.0" encoding="UTF-8" standalone="yes"?>
<Relationships xmlns="http://schemas.openxmlformats.org/package/2006/relationships"><Relationship Id="rId3" Type="http://schemas.openxmlformats.org/officeDocument/2006/relationships/image" Target="../media/image652.png"/><Relationship Id="rId2" Type="http://schemas.openxmlformats.org/officeDocument/2006/relationships/image" Target="../media/image651.png"/><Relationship Id="rId1" Type="http://schemas.openxmlformats.org/officeDocument/2006/relationships/slideLayout" Target="../slideLayouts/slideLayout2.xml"/><Relationship Id="rId4" Type="http://schemas.openxmlformats.org/officeDocument/2006/relationships/image" Target="../media/image653.png"/></Relationships>
</file>

<file path=ppt/slides/_rels/slide385.xml.rels><?xml version="1.0" encoding="UTF-8" standalone="yes"?>
<Relationships xmlns="http://schemas.openxmlformats.org/package/2006/relationships"><Relationship Id="rId3" Type="http://schemas.openxmlformats.org/officeDocument/2006/relationships/image" Target="../media/image655.png"/><Relationship Id="rId2" Type="http://schemas.openxmlformats.org/officeDocument/2006/relationships/image" Target="../media/image654.pn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656.pn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3" Type="http://schemas.openxmlformats.org/officeDocument/2006/relationships/image" Target="../media/image658.png"/><Relationship Id="rId2" Type="http://schemas.openxmlformats.org/officeDocument/2006/relationships/image" Target="../media/image657.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659.pn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6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663.png"/><Relationship Id="rId2" Type="http://schemas.openxmlformats.org/officeDocument/2006/relationships/image" Target="../media/image662.png"/><Relationship Id="rId1" Type="http://schemas.openxmlformats.org/officeDocument/2006/relationships/slideLayout" Target="../slideLayouts/slideLayout6.xml"/></Relationships>
</file>

<file path=ppt/slides/_rels/slide391.xml.rels><?xml version="1.0" encoding="UTF-8" standalone="yes"?>
<Relationships xmlns="http://schemas.openxmlformats.org/package/2006/relationships"><Relationship Id="rId3" Type="http://schemas.openxmlformats.org/officeDocument/2006/relationships/image" Target="../media/image664.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666.png"/><Relationship Id="rId4" Type="http://schemas.openxmlformats.org/officeDocument/2006/relationships/image" Target="../media/image665.png"/></Relationships>
</file>

<file path=ppt/slides/_rels/slide392.xml.rels><?xml version="1.0" encoding="UTF-8" standalone="yes"?>
<Relationships xmlns="http://schemas.openxmlformats.org/package/2006/relationships"><Relationship Id="rId3" Type="http://schemas.openxmlformats.org/officeDocument/2006/relationships/image" Target="../media/image668.png"/><Relationship Id="rId2" Type="http://schemas.openxmlformats.org/officeDocument/2006/relationships/image" Target="../media/image667.png"/><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2" Type="http://schemas.openxmlformats.org/officeDocument/2006/relationships/image" Target="../media/image669.png"/><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3" Type="http://schemas.openxmlformats.org/officeDocument/2006/relationships/image" Target="../media/image671.png"/><Relationship Id="rId2" Type="http://schemas.openxmlformats.org/officeDocument/2006/relationships/image" Target="../media/image670.png"/><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2" Type="http://schemas.openxmlformats.org/officeDocument/2006/relationships/image" Target="../media/image672.png"/><Relationship Id="rId1" Type="http://schemas.openxmlformats.org/officeDocument/2006/relationships/slideLayout" Target="../slideLayouts/slideLayout6.xml"/></Relationships>
</file>

<file path=ppt/slides/_rels/slide396.xml.rels><?xml version="1.0" encoding="UTF-8" standalone="yes"?>
<Relationships xmlns="http://schemas.openxmlformats.org/package/2006/relationships"><Relationship Id="rId3" Type="http://schemas.openxmlformats.org/officeDocument/2006/relationships/image" Target="../media/image674.png"/><Relationship Id="rId2" Type="http://schemas.openxmlformats.org/officeDocument/2006/relationships/image" Target="../media/image673.png"/><Relationship Id="rId1" Type="http://schemas.openxmlformats.org/officeDocument/2006/relationships/slideLayout" Target="../slideLayouts/slideLayout6.xml"/><Relationship Id="rId4" Type="http://schemas.openxmlformats.org/officeDocument/2006/relationships/image" Target="../media/image675.png"/></Relationships>
</file>

<file path=ppt/slides/_rels/slide397.xml.rels><?xml version="1.0" encoding="UTF-8" standalone="yes"?>
<Relationships xmlns="http://schemas.openxmlformats.org/package/2006/relationships"><Relationship Id="rId3" Type="http://schemas.openxmlformats.org/officeDocument/2006/relationships/image" Target="../media/image677.png"/><Relationship Id="rId2" Type="http://schemas.openxmlformats.org/officeDocument/2006/relationships/image" Target="../media/image676.png"/><Relationship Id="rId1" Type="http://schemas.openxmlformats.org/officeDocument/2006/relationships/slideLayout" Target="../slideLayouts/slideLayout6.xml"/><Relationship Id="rId4" Type="http://schemas.openxmlformats.org/officeDocument/2006/relationships/image" Target="../media/image678.png"/></Relationships>
</file>

<file path=ppt/slides/_rels/slide398.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79.png"/><Relationship Id="rId1" Type="http://schemas.openxmlformats.org/officeDocument/2006/relationships/slideLayout" Target="../slideLayouts/slideLayout6.xml"/></Relationships>
</file>

<file path=ppt/slides/_rels/slide399.xml.rels><?xml version="1.0" encoding="UTF-8" standalone="yes"?>
<Relationships xmlns="http://schemas.openxmlformats.org/package/2006/relationships"><Relationship Id="rId3" Type="http://schemas.openxmlformats.org/officeDocument/2006/relationships/image" Target="../media/image682.png"/><Relationship Id="rId2" Type="http://schemas.openxmlformats.org/officeDocument/2006/relationships/image" Target="../media/image68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3" Type="http://schemas.openxmlformats.org/officeDocument/2006/relationships/image" Target="../media/image684.png"/><Relationship Id="rId2" Type="http://schemas.openxmlformats.org/officeDocument/2006/relationships/image" Target="../media/image683.png"/><Relationship Id="rId1" Type="http://schemas.openxmlformats.org/officeDocument/2006/relationships/slideLayout" Target="../slideLayouts/slideLayout2.xml"/><Relationship Id="rId5" Type="http://schemas.openxmlformats.org/officeDocument/2006/relationships/image" Target="../media/image686.png"/><Relationship Id="rId4" Type="http://schemas.openxmlformats.org/officeDocument/2006/relationships/image" Target="../media/image685.png"/></Relationships>
</file>

<file path=ppt/slides/_rels/slide403.xml.rels><?xml version="1.0" encoding="UTF-8" standalone="yes"?>
<Relationships xmlns="http://schemas.openxmlformats.org/package/2006/relationships"><Relationship Id="rId2" Type="http://schemas.openxmlformats.org/officeDocument/2006/relationships/image" Target="../media/image687.pn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3" Type="http://schemas.openxmlformats.org/officeDocument/2006/relationships/image" Target="../media/image689.png"/><Relationship Id="rId2" Type="http://schemas.openxmlformats.org/officeDocument/2006/relationships/image" Target="../media/image688.png"/><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3" Type="http://schemas.openxmlformats.org/officeDocument/2006/relationships/image" Target="../media/image691.png"/><Relationship Id="rId2" Type="http://schemas.openxmlformats.org/officeDocument/2006/relationships/image" Target="../media/image690.png"/><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2" Type="http://schemas.openxmlformats.org/officeDocument/2006/relationships/image" Target="../media/image692.png"/><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3" Type="http://schemas.openxmlformats.org/officeDocument/2006/relationships/image" Target="../media/image694.png"/><Relationship Id="rId2" Type="http://schemas.openxmlformats.org/officeDocument/2006/relationships/image" Target="../media/image693.png"/><Relationship Id="rId1" Type="http://schemas.openxmlformats.org/officeDocument/2006/relationships/slideLayout" Target="../slideLayouts/slideLayout6.xml"/></Relationships>
</file>

<file path=ppt/slides/_rels/slide408.xml.rels><?xml version="1.0" encoding="UTF-8" standalone="yes"?>
<Relationships xmlns="http://schemas.openxmlformats.org/package/2006/relationships"><Relationship Id="rId3" Type="http://schemas.openxmlformats.org/officeDocument/2006/relationships/image" Target="../media/image696.png"/><Relationship Id="rId2" Type="http://schemas.openxmlformats.org/officeDocument/2006/relationships/image" Target="../media/image695.png"/><Relationship Id="rId1" Type="http://schemas.openxmlformats.org/officeDocument/2006/relationships/slideLayout" Target="../slideLayouts/slideLayout7.xml"/><Relationship Id="rId5" Type="http://schemas.openxmlformats.org/officeDocument/2006/relationships/image" Target="../media/image698.png"/><Relationship Id="rId4" Type="http://schemas.openxmlformats.org/officeDocument/2006/relationships/image" Target="../media/image697.png"/></Relationships>
</file>

<file path=ppt/slides/_rels/slide409.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3" Type="http://schemas.openxmlformats.org/officeDocument/2006/relationships/image" Target="../media/image702.png"/><Relationship Id="rId2" Type="http://schemas.openxmlformats.org/officeDocument/2006/relationships/image" Target="../media/image701.png"/><Relationship Id="rId1" Type="http://schemas.openxmlformats.org/officeDocument/2006/relationships/slideLayout" Target="../slideLayouts/slideLayout7.xml"/><Relationship Id="rId5" Type="http://schemas.openxmlformats.org/officeDocument/2006/relationships/image" Target="../media/image704.png"/><Relationship Id="rId4" Type="http://schemas.openxmlformats.org/officeDocument/2006/relationships/image" Target="../media/image703.png"/></Relationships>
</file>

<file path=ppt/slides/_rels/slide411.xml.rels><?xml version="1.0" encoding="UTF-8" standalone="yes"?>
<Relationships xmlns="http://schemas.openxmlformats.org/package/2006/relationships"><Relationship Id="rId3" Type="http://schemas.openxmlformats.org/officeDocument/2006/relationships/image" Target="../media/image706.png"/><Relationship Id="rId2" Type="http://schemas.openxmlformats.org/officeDocument/2006/relationships/image" Target="../media/image705.png"/><Relationship Id="rId1" Type="http://schemas.openxmlformats.org/officeDocument/2006/relationships/slideLayout" Target="../slideLayouts/slideLayout7.xml"/><Relationship Id="rId4" Type="http://schemas.openxmlformats.org/officeDocument/2006/relationships/image" Target="../media/image707.png"/></Relationships>
</file>

<file path=ppt/slides/_rels/slide412.xml.rels><?xml version="1.0" encoding="UTF-8" standalone="yes"?>
<Relationships xmlns="http://schemas.openxmlformats.org/package/2006/relationships"><Relationship Id="rId3" Type="http://schemas.openxmlformats.org/officeDocument/2006/relationships/image" Target="../media/image709.png"/><Relationship Id="rId2" Type="http://schemas.openxmlformats.org/officeDocument/2006/relationships/image" Target="../media/image708.png"/><Relationship Id="rId1" Type="http://schemas.openxmlformats.org/officeDocument/2006/relationships/slideLayout" Target="../slideLayouts/slideLayout6.xml"/></Relationships>
</file>

<file path=ppt/slides/_rels/slide413.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6.xml"/></Relationships>
</file>

<file path=ppt/slides/_rels/slide414.xml.rels><?xml version="1.0" encoding="UTF-8" standalone="yes"?>
<Relationships xmlns="http://schemas.openxmlformats.org/package/2006/relationships"><Relationship Id="rId2" Type="http://schemas.openxmlformats.org/officeDocument/2006/relationships/image" Target="../media/image711.png"/><Relationship Id="rId1" Type="http://schemas.openxmlformats.org/officeDocument/2006/relationships/slideLayout" Target="../slideLayouts/slideLayout6.xml"/></Relationships>
</file>

<file path=ppt/slides/_rels/slide415.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712.png"/><Relationship Id="rId1" Type="http://schemas.openxmlformats.org/officeDocument/2006/relationships/slideLayout" Target="../slideLayouts/slideLayout6.xml"/></Relationships>
</file>

<file path=ppt/slides/_rels/slide416.xml.rels><?xml version="1.0" encoding="UTF-8" standalone="yes"?>
<Relationships xmlns="http://schemas.openxmlformats.org/package/2006/relationships"><Relationship Id="rId3" Type="http://schemas.openxmlformats.org/officeDocument/2006/relationships/image" Target="../media/image714.png"/><Relationship Id="rId2" Type="http://schemas.openxmlformats.org/officeDocument/2006/relationships/image" Target="../media/image713.png"/><Relationship Id="rId1" Type="http://schemas.openxmlformats.org/officeDocument/2006/relationships/slideLayout" Target="../slideLayouts/slideLayout6.xml"/></Relationships>
</file>

<file path=ppt/slides/_rels/slide417.xml.rels><?xml version="1.0" encoding="UTF-8" standalone="yes"?>
<Relationships xmlns="http://schemas.openxmlformats.org/package/2006/relationships"><Relationship Id="rId3" Type="http://schemas.openxmlformats.org/officeDocument/2006/relationships/image" Target="../media/image716.png"/><Relationship Id="rId2" Type="http://schemas.openxmlformats.org/officeDocument/2006/relationships/image" Target="../media/image715.png"/><Relationship Id="rId1" Type="http://schemas.openxmlformats.org/officeDocument/2006/relationships/slideLayout" Target="../slideLayouts/slideLayout7.xml"/><Relationship Id="rId6" Type="http://schemas.openxmlformats.org/officeDocument/2006/relationships/image" Target="../media/image719.png"/><Relationship Id="rId5" Type="http://schemas.openxmlformats.org/officeDocument/2006/relationships/image" Target="../media/image718.png"/><Relationship Id="rId4" Type="http://schemas.openxmlformats.org/officeDocument/2006/relationships/image" Target="../media/image717.png"/></Relationships>
</file>

<file path=ppt/slides/_rels/slide418.xml.rels><?xml version="1.0" encoding="UTF-8" standalone="yes"?>
<Relationships xmlns="http://schemas.openxmlformats.org/package/2006/relationships"><Relationship Id="rId3" Type="http://schemas.openxmlformats.org/officeDocument/2006/relationships/image" Target="../media/image721.png"/><Relationship Id="rId2" Type="http://schemas.openxmlformats.org/officeDocument/2006/relationships/image" Target="../media/image720.png"/><Relationship Id="rId1" Type="http://schemas.openxmlformats.org/officeDocument/2006/relationships/slideLayout" Target="../slideLayouts/slideLayout7.xml"/><Relationship Id="rId4" Type="http://schemas.openxmlformats.org/officeDocument/2006/relationships/image" Target="../media/image722.png"/></Relationships>
</file>

<file path=ppt/slides/_rels/slide419.xml.rels><?xml version="1.0" encoding="UTF-8" standalone="yes"?>
<Relationships xmlns="http://schemas.openxmlformats.org/package/2006/relationships"><Relationship Id="rId3" Type="http://schemas.openxmlformats.org/officeDocument/2006/relationships/image" Target="../media/image723.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659.pn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3" Type="http://schemas.openxmlformats.org/officeDocument/2006/relationships/image" Target="../media/image725.png"/><Relationship Id="rId2" Type="http://schemas.openxmlformats.org/officeDocument/2006/relationships/image" Target="../media/image724.png"/><Relationship Id="rId1" Type="http://schemas.openxmlformats.org/officeDocument/2006/relationships/slideLayout" Target="../slideLayouts/slideLayout7.xml"/><Relationship Id="rId5" Type="http://schemas.openxmlformats.org/officeDocument/2006/relationships/image" Target="../media/image727.png"/><Relationship Id="rId4" Type="http://schemas.openxmlformats.org/officeDocument/2006/relationships/image" Target="../media/image726.png"/></Relationships>
</file>

<file path=ppt/slides/_rels/slide421.xml.rels><?xml version="1.0" encoding="UTF-8" standalone="yes"?>
<Relationships xmlns="http://schemas.openxmlformats.org/package/2006/relationships"><Relationship Id="rId3" Type="http://schemas.openxmlformats.org/officeDocument/2006/relationships/image" Target="../media/image728.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727.png"/><Relationship Id="rId5" Type="http://schemas.openxmlformats.org/officeDocument/2006/relationships/image" Target="../media/image730.png"/><Relationship Id="rId4" Type="http://schemas.openxmlformats.org/officeDocument/2006/relationships/image" Target="../media/image729.png"/></Relationships>
</file>

<file path=ppt/slides/_rels/slide422.xml.rels><?xml version="1.0" encoding="UTF-8" standalone="yes"?>
<Relationships xmlns="http://schemas.openxmlformats.org/package/2006/relationships"><Relationship Id="rId3" Type="http://schemas.openxmlformats.org/officeDocument/2006/relationships/image" Target="../media/image732.png"/><Relationship Id="rId2" Type="http://schemas.openxmlformats.org/officeDocument/2006/relationships/image" Target="../media/image731.png"/><Relationship Id="rId1" Type="http://schemas.openxmlformats.org/officeDocument/2006/relationships/slideLayout" Target="../slideLayouts/slideLayout7.xml"/><Relationship Id="rId6" Type="http://schemas.openxmlformats.org/officeDocument/2006/relationships/image" Target="../media/image735.png"/><Relationship Id="rId5" Type="http://schemas.openxmlformats.org/officeDocument/2006/relationships/image" Target="../media/image734.png"/><Relationship Id="rId4" Type="http://schemas.openxmlformats.org/officeDocument/2006/relationships/image" Target="../media/image733.png"/></Relationships>
</file>

<file path=ppt/slides/_rels/slide423.xml.rels><?xml version="1.0" encoding="UTF-8" standalone="yes"?>
<Relationships xmlns="http://schemas.openxmlformats.org/package/2006/relationships"><Relationship Id="rId3" Type="http://schemas.openxmlformats.org/officeDocument/2006/relationships/image" Target="../media/image737.png"/><Relationship Id="rId2" Type="http://schemas.openxmlformats.org/officeDocument/2006/relationships/image" Target="../media/image736.png"/><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3" Type="http://schemas.openxmlformats.org/officeDocument/2006/relationships/image" Target="../media/image73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39.png"/></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image" Target="../media/image740.pn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image" Target="../media/image741.png"/><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image" Target="../media/image743.png"/><Relationship Id="rId2" Type="http://schemas.openxmlformats.org/officeDocument/2006/relationships/image" Target="../media/image742.png"/><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3" Type="http://schemas.openxmlformats.org/officeDocument/2006/relationships/image" Target="../media/image745.png"/><Relationship Id="rId2" Type="http://schemas.openxmlformats.org/officeDocument/2006/relationships/image" Target="../media/image744.png"/><Relationship Id="rId1" Type="http://schemas.openxmlformats.org/officeDocument/2006/relationships/slideLayout" Target="../slideLayouts/slideLayout2.xml"/><Relationship Id="rId4" Type="http://schemas.openxmlformats.org/officeDocument/2006/relationships/image" Target="../media/image7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image" Target="../media/image747.png"/><Relationship Id="rId1" Type="http://schemas.openxmlformats.org/officeDocument/2006/relationships/slideLayout" Target="../slideLayouts/slideLayout7.xml"/></Relationships>
</file>

<file path=ppt/slides/_rels/slide431.xml.rels><?xml version="1.0" encoding="UTF-8" standalone="yes"?>
<Relationships xmlns="http://schemas.openxmlformats.org/package/2006/relationships"><Relationship Id="rId2" Type="http://schemas.openxmlformats.org/officeDocument/2006/relationships/image" Target="../media/image748.png"/><Relationship Id="rId1" Type="http://schemas.openxmlformats.org/officeDocument/2006/relationships/slideLayout" Target="../slideLayouts/slideLayout7.xml"/></Relationships>
</file>

<file path=ppt/slides/_rels/slide432.xml.rels><?xml version="1.0" encoding="UTF-8" standalone="yes"?>
<Relationships xmlns="http://schemas.openxmlformats.org/package/2006/relationships"><Relationship Id="rId2" Type="http://schemas.openxmlformats.org/officeDocument/2006/relationships/image" Target="../media/image749.png"/><Relationship Id="rId1" Type="http://schemas.openxmlformats.org/officeDocument/2006/relationships/slideLayout" Target="../slideLayouts/slideLayout7.xml"/></Relationships>
</file>

<file path=ppt/slides/_rels/slide433.xml.rels><?xml version="1.0" encoding="UTF-8" standalone="yes"?>
<Relationships xmlns="http://schemas.openxmlformats.org/package/2006/relationships"><Relationship Id="rId2" Type="http://schemas.openxmlformats.org/officeDocument/2006/relationships/image" Target="../media/image750.png"/><Relationship Id="rId1" Type="http://schemas.openxmlformats.org/officeDocument/2006/relationships/slideLayout" Target="../slideLayouts/slideLayout7.xml"/></Relationships>
</file>

<file path=ppt/slides/_rels/slide434.xml.rels><?xml version="1.0" encoding="UTF-8" standalone="yes"?>
<Relationships xmlns="http://schemas.openxmlformats.org/package/2006/relationships"><Relationship Id="rId3" Type="http://schemas.openxmlformats.org/officeDocument/2006/relationships/image" Target="../media/image752.png"/><Relationship Id="rId2" Type="http://schemas.openxmlformats.org/officeDocument/2006/relationships/image" Target="../media/image751.png"/><Relationship Id="rId1" Type="http://schemas.openxmlformats.org/officeDocument/2006/relationships/slideLayout" Target="../slideLayouts/slideLayout7.xml"/><Relationship Id="rId5" Type="http://schemas.openxmlformats.org/officeDocument/2006/relationships/image" Target="../media/image754.png"/><Relationship Id="rId4" Type="http://schemas.openxmlformats.org/officeDocument/2006/relationships/image" Target="../media/image753.png"/></Relationships>
</file>

<file path=ppt/slides/_rels/slide435.xml.rels><?xml version="1.0" encoding="UTF-8" standalone="yes"?>
<Relationships xmlns="http://schemas.openxmlformats.org/package/2006/relationships"><Relationship Id="rId3" Type="http://schemas.openxmlformats.org/officeDocument/2006/relationships/image" Target="../media/image756.png"/><Relationship Id="rId2" Type="http://schemas.openxmlformats.org/officeDocument/2006/relationships/image" Target="../media/image755.png"/><Relationship Id="rId1" Type="http://schemas.openxmlformats.org/officeDocument/2006/relationships/slideLayout" Target="../slideLayouts/slideLayout7.xml"/><Relationship Id="rId4" Type="http://schemas.openxmlformats.org/officeDocument/2006/relationships/image" Target="../media/image757.png"/></Relationships>
</file>

<file path=ppt/slides/_rels/slide436.xml.rels><?xml version="1.0" encoding="UTF-8" standalone="yes"?>
<Relationships xmlns="http://schemas.openxmlformats.org/package/2006/relationships"><Relationship Id="rId3" Type="http://schemas.openxmlformats.org/officeDocument/2006/relationships/image" Target="../media/image759.png"/><Relationship Id="rId2" Type="http://schemas.openxmlformats.org/officeDocument/2006/relationships/image" Target="../media/image758.png"/><Relationship Id="rId1" Type="http://schemas.openxmlformats.org/officeDocument/2006/relationships/slideLayout" Target="../slideLayouts/slideLayout7.xml"/></Relationships>
</file>

<file path=ppt/slides/_rels/slide437.xml.rels><?xml version="1.0" encoding="UTF-8" standalone="yes"?>
<Relationships xmlns="http://schemas.openxmlformats.org/package/2006/relationships"><Relationship Id="rId3" Type="http://schemas.openxmlformats.org/officeDocument/2006/relationships/image" Target="../media/image761.png"/><Relationship Id="rId2" Type="http://schemas.openxmlformats.org/officeDocument/2006/relationships/image" Target="../media/image760.png"/><Relationship Id="rId1" Type="http://schemas.openxmlformats.org/officeDocument/2006/relationships/slideLayout" Target="../slideLayouts/slideLayout7.xml"/></Relationships>
</file>

<file path=ppt/slides/_rels/slide438.xml.rels><?xml version="1.0" encoding="UTF-8" standalone="yes"?>
<Relationships xmlns="http://schemas.openxmlformats.org/package/2006/relationships"><Relationship Id="rId3" Type="http://schemas.openxmlformats.org/officeDocument/2006/relationships/image" Target="../media/image763.png"/><Relationship Id="rId2" Type="http://schemas.openxmlformats.org/officeDocument/2006/relationships/image" Target="../media/image762.png"/><Relationship Id="rId1" Type="http://schemas.openxmlformats.org/officeDocument/2006/relationships/slideLayout" Target="../slideLayouts/slideLayout6.xml"/><Relationship Id="rId6" Type="http://schemas.openxmlformats.org/officeDocument/2006/relationships/image" Target="../media/image766.png"/><Relationship Id="rId5" Type="http://schemas.openxmlformats.org/officeDocument/2006/relationships/image" Target="../media/image765.png"/><Relationship Id="rId4" Type="http://schemas.openxmlformats.org/officeDocument/2006/relationships/image" Target="../media/image764.png"/></Relationships>
</file>

<file path=ppt/slides/_rels/slide439.xml.rels><?xml version="1.0" encoding="UTF-8" standalone="yes"?>
<Relationships xmlns="http://schemas.openxmlformats.org/package/2006/relationships"><Relationship Id="rId3" Type="http://schemas.openxmlformats.org/officeDocument/2006/relationships/image" Target="../media/image768.png"/><Relationship Id="rId2" Type="http://schemas.openxmlformats.org/officeDocument/2006/relationships/image" Target="../media/image767.png"/><Relationship Id="rId1" Type="http://schemas.openxmlformats.org/officeDocument/2006/relationships/slideLayout" Target="../slideLayouts/slideLayout7.xml"/><Relationship Id="rId5" Type="http://schemas.openxmlformats.org/officeDocument/2006/relationships/image" Target="../media/image770.png"/><Relationship Id="rId4" Type="http://schemas.openxmlformats.org/officeDocument/2006/relationships/image" Target="../media/image769.png"/></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image" Target="../media/image771.png"/><Relationship Id="rId1" Type="http://schemas.openxmlformats.org/officeDocument/2006/relationships/slideLayout" Target="../slideLayouts/slideLayout7.xml"/></Relationships>
</file>

<file path=ppt/slides/_rels/slide441.xml.rels><?xml version="1.0" encoding="UTF-8" standalone="yes"?>
<Relationships xmlns="http://schemas.openxmlformats.org/package/2006/relationships"><Relationship Id="rId2" Type="http://schemas.openxmlformats.org/officeDocument/2006/relationships/image" Target="../media/image772.png"/><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3" Type="http://schemas.openxmlformats.org/officeDocument/2006/relationships/image" Target="../media/image774.png"/><Relationship Id="rId2" Type="http://schemas.openxmlformats.org/officeDocument/2006/relationships/image" Target="../media/image773.png"/><Relationship Id="rId1" Type="http://schemas.openxmlformats.org/officeDocument/2006/relationships/slideLayout" Target="../slideLayouts/slideLayout7.xml"/><Relationship Id="rId6" Type="http://schemas.openxmlformats.org/officeDocument/2006/relationships/image" Target="../media/image777.png"/><Relationship Id="rId5" Type="http://schemas.openxmlformats.org/officeDocument/2006/relationships/image" Target="../media/image776.png"/><Relationship Id="rId4" Type="http://schemas.openxmlformats.org/officeDocument/2006/relationships/image" Target="../media/image775.png"/></Relationships>
</file>

<file path=ppt/slides/_rels/slide443.xml.rels><?xml version="1.0" encoding="UTF-8" standalone="yes"?>
<Relationships xmlns="http://schemas.openxmlformats.org/package/2006/relationships"><Relationship Id="rId3" Type="http://schemas.openxmlformats.org/officeDocument/2006/relationships/image" Target="../media/image779.png"/><Relationship Id="rId2" Type="http://schemas.openxmlformats.org/officeDocument/2006/relationships/image" Target="../media/image778.png"/><Relationship Id="rId1" Type="http://schemas.openxmlformats.org/officeDocument/2006/relationships/slideLayout" Target="../slideLayouts/slideLayout7.xml"/><Relationship Id="rId4" Type="http://schemas.openxmlformats.org/officeDocument/2006/relationships/image" Target="../media/image780.png"/></Relationships>
</file>

<file path=ppt/slides/_rels/slide444.xml.rels><?xml version="1.0" encoding="UTF-8" standalone="yes"?>
<Relationships xmlns="http://schemas.openxmlformats.org/package/2006/relationships"><Relationship Id="rId3" Type="http://schemas.openxmlformats.org/officeDocument/2006/relationships/image" Target="../media/image782.png"/><Relationship Id="rId2" Type="http://schemas.openxmlformats.org/officeDocument/2006/relationships/image" Target="../media/image781.png"/><Relationship Id="rId1" Type="http://schemas.openxmlformats.org/officeDocument/2006/relationships/slideLayout" Target="../slideLayouts/slideLayout6.xml"/></Relationships>
</file>

<file path=ppt/slides/_rels/slide445.xml.rels><?xml version="1.0" encoding="UTF-8" standalone="yes"?>
<Relationships xmlns="http://schemas.openxmlformats.org/package/2006/relationships"><Relationship Id="rId2" Type="http://schemas.openxmlformats.org/officeDocument/2006/relationships/image" Target="../media/image783.png"/><Relationship Id="rId1" Type="http://schemas.openxmlformats.org/officeDocument/2006/relationships/slideLayout" Target="../slideLayouts/slideLayout6.xml"/></Relationships>
</file>

<file path=ppt/slides/_rels/slide446.xml.rels><?xml version="1.0" encoding="UTF-8" standalone="yes"?>
<Relationships xmlns="http://schemas.openxmlformats.org/package/2006/relationships"><Relationship Id="rId3" Type="http://schemas.openxmlformats.org/officeDocument/2006/relationships/image" Target="../media/image785.png"/><Relationship Id="rId2" Type="http://schemas.openxmlformats.org/officeDocument/2006/relationships/image" Target="../media/image784.png"/><Relationship Id="rId1" Type="http://schemas.openxmlformats.org/officeDocument/2006/relationships/slideLayout" Target="../slideLayouts/slideLayout6.xml"/></Relationships>
</file>

<file path=ppt/slides/_rels/slide447.xml.rels><?xml version="1.0" encoding="UTF-8" standalone="yes"?>
<Relationships xmlns="http://schemas.openxmlformats.org/package/2006/relationships"><Relationship Id="rId2" Type="http://schemas.openxmlformats.org/officeDocument/2006/relationships/image" Target="../media/image786.jpeg"/><Relationship Id="rId1" Type="http://schemas.openxmlformats.org/officeDocument/2006/relationships/slideLayout" Target="../slideLayouts/slideLayout6.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30.png"/><Relationship Id="rId7"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29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146.png"/></Relationships>
</file>

<file path=ppt/slides/_rels/slide9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28600" y="2633663"/>
            <a:ext cx="8763000" cy="146342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1</a:t>
            </a:fld>
            <a:endParaRPr lang="fa-I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Eulerian</a:t>
            </a:r>
            <a:r>
              <a:rPr lang="en-US" b="1" dirty="0"/>
              <a:t> and </a:t>
            </a:r>
            <a:r>
              <a:rPr lang="en-US" b="1" dirty="0" err="1"/>
              <a:t>Lagrangian</a:t>
            </a:r>
            <a:r>
              <a:rPr lang="en-US" b="1" dirty="0"/>
              <a:t> Coordinates</a:t>
            </a:r>
            <a:endParaRPr lang="fa-IR" dirty="0"/>
          </a:p>
        </p:txBody>
      </p:sp>
      <p:sp>
        <p:nvSpPr>
          <p:cNvPr id="3" name="Rectangle 2"/>
          <p:cNvSpPr/>
          <p:nvPr/>
        </p:nvSpPr>
        <p:spPr>
          <a:xfrm>
            <a:off x="609600" y="2209800"/>
            <a:ext cx="4572000" cy="646331"/>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l" rtl="0"/>
            <a:r>
              <a:rPr lang="en-US" dirty="0"/>
              <a:t>In the </a:t>
            </a:r>
            <a:r>
              <a:rPr lang="en-US" dirty="0" err="1"/>
              <a:t>Lagrangian</a:t>
            </a:r>
            <a:r>
              <a:rPr lang="en-US" dirty="0"/>
              <a:t> approach, attention is fixed on a particular mass </a:t>
            </a:r>
            <a:r>
              <a:rPr lang="en-US" dirty="0" smtClean="0"/>
              <a:t>of fluid </a:t>
            </a:r>
            <a:r>
              <a:rPr lang="en-US" dirty="0"/>
              <a:t>as it flows</a:t>
            </a:r>
            <a:endParaRPr lang="fa-IR" dirty="0"/>
          </a:p>
        </p:txBody>
      </p:sp>
      <p:sp>
        <p:nvSpPr>
          <p:cNvPr id="4" name="Rectangle 3"/>
          <p:cNvSpPr/>
          <p:nvPr/>
        </p:nvSpPr>
        <p:spPr>
          <a:xfrm>
            <a:off x="3276600" y="3276600"/>
            <a:ext cx="4572000" cy="120032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l" rtl="0"/>
            <a:r>
              <a:rPr lang="en-US" dirty="0"/>
              <a:t>In the </a:t>
            </a:r>
            <a:r>
              <a:rPr lang="en-US" dirty="0" err="1"/>
              <a:t>Eulerian</a:t>
            </a:r>
            <a:r>
              <a:rPr lang="en-US" dirty="0"/>
              <a:t> framework, the independent variables are the spatial </a:t>
            </a:r>
            <a:r>
              <a:rPr lang="en-US" dirty="0" smtClean="0"/>
              <a:t>coordinates </a:t>
            </a:r>
            <a:r>
              <a:rPr lang="en-US" i="1" dirty="0" smtClean="0"/>
              <a:t>x</a:t>
            </a:r>
            <a:r>
              <a:rPr lang="en-US" i="1" dirty="0"/>
              <a:t>, y, and z and time t. This is the familiar framework in which </a:t>
            </a:r>
            <a:r>
              <a:rPr lang="en-US" i="1" dirty="0" smtClean="0"/>
              <a:t>most </a:t>
            </a:r>
            <a:r>
              <a:rPr lang="en-US" dirty="0" smtClean="0"/>
              <a:t>problems </a:t>
            </a:r>
            <a:r>
              <a:rPr lang="en-US" dirty="0"/>
              <a:t>are solved.</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10</a:t>
            </a:fld>
            <a:endParaRPr lang="fa-I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4099" name="Picture 3"/>
          <p:cNvPicPr>
            <a:picLocks noChangeAspect="1" noChangeArrowheads="1"/>
          </p:cNvPicPr>
          <p:nvPr/>
        </p:nvPicPr>
        <p:blipFill>
          <a:blip r:embed="rId3" cstate="print"/>
          <a:srcRect/>
          <a:stretch>
            <a:fillRect/>
          </a:stretch>
        </p:blipFill>
        <p:spPr bwMode="auto">
          <a:xfrm>
            <a:off x="381000" y="1219200"/>
            <a:ext cx="8486775" cy="1552575"/>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1828800" y="2514600"/>
            <a:ext cx="5486400" cy="1485900"/>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1066800" y="3886200"/>
            <a:ext cx="7724775"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ight Arrow 7"/>
          <p:cNvSpPr/>
          <p:nvPr/>
        </p:nvSpPr>
        <p:spPr>
          <a:xfrm>
            <a:off x="0" y="5029200"/>
            <a:ext cx="9144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9" name="Right Arrow 8"/>
          <p:cNvSpPr/>
          <p:nvPr/>
        </p:nvSpPr>
        <p:spPr>
          <a:xfrm>
            <a:off x="457200" y="2971800"/>
            <a:ext cx="9144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10" name="Slide Number Placeholder 9"/>
          <p:cNvSpPr>
            <a:spLocks noGrp="1"/>
          </p:cNvSpPr>
          <p:nvPr>
            <p:ph type="sldNum" sz="quarter" idx="12"/>
          </p:nvPr>
        </p:nvSpPr>
        <p:spPr/>
        <p:txBody>
          <a:bodyPr/>
          <a:lstStyle/>
          <a:p>
            <a:fld id="{86F77744-0308-434A-82FC-DEB67A89E99B}" type="slidenum">
              <a:rPr lang="fa-IR" smtClean="0"/>
              <a:pPr/>
              <a:t>100</a:t>
            </a:fld>
            <a:endParaRPr lang="fa-IR"/>
          </a:p>
        </p:txBody>
      </p:sp>
      <p:cxnSp>
        <p:nvCxnSpPr>
          <p:cNvPr id="4" name="Straight Arrow Connector 3"/>
          <p:cNvCxnSpPr/>
          <p:nvPr/>
        </p:nvCxnSpPr>
        <p:spPr>
          <a:xfrm flipV="1">
            <a:off x="6477000" y="1066800"/>
            <a:ext cx="838200" cy="1704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240557" y="790059"/>
            <a:ext cx="301685" cy="369332"/>
          </a:xfrm>
          <a:prstGeom prst="rect">
            <a:avLst/>
          </a:prstGeom>
        </p:spPr>
        <p:txBody>
          <a:bodyPr wrap="none">
            <a:spAutoFit/>
          </a:bodyPr>
          <a:lstStyle/>
          <a:p>
            <a:r>
              <a:rPr lang="en-US" dirty="0"/>
              <a:t>0</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2" name="Picture 2"/>
          <p:cNvPicPr>
            <a:picLocks noChangeAspect="1" noChangeArrowheads="1"/>
          </p:cNvPicPr>
          <p:nvPr/>
        </p:nvPicPr>
        <p:blipFill>
          <a:blip r:embed="rId2" cstate="print"/>
          <a:srcRect/>
          <a:stretch>
            <a:fillRect/>
          </a:stretch>
        </p:blipFill>
        <p:spPr bwMode="auto">
          <a:xfrm>
            <a:off x="304800" y="1828800"/>
            <a:ext cx="8555642" cy="24384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28600" y="4648200"/>
            <a:ext cx="8558784" cy="155717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101</a:t>
            </a:fld>
            <a:endParaRPr lang="fa-I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58784" cy="1143000"/>
          </a:xfrm>
        </p:spPr>
        <p:txBody>
          <a:bodyPr/>
          <a:lstStyle/>
          <a:p>
            <a:r>
              <a:rPr lang="en-US" dirty="0" smtClean="0"/>
              <a:t>…</a:t>
            </a:r>
            <a:endParaRPr lang="fa-IR" dirty="0"/>
          </a:p>
        </p:txBody>
      </p:sp>
      <p:pic>
        <p:nvPicPr>
          <p:cNvPr id="6146" name="Picture 2"/>
          <p:cNvPicPr>
            <a:picLocks noChangeAspect="1" noChangeArrowheads="1"/>
          </p:cNvPicPr>
          <p:nvPr/>
        </p:nvPicPr>
        <p:blipFill>
          <a:blip r:embed="rId3" cstate="print"/>
          <a:srcRect/>
          <a:stretch>
            <a:fillRect/>
          </a:stretch>
        </p:blipFill>
        <p:spPr bwMode="auto">
          <a:xfrm>
            <a:off x="457200" y="990903"/>
            <a:ext cx="8558784" cy="175975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280416" y="2895600"/>
            <a:ext cx="8558784" cy="2488804"/>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3581400" y="5367337"/>
            <a:ext cx="1733550" cy="1171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102</a:t>
            </a:fld>
            <a:endParaRPr lang="fa-IR"/>
          </a:p>
        </p:txBody>
      </p:sp>
      <mc:AlternateContent xmlns:mc="http://schemas.openxmlformats.org/markup-compatibility/2006" xmlns:a14="http://schemas.microsoft.com/office/drawing/2010/main">
        <mc:Choice Requires="a14">
          <p:sp>
            <p:nvSpPr>
              <p:cNvPr id="3" name="Rectangle 2"/>
              <p:cNvSpPr/>
              <p:nvPr/>
            </p:nvSpPr>
            <p:spPr>
              <a:xfrm>
                <a:off x="6553200" y="2533036"/>
                <a:ext cx="1905000" cy="14071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rPr>
                            <m:t>)</m:t>
                          </m:r>
                        </m:num>
                        <m:den>
                          <m:r>
                            <a:rPr lang="en-US" i="1" smtClean="0">
                              <a:latin typeface="Cambria Math" panose="02040503050406030204" pitchFamily="18" charset="0"/>
                              <a:ea typeface="Cambria Math" panose="02040503050406030204" pitchFamily="18" charset="0"/>
                            </a:rPr>
                            <m:t>𝜌</m:t>
                          </m:r>
                        </m:den>
                      </m:f>
                      <m:r>
                        <a:rPr lang="en-US" b="0" i="1" smtClean="0">
                          <a:latin typeface="Cambria Math" panose="02040503050406030204" pitchFamily="18" charset="0"/>
                        </a:rPr>
                        <m:t>=</m:t>
                      </m:r>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nary>
                        <m:naryPr>
                          <m:chr m:val="∮"/>
                          <m:limLoc m:val="undOvr"/>
                          <m:subHide m:val="on"/>
                          <m:supHide m:val="on"/>
                          <m:ctrlPr>
                            <a:rPr lang="en-US" i="1" smtClean="0">
                              <a:latin typeface="Cambria Math" panose="02040503050406030204" pitchFamily="18" charset="0"/>
                            </a:rPr>
                          </m:ctrlPr>
                        </m:naryP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m:t>
                              </m:r>
                            </m:sup>
                          </m:sSup>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nary>
                            <m:naryPr>
                              <m:chr m:val="∮"/>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𝑑</m:t>
                              </m:r>
                              <m:r>
                                <a:rPr lang="en-US" b="0" i="1" smtClean="0">
                                  <a:latin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m:t>
                              </m:r>
                            </m:e>
                          </m:nary>
                        </m:e>
                      </m:nary>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6553200" y="2533036"/>
                <a:ext cx="1905000" cy="1407180"/>
              </a:xfrm>
              <a:prstGeom prst="rect">
                <a:avLst/>
              </a:prstGeom>
              <a:blipFill>
                <a:blip r:embed="rId6"/>
                <a:stretch>
                  <a:fillRect r="-18850"/>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BERNOULLI EQUATION</a:t>
            </a:r>
            <a:endParaRPr lang="fa-IR" dirty="0"/>
          </a:p>
        </p:txBody>
      </p:sp>
      <p:sp>
        <p:nvSpPr>
          <p:cNvPr id="3" name="Content Placeholder 2"/>
          <p:cNvSpPr>
            <a:spLocks noGrp="1"/>
          </p:cNvSpPr>
          <p:nvPr>
            <p:ph idx="1"/>
          </p:nvPr>
        </p:nvSpPr>
        <p:spPr/>
        <p:txBody>
          <a:bodyPr/>
          <a:lstStyle/>
          <a:p>
            <a:pPr algn="l" rtl="0"/>
            <a:r>
              <a:rPr lang="en-US" dirty="0" smtClean="0"/>
              <a:t>For </a:t>
            </a:r>
            <a:r>
              <a:rPr lang="en-US" dirty="0" smtClean="0">
                <a:solidFill>
                  <a:srgbClr val="FF0000"/>
                </a:solidFill>
              </a:rPr>
              <a:t>an inviscid fluid </a:t>
            </a:r>
            <a:r>
              <a:rPr lang="en-US" dirty="0" smtClean="0"/>
              <a:t>in which any </a:t>
            </a:r>
            <a:r>
              <a:rPr lang="en-US" dirty="0" smtClean="0">
                <a:solidFill>
                  <a:srgbClr val="FF0000"/>
                </a:solidFill>
              </a:rPr>
              <a:t>body forces are conservative </a:t>
            </a:r>
            <a:r>
              <a:rPr lang="en-US" dirty="0" smtClean="0"/>
              <a:t>and either the flow is </a:t>
            </a:r>
            <a:r>
              <a:rPr lang="en-US" dirty="0" smtClean="0">
                <a:solidFill>
                  <a:srgbClr val="FF0000"/>
                </a:solidFill>
              </a:rPr>
              <a:t>steady</a:t>
            </a:r>
            <a:r>
              <a:rPr lang="en-US" dirty="0" smtClean="0"/>
              <a:t> </a:t>
            </a:r>
            <a:r>
              <a:rPr lang="en-US" dirty="0" smtClean="0">
                <a:solidFill>
                  <a:srgbClr val="FF0000"/>
                </a:solidFill>
              </a:rPr>
              <a:t>or it is irrotational</a:t>
            </a:r>
            <a:r>
              <a:rPr lang="en-US" dirty="0" smtClean="0"/>
              <a:t>, the equations of momentum conservation may be integrated to yield a single scalar equation called the Bernoulli equation.</a:t>
            </a:r>
            <a:endParaRPr lang="fa-IR" dirty="0"/>
          </a:p>
        </p:txBody>
      </p:sp>
      <p:pic>
        <p:nvPicPr>
          <p:cNvPr id="7170" name="Picture 2"/>
          <p:cNvPicPr>
            <a:picLocks noChangeAspect="1" noChangeArrowheads="1"/>
          </p:cNvPicPr>
          <p:nvPr/>
        </p:nvPicPr>
        <p:blipFill>
          <a:blip r:embed="rId2" cstate="print"/>
          <a:srcRect/>
          <a:stretch>
            <a:fillRect/>
          </a:stretch>
        </p:blipFill>
        <p:spPr bwMode="auto">
          <a:xfrm>
            <a:off x="1581149" y="4935538"/>
            <a:ext cx="5981700" cy="119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103</a:t>
            </a:fld>
            <a:endParaRPr lang="fa-I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8194" name="Picture 2"/>
          <p:cNvPicPr>
            <a:picLocks noChangeAspect="1" noChangeArrowheads="1"/>
          </p:cNvPicPr>
          <p:nvPr/>
        </p:nvPicPr>
        <p:blipFill>
          <a:blip r:embed="rId3" cstate="print"/>
          <a:srcRect/>
          <a:stretch>
            <a:fillRect/>
          </a:stretch>
        </p:blipFill>
        <p:spPr bwMode="auto">
          <a:xfrm>
            <a:off x="381000" y="990600"/>
            <a:ext cx="8324850" cy="2095500"/>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1295400" y="3200400"/>
            <a:ext cx="7467600" cy="127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381000" y="3581400"/>
            <a:ext cx="762000" cy="3810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pic>
        <p:nvPicPr>
          <p:cNvPr id="8196" name="Picture 4"/>
          <p:cNvPicPr>
            <a:picLocks noChangeAspect="1" noChangeArrowheads="1"/>
          </p:cNvPicPr>
          <p:nvPr/>
        </p:nvPicPr>
        <p:blipFill>
          <a:blip r:embed="rId5" cstate="print"/>
          <a:srcRect/>
          <a:stretch>
            <a:fillRect/>
          </a:stretch>
        </p:blipFill>
        <p:spPr bwMode="auto">
          <a:xfrm>
            <a:off x="1676400" y="5391150"/>
            <a:ext cx="5943600" cy="1466850"/>
          </a:xfrm>
          <a:prstGeom prst="rect">
            <a:avLst/>
          </a:prstGeom>
          <a:noFill/>
          <a:ln w="9525">
            <a:noFill/>
            <a:miter lim="800000"/>
            <a:headEnd/>
            <a:tailEnd/>
          </a:ln>
        </p:spPr>
      </p:pic>
      <p:pic>
        <p:nvPicPr>
          <p:cNvPr id="8197" name="Picture 5"/>
          <p:cNvPicPr>
            <a:picLocks noChangeAspect="1" noChangeArrowheads="1"/>
          </p:cNvPicPr>
          <p:nvPr/>
        </p:nvPicPr>
        <p:blipFill>
          <a:blip r:embed="rId6" cstate="print"/>
          <a:srcRect/>
          <a:stretch>
            <a:fillRect/>
          </a:stretch>
        </p:blipFill>
        <p:spPr bwMode="auto">
          <a:xfrm>
            <a:off x="342900" y="4724400"/>
            <a:ext cx="8801100" cy="80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86F77744-0308-434A-82FC-DEB67A89E99B}" type="slidenum">
              <a:rPr lang="fa-IR" smtClean="0"/>
              <a:pPr/>
              <a:t>104</a:t>
            </a:fld>
            <a:endParaRPr lang="fa-IR"/>
          </a:p>
        </p:txBody>
      </p:sp>
      <p:sp>
        <p:nvSpPr>
          <p:cNvPr id="3" name="Rectangle 2"/>
          <p:cNvSpPr/>
          <p:nvPr/>
        </p:nvSpPr>
        <p:spPr>
          <a:xfrm>
            <a:off x="131429" y="5524500"/>
            <a:ext cx="1756442" cy="369332"/>
          </a:xfrm>
          <a:prstGeom prst="rect">
            <a:avLst/>
          </a:prstGeom>
        </p:spPr>
        <p:txBody>
          <a:bodyPr wrap="none">
            <a:spAutoFit/>
          </a:bodyPr>
          <a:lstStyle/>
          <a:p>
            <a:r>
              <a:rPr lang="en-US" i="1" dirty="0" smtClean="0"/>
              <a:t>dl=</a:t>
            </a:r>
            <a:r>
              <a:rPr lang="en-US" i="1" dirty="0" err="1" smtClean="0"/>
              <a:t>dx.i+dy.j+dz.k</a:t>
            </a:r>
            <a:endParaRPr lang="en-US" i="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9218" name="Picture 2"/>
          <p:cNvPicPr>
            <a:picLocks noChangeAspect="1" noChangeArrowheads="1"/>
          </p:cNvPicPr>
          <p:nvPr/>
        </p:nvPicPr>
        <p:blipFill>
          <a:blip r:embed="rId3" cstate="print"/>
          <a:srcRect/>
          <a:stretch>
            <a:fillRect/>
          </a:stretch>
        </p:blipFill>
        <p:spPr bwMode="auto">
          <a:xfrm>
            <a:off x="762000" y="1524000"/>
            <a:ext cx="7581900" cy="135255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2819400" y="2895600"/>
            <a:ext cx="3600450" cy="1485900"/>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srcRect/>
          <a:stretch>
            <a:fillRect/>
          </a:stretch>
        </p:blipFill>
        <p:spPr bwMode="auto">
          <a:xfrm>
            <a:off x="304800" y="4953000"/>
            <a:ext cx="8558784" cy="1500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105</a:t>
            </a:fld>
            <a:endParaRPr lang="fa-IR"/>
          </a:p>
        </p:txBody>
      </p:sp>
      <p:sp>
        <p:nvSpPr>
          <p:cNvPr id="3" name="Freeform 2"/>
          <p:cNvSpPr/>
          <p:nvPr/>
        </p:nvSpPr>
        <p:spPr>
          <a:xfrm>
            <a:off x="5695950" y="3057525"/>
            <a:ext cx="3305175" cy="1676400"/>
          </a:xfrm>
          <a:custGeom>
            <a:avLst/>
            <a:gdLst>
              <a:gd name="connsiteX0" fmla="*/ 0 w 3305175"/>
              <a:gd name="connsiteY0" fmla="*/ 1676400 h 1676400"/>
              <a:gd name="connsiteX1" fmla="*/ 914400 w 3305175"/>
              <a:gd name="connsiteY1" fmla="*/ 1257300 h 1676400"/>
              <a:gd name="connsiteX2" fmla="*/ 1533525 w 3305175"/>
              <a:gd name="connsiteY2" fmla="*/ 752475 h 1676400"/>
              <a:gd name="connsiteX3" fmla="*/ 2085975 w 3305175"/>
              <a:gd name="connsiteY3" fmla="*/ 381000 h 1676400"/>
              <a:gd name="connsiteX4" fmla="*/ 3305175 w 3305175"/>
              <a:gd name="connsiteY4" fmla="*/ 0 h 1676400"/>
              <a:gd name="connsiteX5" fmla="*/ 3305175 w 3305175"/>
              <a:gd name="connsiteY5"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175" h="1676400">
                <a:moveTo>
                  <a:pt x="0" y="1676400"/>
                </a:moveTo>
                <a:cubicBezTo>
                  <a:pt x="329406" y="1543843"/>
                  <a:pt x="658813" y="1411287"/>
                  <a:pt x="914400" y="1257300"/>
                </a:cubicBezTo>
                <a:cubicBezTo>
                  <a:pt x="1169987" y="1103313"/>
                  <a:pt x="1338263" y="898525"/>
                  <a:pt x="1533525" y="752475"/>
                </a:cubicBezTo>
                <a:cubicBezTo>
                  <a:pt x="1728788" y="606425"/>
                  <a:pt x="1790700" y="506412"/>
                  <a:pt x="2085975" y="381000"/>
                </a:cubicBezTo>
                <a:cubicBezTo>
                  <a:pt x="2381250" y="255588"/>
                  <a:pt x="3305175" y="0"/>
                  <a:pt x="3305175" y="0"/>
                </a:cubicBezTo>
                <a:lnTo>
                  <a:pt x="33051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3" idx="2"/>
          </p:cNvCxnSpPr>
          <p:nvPr/>
        </p:nvCxnSpPr>
        <p:spPr>
          <a:xfrm flipV="1">
            <a:off x="7229475" y="3124200"/>
            <a:ext cx="771525" cy="6858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7" name="Rectangle 6"/>
          <p:cNvSpPr/>
          <p:nvPr/>
        </p:nvSpPr>
        <p:spPr>
          <a:xfrm>
            <a:off x="7653337" y="2910959"/>
            <a:ext cx="306494" cy="369332"/>
          </a:xfrm>
          <a:prstGeom prst="rect">
            <a:avLst/>
          </a:prstGeom>
        </p:spPr>
        <p:txBody>
          <a:bodyPr wrap="none">
            <a:spAutoFit/>
          </a:bodyPr>
          <a:lstStyle/>
          <a:p>
            <a:r>
              <a:rPr lang="en-US" b="1" dirty="0"/>
              <a:t>u</a:t>
            </a:r>
          </a:p>
        </p:txBody>
      </p:sp>
      <p:cxnSp>
        <p:nvCxnSpPr>
          <p:cNvPr id="9" name="Straight Connector 8"/>
          <p:cNvCxnSpPr>
            <a:stCxn id="3" idx="2"/>
          </p:cNvCxnSpPr>
          <p:nvPr/>
        </p:nvCxnSpPr>
        <p:spPr>
          <a:xfrm flipH="1" flipV="1">
            <a:off x="6629400" y="3124200"/>
            <a:ext cx="600075" cy="685800"/>
          </a:xfrm>
          <a:prstGeom prst="line">
            <a:avLst/>
          </a:prstGeom>
          <a:ln>
            <a:headEnd type="none" w="med" len="med"/>
            <a:tailEnd type="arrow" w="med" len="med"/>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stCxn id="3" idx="2"/>
          </p:cNvCxnSpPr>
          <p:nvPr/>
        </p:nvCxnSpPr>
        <p:spPr>
          <a:xfrm>
            <a:off x="7229475" y="3810000"/>
            <a:ext cx="1154218" cy="8572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6805613" y="2952363"/>
                <a:ext cx="52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𝜔</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6805613" y="2952363"/>
                <a:ext cx="52900" cy="276999"/>
              </a:xfrm>
              <a:prstGeom prst="rect">
                <a:avLst/>
              </a:prstGeom>
              <a:blipFill>
                <a:blip r:embed="rId6"/>
                <a:stretch>
                  <a:fillRect l="-111111" r="-3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906931" y="3894563"/>
                <a:ext cx="52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7906931" y="3894563"/>
                <a:ext cx="52900" cy="276999"/>
              </a:xfrm>
              <a:prstGeom prst="rect">
                <a:avLst/>
              </a:prstGeom>
              <a:blipFill>
                <a:blip r:embed="rId7"/>
                <a:stretch>
                  <a:fillRect l="-111111" r="-1055556" b="-2222"/>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Considering first </a:t>
            </a:r>
            <a:r>
              <a:rPr lang="en-US" dirty="0" smtClean="0">
                <a:solidFill>
                  <a:srgbClr val="0000FF"/>
                </a:solidFill>
              </a:rPr>
              <a:t>steady</a:t>
            </a:r>
            <a:r>
              <a:rPr lang="en-US" dirty="0" smtClean="0"/>
              <a:t> flow</a:t>
            </a:r>
            <a:endParaRPr lang="fa-IR" dirty="0"/>
          </a:p>
        </p:txBody>
      </p:sp>
      <p:pic>
        <p:nvPicPr>
          <p:cNvPr id="10242" name="Picture 2"/>
          <p:cNvPicPr>
            <a:picLocks noChangeAspect="1" noChangeArrowheads="1"/>
          </p:cNvPicPr>
          <p:nvPr/>
        </p:nvPicPr>
        <p:blipFill>
          <a:blip r:embed="rId2" cstate="print"/>
          <a:srcRect/>
          <a:stretch>
            <a:fillRect/>
          </a:stretch>
        </p:blipFill>
        <p:spPr bwMode="auto">
          <a:xfrm>
            <a:off x="2019300" y="2645969"/>
            <a:ext cx="5105400" cy="1514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3" name="Picture 3"/>
          <p:cNvPicPr>
            <a:picLocks noChangeAspect="1" noChangeArrowheads="1"/>
          </p:cNvPicPr>
          <p:nvPr/>
        </p:nvPicPr>
        <p:blipFill>
          <a:blip r:embed="rId3" cstate="print"/>
          <a:srcRect/>
          <a:stretch>
            <a:fillRect/>
          </a:stretch>
        </p:blipFill>
        <p:spPr bwMode="auto">
          <a:xfrm>
            <a:off x="1082675" y="4289425"/>
            <a:ext cx="6670675" cy="1067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4" name="Picture 4"/>
          <p:cNvPicPr>
            <a:picLocks noChangeAspect="1" noChangeArrowheads="1"/>
          </p:cNvPicPr>
          <p:nvPr/>
        </p:nvPicPr>
        <p:blipFill>
          <a:blip r:embed="rId4" cstate="print"/>
          <a:srcRect/>
          <a:stretch>
            <a:fillRect/>
          </a:stretch>
        </p:blipFill>
        <p:spPr bwMode="auto">
          <a:xfrm>
            <a:off x="320675" y="5486400"/>
            <a:ext cx="8229600" cy="943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106</a:t>
            </a:fld>
            <a:endParaRPr lang="fa-IR"/>
          </a:p>
        </p:txBody>
      </p:sp>
      <p:sp>
        <p:nvSpPr>
          <p:cNvPr id="3" name="Freeform 2"/>
          <p:cNvSpPr/>
          <p:nvPr/>
        </p:nvSpPr>
        <p:spPr>
          <a:xfrm>
            <a:off x="711200" y="361189"/>
            <a:ext cx="7721600" cy="2451908"/>
          </a:xfrm>
          <a:custGeom>
            <a:avLst/>
            <a:gdLst>
              <a:gd name="connsiteX0" fmla="*/ 0 w 7721600"/>
              <a:gd name="connsiteY0" fmla="*/ 2451908 h 2451908"/>
              <a:gd name="connsiteX1" fmla="*/ 1754909 w 7721600"/>
              <a:gd name="connsiteY1" fmla="*/ 1491326 h 2451908"/>
              <a:gd name="connsiteX2" fmla="*/ 5264727 w 7721600"/>
              <a:gd name="connsiteY2" fmla="*/ 1380490 h 2451908"/>
              <a:gd name="connsiteX3" fmla="*/ 7416800 w 7721600"/>
              <a:gd name="connsiteY3" fmla="*/ 133580 h 2451908"/>
              <a:gd name="connsiteX4" fmla="*/ 7721600 w 7721600"/>
              <a:gd name="connsiteY4" fmla="*/ 22744 h 245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600" h="2451908">
                <a:moveTo>
                  <a:pt x="0" y="2451908"/>
                </a:moveTo>
                <a:cubicBezTo>
                  <a:pt x="438727" y="2060902"/>
                  <a:pt x="877455" y="1669896"/>
                  <a:pt x="1754909" y="1491326"/>
                </a:cubicBezTo>
                <a:cubicBezTo>
                  <a:pt x="2632363" y="1312756"/>
                  <a:pt x="4321079" y="1606781"/>
                  <a:pt x="5264727" y="1380490"/>
                </a:cubicBezTo>
                <a:cubicBezTo>
                  <a:pt x="6208376" y="1154199"/>
                  <a:pt x="7007321" y="359871"/>
                  <a:pt x="7416800" y="133580"/>
                </a:cubicBezTo>
                <a:cubicBezTo>
                  <a:pt x="7826279" y="-92711"/>
                  <a:pt x="7667721" y="41217"/>
                  <a:pt x="7721600" y="227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3" idx="1"/>
          </p:cNvCxnSpPr>
          <p:nvPr/>
        </p:nvCxnSpPr>
        <p:spPr>
          <a:xfrm flipV="1">
            <a:off x="2466109" y="1627188"/>
            <a:ext cx="1343891" cy="22532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a:stCxn id="3" idx="1"/>
          </p:cNvCxnSpPr>
          <p:nvPr/>
        </p:nvCxnSpPr>
        <p:spPr>
          <a:xfrm flipH="1" flipV="1">
            <a:off x="2133600" y="685800"/>
            <a:ext cx="332509" cy="11667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a:stCxn id="3" idx="1"/>
          </p:cNvCxnSpPr>
          <p:nvPr/>
        </p:nvCxnSpPr>
        <p:spPr>
          <a:xfrm flipH="1">
            <a:off x="1371600" y="1852515"/>
            <a:ext cx="1094509" cy="1398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828675" y="951284"/>
            <a:ext cx="7721600" cy="2451908"/>
          </a:xfrm>
          <a:custGeom>
            <a:avLst/>
            <a:gdLst>
              <a:gd name="connsiteX0" fmla="*/ 0 w 7721600"/>
              <a:gd name="connsiteY0" fmla="*/ 2451908 h 2451908"/>
              <a:gd name="connsiteX1" fmla="*/ 1754909 w 7721600"/>
              <a:gd name="connsiteY1" fmla="*/ 1491326 h 2451908"/>
              <a:gd name="connsiteX2" fmla="*/ 5264727 w 7721600"/>
              <a:gd name="connsiteY2" fmla="*/ 1380490 h 2451908"/>
              <a:gd name="connsiteX3" fmla="*/ 7416800 w 7721600"/>
              <a:gd name="connsiteY3" fmla="*/ 133580 h 2451908"/>
              <a:gd name="connsiteX4" fmla="*/ 7721600 w 7721600"/>
              <a:gd name="connsiteY4" fmla="*/ 22744 h 245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600" h="2451908">
                <a:moveTo>
                  <a:pt x="0" y="2451908"/>
                </a:moveTo>
                <a:cubicBezTo>
                  <a:pt x="438727" y="2060902"/>
                  <a:pt x="877455" y="1669896"/>
                  <a:pt x="1754909" y="1491326"/>
                </a:cubicBezTo>
                <a:cubicBezTo>
                  <a:pt x="2632363" y="1312756"/>
                  <a:pt x="4321079" y="1606781"/>
                  <a:pt x="5264727" y="1380490"/>
                </a:cubicBezTo>
                <a:cubicBezTo>
                  <a:pt x="6208376" y="1154199"/>
                  <a:pt x="7007321" y="359871"/>
                  <a:pt x="7416800" y="133580"/>
                </a:cubicBezTo>
                <a:cubicBezTo>
                  <a:pt x="7826279" y="-92711"/>
                  <a:pt x="7667721" y="41217"/>
                  <a:pt x="7721600" y="227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28600" y="990600"/>
            <a:ext cx="8558784" cy="448436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107</a:t>
            </a:fld>
            <a:endParaRPr lang="fa-IR"/>
          </a:p>
        </p:txBody>
      </p:sp>
      <p:sp>
        <p:nvSpPr>
          <p:cNvPr id="2" name="Rectangle 1"/>
          <p:cNvSpPr/>
          <p:nvPr/>
        </p:nvSpPr>
        <p:spPr>
          <a:xfrm>
            <a:off x="1514475" y="3162300"/>
            <a:ext cx="1600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76800" y="3505200"/>
            <a:ext cx="1600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228600" y="457200"/>
            <a:ext cx="8558784" cy="5669839"/>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108</a:t>
            </a:fld>
            <a:endParaRPr lang="fa-I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CROCCO’S EQUATION</a:t>
            </a:r>
            <a:endParaRPr lang="fa-IR" dirty="0"/>
          </a:p>
        </p:txBody>
      </p:sp>
      <p:sp>
        <p:nvSpPr>
          <p:cNvPr id="3" name="Content Placeholder 2"/>
          <p:cNvSpPr>
            <a:spLocks noGrp="1"/>
          </p:cNvSpPr>
          <p:nvPr>
            <p:ph idx="1"/>
          </p:nvPr>
        </p:nvSpPr>
        <p:spPr/>
        <p:txBody>
          <a:bodyPr/>
          <a:lstStyle/>
          <a:p>
            <a:pPr algn="l" rtl="0"/>
            <a:r>
              <a:rPr lang="en-US" dirty="0" smtClean="0"/>
              <a:t>This equation relates the vorticity of a flow field to the entropy of the fluid.</a:t>
            </a:r>
          </a:p>
          <a:p>
            <a:pPr algn="l" rtl="0"/>
            <a:r>
              <a:rPr lang="en-US" dirty="0" smtClean="0"/>
              <a:t>Under certain conditions it will be shown that isentropic flows are irrotational, and vice versa. </a:t>
            </a:r>
            <a:r>
              <a:rPr lang="en-US" dirty="0" smtClean="0">
                <a:solidFill>
                  <a:srgbClr val="FF0000"/>
                </a:solidFill>
              </a:rPr>
              <a:t>(No body forces is applied and inviscid flow)</a:t>
            </a:r>
            <a:r>
              <a:rPr lang="en-US" dirty="0" smtClean="0"/>
              <a:t>.</a:t>
            </a:r>
            <a:endParaRPr lang="fa-IR" dirty="0"/>
          </a:p>
        </p:txBody>
      </p:sp>
      <p:pic>
        <p:nvPicPr>
          <p:cNvPr id="13314" name="Picture 2"/>
          <p:cNvPicPr>
            <a:picLocks noChangeAspect="1" noChangeArrowheads="1"/>
          </p:cNvPicPr>
          <p:nvPr/>
        </p:nvPicPr>
        <p:blipFill>
          <a:blip r:embed="rId2" cstate="print"/>
          <a:srcRect/>
          <a:stretch>
            <a:fillRect/>
          </a:stretch>
        </p:blipFill>
        <p:spPr bwMode="auto">
          <a:xfrm>
            <a:off x="2743200" y="4175760"/>
            <a:ext cx="3657600" cy="123444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1905000" y="5486400"/>
            <a:ext cx="5638800" cy="8972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109</a:t>
            </a:fld>
            <a:endParaRPr lang="fa-I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Material Derivative</a:t>
            </a:r>
            <a:endParaRPr lang="fa-IR" dirty="0"/>
          </a:p>
        </p:txBody>
      </p:sp>
      <p:sp>
        <p:nvSpPr>
          <p:cNvPr id="3" name="Content Placeholder 2"/>
          <p:cNvSpPr>
            <a:spLocks noGrp="1"/>
          </p:cNvSpPr>
          <p:nvPr>
            <p:ph idx="1"/>
          </p:nvPr>
        </p:nvSpPr>
        <p:spPr/>
        <p:txBody>
          <a:bodyPr/>
          <a:lstStyle/>
          <a:p>
            <a:pPr algn="l" rtl="0"/>
            <a:r>
              <a:rPr lang="en-US" dirty="0"/>
              <a:t>Let α be any field variable such as the density or temperature of the fluid</a:t>
            </a:r>
            <a:r>
              <a:rPr lang="en-US" dirty="0" smtClean="0"/>
              <a:t>. From </a:t>
            </a:r>
            <a:r>
              <a:rPr lang="en-US" dirty="0"/>
              <a:t>the </a:t>
            </a:r>
            <a:r>
              <a:rPr lang="en-US" dirty="0" err="1"/>
              <a:t>Eulerian</a:t>
            </a:r>
            <a:r>
              <a:rPr lang="en-US" dirty="0"/>
              <a:t> viewpoint, α may be considered to be a function of </a:t>
            </a:r>
            <a:r>
              <a:rPr lang="en-US" dirty="0" smtClean="0"/>
              <a:t>the independent </a:t>
            </a:r>
            <a:r>
              <a:rPr lang="en-US" dirty="0"/>
              <a:t>variables </a:t>
            </a:r>
            <a:r>
              <a:rPr lang="en-US" i="1" dirty="0"/>
              <a:t>x, y, z, and t</a:t>
            </a:r>
            <a:r>
              <a:rPr lang="en-US" i="1" dirty="0" smtClean="0"/>
              <a:t>. </a:t>
            </a:r>
            <a:r>
              <a:rPr lang="en-US" dirty="0"/>
              <a:t>During the time </a:t>
            </a:r>
            <a:r>
              <a:rPr lang="en-US" dirty="0" err="1"/>
              <a:t>δ</a:t>
            </a:r>
            <a:r>
              <a:rPr lang="en-US" i="1" dirty="0" err="1"/>
              <a:t>t</a:t>
            </a:r>
            <a:r>
              <a:rPr lang="en-US" i="1" dirty="0"/>
              <a:t>, the change in α may be calculated from differential </a:t>
            </a:r>
            <a:r>
              <a:rPr lang="en-US" i="1" dirty="0" smtClean="0"/>
              <a:t>calculus </a:t>
            </a:r>
            <a:r>
              <a:rPr lang="en-US" dirty="0" smtClean="0"/>
              <a:t>to </a:t>
            </a:r>
            <a:r>
              <a:rPr lang="en-US" dirty="0"/>
              <a:t>be</a:t>
            </a:r>
            <a:endParaRPr lang="fa-IR" dirty="0"/>
          </a:p>
        </p:txBody>
      </p:sp>
      <p:pic>
        <p:nvPicPr>
          <p:cNvPr id="10242" name="Picture 2"/>
          <p:cNvPicPr>
            <a:picLocks noChangeAspect="1" noChangeArrowheads="1"/>
          </p:cNvPicPr>
          <p:nvPr/>
        </p:nvPicPr>
        <p:blipFill>
          <a:blip r:embed="rId3" cstate="print"/>
          <a:srcRect/>
          <a:stretch>
            <a:fillRect/>
          </a:stretch>
        </p:blipFill>
        <p:spPr bwMode="auto">
          <a:xfrm>
            <a:off x="2971800" y="5105400"/>
            <a:ext cx="3886200" cy="958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11</a:t>
            </a:fld>
            <a:endParaRPr lang="fa-IR" dirty="0"/>
          </a:p>
        </p:txBody>
      </p:sp>
      <mc:AlternateContent xmlns:mc="http://schemas.openxmlformats.org/markup-compatibility/2006" xmlns:a14="http://schemas.microsoft.com/office/drawing/2010/main">
        <mc:Choice Requires="a14">
          <p:sp>
            <p:nvSpPr>
              <p:cNvPr id="4" name="Rectangle 3"/>
              <p:cNvSpPr/>
              <p:nvPr/>
            </p:nvSpPr>
            <p:spPr>
              <a:xfrm>
                <a:off x="2353234" y="5334000"/>
                <a:ext cx="2375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353234" y="5334000"/>
                <a:ext cx="237566" cy="369332"/>
              </a:xfrm>
              <a:prstGeom prst="rect">
                <a:avLst/>
              </a:prstGeom>
              <a:blipFill>
                <a:blip r:embed="rId4"/>
                <a:stretch>
                  <a:fillRect r="-171795"/>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14338" name="Picture 2"/>
          <p:cNvPicPr>
            <a:picLocks noChangeAspect="1" noChangeArrowheads="1"/>
          </p:cNvPicPr>
          <p:nvPr/>
        </p:nvPicPr>
        <p:blipFill>
          <a:blip r:embed="rId3" cstate="print"/>
          <a:srcRect/>
          <a:stretch>
            <a:fillRect/>
          </a:stretch>
        </p:blipFill>
        <p:spPr bwMode="auto">
          <a:xfrm>
            <a:off x="1524000" y="1219200"/>
            <a:ext cx="6315075" cy="1362075"/>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2819400" y="2667000"/>
            <a:ext cx="4724400" cy="2795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41" name="Picture 5"/>
          <p:cNvPicPr>
            <a:picLocks noChangeAspect="1" noChangeArrowheads="1"/>
          </p:cNvPicPr>
          <p:nvPr/>
        </p:nvPicPr>
        <p:blipFill>
          <a:blip r:embed="rId5" cstate="print"/>
          <a:srcRect/>
          <a:stretch>
            <a:fillRect/>
          </a:stretch>
        </p:blipFill>
        <p:spPr bwMode="auto">
          <a:xfrm>
            <a:off x="3200400" y="5580944"/>
            <a:ext cx="5638800" cy="1200856"/>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228600" y="5867400"/>
            <a:ext cx="1971675" cy="51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2438400" y="5943600"/>
            <a:ext cx="685800" cy="304800"/>
          </a:xfrm>
          <a:prstGeom prst="rightArrow">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fa-IR"/>
          </a:p>
        </p:txBody>
      </p:sp>
      <p:sp>
        <p:nvSpPr>
          <p:cNvPr id="8" name="Rectangle 7"/>
          <p:cNvSpPr/>
          <p:nvPr/>
        </p:nvSpPr>
        <p:spPr>
          <a:xfrm>
            <a:off x="1501672" y="3124200"/>
            <a:ext cx="819455" cy="461665"/>
          </a:xfrm>
          <a:prstGeom prst="rect">
            <a:avLst/>
          </a:prstGeom>
        </p:spPr>
        <p:txBody>
          <a:bodyPr wrap="none">
            <a:spAutoFit/>
          </a:bodyPr>
          <a:lstStyle/>
          <a:p>
            <a:r>
              <a:rPr lang="en-US" sz="2400" b="1" dirty="0" smtClean="0">
                <a:solidFill>
                  <a:srgbClr val="FF0000"/>
                </a:solidFill>
              </a:rPr>
              <a:t>Also:</a:t>
            </a:r>
            <a:endParaRPr lang="fa-IR" sz="2400" b="1" dirty="0">
              <a:solidFill>
                <a:srgbClr val="FF0000"/>
              </a:solidFill>
            </a:endParaRPr>
          </a:p>
        </p:txBody>
      </p:sp>
      <p:sp>
        <p:nvSpPr>
          <p:cNvPr id="9" name="Rectangle 8"/>
          <p:cNvSpPr/>
          <p:nvPr/>
        </p:nvSpPr>
        <p:spPr>
          <a:xfrm>
            <a:off x="304800" y="5257800"/>
            <a:ext cx="1172116" cy="584775"/>
          </a:xfrm>
          <a:prstGeom prst="rect">
            <a:avLst/>
          </a:prstGeom>
        </p:spPr>
        <p:txBody>
          <a:bodyPr wrap="none">
            <a:spAutoFit/>
          </a:bodyPr>
          <a:lstStyle/>
          <a:p>
            <a:r>
              <a:rPr lang="en-US" sz="3200" dirty="0" smtClean="0">
                <a:solidFill>
                  <a:srgbClr val="FF0000"/>
                </a:solidFill>
              </a:rPr>
              <a:t>Since:</a:t>
            </a:r>
            <a:endParaRPr lang="fa-IR" sz="3200" dirty="0">
              <a:solidFill>
                <a:srgbClr val="FF0000"/>
              </a:solidFill>
            </a:endParaRPr>
          </a:p>
        </p:txBody>
      </p:sp>
      <p:sp>
        <p:nvSpPr>
          <p:cNvPr id="10" name="Slide Number Placeholder 9"/>
          <p:cNvSpPr>
            <a:spLocks noGrp="1"/>
          </p:cNvSpPr>
          <p:nvPr>
            <p:ph type="sldNum" sz="quarter" idx="12"/>
          </p:nvPr>
        </p:nvSpPr>
        <p:spPr/>
        <p:txBody>
          <a:bodyPr/>
          <a:lstStyle/>
          <a:p>
            <a:fld id="{86F77744-0308-434A-82FC-DEB67A89E99B}" type="slidenum">
              <a:rPr lang="fa-IR" smtClean="0"/>
              <a:pPr/>
              <a:t>110</a:t>
            </a:fld>
            <a:endParaRPr lang="fa-IR"/>
          </a:p>
        </p:txBody>
      </p:sp>
      <mc:AlternateContent xmlns:mc="http://schemas.openxmlformats.org/markup-compatibility/2006" xmlns:a14="http://schemas.microsoft.com/office/drawing/2010/main">
        <mc:Choice Requires="a14">
          <p:sp>
            <p:nvSpPr>
              <p:cNvPr id="3" name="Rectangle 2"/>
              <p:cNvSpPr/>
              <p:nvPr/>
            </p:nvSpPr>
            <p:spPr>
              <a:xfrm>
                <a:off x="304800" y="3392204"/>
                <a:ext cx="266420" cy="9745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𝒗</m:t>
                      </m:r>
                      <m:r>
                        <a:rPr lang="en-US" sz="2800" b="1" i="0">
                          <a:latin typeface="Cambria Math" panose="02040503050406030204" pitchFamily="18" charset="0"/>
                        </a:rPr>
                        <m:t>=</m:t>
                      </m:r>
                      <m:f>
                        <m:fPr>
                          <m:ctrlPr>
                            <a:rPr lang="en-US" sz="2800" b="1" i="1">
                              <a:latin typeface="Cambria Math" panose="02040503050406030204" pitchFamily="18" charset="0"/>
                            </a:rPr>
                          </m:ctrlPr>
                        </m:fPr>
                        <m:num>
                          <m:r>
                            <a:rPr lang="en-US" sz="2800" b="1" i="0">
                              <a:latin typeface="Cambria Math" panose="02040503050406030204" pitchFamily="18" charset="0"/>
                            </a:rPr>
                            <m:t>𝟏</m:t>
                          </m:r>
                        </m:num>
                        <m:den>
                          <m:r>
                            <a:rPr lang="en-US" sz="2800" b="1" i="1">
                              <a:latin typeface="Cambria Math" panose="02040503050406030204" pitchFamily="18" charset="0"/>
                            </a:rPr>
                            <m:t>𝝆</m:t>
                          </m:r>
                        </m:den>
                      </m:f>
                    </m:oMath>
                  </m:oMathPara>
                </a14:m>
                <a:endParaRPr lang="en-US" sz="2800" b="1" dirty="0" smtClean="0"/>
              </a:p>
            </p:txBody>
          </p:sp>
        </mc:Choice>
        <mc:Fallback xmlns="">
          <p:sp>
            <p:nvSpPr>
              <p:cNvPr id="3" name="Rectangle 2"/>
              <p:cNvSpPr>
                <a:spLocks noRot="1" noChangeAspect="1" noMove="1" noResize="1" noEditPoints="1" noAdjustHandles="1" noChangeArrowheads="1" noChangeShapeType="1" noTextEdit="1"/>
              </p:cNvSpPr>
              <p:nvPr/>
            </p:nvSpPr>
            <p:spPr>
              <a:xfrm>
                <a:off x="304800" y="3392204"/>
                <a:ext cx="266420" cy="974562"/>
              </a:xfrm>
              <a:prstGeom prst="rect">
                <a:avLst/>
              </a:prstGeom>
              <a:blipFill>
                <a:blip r:embed="rId7"/>
                <a:stretch>
                  <a:fillRect r="-268182"/>
                </a:stretch>
              </a:blipFill>
            </p:spPr>
            <p:txBody>
              <a:bodyPr/>
              <a:lstStyle/>
              <a:p>
                <a:r>
                  <a:rPr lang="en-US">
                    <a:noFill/>
                  </a:rPr>
                  <a:t> </a:t>
                </a:r>
              </a:p>
            </p:txBody>
          </p:sp>
        </mc:Fallback>
      </mc:AlternateContent>
      <p:sp>
        <p:nvSpPr>
          <p:cNvPr id="4" name="Rectangle 3"/>
          <p:cNvSpPr/>
          <p:nvPr/>
        </p:nvSpPr>
        <p:spPr>
          <a:xfrm>
            <a:off x="1374302" y="5423674"/>
            <a:ext cx="884024" cy="369332"/>
          </a:xfrm>
          <a:prstGeom prst="rect">
            <a:avLst/>
          </a:prstGeom>
        </p:spPr>
        <p:txBody>
          <a:bodyPr wrap="none">
            <a:spAutoFit/>
          </a:bodyPr>
          <a:lstStyle/>
          <a:p>
            <a:r>
              <a:rPr lang="en-US" dirty="0"/>
              <a:t>h=</a:t>
            </a:r>
            <a:r>
              <a:rPr lang="en-US" dirty="0" err="1"/>
              <a:t>u+pv</a:t>
            </a:r>
            <a:endParaRPr lang="fa-IR"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286000" y="1600200"/>
            <a:ext cx="4591050" cy="971550"/>
          </a:xfrm>
          <a:prstGeom prst="rect">
            <a:avLst/>
          </a:prstGeom>
          <a:noFill/>
          <a:ln w="9525">
            <a:noFill/>
            <a:miter lim="800000"/>
            <a:headEnd/>
            <a:tailEnd/>
          </a:ln>
        </p:spPr>
      </p:pic>
      <p:sp>
        <p:nvSpPr>
          <p:cNvPr id="4" name="Right Arrow 3"/>
          <p:cNvSpPr/>
          <p:nvPr/>
        </p:nvSpPr>
        <p:spPr>
          <a:xfrm>
            <a:off x="762000" y="4114800"/>
            <a:ext cx="16764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pic>
        <p:nvPicPr>
          <p:cNvPr id="2051" name="Picture 3"/>
          <p:cNvPicPr>
            <a:picLocks noChangeAspect="1" noChangeArrowheads="1"/>
          </p:cNvPicPr>
          <p:nvPr/>
        </p:nvPicPr>
        <p:blipFill>
          <a:blip r:embed="rId4" cstate="print"/>
          <a:srcRect/>
          <a:stretch>
            <a:fillRect/>
          </a:stretch>
        </p:blipFill>
        <p:spPr bwMode="auto">
          <a:xfrm>
            <a:off x="2971800" y="3810000"/>
            <a:ext cx="3714750"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143000" y="1752600"/>
            <a:ext cx="1172116" cy="584775"/>
          </a:xfrm>
          <a:prstGeom prst="rect">
            <a:avLst/>
          </a:prstGeom>
        </p:spPr>
        <p:txBody>
          <a:bodyPr wrap="none">
            <a:spAutoFit/>
          </a:bodyPr>
          <a:lstStyle/>
          <a:p>
            <a:r>
              <a:rPr lang="en-US" sz="3200" dirty="0" smtClean="0">
                <a:solidFill>
                  <a:srgbClr val="FF0000"/>
                </a:solidFill>
              </a:rPr>
              <a:t>Since:</a:t>
            </a:r>
            <a:endParaRPr lang="fa-IR" sz="3200" dirty="0">
              <a:solidFill>
                <a:srgbClr val="FF0000"/>
              </a:solidFill>
            </a:endParaRPr>
          </a:p>
        </p:txBody>
      </p:sp>
      <p:sp>
        <p:nvSpPr>
          <p:cNvPr id="7" name="Slide Number Placeholder 6"/>
          <p:cNvSpPr>
            <a:spLocks noGrp="1"/>
          </p:cNvSpPr>
          <p:nvPr>
            <p:ph type="sldNum" sz="quarter" idx="12"/>
          </p:nvPr>
        </p:nvSpPr>
        <p:spPr/>
        <p:txBody>
          <a:bodyPr/>
          <a:lstStyle/>
          <a:p>
            <a:fld id="{86F77744-0308-434A-82FC-DEB67A89E99B}" type="slidenum">
              <a:rPr lang="fa-IR" smtClean="0"/>
              <a:pPr/>
              <a:t>111</a:t>
            </a:fld>
            <a:endParaRPr lang="fa-I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895600" y="609600"/>
            <a:ext cx="1971675" cy="742950"/>
          </a:xfrm>
          <a:prstGeom prst="rect">
            <a:avLst/>
          </a:prstGeom>
          <a:noFill/>
          <a:ln w="9525">
            <a:noFill/>
            <a:miter lim="800000"/>
            <a:headEnd/>
            <a:tailEnd/>
          </a:ln>
        </p:spPr>
      </p:pic>
      <p:sp>
        <p:nvSpPr>
          <p:cNvPr id="4" name="Rectangle 3"/>
          <p:cNvSpPr/>
          <p:nvPr/>
        </p:nvSpPr>
        <p:spPr>
          <a:xfrm>
            <a:off x="1066800" y="609600"/>
            <a:ext cx="1172116" cy="584775"/>
          </a:xfrm>
          <a:prstGeom prst="rect">
            <a:avLst/>
          </a:prstGeom>
        </p:spPr>
        <p:txBody>
          <a:bodyPr wrap="none">
            <a:spAutoFit/>
          </a:bodyPr>
          <a:lstStyle/>
          <a:p>
            <a:r>
              <a:rPr lang="en-US" sz="3200" dirty="0" smtClean="0">
                <a:solidFill>
                  <a:srgbClr val="FF0000"/>
                </a:solidFill>
              </a:rPr>
              <a:t>Since:</a:t>
            </a:r>
            <a:endParaRPr lang="fa-IR" sz="3200" dirty="0">
              <a:solidFill>
                <a:srgbClr val="FF0000"/>
              </a:solidFill>
            </a:endParaRPr>
          </a:p>
        </p:txBody>
      </p:sp>
      <p:pic>
        <p:nvPicPr>
          <p:cNvPr id="3075" name="Picture 3"/>
          <p:cNvPicPr>
            <a:picLocks noChangeAspect="1" noChangeArrowheads="1"/>
          </p:cNvPicPr>
          <p:nvPr/>
        </p:nvPicPr>
        <p:blipFill>
          <a:blip r:embed="rId3" cstate="print"/>
          <a:srcRect/>
          <a:stretch>
            <a:fillRect/>
          </a:stretch>
        </p:blipFill>
        <p:spPr bwMode="auto">
          <a:xfrm>
            <a:off x="2438400" y="1447800"/>
            <a:ext cx="4762500" cy="1273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381000" y="1752600"/>
            <a:ext cx="1447800" cy="6096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pic>
        <p:nvPicPr>
          <p:cNvPr id="3076" name="Picture 4"/>
          <p:cNvPicPr>
            <a:picLocks noChangeAspect="1" noChangeArrowheads="1"/>
          </p:cNvPicPr>
          <p:nvPr/>
        </p:nvPicPr>
        <p:blipFill>
          <a:blip r:embed="rId4" cstate="print"/>
          <a:srcRect/>
          <a:stretch>
            <a:fillRect/>
          </a:stretch>
        </p:blipFill>
        <p:spPr bwMode="auto">
          <a:xfrm>
            <a:off x="838200" y="3581400"/>
            <a:ext cx="7391400" cy="1334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457200" y="2828836"/>
            <a:ext cx="83820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l" rtl="0"/>
            <a:r>
              <a:rPr lang="en-US" sz="2400" dirty="0" smtClean="0"/>
              <a:t>This result will now be used to eliminate the pressure and the density that appear on the right-hand side of the Euler equations</a:t>
            </a:r>
            <a:endParaRPr lang="fa-IR" sz="2400" dirty="0"/>
          </a:p>
        </p:txBody>
      </p:sp>
      <p:pic>
        <p:nvPicPr>
          <p:cNvPr id="3077" name="Picture 5"/>
          <p:cNvPicPr>
            <a:picLocks noChangeAspect="1" noChangeArrowheads="1"/>
          </p:cNvPicPr>
          <p:nvPr/>
        </p:nvPicPr>
        <p:blipFill>
          <a:blip r:embed="rId5" cstate="print"/>
          <a:srcRect/>
          <a:stretch>
            <a:fillRect/>
          </a:stretch>
        </p:blipFill>
        <p:spPr bwMode="auto">
          <a:xfrm>
            <a:off x="1828800" y="5334000"/>
            <a:ext cx="6934200" cy="135255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228600" y="5257800"/>
            <a:ext cx="2819400" cy="461665"/>
          </a:xfrm>
          <a:prstGeom prst="rect">
            <a:avLst/>
          </a:prstGeom>
        </p:spPr>
        <p:txBody>
          <a:bodyPr wrap="square">
            <a:spAutoFit/>
          </a:bodyPr>
          <a:lstStyle/>
          <a:p>
            <a:pPr algn="l" rtl="0"/>
            <a:r>
              <a:rPr lang="en-US" sz="2400" b="1" dirty="0" err="1" smtClean="0">
                <a:solidFill>
                  <a:srgbClr val="FF0000"/>
                </a:solidFill>
              </a:rPr>
              <a:t>Crocco’s</a:t>
            </a:r>
            <a:r>
              <a:rPr lang="en-US" sz="2400" b="1" dirty="0" smtClean="0">
                <a:solidFill>
                  <a:srgbClr val="FF0000"/>
                </a:solidFill>
              </a:rPr>
              <a:t> equation</a:t>
            </a:r>
            <a:endParaRPr lang="fa-IR" sz="2400" b="1" dirty="0">
              <a:solidFill>
                <a:srgbClr val="FF0000"/>
              </a:solidFill>
            </a:endParaRPr>
          </a:p>
        </p:txBody>
      </p:sp>
      <p:sp>
        <p:nvSpPr>
          <p:cNvPr id="11" name="Right Arrow 10"/>
          <p:cNvSpPr/>
          <p:nvPr/>
        </p:nvSpPr>
        <p:spPr>
          <a:xfrm>
            <a:off x="304800" y="5791200"/>
            <a:ext cx="1447800" cy="6096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12" name="Slide Number Placeholder 11"/>
          <p:cNvSpPr>
            <a:spLocks noGrp="1"/>
          </p:cNvSpPr>
          <p:nvPr>
            <p:ph type="sldNum" sz="quarter" idx="12"/>
          </p:nvPr>
        </p:nvSpPr>
        <p:spPr/>
        <p:txBody>
          <a:bodyPr/>
          <a:lstStyle/>
          <a:p>
            <a:fld id="{86F77744-0308-434A-82FC-DEB67A89E99B}" type="slidenum">
              <a:rPr lang="fa-IR" smtClean="0"/>
              <a:pPr/>
              <a:t>112</a:t>
            </a:fld>
            <a:endParaRPr lang="fa-I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rtl="0"/>
            <a:r>
              <a:rPr lang="en-US" dirty="0" smtClean="0"/>
              <a:t>Proving that h0 is constant along </a:t>
            </a:r>
            <a:r>
              <a:rPr lang="fa-IR" dirty="0" smtClean="0"/>
              <a:t> </a:t>
            </a:r>
            <a:r>
              <a:rPr lang="en-US" dirty="0" smtClean="0"/>
              <a:t>streamline: stagnation enthalpy</a:t>
            </a:r>
            <a:endParaRPr lang="fa-IR" dirty="0"/>
          </a:p>
        </p:txBody>
      </p:sp>
      <p:sp>
        <p:nvSpPr>
          <p:cNvPr id="4" name="Content Placeholder 3"/>
          <p:cNvSpPr>
            <a:spLocks noGrp="1"/>
          </p:cNvSpPr>
          <p:nvPr>
            <p:ph idx="1"/>
          </p:nvPr>
        </p:nvSpPr>
        <p:spPr/>
        <p:txBody>
          <a:bodyPr>
            <a:normAutofit/>
          </a:bodyPr>
          <a:lstStyle/>
          <a:p>
            <a:pPr algn="l" rtl="0"/>
            <a:r>
              <a:rPr lang="en-US" sz="3000" dirty="0" smtClean="0"/>
              <a:t>Assumptions: steady, adiabatic, inviscid, no body force</a:t>
            </a:r>
          </a:p>
          <a:p>
            <a:pPr algn="l" rtl="0"/>
            <a:r>
              <a:rPr lang="en-US" sz="3000" dirty="0" smtClean="0"/>
              <a:t>The energy equation for adiabatic flow of an inviscid fluid is</a:t>
            </a:r>
          </a:p>
          <a:p>
            <a:pPr algn="l" rtl="0"/>
            <a:endParaRPr lang="en-US" sz="3000" dirty="0" smtClean="0"/>
          </a:p>
          <a:p>
            <a:pPr algn="l" rtl="0">
              <a:buNone/>
            </a:pPr>
            <a:r>
              <a:rPr lang="en-US" sz="3000" dirty="0" smtClean="0"/>
              <a:t>The Euler equations for a flow without body forces are:</a:t>
            </a:r>
            <a:endParaRPr lang="fa-IR" sz="3000" dirty="0" smtClean="0"/>
          </a:p>
          <a:p>
            <a:pPr algn="l" rtl="0"/>
            <a:endParaRPr lang="fa-IR" sz="3000" dirty="0"/>
          </a:p>
        </p:txBody>
      </p:sp>
      <p:pic>
        <p:nvPicPr>
          <p:cNvPr id="1026" name="Picture 2"/>
          <p:cNvPicPr>
            <a:picLocks noChangeAspect="1" noChangeArrowheads="1"/>
          </p:cNvPicPr>
          <p:nvPr/>
        </p:nvPicPr>
        <p:blipFill>
          <a:blip r:embed="rId3" cstate="print"/>
          <a:srcRect t="11644" b="12671"/>
          <a:stretch>
            <a:fillRect/>
          </a:stretch>
        </p:blipFill>
        <p:spPr bwMode="auto">
          <a:xfrm>
            <a:off x="4114800" y="3200400"/>
            <a:ext cx="2438400"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3352800" y="4876800"/>
            <a:ext cx="2486025"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113</a:t>
            </a:fld>
            <a:endParaRPr lang="fa-I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304800"/>
            <a:ext cx="7848600" cy="830997"/>
          </a:xfrm>
          <a:prstGeom prst="rect">
            <a:avLst/>
          </a:prstGeom>
        </p:spPr>
        <p:txBody>
          <a:bodyPr wrap="square">
            <a:spAutoFit/>
          </a:bodyPr>
          <a:lstStyle/>
          <a:p>
            <a:pPr algn="l" rtl="0"/>
            <a:r>
              <a:rPr lang="en-US" sz="2400" dirty="0" smtClean="0"/>
              <a:t>scalar product of Euler equation with the velocity vector </a:t>
            </a:r>
            <a:r>
              <a:rPr lang="en-US" sz="2400" b="1" dirty="0" smtClean="0"/>
              <a:t>u</a:t>
            </a:r>
            <a:r>
              <a:rPr lang="en-US" sz="2400" dirty="0" smtClean="0"/>
              <a:t> gives:</a:t>
            </a:r>
            <a:endParaRPr lang="fa-IR" sz="2400" dirty="0"/>
          </a:p>
        </p:txBody>
      </p:sp>
      <p:pic>
        <p:nvPicPr>
          <p:cNvPr id="2050" name="Picture 2"/>
          <p:cNvPicPr>
            <a:picLocks noChangeAspect="1" noChangeArrowheads="1"/>
          </p:cNvPicPr>
          <p:nvPr/>
        </p:nvPicPr>
        <p:blipFill>
          <a:blip r:embed="rId3" cstate="print"/>
          <a:srcRect/>
          <a:stretch>
            <a:fillRect/>
          </a:stretch>
        </p:blipFill>
        <p:spPr bwMode="auto">
          <a:xfrm>
            <a:off x="3124200" y="914400"/>
            <a:ext cx="3657600" cy="966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762000" y="1905000"/>
            <a:ext cx="7162800" cy="830997"/>
          </a:xfrm>
          <a:prstGeom prst="rect">
            <a:avLst/>
          </a:prstGeom>
        </p:spPr>
        <p:txBody>
          <a:bodyPr wrap="square">
            <a:spAutoFit/>
          </a:bodyPr>
          <a:lstStyle/>
          <a:p>
            <a:pPr algn="l" rtl="0"/>
            <a:r>
              <a:rPr lang="en-US" sz="2400" dirty="0" smtClean="0"/>
              <a:t>Adding this equation to the energy equation derived above yields:</a:t>
            </a:r>
            <a:endParaRPr lang="fa-IR" sz="2400" dirty="0"/>
          </a:p>
        </p:txBody>
      </p:sp>
      <p:pic>
        <p:nvPicPr>
          <p:cNvPr id="2051" name="Picture 3"/>
          <p:cNvPicPr>
            <a:picLocks noChangeAspect="1" noChangeArrowheads="1"/>
          </p:cNvPicPr>
          <p:nvPr/>
        </p:nvPicPr>
        <p:blipFill>
          <a:blip r:embed="rId4" cstate="print"/>
          <a:srcRect/>
          <a:stretch>
            <a:fillRect/>
          </a:stretch>
        </p:blipFill>
        <p:spPr bwMode="auto">
          <a:xfrm>
            <a:off x="3124200" y="2438400"/>
            <a:ext cx="3848100"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81000" y="4907340"/>
            <a:ext cx="83820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l" rtl="0"/>
            <a:r>
              <a:rPr lang="en-US" sz="2400" dirty="0" smtClean="0"/>
              <a:t>Then, for steady flow, the right-hand side of this equation will be zero. That is, for steady, adiabatic flow of an inviscid fluid in which there are no body forces, the quantity Dh0/</a:t>
            </a:r>
            <a:r>
              <a:rPr lang="en-US" sz="2400" dirty="0" err="1" smtClean="0"/>
              <a:t>Dt</a:t>
            </a:r>
            <a:r>
              <a:rPr lang="en-US" sz="2400" dirty="0" smtClean="0"/>
              <a:t> will be zero. Hence the stagnation enthalpy h0 will be constant along each streamline.</a:t>
            </a:r>
            <a:endParaRPr lang="fa-IR" sz="2400" dirty="0"/>
          </a:p>
        </p:txBody>
      </p:sp>
      <p:sp>
        <p:nvSpPr>
          <p:cNvPr id="10" name="Rectangle 9"/>
          <p:cNvSpPr/>
          <p:nvPr/>
        </p:nvSpPr>
        <p:spPr>
          <a:xfrm>
            <a:off x="-117534" y="4419600"/>
            <a:ext cx="1323567"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3200" dirty="0" smtClean="0"/>
              <a:t>Result:</a:t>
            </a:r>
            <a:endParaRPr lang="fa-IR" sz="3200" dirty="0"/>
          </a:p>
        </p:txBody>
      </p:sp>
      <p:sp>
        <p:nvSpPr>
          <p:cNvPr id="8" name="Slide Number Placeholder 7"/>
          <p:cNvSpPr>
            <a:spLocks noGrp="1"/>
          </p:cNvSpPr>
          <p:nvPr>
            <p:ph type="sldNum" sz="quarter" idx="12"/>
          </p:nvPr>
        </p:nvSpPr>
        <p:spPr/>
        <p:txBody>
          <a:bodyPr/>
          <a:lstStyle/>
          <a:p>
            <a:fld id="{86F77744-0308-434A-82FC-DEB67A89E99B}" type="slidenum">
              <a:rPr lang="fa-IR" smtClean="0"/>
              <a:pPr/>
              <a:t>114</a:t>
            </a:fld>
            <a:endParaRPr lang="fa-I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228600"/>
            <a:ext cx="6553200" cy="461665"/>
          </a:xfrm>
          <a:prstGeom prst="rect">
            <a:avLst/>
          </a:prstGeom>
        </p:spPr>
        <p:txBody>
          <a:bodyPr wrap="square">
            <a:spAutoFit/>
          </a:bodyPr>
          <a:lstStyle/>
          <a:p>
            <a:pPr algn="l" rtl="0"/>
            <a:r>
              <a:rPr lang="en-US" sz="2400" b="1" dirty="0" err="1" smtClean="0">
                <a:solidFill>
                  <a:srgbClr val="FF0000"/>
                </a:solidFill>
              </a:rPr>
              <a:t>Crocco’s</a:t>
            </a:r>
            <a:r>
              <a:rPr lang="en-US" sz="2400" b="1" dirty="0" smtClean="0">
                <a:solidFill>
                  <a:srgbClr val="FF0000"/>
                </a:solidFill>
              </a:rPr>
              <a:t> equation for the steady flow:</a:t>
            </a:r>
            <a:endParaRPr lang="fa-IR" sz="2400" b="1" dirty="0">
              <a:solidFill>
                <a:srgbClr val="FF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3048000" y="762000"/>
            <a:ext cx="3295650" cy="586415"/>
          </a:xfrm>
          <a:prstGeom prst="rect">
            <a:avLst/>
          </a:prstGeom>
          <a:noFill/>
          <a:ln w="9525">
            <a:noFill/>
            <a:miter lim="800000"/>
            <a:headEnd/>
            <a:tailEnd/>
          </a:ln>
        </p:spPr>
      </p:pic>
      <p:sp>
        <p:nvSpPr>
          <p:cNvPr id="7" name="Rectangle 6"/>
          <p:cNvSpPr/>
          <p:nvPr/>
        </p:nvSpPr>
        <p:spPr>
          <a:xfrm>
            <a:off x="304800" y="1600200"/>
            <a:ext cx="8686800" cy="1200329"/>
          </a:xfrm>
          <a:prstGeom prst="rect">
            <a:avLst/>
          </a:prstGeom>
        </p:spPr>
        <p:txBody>
          <a:bodyPr wrap="square">
            <a:spAutoFit/>
          </a:bodyPr>
          <a:lstStyle/>
          <a:p>
            <a:pPr algn="l" rtl="0"/>
            <a:r>
              <a:rPr lang="en-US" dirty="0" smtClean="0"/>
              <a:t>where the quantity h0 is constant along each streamline. Hence h0 will be a vector perpendicular to the streamlines. But                      is also perpendicular to the streamlines, so that the remaining vector, namely,                 must also be perpendicular to the streamlines. Then the above vector equation may be written in the following scalar form:</a:t>
            </a:r>
            <a:endParaRPr lang="fa-IR" dirty="0"/>
          </a:p>
        </p:txBody>
      </p:sp>
      <p:pic>
        <p:nvPicPr>
          <p:cNvPr id="3075" name="Picture 3"/>
          <p:cNvPicPr>
            <a:picLocks noChangeAspect="1" noChangeArrowheads="1"/>
          </p:cNvPicPr>
          <p:nvPr/>
        </p:nvPicPr>
        <p:blipFill>
          <a:blip r:embed="rId4" cstate="print"/>
          <a:srcRect/>
          <a:stretch>
            <a:fillRect/>
          </a:stretch>
        </p:blipFill>
        <p:spPr bwMode="auto">
          <a:xfrm>
            <a:off x="3962400" y="1905000"/>
            <a:ext cx="962025" cy="376445"/>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3962400" y="2209800"/>
            <a:ext cx="604838" cy="331069"/>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3124200" y="2819400"/>
            <a:ext cx="2762250" cy="923336"/>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228600" y="4191000"/>
            <a:ext cx="8382000" cy="1276783"/>
          </a:xfrm>
          <a:prstGeom prst="rect">
            <a:avLst/>
          </a:prstGeom>
          <a:noFill/>
          <a:ln w="9525">
            <a:noFill/>
            <a:miter lim="800000"/>
            <a:headEnd/>
            <a:tailEnd/>
          </a:ln>
        </p:spPr>
      </p:pic>
      <p:sp>
        <p:nvSpPr>
          <p:cNvPr id="12" name="Rectangle 11"/>
          <p:cNvSpPr/>
          <p:nvPr/>
        </p:nvSpPr>
        <p:spPr>
          <a:xfrm>
            <a:off x="6477000" y="3048000"/>
            <a:ext cx="739305" cy="369332"/>
          </a:xfrm>
          <a:prstGeom prst="rect">
            <a:avLst/>
          </a:prstGeom>
        </p:spPr>
        <p:txBody>
          <a:bodyPr wrap="none">
            <a:spAutoFit/>
          </a:bodyPr>
          <a:lstStyle/>
          <a:p>
            <a:r>
              <a:rPr lang="en-US" dirty="0" smtClean="0"/>
              <a:t>(3.3b)</a:t>
            </a:r>
            <a:endParaRPr lang="fa-IR" dirty="0"/>
          </a:p>
        </p:txBody>
      </p:sp>
      <p:sp>
        <p:nvSpPr>
          <p:cNvPr id="10" name="Slide Number Placeholder 9"/>
          <p:cNvSpPr>
            <a:spLocks noGrp="1"/>
          </p:cNvSpPr>
          <p:nvPr>
            <p:ph type="sldNum" sz="quarter" idx="12"/>
          </p:nvPr>
        </p:nvSpPr>
        <p:spPr/>
        <p:txBody>
          <a:bodyPr/>
          <a:lstStyle/>
          <a:p>
            <a:fld id="{86F77744-0308-434A-82FC-DEB67A89E99B}" type="slidenum">
              <a:rPr lang="fa-IR" smtClean="0"/>
              <a:pPr/>
              <a:t>115</a:t>
            </a:fld>
            <a:endParaRPr lang="fa-I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838200" y="1905000"/>
            <a:ext cx="7324725" cy="1800225"/>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914400" y="4114800"/>
            <a:ext cx="7286625" cy="1409700"/>
          </a:xfrm>
          <a:prstGeom prst="rect">
            <a:avLst/>
          </a:prstGeom>
          <a:noFill/>
          <a:ln w="9525">
            <a:noFill/>
            <a:miter lim="800000"/>
            <a:headEnd/>
            <a:tailEnd/>
          </a:ln>
        </p:spPr>
      </p:pic>
      <p:sp>
        <p:nvSpPr>
          <p:cNvPr id="4" name="Rectangle 3"/>
          <p:cNvSpPr/>
          <p:nvPr/>
        </p:nvSpPr>
        <p:spPr>
          <a:xfrm>
            <a:off x="762000" y="1600200"/>
            <a:ext cx="7391400" cy="1447800"/>
          </a:xfrm>
          <a:prstGeom prst="rect">
            <a:avLst/>
          </a:prstGeom>
          <a:no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fa-IR"/>
          </a:p>
        </p:txBody>
      </p:sp>
      <p:cxnSp>
        <p:nvCxnSpPr>
          <p:cNvPr id="6" name="Straight Arrow Connector 5"/>
          <p:cNvCxnSpPr/>
          <p:nvPr/>
        </p:nvCxnSpPr>
        <p:spPr>
          <a:xfrm flipV="1">
            <a:off x="1524000" y="914400"/>
            <a:ext cx="137160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Rectangle 6"/>
          <p:cNvSpPr/>
          <p:nvPr/>
        </p:nvSpPr>
        <p:spPr>
          <a:xfrm>
            <a:off x="358981" y="487918"/>
            <a:ext cx="8197437"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dirty="0" smtClean="0"/>
              <a:t>True or false?  Pay attention to the diffuser and nozzle flow for the current conditions</a:t>
            </a:r>
            <a:endParaRPr lang="fa-IR" dirty="0"/>
          </a:p>
        </p:txBody>
      </p:sp>
      <p:sp>
        <p:nvSpPr>
          <p:cNvPr id="8" name="Slide Number Placeholder 7"/>
          <p:cNvSpPr>
            <a:spLocks noGrp="1"/>
          </p:cNvSpPr>
          <p:nvPr>
            <p:ph type="sldNum" sz="quarter" idx="12"/>
          </p:nvPr>
        </p:nvSpPr>
        <p:spPr/>
        <p:txBody>
          <a:bodyPr/>
          <a:lstStyle/>
          <a:p>
            <a:fld id="{86F77744-0308-434A-82FC-DEB67A89E99B}" type="slidenum">
              <a:rPr lang="fa-IR" smtClean="0"/>
              <a:pPr/>
              <a:t>116</a:t>
            </a:fld>
            <a:endParaRPr lang="fa-I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VORTICITY EQUATION</a:t>
            </a:r>
            <a:endParaRPr lang="fa-IR" dirty="0"/>
          </a:p>
        </p:txBody>
      </p:sp>
      <p:sp>
        <p:nvSpPr>
          <p:cNvPr id="3" name="Content Placeholder 2"/>
          <p:cNvSpPr>
            <a:spLocks noGrp="1"/>
          </p:cNvSpPr>
          <p:nvPr>
            <p:ph idx="1"/>
          </p:nvPr>
        </p:nvSpPr>
        <p:spPr/>
        <p:txBody>
          <a:bodyPr>
            <a:normAutofit fontScale="77500" lnSpcReduction="20000"/>
          </a:bodyPr>
          <a:lstStyle/>
          <a:p>
            <a:pPr algn="l" rtl="0"/>
            <a:r>
              <a:rPr lang="en-US" dirty="0" smtClean="0"/>
              <a:t>The equation to be satisfied by the vorticity vector </a:t>
            </a:r>
            <a:r>
              <a:rPr lang="el-GR" dirty="0" smtClean="0"/>
              <a:t>ω</a:t>
            </a:r>
            <a:r>
              <a:rPr lang="en-US" dirty="0" smtClean="0"/>
              <a:t> for a fluid of </a:t>
            </a:r>
            <a:r>
              <a:rPr lang="en-US" dirty="0" smtClean="0">
                <a:solidFill>
                  <a:srgbClr val="FF0000"/>
                </a:solidFill>
              </a:rPr>
              <a:t>constant density and constant viscosity </a:t>
            </a:r>
            <a:r>
              <a:rPr lang="en-US" dirty="0" smtClean="0"/>
              <a:t>will be derived in this section.</a:t>
            </a:r>
          </a:p>
          <a:p>
            <a:pPr algn="l" rtl="0"/>
            <a:r>
              <a:rPr lang="en-US" dirty="0" smtClean="0"/>
              <a:t> Such an equation is useful in the study of viscous flows in </a:t>
            </a:r>
            <a:r>
              <a:rPr lang="en-US" dirty="0" smtClean="0">
                <a:solidFill>
                  <a:srgbClr val="FF0000"/>
                </a:solidFill>
              </a:rPr>
              <a:t>incompressible fluids</a:t>
            </a:r>
            <a:r>
              <a:rPr lang="en-US" dirty="0" smtClean="0"/>
              <a:t>, which is the topic of Part III of this book. </a:t>
            </a:r>
          </a:p>
          <a:p>
            <a:pPr algn="l" rtl="0"/>
            <a:r>
              <a:rPr lang="en-US" dirty="0" smtClean="0"/>
              <a:t>One reason that the vorticity equation is of interest is that it enables us to learn more about the physics of given flow fields.</a:t>
            </a:r>
          </a:p>
          <a:p>
            <a:pPr algn="l" rtl="0"/>
            <a:r>
              <a:rPr lang="en-US" dirty="0" smtClean="0"/>
              <a:t>Also, in the analysis of some flow fields it is frequently possible to make some statement about the vorticity distribution that facilitates the analysis if the problem is posed in terms of the vorticity.</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117</a:t>
            </a:fld>
            <a:endParaRPr lang="fa-I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11594" b="13043"/>
          <a:stretch>
            <a:fillRect/>
          </a:stretch>
        </p:blipFill>
        <p:spPr bwMode="auto">
          <a:xfrm>
            <a:off x="1447800" y="381000"/>
            <a:ext cx="5257800" cy="99060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76200" y="1752600"/>
            <a:ext cx="8763000" cy="1174423"/>
          </a:xfrm>
          <a:prstGeom prst="rect">
            <a:avLst/>
          </a:prstGeom>
          <a:noFill/>
          <a:ln w="9525">
            <a:noFill/>
            <a:miter lim="800000"/>
            <a:headEnd/>
            <a:tailEnd/>
          </a:ln>
        </p:spPr>
      </p:pic>
      <p:sp>
        <p:nvSpPr>
          <p:cNvPr id="7" name="Rectangle 6"/>
          <p:cNvSpPr/>
          <p:nvPr/>
        </p:nvSpPr>
        <p:spPr>
          <a:xfrm>
            <a:off x="0" y="2828836"/>
            <a:ext cx="9144000" cy="830997"/>
          </a:xfrm>
          <a:prstGeom prst="rect">
            <a:avLst/>
          </a:prstGeom>
        </p:spPr>
        <p:txBody>
          <a:bodyPr wrap="square">
            <a:spAutoFit/>
          </a:bodyPr>
          <a:lstStyle/>
          <a:p>
            <a:pPr algn="ctr" rtl="0"/>
            <a:r>
              <a:rPr lang="en-US" sz="2400" b="1" dirty="0" smtClean="0">
                <a:solidFill>
                  <a:srgbClr val="FF0000"/>
                </a:solidFill>
              </a:rPr>
              <a:t>The vorticity equation is obtained by taking the curl of this equation and noting that the curl of the gradient of any scalar is zero</a:t>
            </a:r>
            <a:endParaRPr lang="fa-IR" sz="2400" b="1" dirty="0">
              <a:solidFill>
                <a:srgbClr val="FF0000"/>
              </a:solidFill>
            </a:endParaRPr>
          </a:p>
        </p:txBody>
      </p:sp>
      <p:pic>
        <p:nvPicPr>
          <p:cNvPr id="5123" name="Picture 3"/>
          <p:cNvPicPr>
            <a:picLocks noChangeAspect="1" noChangeArrowheads="1"/>
          </p:cNvPicPr>
          <p:nvPr/>
        </p:nvPicPr>
        <p:blipFill>
          <a:blip r:embed="rId5" cstate="print"/>
          <a:srcRect/>
          <a:stretch>
            <a:fillRect/>
          </a:stretch>
        </p:blipFill>
        <p:spPr bwMode="auto">
          <a:xfrm>
            <a:off x="1905000" y="4038600"/>
            <a:ext cx="5324475" cy="1104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4" name="Picture 4"/>
          <p:cNvPicPr>
            <a:picLocks noChangeAspect="1" noChangeArrowheads="1"/>
          </p:cNvPicPr>
          <p:nvPr/>
        </p:nvPicPr>
        <p:blipFill>
          <a:blip r:embed="rId6" cstate="print"/>
          <a:srcRect/>
          <a:stretch>
            <a:fillRect/>
          </a:stretch>
        </p:blipFill>
        <p:spPr bwMode="auto">
          <a:xfrm>
            <a:off x="76200" y="5638800"/>
            <a:ext cx="8915400" cy="694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Arrow Connector 10"/>
          <p:cNvCxnSpPr/>
          <p:nvPr/>
        </p:nvCxnSpPr>
        <p:spPr>
          <a:xfrm flipH="1">
            <a:off x="3048000" y="5334000"/>
            <a:ext cx="533400" cy="1295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a:off x="4724400" y="5334000"/>
            <a:ext cx="533400" cy="1295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2746315" y="6412468"/>
            <a:ext cx="301685" cy="369332"/>
          </a:xfrm>
          <a:prstGeom prst="rect">
            <a:avLst/>
          </a:prstGeom>
        </p:spPr>
        <p:txBody>
          <a:bodyPr wrap="none">
            <a:spAutoFit/>
          </a:bodyPr>
          <a:lstStyle/>
          <a:p>
            <a:r>
              <a:rPr lang="en-US" dirty="0" smtClean="0"/>
              <a:t>0</a:t>
            </a:r>
            <a:endParaRPr lang="fa-IR" dirty="0"/>
          </a:p>
        </p:txBody>
      </p:sp>
      <p:sp>
        <p:nvSpPr>
          <p:cNvPr id="14" name="Rectangle 13"/>
          <p:cNvSpPr/>
          <p:nvPr/>
        </p:nvSpPr>
        <p:spPr>
          <a:xfrm>
            <a:off x="4422715" y="6412468"/>
            <a:ext cx="301685" cy="369332"/>
          </a:xfrm>
          <a:prstGeom prst="rect">
            <a:avLst/>
          </a:prstGeom>
        </p:spPr>
        <p:txBody>
          <a:bodyPr wrap="none">
            <a:spAutoFit/>
          </a:bodyPr>
          <a:lstStyle/>
          <a:p>
            <a:r>
              <a:rPr lang="en-US" dirty="0" smtClean="0"/>
              <a:t>0</a:t>
            </a:r>
            <a:endParaRPr lang="fa-IR" dirty="0"/>
          </a:p>
        </p:txBody>
      </p:sp>
      <p:sp>
        <p:nvSpPr>
          <p:cNvPr id="15" name="Slide Number Placeholder 14"/>
          <p:cNvSpPr>
            <a:spLocks noGrp="1"/>
          </p:cNvSpPr>
          <p:nvPr>
            <p:ph type="sldNum" sz="quarter" idx="12"/>
          </p:nvPr>
        </p:nvSpPr>
        <p:spPr/>
        <p:txBody>
          <a:bodyPr/>
          <a:lstStyle/>
          <a:p>
            <a:fld id="{86F77744-0308-434A-82FC-DEB67A89E99B}" type="slidenum">
              <a:rPr lang="fa-IR" smtClean="0"/>
              <a:pPr/>
              <a:t>118</a:t>
            </a:fld>
            <a:endParaRPr lang="fa-I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1295400" y="1295400"/>
            <a:ext cx="65532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85800" y="838200"/>
            <a:ext cx="2258054" cy="369332"/>
          </a:xfrm>
          <a:prstGeom prst="rect">
            <a:avLst/>
          </a:prstGeom>
        </p:spPr>
        <p:txBody>
          <a:bodyPr wrap="none">
            <a:spAutoFit/>
          </a:bodyPr>
          <a:lstStyle/>
          <a:p>
            <a:r>
              <a:rPr lang="en-US" dirty="0" smtClean="0"/>
              <a:t>In 3 dimensional flow:</a:t>
            </a:r>
            <a:endParaRPr lang="fa-IR" dirty="0"/>
          </a:p>
        </p:txBody>
      </p:sp>
      <p:sp>
        <p:nvSpPr>
          <p:cNvPr id="7" name="Rectangle 6"/>
          <p:cNvSpPr/>
          <p:nvPr/>
        </p:nvSpPr>
        <p:spPr>
          <a:xfrm>
            <a:off x="-31589" y="2895600"/>
            <a:ext cx="9175589" cy="646331"/>
          </a:xfrm>
          <a:prstGeom prst="rect">
            <a:avLst/>
          </a:prstGeom>
        </p:spPr>
        <p:txBody>
          <a:bodyPr wrap="none">
            <a:spAutoFit/>
          </a:bodyPr>
          <a:lstStyle/>
          <a:p>
            <a:pPr algn="l" rtl="0"/>
            <a:r>
              <a:rPr lang="en-US" dirty="0" smtClean="0"/>
              <a:t>In 2 dimensional flow: For two-dimensional flows the vorticity vector will be perpendicular to</a:t>
            </a:r>
          </a:p>
          <a:p>
            <a:pPr algn="l" rtl="0"/>
            <a:r>
              <a:rPr lang="en-US" dirty="0" smtClean="0"/>
              <a:t>the plane of the flow. Then</a:t>
            </a:r>
            <a:endParaRPr lang="fa-IR" dirty="0"/>
          </a:p>
        </p:txBody>
      </p:sp>
      <p:pic>
        <p:nvPicPr>
          <p:cNvPr id="6149" name="Picture 5"/>
          <p:cNvPicPr>
            <a:picLocks noChangeAspect="1" noChangeArrowheads="1"/>
          </p:cNvPicPr>
          <p:nvPr/>
        </p:nvPicPr>
        <p:blipFill>
          <a:blip r:embed="rId4" cstate="print"/>
          <a:srcRect/>
          <a:stretch>
            <a:fillRect/>
          </a:stretch>
        </p:blipFill>
        <p:spPr bwMode="auto">
          <a:xfrm>
            <a:off x="2286000" y="4038600"/>
            <a:ext cx="4572000" cy="123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119</a:t>
            </a:fld>
            <a:endParaRPr lang="fa-I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1371600" y="990600"/>
            <a:ext cx="4789714"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7" name="Picture 3"/>
          <p:cNvPicPr>
            <a:picLocks noChangeAspect="1" noChangeArrowheads="1"/>
          </p:cNvPicPr>
          <p:nvPr/>
        </p:nvPicPr>
        <p:blipFill>
          <a:blip r:embed="rId4" cstate="print"/>
          <a:srcRect/>
          <a:stretch>
            <a:fillRect/>
          </a:stretch>
        </p:blipFill>
        <p:spPr bwMode="auto">
          <a:xfrm>
            <a:off x="2162175" y="2354533"/>
            <a:ext cx="4038600" cy="424101"/>
          </a:xfrm>
          <a:prstGeom prst="rect">
            <a:avLst/>
          </a:prstGeom>
          <a:noFill/>
          <a:ln w="9525">
            <a:noFill/>
            <a:miter lim="800000"/>
            <a:headEnd/>
            <a:tailEnd/>
          </a:ln>
        </p:spPr>
      </p:pic>
      <p:pic>
        <p:nvPicPr>
          <p:cNvPr id="11268" name="Picture 4"/>
          <p:cNvPicPr>
            <a:picLocks noChangeAspect="1" noChangeArrowheads="1"/>
          </p:cNvPicPr>
          <p:nvPr/>
        </p:nvPicPr>
        <p:blipFill>
          <a:blip r:embed="rId5" cstate="print"/>
          <a:srcRect/>
          <a:stretch>
            <a:fillRect/>
          </a:stretch>
        </p:blipFill>
        <p:spPr bwMode="auto">
          <a:xfrm>
            <a:off x="2276475" y="3117341"/>
            <a:ext cx="3810000" cy="85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70" name="Picture 6"/>
          <p:cNvPicPr>
            <a:picLocks noChangeAspect="1" noChangeArrowheads="1"/>
          </p:cNvPicPr>
          <p:nvPr/>
        </p:nvPicPr>
        <p:blipFill>
          <a:blip r:embed="rId6" cstate="print"/>
          <a:srcRect/>
          <a:stretch>
            <a:fillRect/>
          </a:stretch>
        </p:blipFill>
        <p:spPr bwMode="auto">
          <a:xfrm>
            <a:off x="2895599" y="5486400"/>
            <a:ext cx="2869325"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894074" y="5791200"/>
            <a:ext cx="1313308" cy="369332"/>
          </a:xfrm>
          <a:prstGeom prst="rect">
            <a:avLst/>
          </a:prstGeom>
        </p:spPr>
        <p:txBody>
          <a:bodyPr wrap="none">
            <a:spAutoFit/>
          </a:bodyPr>
          <a:lstStyle/>
          <a:p>
            <a:r>
              <a:rPr lang="en-US" b="1" i="1" dirty="0">
                <a:solidFill>
                  <a:srgbClr val="FF0000"/>
                </a:solidFill>
              </a:rPr>
              <a:t>tensor form</a:t>
            </a:r>
            <a:endParaRPr lang="fa-IR" b="1" i="1" dirty="0">
              <a:solidFill>
                <a:srgbClr val="FF0000"/>
              </a:solidFill>
            </a:endParaRPr>
          </a:p>
        </p:txBody>
      </p:sp>
      <p:sp>
        <p:nvSpPr>
          <p:cNvPr id="10" name="Rectangle 9"/>
          <p:cNvSpPr/>
          <p:nvPr/>
        </p:nvSpPr>
        <p:spPr>
          <a:xfrm>
            <a:off x="1046025" y="4572000"/>
            <a:ext cx="1302151" cy="369332"/>
          </a:xfrm>
          <a:prstGeom prst="rect">
            <a:avLst/>
          </a:prstGeom>
        </p:spPr>
        <p:txBody>
          <a:bodyPr wrap="none">
            <a:spAutoFit/>
          </a:bodyPr>
          <a:lstStyle/>
          <a:p>
            <a:r>
              <a:rPr lang="en-US" b="1" dirty="0">
                <a:solidFill>
                  <a:srgbClr val="FF0000"/>
                </a:solidFill>
              </a:rPr>
              <a:t>vector form</a:t>
            </a:r>
            <a:endParaRPr lang="fa-IR" b="1" dirty="0">
              <a:solidFill>
                <a:srgbClr val="FF0000"/>
              </a:solidFill>
            </a:endParaRPr>
          </a:p>
        </p:txBody>
      </p:sp>
      <p:pic>
        <p:nvPicPr>
          <p:cNvPr id="197633" name="Picture 1"/>
          <p:cNvPicPr>
            <a:picLocks noChangeAspect="1" noChangeArrowheads="1"/>
          </p:cNvPicPr>
          <p:nvPr/>
        </p:nvPicPr>
        <p:blipFill>
          <a:blip r:embed="rId7" cstate="print"/>
          <a:srcRect/>
          <a:stretch>
            <a:fillRect/>
          </a:stretch>
        </p:blipFill>
        <p:spPr bwMode="auto">
          <a:xfrm>
            <a:off x="2895600" y="4343400"/>
            <a:ext cx="2571750" cy="885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86F77744-0308-434A-82FC-DEB67A89E99B}" type="slidenum">
              <a:rPr lang="fa-IR" smtClean="0"/>
              <a:pPr/>
              <a:t>12</a:t>
            </a:fld>
            <a:endParaRPr lang="fa-IR"/>
          </a:p>
        </p:txBody>
      </p:sp>
      <mc:AlternateContent xmlns:mc="http://schemas.openxmlformats.org/markup-compatibility/2006" xmlns:a14="http://schemas.microsoft.com/office/drawing/2010/main">
        <mc:Choice Requires="a14">
          <p:sp>
            <p:nvSpPr>
              <p:cNvPr id="5" name="TextBox 4"/>
              <p:cNvSpPr txBox="1"/>
              <p:nvPr/>
            </p:nvSpPr>
            <p:spPr>
              <a:xfrm>
                <a:off x="5774449" y="4664333"/>
                <a:ext cx="52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dirty="0" smtClean="0">
                              <a:latin typeface="Cambria Math" panose="02040503050406030204" pitchFamily="18" charset="0"/>
                            </a:rPr>
                          </m:ctrlPr>
                        </m:accPr>
                        <m:e>
                          <m:r>
                            <a:rPr lang="en-US" i="1" dirty="0">
                              <a:latin typeface="Cambria Math" panose="02040503050406030204" pitchFamily="18" charset="0"/>
                            </a:rPr>
                            <m:t>𝑢</m:t>
                          </m:r>
                        </m:e>
                      </m:acc>
                      <m:r>
                        <a:rPr lang="en-US" b="0" i="1" smtClean="0">
                          <a:latin typeface="Cambria Math" panose="02040503050406030204" pitchFamily="18" charset="0"/>
                        </a:rPr>
                        <m:t>=</m:t>
                      </m:r>
                      <m:r>
                        <a:rPr lang="en-US" b="0" i="1" smtClean="0">
                          <a:latin typeface="Cambria Math" panose="02040503050406030204" pitchFamily="18" charset="0"/>
                        </a:rPr>
                        <m:t>𝑢𝑖</m:t>
                      </m:r>
                      <m:r>
                        <a:rPr lang="en-US" b="0" i="1" smtClean="0">
                          <a:latin typeface="Cambria Math" panose="02040503050406030204" pitchFamily="18" charset="0"/>
                        </a:rPr>
                        <m:t>+</m:t>
                      </m:r>
                      <m:r>
                        <a:rPr lang="en-US" b="0" i="1" smtClean="0">
                          <a:latin typeface="Cambria Math" panose="02040503050406030204" pitchFamily="18" charset="0"/>
                        </a:rPr>
                        <m:t>𝑣𝑗</m:t>
                      </m:r>
                      <m:r>
                        <a:rPr lang="en-US" b="0" i="1" smtClean="0">
                          <a:latin typeface="Cambria Math" panose="02040503050406030204" pitchFamily="18" charset="0"/>
                        </a:rPr>
                        <m:t>+</m:t>
                      </m:r>
                      <m:r>
                        <a:rPr lang="en-US" b="0" i="1" smtClean="0">
                          <a:latin typeface="Cambria Math" panose="02040503050406030204" pitchFamily="18" charset="0"/>
                        </a:rPr>
                        <m:t>𝑤𝑘</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774449" y="4664333"/>
                <a:ext cx="52900" cy="276999"/>
              </a:xfrm>
              <a:prstGeom prst="rect">
                <a:avLst/>
              </a:prstGeom>
              <a:blipFill>
                <a:blip r:embed="rId8"/>
                <a:stretch>
                  <a:fillRect l="-111111" t="-2174" r="-3155556" b="-32609"/>
                </a:stretch>
              </a:blipFill>
            </p:spPr>
            <p:txBody>
              <a:bodyPr/>
              <a:lstStyle/>
              <a:p>
                <a:r>
                  <a:rPr lang="en-US">
                    <a:noFill/>
                  </a:rPr>
                  <a:t> </a:t>
                </a:r>
              </a:p>
            </p:txBody>
          </p:sp>
        </mc:Fallback>
      </mc:AlternateContent>
      <p:sp>
        <p:nvSpPr>
          <p:cNvPr id="6" name="Freeform 5"/>
          <p:cNvSpPr/>
          <p:nvPr/>
        </p:nvSpPr>
        <p:spPr>
          <a:xfrm>
            <a:off x="4705350" y="4943475"/>
            <a:ext cx="1123950" cy="276232"/>
          </a:xfrm>
          <a:custGeom>
            <a:avLst/>
            <a:gdLst>
              <a:gd name="connsiteX0" fmla="*/ 0 w 1123950"/>
              <a:gd name="connsiteY0" fmla="*/ 0 h 276232"/>
              <a:gd name="connsiteX1" fmla="*/ 876300 w 1123950"/>
              <a:gd name="connsiteY1" fmla="*/ 276225 h 276232"/>
              <a:gd name="connsiteX2" fmla="*/ 1123950 w 1123950"/>
              <a:gd name="connsiteY2" fmla="*/ 9525 h 276232"/>
              <a:gd name="connsiteX3" fmla="*/ 1123950 w 1123950"/>
              <a:gd name="connsiteY3" fmla="*/ 9525 h 276232"/>
            </a:gdLst>
            <a:ahLst/>
            <a:cxnLst>
              <a:cxn ang="0">
                <a:pos x="connsiteX0" y="connsiteY0"/>
              </a:cxn>
              <a:cxn ang="0">
                <a:pos x="connsiteX1" y="connsiteY1"/>
              </a:cxn>
              <a:cxn ang="0">
                <a:pos x="connsiteX2" y="connsiteY2"/>
              </a:cxn>
              <a:cxn ang="0">
                <a:pos x="connsiteX3" y="connsiteY3"/>
              </a:cxn>
            </a:cxnLst>
            <a:rect l="l" t="t" r="r" b="b"/>
            <a:pathLst>
              <a:path w="1123950" h="276232">
                <a:moveTo>
                  <a:pt x="0" y="0"/>
                </a:moveTo>
                <a:cubicBezTo>
                  <a:pt x="344487" y="137319"/>
                  <a:pt x="688975" y="274638"/>
                  <a:pt x="876300" y="276225"/>
                </a:cubicBezTo>
                <a:cubicBezTo>
                  <a:pt x="1063625" y="277813"/>
                  <a:pt x="1123950" y="9525"/>
                  <a:pt x="1123950" y="9525"/>
                </a:cubicBezTo>
                <a:lnTo>
                  <a:pt x="1123950" y="9525"/>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1143000"/>
          </a:xfrm>
        </p:spPr>
        <p:txBody>
          <a:bodyPr/>
          <a:lstStyle/>
          <a:p>
            <a:r>
              <a:rPr lang="en-US" dirty="0" smtClean="0"/>
              <a:t>1, 2, 3</a:t>
            </a:r>
            <a:endParaRPr lang="fa-IR" dirty="0"/>
          </a:p>
        </p:txBody>
      </p:sp>
      <p:sp>
        <p:nvSpPr>
          <p:cNvPr id="3" name="Slide Number Placeholder 2"/>
          <p:cNvSpPr>
            <a:spLocks noGrp="1"/>
          </p:cNvSpPr>
          <p:nvPr>
            <p:ph type="sldNum" sz="quarter" idx="12"/>
          </p:nvPr>
        </p:nvSpPr>
        <p:spPr/>
        <p:txBody>
          <a:bodyPr/>
          <a:lstStyle/>
          <a:p>
            <a:fld id="{86F77744-0308-434A-82FC-DEB67A89E99B}" type="slidenum">
              <a:rPr lang="fa-IR" smtClean="0"/>
              <a:pPr/>
              <a:t>120</a:t>
            </a:fld>
            <a:endParaRPr lang="fa-I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Part 2</a:t>
            </a:r>
            <a:endParaRPr lang="fa-IR" dirty="0"/>
          </a:p>
        </p:txBody>
      </p:sp>
      <p:sp>
        <p:nvSpPr>
          <p:cNvPr id="4" name="Subtitle 3"/>
          <p:cNvSpPr>
            <a:spLocks noGrp="1"/>
          </p:cNvSpPr>
          <p:nvPr>
            <p:ph type="subTitle" idx="1"/>
          </p:nvPr>
        </p:nvSpPr>
        <p:spPr/>
        <p:txBody>
          <a:bodyPr/>
          <a:lstStyle/>
          <a:p>
            <a:r>
              <a:rPr lang="en-US" dirty="0" smtClean="0"/>
              <a:t>IDEAL-FLUID FLOW</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121</a:t>
            </a:fld>
            <a:endParaRPr lang="fa-I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2: chapters 4, 5 and 6</a:t>
            </a:r>
            <a:endParaRPr lang="fa-IR" dirty="0"/>
          </a:p>
        </p:txBody>
      </p:sp>
      <p:sp>
        <p:nvSpPr>
          <p:cNvPr id="3" name="Content Placeholder 2"/>
          <p:cNvSpPr>
            <a:spLocks noGrp="1"/>
          </p:cNvSpPr>
          <p:nvPr>
            <p:ph idx="1"/>
          </p:nvPr>
        </p:nvSpPr>
        <p:spPr/>
        <p:txBody>
          <a:bodyPr>
            <a:normAutofit fontScale="85000" lnSpcReduction="10000"/>
          </a:bodyPr>
          <a:lstStyle/>
          <a:p>
            <a:pPr algn="l" rtl="0"/>
            <a:r>
              <a:rPr lang="en-US" dirty="0" smtClean="0"/>
              <a:t>This part of the book deals with the flow of ideal fluids, that is, fluids that are </a:t>
            </a:r>
            <a:r>
              <a:rPr lang="en-US" dirty="0" smtClean="0">
                <a:solidFill>
                  <a:srgbClr val="FF0000"/>
                </a:solidFill>
              </a:rPr>
              <a:t>inviscid</a:t>
            </a:r>
            <a:r>
              <a:rPr lang="en-US" dirty="0" smtClean="0"/>
              <a:t> and </a:t>
            </a:r>
            <a:r>
              <a:rPr lang="en-US" dirty="0" smtClean="0">
                <a:solidFill>
                  <a:srgbClr val="FF0000"/>
                </a:solidFill>
              </a:rPr>
              <a:t>incompressible</a:t>
            </a:r>
            <a:r>
              <a:rPr lang="en-US" dirty="0" smtClean="0"/>
              <a:t>. The results are therefore limited to flow fields in which viscous effects of the fluid are negligible and compressibility of the fluid is unimportant. </a:t>
            </a:r>
          </a:p>
          <a:p>
            <a:pPr algn="l" rtl="0"/>
            <a:r>
              <a:rPr lang="en-US" dirty="0" smtClean="0"/>
              <a:t>Then, any phenomena that are predicted by the governing equations will be due to the inertia of the fluid. The mathematical simplification that results from neglecting viscous and compressible effects is great, and consequently the topic of ideal-fluid flow is, mathematically, the best understood</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122</a:t>
            </a:fld>
            <a:endParaRPr lang="fa-I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Governing Equations and Boundary Conditions</a:t>
            </a:r>
            <a:endParaRPr lang="fa-IR" dirty="0"/>
          </a:p>
        </p:txBody>
      </p:sp>
      <p:pic>
        <p:nvPicPr>
          <p:cNvPr id="4100" name="Picture 4"/>
          <p:cNvPicPr>
            <a:picLocks noChangeAspect="1" noChangeArrowheads="1"/>
          </p:cNvPicPr>
          <p:nvPr/>
        </p:nvPicPr>
        <p:blipFill>
          <a:blip r:embed="rId2" cstate="print"/>
          <a:srcRect/>
          <a:stretch>
            <a:fillRect/>
          </a:stretch>
        </p:blipFill>
        <p:spPr bwMode="auto">
          <a:xfrm>
            <a:off x="1219200" y="4876800"/>
            <a:ext cx="7181850" cy="600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1" name="Picture 5"/>
          <p:cNvPicPr>
            <a:picLocks noChangeAspect="1" noChangeArrowheads="1"/>
          </p:cNvPicPr>
          <p:nvPr/>
        </p:nvPicPr>
        <p:blipFill>
          <a:blip r:embed="rId3" cstate="print"/>
          <a:srcRect/>
          <a:stretch>
            <a:fillRect/>
          </a:stretch>
        </p:blipFill>
        <p:spPr bwMode="auto">
          <a:xfrm>
            <a:off x="2209800" y="2133600"/>
            <a:ext cx="5067300"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219200" y="5638800"/>
            <a:ext cx="7467600" cy="646331"/>
          </a:xfrm>
          <a:prstGeom prst="rect">
            <a:avLst/>
          </a:prstGeom>
        </p:spPr>
        <p:txBody>
          <a:bodyPr wrap="square">
            <a:spAutoFit/>
          </a:bodyPr>
          <a:lstStyle/>
          <a:p>
            <a:pPr algn="ctr"/>
            <a:r>
              <a:rPr lang="en-US" b="1" dirty="0" smtClean="0"/>
              <a:t>where n is the unit normal to the surface of the body and U is the velocity</a:t>
            </a:r>
          </a:p>
          <a:p>
            <a:pPr algn="ctr"/>
            <a:r>
              <a:rPr lang="en-US" b="1" dirty="0" smtClean="0"/>
              <a:t>vector of the body.</a:t>
            </a:r>
            <a:endParaRPr lang="fa-IR" b="1" dirty="0"/>
          </a:p>
        </p:txBody>
      </p:sp>
      <p:sp>
        <p:nvSpPr>
          <p:cNvPr id="6" name="Slide Number Placeholder 5"/>
          <p:cNvSpPr>
            <a:spLocks noGrp="1"/>
          </p:cNvSpPr>
          <p:nvPr>
            <p:ph type="sldNum" sz="quarter" idx="12"/>
          </p:nvPr>
        </p:nvSpPr>
        <p:spPr/>
        <p:txBody>
          <a:bodyPr/>
          <a:lstStyle/>
          <a:p>
            <a:fld id="{86F77744-0308-434A-82FC-DEB67A89E99B}" type="slidenum">
              <a:rPr lang="fa-IR" smtClean="0"/>
              <a:pPr/>
              <a:t>123</a:t>
            </a:fld>
            <a:endParaRPr lang="fa-I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Flows</a:t>
            </a:r>
            <a:endParaRPr lang="fa-IR" dirty="0"/>
          </a:p>
        </p:txBody>
      </p:sp>
      <p:sp>
        <p:nvSpPr>
          <p:cNvPr id="3" name="Content Placeholder 2"/>
          <p:cNvSpPr>
            <a:spLocks noGrp="1"/>
          </p:cNvSpPr>
          <p:nvPr>
            <p:ph idx="1"/>
          </p:nvPr>
        </p:nvSpPr>
        <p:spPr/>
        <p:txBody>
          <a:bodyPr>
            <a:normAutofit/>
          </a:bodyPr>
          <a:lstStyle/>
          <a:p>
            <a:pPr algn="l" rtl="0"/>
            <a:r>
              <a:rPr lang="en-US" dirty="0" smtClean="0"/>
              <a:t>If the flow of an ideal fluid about a body originates in an </a:t>
            </a:r>
            <a:r>
              <a:rPr lang="en-US" dirty="0" smtClean="0">
                <a:solidFill>
                  <a:srgbClr val="FF0000"/>
                </a:solidFill>
              </a:rPr>
              <a:t>irrotational flow</a:t>
            </a:r>
            <a:r>
              <a:rPr lang="en-US" dirty="0" smtClean="0"/>
              <a:t>, such as a uniform flow, for example, then </a:t>
            </a:r>
            <a:r>
              <a:rPr lang="en-US" dirty="0" smtClean="0">
                <a:solidFill>
                  <a:srgbClr val="FF0000"/>
                </a:solidFill>
              </a:rPr>
              <a:t>Kelvin’s theorem</a:t>
            </a:r>
            <a:r>
              <a:rPr lang="en-US" dirty="0" smtClean="0"/>
              <a:t> guarantees that the flow will remain irrotational even near the body. That is, the vorticity vector </a:t>
            </a:r>
            <a:r>
              <a:rPr lang="el-GR" dirty="0" smtClean="0"/>
              <a:t>ω</a:t>
            </a:r>
            <a:r>
              <a:rPr lang="en-US" dirty="0" smtClean="0"/>
              <a:t> will be zero everywhere in the fluid.</a:t>
            </a:r>
            <a:endParaRPr lang="fa-IR" dirty="0"/>
          </a:p>
        </p:txBody>
      </p:sp>
      <p:pic>
        <p:nvPicPr>
          <p:cNvPr id="1027" name="Picture 3"/>
          <p:cNvPicPr>
            <a:picLocks noChangeAspect="1" noChangeArrowheads="1"/>
          </p:cNvPicPr>
          <p:nvPr/>
        </p:nvPicPr>
        <p:blipFill>
          <a:blip r:embed="rId3" cstate="print"/>
          <a:srcRect/>
          <a:stretch>
            <a:fillRect/>
          </a:stretch>
        </p:blipFill>
        <p:spPr bwMode="auto">
          <a:xfrm>
            <a:off x="1276350" y="5010150"/>
            <a:ext cx="1695450" cy="781050"/>
          </a:xfrm>
          <a:prstGeom prst="rect">
            <a:avLst/>
          </a:prstGeom>
          <a:noFill/>
          <a:ln w="9525">
            <a:noFill/>
            <a:miter lim="800000"/>
            <a:headEnd/>
            <a:tailEnd/>
          </a:ln>
        </p:spPr>
      </p:pic>
      <p:sp>
        <p:nvSpPr>
          <p:cNvPr id="6" name="Rectangle 5"/>
          <p:cNvSpPr/>
          <p:nvPr/>
        </p:nvSpPr>
        <p:spPr>
          <a:xfrm>
            <a:off x="3299900" y="5105400"/>
            <a:ext cx="1210075" cy="369332"/>
          </a:xfrm>
          <a:prstGeom prst="rect">
            <a:avLst/>
          </a:prstGeom>
        </p:spPr>
        <p:txBody>
          <a:bodyPr wrap="none">
            <a:spAutoFit/>
          </a:bodyPr>
          <a:lstStyle/>
          <a:p>
            <a:r>
              <a:rPr lang="en-US" dirty="0" smtClean="0"/>
              <a:t>Continuity </a:t>
            </a:r>
            <a:endParaRPr lang="fa-IR" dirty="0"/>
          </a:p>
        </p:txBody>
      </p:sp>
      <p:cxnSp>
        <p:nvCxnSpPr>
          <p:cNvPr id="8" name="Straight Arrow Connector 7"/>
          <p:cNvCxnSpPr/>
          <p:nvPr/>
        </p:nvCxnSpPr>
        <p:spPr>
          <a:xfrm>
            <a:off x="3124200" y="5486400"/>
            <a:ext cx="22098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28" name="Picture 4"/>
          <p:cNvPicPr>
            <a:picLocks noChangeAspect="1" noChangeArrowheads="1"/>
          </p:cNvPicPr>
          <p:nvPr/>
        </p:nvPicPr>
        <p:blipFill>
          <a:blip r:embed="rId4" cstate="print"/>
          <a:srcRect/>
          <a:stretch>
            <a:fillRect/>
          </a:stretch>
        </p:blipFill>
        <p:spPr bwMode="auto">
          <a:xfrm>
            <a:off x="5562600" y="5029200"/>
            <a:ext cx="1781175" cy="65722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2743200" y="5693939"/>
            <a:ext cx="4343400" cy="1011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86F77744-0308-434A-82FC-DEB67A89E99B}" type="slidenum">
              <a:rPr lang="fa-IR" smtClean="0"/>
              <a:pPr/>
              <a:t>124</a:t>
            </a:fld>
            <a:endParaRPr lang="fa-I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4: Two-Dimensional Potential Flows</a:t>
            </a:r>
            <a:endParaRPr lang="fa-IR" dirty="0"/>
          </a:p>
        </p:txBody>
      </p:sp>
      <p:sp>
        <p:nvSpPr>
          <p:cNvPr id="3" name="Content Placeholder 2"/>
          <p:cNvSpPr>
            <a:spLocks noGrp="1"/>
          </p:cNvSpPr>
          <p:nvPr>
            <p:ph idx="1"/>
          </p:nvPr>
        </p:nvSpPr>
        <p:spPr/>
        <p:txBody>
          <a:bodyPr>
            <a:normAutofit fontScale="77500" lnSpcReduction="20000"/>
          </a:bodyPr>
          <a:lstStyle/>
          <a:p>
            <a:pPr algn="l" rtl="0"/>
            <a:r>
              <a:rPr lang="en-US" b="1" dirty="0" smtClean="0">
                <a:solidFill>
                  <a:srgbClr val="0000FF"/>
                </a:solidFill>
              </a:rPr>
              <a:t>STREAM FUNCTION:</a:t>
            </a:r>
          </a:p>
          <a:p>
            <a:pPr algn="l" rtl="0"/>
            <a:r>
              <a:rPr lang="en-US" dirty="0" smtClean="0"/>
              <a:t>The velocity </a:t>
            </a:r>
            <a:r>
              <a:rPr lang="en-US" dirty="0" smtClean="0">
                <a:solidFill>
                  <a:srgbClr val="FF0000"/>
                </a:solidFill>
              </a:rPr>
              <a:t>potential </a:t>
            </a:r>
            <a:r>
              <a:rPr lang="el-GR" dirty="0" smtClean="0">
                <a:solidFill>
                  <a:srgbClr val="FF0000"/>
                </a:solidFill>
              </a:rPr>
              <a:t>Φ</a:t>
            </a:r>
            <a:r>
              <a:rPr lang="en-US" dirty="0" smtClean="0"/>
              <a:t> was defined in such a way that it automatically satisfied the condition of </a:t>
            </a:r>
            <a:r>
              <a:rPr lang="en-US" dirty="0" smtClean="0">
                <a:solidFill>
                  <a:srgbClr val="FF0000"/>
                </a:solidFill>
              </a:rPr>
              <a:t>irrotationality</a:t>
            </a:r>
            <a:r>
              <a:rPr lang="en-US" dirty="0" smtClean="0"/>
              <a:t>.</a:t>
            </a:r>
          </a:p>
          <a:p>
            <a:pPr algn="l" rtl="0"/>
            <a:r>
              <a:rPr lang="en-US" dirty="0" smtClean="0"/>
              <a:t> The </a:t>
            </a:r>
            <a:r>
              <a:rPr lang="en-US" dirty="0" smtClean="0">
                <a:solidFill>
                  <a:srgbClr val="FF0000"/>
                </a:solidFill>
              </a:rPr>
              <a:t>continuity equation </a:t>
            </a:r>
            <a:r>
              <a:rPr lang="en-US" dirty="0" smtClean="0"/>
              <a:t>then showed that </a:t>
            </a:r>
            <a:r>
              <a:rPr lang="el-GR" dirty="0" smtClean="0"/>
              <a:t>Φ</a:t>
            </a:r>
            <a:r>
              <a:rPr lang="en-US" dirty="0" smtClean="0"/>
              <a:t> had to be a solution of </a:t>
            </a:r>
            <a:r>
              <a:rPr lang="en-US" dirty="0" smtClean="0">
                <a:solidFill>
                  <a:srgbClr val="FF0000"/>
                </a:solidFill>
              </a:rPr>
              <a:t>Laplace’s equation</a:t>
            </a:r>
            <a:r>
              <a:rPr lang="en-US" dirty="0" smtClean="0"/>
              <a:t>.</a:t>
            </a:r>
          </a:p>
          <a:p>
            <a:pPr algn="l" rtl="0"/>
            <a:r>
              <a:rPr lang="en-US" dirty="0" smtClean="0"/>
              <a:t> </a:t>
            </a:r>
            <a:r>
              <a:rPr lang="en-US" dirty="0" smtClean="0">
                <a:solidFill>
                  <a:srgbClr val="0000FF"/>
                </a:solidFill>
              </a:rPr>
              <a:t>A second function (</a:t>
            </a:r>
            <a:r>
              <a:rPr lang="el-GR" dirty="0" smtClean="0">
                <a:solidFill>
                  <a:srgbClr val="0000FF"/>
                </a:solidFill>
              </a:rPr>
              <a:t>Ψ</a:t>
            </a:r>
            <a:r>
              <a:rPr lang="en-US" dirty="0" smtClean="0">
                <a:solidFill>
                  <a:srgbClr val="0000FF"/>
                </a:solidFill>
              </a:rPr>
              <a:t>) </a:t>
            </a:r>
            <a:r>
              <a:rPr lang="en-US" dirty="0" smtClean="0"/>
              <a:t>may be defined by a complementary procedure for two-dimensional incompressible fluid flows.</a:t>
            </a:r>
          </a:p>
          <a:p>
            <a:pPr algn="l" rtl="0"/>
            <a:r>
              <a:rPr lang="en-US" dirty="0" smtClean="0"/>
              <a:t>That is, a function may be defined in such a way that it automatically satisfies the continuity equation, and the equation it must satisfy will be determined by the condition of irrotationality.</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125</a:t>
            </a:fld>
            <a:endParaRPr lang="fa-I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continuity equation, in Cartesian coordinates</a:t>
            </a:r>
            <a:endParaRPr lang="fa-IR" dirty="0"/>
          </a:p>
        </p:txBody>
      </p:sp>
      <p:sp>
        <p:nvSpPr>
          <p:cNvPr id="3" name="Content Placeholder 2"/>
          <p:cNvSpPr>
            <a:spLocks noGrp="1"/>
          </p:cNvSpPr>
          <p:nvPr>
            <p:ph idx="1"/>
          </p:nvPr>
        </p:nvSpPr>
        <p:spPr/>
        <p:txBody>
          <a:bodyPr/>
          <a:lstStyle/>
          <a:p>
            <a:pPr algn="l" rtl="0"/>
            <a:r>
              <a:rPr lang="en-US" dirty="0" smtClean="0"/>
              <a:t>Incompressible</a:t>
            </a:r>
          </a:p>
          <a:p>
            <a:pPr algn="l" rtl="0"/>
            <a:r>
              <a:rPr lang="en-US" dirty="0" smtClean="0"/>
              <a:t>2D</a:t>
            </a:r>
          </a:p>
          <a:p>
            <a:pPr algn="l" rtl="0"/>
            <a:r>
              <a:rPr lang="en-US" dirty="0" smtClean="0"/>
              <a:t>Steady</a:t>
            </a:r>
            <a:endParaRPr lang="fa-IR" dirty="0"/>
          </a:p>
        </p:txBody>
      </p:sp>
      <p:pic>
        <p:nvPicPr>
          <p:cNvPr id="2050" name="Picture 2"/>
          <p:cNvPicPr>
            <a:picLocks noChangeAspect="1" noChangeArrowheads="1"/>
          </p:cNvPicPr>
          <p:nvPr/>
        </p:nvPicPr>
        <p:blipFill>
          <a:blip r:embed="rId2" cstate="print"/>
          <a:srcRect/>
          <a:stretch>
            <a:fillRect/>
          </a:stretch>
        </p:blipFill>
        <p:spPr bwMode="auto">
          <a:xfrm>
            <a:off x="3200400" y="3276600"/>
            <a:ext cx="3009900" cy="15621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126</a:t>
            </a:fld>
            <a:endParaRPr lang="fa-I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stream function:</a:t>
            </a:r>
            <a:endParaRPr lang="fa-IR" dirty="0"/>
          </a:p>
        </p:txBody>
      </p:sp>
      <p:pic>
        <p:nvPicPr>
          <p:cNvPr id="3074" name="Picture 2"/>
          <p:cNvPicPr>
            <a:picLocks noChangeAspect="1" noChangeArrowheads="1"/>
          </p:cNvPicPr>
          <p:nvPr/>
        </p:nvPicPr>
        <p:blipFill>
          <a:blip r:embed="rId2" cstate="print"/>
          <a:srcRect/>
          <a:stretch>
            <a:fillRect/>
          </a:stretch>
        </p:blipFill>
        <p:spPr bwMode="auto">
          <a:xfrm>
            <a:off x="1600200" y="1447800"/>
            <a:ext cx="2466975" cy="2876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127</a:t>
            </a:fld>
            <a:endParaRPr lang="fa-I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fa-IR" dirty="0" smtClean="0"/>
              <a:t> </a:t>
            </a:r>
            <a:r>
              <a:rPr lang="en-US" dirty="0" smtClean="0"/>
              <a:t>Vorticity in 2D irrotational flow:</a:t>
            </a:r>
            <a:endParaRPr lang="fa-IR" dirty="0"/>
          </a:p>
        </p:txBody>
      </p:sp>
      <p:sp>
        <p:nvSpPr>
          <p:cNvPr id="3" name="Content Placeholder 2"/>
          <p:cNvSpPr>
            <a:spLocks noGrp="1"/>
          </p:cNvSpPr>
          <p:nvPr>
            <p:ph idx="1"/>
          </p:nvPr>
        </p:nvSpPr>
        <p:spPr/>
        <p:txBody>
          <a:bodyPr/>
          <a:lstStyle/>
          <a:p>
            <a:pPr algn="l" rtl="0"/>
            <a:r>
              <a:rPr lang="en-US" dirty="0" smtClean="0"/>
              <a:t>Components of the vorticity</a:t>
            </a:r>
            <a:endParaRPr lang="fa-IR" dirty="0"/>
          </a:p>
        </p:txBody>
      </p:sp>
      <p:pic>
        <p:nvPicPr>
          <p:cNvPr id="4098" name="Picture 2"/>
          <p:cNvPicPr>
            <a:picLocks noChangeAspect="1" noChangeArrowheads="1"/>
          </p:cNvPicPr>
          <p:nvPr/>
        </p:nvPicPr>
        <p:blipFill>
          <a:blip r:embed="rId3" cstate="print"/>
          <a:srcRect/>
          <a:stretch>
            <a:fillRect/>
          </a:stretch>
        </p:blipFill>
        <p:spPr bwMode="auto">
          <a:xfrm>
            <a:off x="5867400" y="1524000"/>
            <a:ext cx="1828800" cy="809625"/>
          </a:xfrm>
          <a:prstGeom prst="rect">
            <a:avLst/>
          </a:prstGeom>
          <a:noFill/>
          <a:ln w="9525">
            <a:noFill/>
            <a:miter lim="800000"/>
            <a:headEnd/>
            <a:tailEnd/>
          </a:ln>
        </p:spPr>
      </p:pic>
      <p:cxnSp>
        <p:nvCxnSpPr>
          <p:cNvPr id="6" name="Straight Arrow Connector 5"/>
          <p:cNvCxnSpPr/>
          <p:nvPr/>
        </p:nvCxnSpPr>
        <p:spPr>
          <a:xfrm flipH="1">
            <a:off x="6019800" y="1295400"/>
            <a:ext cx="5334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553200" y="1371600"/>
            <a:ext cx="5334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172200" y="2590800"/>
            <a:ext cx="301685" cy="369332"/>
          </a:xfrm>
          <a:prstGeom prst="rect">
            <a:avLst/>
          </a:prstGeom>
        </p:spPr>
        <p:txBody>
          <a:bodyPr wrap="none">
            <a:spAutoFit/>
          </a:bodyPr>
          <a:lstStyle/>
          <a:p>
            <a:r>
              <a:rPr lang="en-US" dirty="0" smtClean="0"/>
              <a:t>0</a:t>
            </a:r>
            <a:endParaRPr lang="fa-IR" dirty="0"/>
          </a:p>
        </p:txBody>
      </p:sp>
      <p:pic>
        <p:nvPicPr>
          <p:cNvPr id="4099" name="Picture 3"/>
          <p:cNvPicPr>
            <a:picLocks noChangeAspect="1" noChangeArrowheads="1"/>
          </p:cNvPicPr>
          <p:nvPr/>
        </p:nvPicPr>
        <p:blipFill>
          <a:blip r:embed="rId4" cstate="print"/>
          <a:srcRect/>
          <a:stretch>
            <a:fillRect/>
          </a:stretch>
        </p:blipFill>
        <p:spPr bwMode="auto">
          <a:xfrm>
            <a:off x="457200" y="3429000"/>
            <a:ext cx="4267200" cy="742122"/>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5181600" y="3200400"/>
            <a:ext cx="2743200" cy="1268005"/>
          </a:xfrm>
          <a:prstGeom prst="rect">
            <a:avLst/>
          </a:prstGeom>
          <a:noFill/>
          <a:ln w="9525">
            <a:noFill/>
            <a:miter lim="800000"/>
            <a:headEnd/>
            <a:tailEnd/>
          </a:ln>
        </p:spPr>
      </p:pic>
      <p:pic>
        <p:nvPicPr>
          <p:cNvPr id="4101" name="Picture 5"/>
          <p:cNvPicPr>
            <a:picLocks noChangeAspect="1" noChangeArrowheads="1"/>
          </p:cNvPicPr>
          <p:nvPr/>
        </p:nvPicPr>
        <p:blipFill>
          <a:blip r:embed="rId6" cstate="print"/>
          <a:srcRect/>
          <a:stretch>
            <a:fillRect/>
          </a:stretch>
        </p:blipFill>
        <p:spPr bwMode="auto">
          <a:xfrm>
            <a:off x="3048000" y="4800600"/>
            <a:ext cx="299085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86F77744-0308-434A-82FC-DEB67A89E99B}" type="slidenum">
              <a:rPr lang="fa-IR" smtClean="0"/>
              <a:pPr/>
              <a:t>128</a:t>
            </a:fld>
            <a:endParaRPr lang="fa-I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Equation of </a:t>
            </a:r>
            <a:r>
              <a:rPr lang="el-GR" dirty="0" smtClean="0"/>
              <a:t>ψ</a:t>
            </a:r>
            <a:r>
              <a:rPr lang="en-US" dirty="0" smtClean="0"/>
              <a:t>=</a:t>
            </a:r>
            <a:r>
              <a:rPr lang="en-US" dirty="0" err="1" smtClean="0"/>
              <a:t>cte</a:t>
            </a:r>
            <a:endParaRPr lang="fa-IR" dirty="0"/>
          </a:p>
        </p:txBody>
      </p:sp>
      <p:pic>
        <p:nvPicPr>
          <p:cNvPr id="5122" name="Picture 2"/>
          <p:cNvPicPr>
            <a:picLocks noChangeAspect="1" noChangeArrowheads="1"/>
          </p:cNvPicPr>
          <p:nvPr/>
        </p:nvPicPr>
        <p:blipFill>
          <a:blip r:embed="rId2" cstate="print"/>
          <a:srcRect/>
          <a:stretch>
            <a:fillRect/>
          </a:stretch>
        </p:blipFill>
        <p:spPr bwMode="auto">
          <a:xfrm>
            <a:off x="2667000" y="1219200"/>
            <a:ext cx="4038600" cy="207645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3048000" y="3505200"/>
            <a:ext cx="3514725" cy="3114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129</a:t>
            </a:fld>
            <a:endParaRPr lang="fa-I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Reynolds’ Transport Theorem</a:t>
            </a:r>
            <a:endParaRPr lang="fa-IR" dirty="0"/>
          </a:p>
        </p:txBody>
      </p:sp>
      <p:pic>
        <p:nvPicPr>
          <p:cNvPr id="1026" name="Picture 2"/>
          <p:cNvPicPr>
            <a:picLocks noChangeAspect="1" noChangeArrowheads="1"/>
          </p:cNvPicPr>
          <p:nvPr/>
        </p:nvPicPr>
        <p:blipFill>
          <a:blip r:embed="rId2" cstate="print"/>
          <a:srcRect/>
          <a:stretch>
            <a:fillRect/>
          </a:stretch>
        </p:blipFill>
        <p:spPr bwMode="auto">
          <a:xfrm>
            <a:off x="1981200" y="1295399"/>
            <a:ext cx="4800600" cy="437272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85800" y="5638800"/>
            <a:ext cx="7439025" cy="8001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13</a:t>
            </a:fld>
            <a:endParaRPr lang="fa-I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flow rate: Q</a:t>
            </a:r>
            <a:endParaRPr lang="fa-IR" dirty="0"/>
          </a:p>
        </p:txBody>
      </p:sp>
      <p:pic>
        <p:nvPicPr>
          <p:cNvPr id="6146" name="Picture 2"/>
          <p:cNvPicPr>
            <a:picLocks noChangeAspect="1" noChangeArrowheads="1"/>
          </p:cNvPicPr>
          <p:nvPr/>
        </p:nvPicPr>
        <p:blipFill>
          <a:blip r:embed="rId2" cstate="print"/>
          <a:srcRect/>
          <a:stretch>
            <a:fillRect/>
          </a:stretch>
        </p:blipFill>
        <p:spPr bwMode="auto">
          <a:xfrm>
            <a:off x="1752600" y="1371600"/>
            <a:ext cx="5943600" cy="403860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5334000" y="4114800"/>
            <a:ext cx="3133725" cy="885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8" name="Picture 4"/>
          <p:cNvPicPr>
            <a:picLocks noChangeAspect="1" noChangeArrowheads="1"/>
          </p:cNvPicPr>
          <p:nvPr/>
        </p:nvPicPr>
        <p:blipFill>
          <a:blip r:embed="rId4" cstate="print"/>
          <a:srcRect/>
          <a:stretch>
            <a:fillRect/>
          </a:stretch>
        </p:blipFill>
        <p:spPr bwMode="auto">
          <a:xfrm>
            <a:off x="533400" y="5638800"/>
            <a:ext cx="4200525" cy="96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9" name="Picture 5"/>
          <p:cNvPicPr>
            <a:picLocks noChangeAspect="1" noChangeArrowheads="1"/>
          </p:cNvPicPr>
          <p:nvPr/>
        </p:nvPicPr>
        <p:blipFill>
          <a:blip r:embed="rId5" cstate="print"/>
          <a:srcRect/>
          <a:stretch>
            <a:fillRect/>
          </a:stretch>
        </p:blipFill>
        <p:spPr bwMode="auto">
          <a:xfrm>
            <a:off x="5562600" y="5715000"/>
            <a:ext cx="2495550" cy="71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130</a:t>
            </a:fld>
            <a:endParaRPr lang="fa-I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l-GR" dirty="0" smtClean="0"/>
              <a:t>Ψ</a:t>
            </a:r>
            <a:r>
              <a:rPr lang="en-US" dirty="0" smtClean="0"/>
              <a:t> and </a:t>
            </a:r>
            <a:r>
              <a:rPr lang="el-GR" dirty="0" smtClean="0"/>
              <a:t>Φ</a:t>
            </a:r>
            <a:r>
              <a:rPr lang="en-US" dirty="0" smtClean="0"/>
              <a:t> orthogonal to each other</a:t>
            </a:r>
            <a:endParaRPr lang="fa-IR" dirty="0"/>
          </a:p>
        </p:txBody>
      </p:sp>
      <p:pic>
        <p:nvPicPr>
          <p:cNvPr id="7170" name="Picture 2"/>
          <p:cNvPicPr>
            <a:picLocks noChangeAspect="1" noChangeArrowheads="1"/>
          </p:cNvPicPr>
          <p:nvPr/>
        </p:nvPicPr>
        <p:blipFill>
          <a:blip r:embed="rId2" cstate="print"/>
          <a:srcRect/>
          <a:stretch>
            <a:fillRect/>
          </a:stretch>
        </p:blipFill>
        <p:spPr bwMode="auto">
          <a:xfrm>
            <a:off x="2438400" y="1447800"/>
            <a:ext cx="4029075" cy="202882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3124200" y="4495800"/>
            <a:ext cx="3048000" cy="933450"/>
          </a:xfrm>
          <a:prstGeom prst="rect">
            <a:avLst/>
          </a:prstGeom>
          <a:noFill/>
          <a:ln w="9525">
            <a:noFill/>
            <a:miter lim="800000"/>
            <a:headEnd/>
            <a:tailEnd/>
          </a:ln>
        </p:spPr>
      </p:pic>
      <p:sp>
        <p:nvSpPr>
          <p:cNvPr id="6" name="Title 1"/>
          <p:cNvSpPr txBox="1">
            <a:spLocks/>
          </p:cNvSpPr>
          <p:nvPr/>
        </p:nvSpPr>
        <p:spPr>
          <a:xfrm>
            <a:off x="609600" y="3505200"/>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Equation of </a:t>
            </a:r>
            <a:r>
              <a:rPr kumimoji="0" lang="el-GR" sz="4400" b="0" i="0" u="none" strike="noStrike" kern="1200" cap="none" spc="0" normalizeH="0" baseline="0" noProof="0" dirty="0" smtClean="0">
                <a:ln>
                  <a:noFill/>
                </a:ln>
                <a:solidFill>
                  <a:srgbClr val="FF0000"/>
                </a:solidFill>
                <a:effectLst/>
                <a:uLnTx/>
                <a:uFillTx/>
                <a:latin typeface="+mj-lt"/>
                <a:ea typeface="+mj-ea"/>
                <a:cs typeface="+mj-cs"/>
              </a:rPr>
              <a:t>φ</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cte</a:t>
            </a:r>
            <a:endParaRPr kumimoji="0" lang="fa-I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7172" name="Picture 4"/>
          <p:cNvPicPr>
            <a:picLocks noChangeAspect="1" noChangeArrowheads="1"/>
          </p:cNvPicPr>
          <p:nvPr/>
        </p:nvPicPr>
        <p:blipFill>
          <a:blip r:embed="rId4" cstate="print"/>
          <a:srcRect/>
          <a:stretch>
            <a:fillRect/>
          </a:stretch>
        </p:blipFill>
        <p:spPr bwMode="auto">
          <a:xfrm>
            <a:off x="990600" y="5486400"/>
            <a:ext cx="2562225" cy="119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4" name="Picture 6"/>
          <p:cNvPicPr>
            <a:picLocks noChangeAspect="1" noChangeArrowheads="1"/>
          </p:cNvPicPr>
          <p:nvPr/>
        </p:nvPicPr>
        <p:blipFill>
          <a:blip r:embed="rId5" cstate="print"/>
          <a:srcRect/>
          <a:stretch>
            <a:fillRect/>
          </a:stretch>
        </p:blipFill>
        <p:spPr bwMode="auto">
          <a:xfrm>
            <a:off x="4953000" y="5257800"/>
            <a:ext cx="3952875" cy="153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ight Arrow 9"/>
          <p:cNvSpPr/>
          <p:nvPr/>
        </p:nvSpPr>
        <p:spPr>
          <a:xfrm>
            <a:off x="3962400" y="5867400"/>
            <a:ext cx="685800" cy="533400"/>
          </a:xfrm>
          <a:prstGeom prst="rightArrow">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fa-IR"/>
          </a:p>
        </p:txBody>
      </p:sp>
      <p:sp>
        <p:nvSpPr>
          <p:cNvPr id="9" name="Slide Number Placeholder 8"/>
          <p:cNvSpPr>
            <a:spLocks noGrp="1"/>
          </p:cNvSpPr>
          <p:nvPr>
            <p:ph type="sldNum" sz="quarter" idx="12"/>
          </p:nvPr>
        </p:nvSpPr>
        <p:spPr/>
        <p:txBody>
          <a:bodyPr/>
          <a:lstStyle/>
          <a:p>
            <a:fld id="{86F77744-0308-434A-82FC-DEB67A89E99B}" type="slidenum">
              <a:rPr lang="fa-IR" smtClean="0"/>
              <a:pPr/>
              <a:t>131</a:t>
            </a:fld>
            <a:endParaRPr lang="fa-I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COMPLEX POTENTIAL AND COMPLEX</a:t>
            </a:r>
            <a:br>
              <a:rPr lang="en-US" dirty="0" smtClean="0"/>
            </a:br>
            <a:r>
              <a:rPr lang="en-US" dirty="0" smtClean="0"/>
              <a:t>VELOCITY</a:t>
            </a:r>
            <a:endParaRPr lang="fa-IR" dirty="0"/>
          </a:p>
        </p:txBody>
      </p:sp>
      <p:sp>
        <p:nvSpPr>
          <p:cNvPr id="3" name="Content Placeholder 2"/>
          <p:cNvSpPr>
            <a:spLocks noGrp="1"/>
          </p:cNvSpPr>
          <p:nvPr>
            <p:ph idx="1"/>
          </p:nvPr>
        </p:nvSpPr>
        <p:spPr/>
        <p:txBody>
          <a:bodyPr/>
          <a:lstStyle/>
          <a:p>
            <a:pPr algn="l" rtl="0"/>
            <a:endParaRPr lang="en-US" dirty="0" smtClean="0"/>
          </a:p>
          <a:p>
            <a:pPr algn="l" rtl="0"/>
            <a:endParaRPr lang="en-US" dirty="0" smtClean="0"/>
          </a:p>
          <a:p>
            <a:pPr algn="l" rtl="0"/>
            <a:endParaRPr lang="en-US" dirty="0" smtClean="0"/>
          </a:p>
          <a:p>
            <a:pPr algn="l" rtl="0"/>
            <a:endParaRPr lang="en-US" dirty="0" smtClean="0"/>
          </a:p>
          <a:p>
            <a:pPr algn="l" rtl="0"/>
            <a:r>
              <a:rPr lang="en-US" dirty="0" smtClean="0"/>
              <a:t>Cauchy-Riemann equations</a:t>
            </a:r>
            <a:endParaRPr lang="fa-IR" dirty="0"/>
          </a:p>
        </p:txBody>
      </p:sp>
      <p:pic>
        <p:nvPicPr>
          <p:cNvPr id="8194" name="Picture 2"/>
          <p:cNvPicPr>
            <a:picLocks noChangeAspect="1" noChangeArrowheads="1"/>
          </p:cNvPicPr>
          <p:nvPr/>
        </p:nvPicPr>
        <p:blipFill>
          <a:blip r:embed="rId2" cstate="print"/>
          <a:srcRect/>
          <a:stretch>
            <a:fillRect/>
          </a:stretch>
        </p:blipFill>
        <p:spPr bwMode="auto">
          <a:xfrm>
            <a:off x="2667000" y="1409700"/>
            <a:ext cx="3238500" cy="26289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6019800" y="3962400"/>
            <a:ext cx="2257425" cy="2524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132</a:t>
            </a:fld>
            <a:endParaRPr lang="fa-I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normAutofit fontScale="92500"/>
          </a:bodyPr>
          <a:lstStyle/>
          <a:p>
            <a:pPr algn="l" rtl="0"/>
            <a:endParaRPr lang="en-US" dirty="0" smtClean="0"/>
          </a:p>
          <a:p>
            <a:pPr algn="l" rtl="0"/>
            <a:endParaRPr lang="en-US" dirty="0" smtClean="0"/>
          </a:p>
          <a:p>
            <a:pPr algn="l" rtl="0"/>
            <a:r>
              <a:rPr lang="en-US" dirty="0" smtClean="0"/>
              <a:t>Where z=</a:t>
            </a:r>
            <a:r>
              <a:rPr lang="en-US" dirty="0" err="1" smtClean="0"/>
              <a:t>x+iy</a:t>
            </a:r>
            <a:r>
              <a:rPr lang="en-US" dirty="0" smtClean="0"/>
              <a:t> . Now if </a:t>
            </a:r>
            <a:r>
              <a:rPr lang="en-US" dirty="0" smtClean="0">
                <a:solidFill>
                  <a:srgbClr val="FF0000"/>
                </a:solidFill>
              </a:rPr>
              <a:t>F(z) is an analytic function</a:t>
            </a:r>
            <a:r>
              <a:rPr lang="en-US" dirty="0" smtClean="0"/>
              <a:t>, it follows that </a:t>
            </a:r>
            <a:r>
              <a:rPr lang="el-GR" dirty="0" smtClean="0">
                <a:solidFill>
                  <a:srgbClr val="FF0000"/>
                </a:solidFill>
              </a:rPr>
              <a:t>φ</a:t>
            </a:r>
            <a:r>
              <a:rPr lang="en-US" dirty="0" smtClean="0">
                <a:solidFill>
                  <a:srgbClr val="FF0000"/>
                </a:solidFill>
              </a:rPr>
              <a:t> and </a:t>
            </a:r>
            <a:r>
              <a:rPr lang="el-GR" dirty="0" smtClean="0">
                <a:solidFill>
                  <a:srgbClr val="FF0000"/>
                </a:solidFill>
              </a:rPr>
              <a:t>ψ</a:t>
            </a:r>
            <a:r>
              <a:rPr lang="en-US" dirty="0" smtClean="0">
                <a:solidFill>
                  <a:srgbClr val="FF0000"/>
                </a:solidFill>
              </a:rPr>
              <a:t> will </a:t>
            </a:r>
            <a:r>
              <a:rPr lang="en-US" dirty="0" smtClean="0"/>
              <a:t>automatically </a:t>
            </a:r>
            <a:r>
              <a:rPr lang="en-US" dirty="0" smtClean="0">
                <a:solidFill>
                  <a:srgbClr val="92D050"/>
                </a:solidFill>
              </a:rPr>
              <a:t>satisfy the Cauchy-Riemann equations.</a:t>
            </a:r>
          </a:p>
          <a:p>
            <a:pPr algn="l" rtl="0"/>
            <a:r>
              <a:rPr lang="en-US" dirty="0" smtClean="0">
                <a:solidFill>
                  <a:srgbClr val="0000FF"/>
                </a:solidFill>
              </a:rPr>
              <a:t>That is, for every analytic function F(z)</a:t>
            </a:r>
            <a:r>
              <a:rPr lang="fa-IR" dirty="0" smtClean="0">
                <a:solidFill>
                  <a:srgbClr val="0000FF"/>
                </a:solidFill>
              </a:rPr>
              <a:t> </a:t>
            </a:r>
            <a:r>
              <a:rPr lang="en-US" dirty="0" smtClean="0">
                <a:solidFill>
                  <a:srgbClr val="0000FF"/>
                </a:solidFill>
              </a:rPr>
              <a:t>the real part is automatically a valid velocity potential and the imaginary part is a valid stream function.</a:t>
            </a:r>
            <a:endParaRPr lang="fa-IR" dirty="0">
              <a:solidFill>
                <a:srgbClr val="0000FF"/>
              </a:solidFill>
            </a:endParaRPr>
          </a:p>
        </p:txBody>
      </p:sp>
      <p:pic>
        <p:nvPicPr>
          <p:cNvPr id="9218" name="Picture 2"/>
          <p:cNvPicPr>
            <a:picLocks noChangeAspect="1" noChangeArrowheads="1"/>
          </p:cNvPicPr>
          <p:nvPr/>
        </p:nvPicPr>
        <p:blipFill>
          <a:blip r:embed="rId2" cstate="print"/>
          <a:srcRect/>
          <a:stretch>
            <a:fillRect/>
          </a:stretch>
        </p:blipFill>
        <p:spPr bwMode="auto">
          <a:xfrm>
            <a:off x="2057400" y="1905000"/>
            <a:ext cx="4705350" cy="781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9" name="Picture 3"/>
          <p:cNvPicPr>
            <a:picLocks noChangeAspect="1" noChangeArrowheads="1"/>
          </p:cNvPicPr>
          <p:nvPr/>
        </p:nvPicPr>
        <p:blipFill rotWithShape="1">
          <a:blip r:embed="rId3" cstate="print"/>
          <a:srcRect t="12121"/>
          <a:stretch/>
        </p:blipFill>
        <p:spPr bwMode="auto">
          <a:xfrm>
            <a:off x="2590800" y="5867400"/>
            <a:ext cx="4229100" cy="55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133</a:t>
            </a:fld>
            <a:endParaRPr lang="fa-I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velocity</a:t>
            </a:r>
          </a:p>
        </p:txBody>
      </p:sp>
      <p:sp>
        <p:nvSpPr>
          <p:cNvPr id="4" name="Slide Number Placeholder 3"/>
          <p:cNvSpPr>
            <a:spLocks noGrp="1"/>
          </p:cNvSpPr>
          <p:nvPr>
            <p:ph type="sldNum" sz="quarter" idx="12"/>
          </p:nvPr>
        </p:nvSpPr>
        <p:spPr/>
        <p:txBody>
          <a:bodyPr/>
          <a:lstStyle/>
          <a:p>
            <a:fld id="{86F77744-0308-434A-82FC-DEB67A89E99B}" type="slidenum">
              <a:rPr lang="fa-IR" smtClean="0"/>
              <a:pPr/>
              <a:t>134</a:t>
            </a:fld>
            <a:endParaRPr lang="fa-IR"/>
          </a:p>
        </p:txBody>
      </p:sp>
      <p:pic>
        <p:nvPicPr>
          <p:cNvPr id="6" name="Picture 5"/>
          <p:cNvPicPr>
            <a:picLocks noChangeAspect="1"/>
          </p:cNvPicPr>
          <p:nvPr/>
        </p:nvPicPr>
        <p:blipFill>
          <a:blip r:embed="rId2"/>
          <a:stretch>
            <a:fillRect/>
          </a:stretch>
        </p:blipFill>
        <p:spPr>
          <a:xfrm>
            <a:off x="419100" y="1524000"/>
            <a:ext cx="8334320" cy="3200400"/>
          </a:xfrm>
          <a:prstGeom prst="rect">
            <a:avLst/>
          </a:prstGeom>
        </p:spPr>
      </p:pic>
    </p:spTree>
    <p:extLst>
      <p:ext uri="{BB962C8B-B14F-4D97-AF65-F5344CB8AC3E}">
        <p14:creationId xmlns:p14="http://schemas.microsoft.com/office/powerpoint/2010/main" val="2926294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velocity</a:t>
            </a:r>
            <a:endParaRPr lang="fa-IR" dirty="0"/>
          </a:p>
        </p:txBody>
      </p:sp>
      <p:pic>
        <p:nvPicPr>
          <p:cNvPr id="10242" name="Picture 2"/>
          <p:cNvPicPr>
            <a:picLocks noChangeAspect="1" noChangeArrowheads="1"/>
          </p:cNvPicPr>
          <p:nvPr/>
        </p:nvPicPr>
        <p:blipFill>
          <a:blip r:embed="rId3" cstate="print"/>
          <a:srcRect/>
          <a:stretch>
            <a:fillRect/>
          </a:stretch>
        </p:blipFill>
        <p:spPr bwMode="auto">
          <a:xfrm>
            <a:off x="2571750" y="1428750"/>
            <a:ext cx="4000500" cy="49720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135</a:t>
            </a:fld>
            <a:endParaRPr lang="fa-IR"/>
          </a:p>
        </p:txBody>
      </p:sp>
      <p:sp>
        <p:nvSpPr>
          <p:cNvPr id="3" name="Rectangle 2"/>
          <p:cNvSpPr/>
          <p:nvPr/>
        </p:nvSpPr>
        <p:spPr>
          <a:xfrm>
            <a:off x="6572250" y="1828800"/>
            <a:ext cx="1890262" cy="923330"/>
          </a:xfrm>
          <a:prstGeom prst="rect">
            <a:avLst/>
          </a:prstGeom>
        </p:spPr>
        <p:txBody>
          <a:bodyPr wrap="none">
            <a:spAutoFit/>
          </a:bodyPr>
          <a:lstStyle/>
          <a:p>
            <a:r>
              <a:rPr lang="en-US" sz="5400" dirty="0">
                <a:solidFill>
                  <a:srgbClr val="0000FF"/>
                </a:solidFill>
              </a:rPr>
              <a:t>WHY?</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complex velocity</a:t>
            </a:r>
            <a:endParaRPr lang="fa-IR" dirty="0"/>
          </a:p>
        </p:txBody>
      </p:sp>
      <p:sp>
        <p:nvSpPr>
          <p:cNvPr id="5" name="Content Placeholder 4"/>
          <p:cNvSpPr>
            <a:spLocks noGrp="1"/>
          </p:cNvSpPr>
          <p:nvPr>
            <p:ph idx="1"/>
          </p:nvPr>
        </p:nvSpPr>
        <p:spPr/>
        <p:txBody>
          <a:bodyPr/>
          <a:lstStyle/>
          <a:p>
            <a:endParaRPr lang="en-US" dirty="0" smtClean="0"/>
          </a:p>
          <a:p>
            <a:endParaRPr lang="en-US" dirty="0" smtClean="0"/>
          </a:p>
          <a:p>
            <a:pPr algn="l" rtl="0"/>
            <a:r>
              <a:rPr lang="en-US" dirty="0" smtClean="0"/>
              <a:t>In addition:</a:t>
            </a:r>
          </a:p>
          <a:p>
            <a:pPr algn="l" rtl="0"/>
            <a:endParaRPr lang="fa-IR" dirty="0"/>
          </a:p>
        </p:txBody>
      </p:sp>
      <p:pic>
        <p:nvPicPr>
          <p:cNvPr id="11266" name="Picture 2"/>
          <p:cNvPicPr>
            <a:picLocks noChangeAspect="1" noChangeArrowheads="1"/>
          </p:cNvPicPr>
          <p:nvPr/>
        </p:nvPicPr>
        <p:blipFill>
          <a:blip r:embed="rId3" cstate="print"/>
          <a:srcRect/>
          <a:stretch>
            <a:fillRect/>
          </a:stretch>
        </p:blipFill>
        <p:spPr bwMode="auto">
          <a:xfrm>
            <a:off x="2362200" y="1447800"/>
            <a:ext cx="4552950" cy="1562100"/>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1752600" y="3581400"/>
            <a:ext cx="2981325" cy="657225"/>
          </a:xfrm>
          <a:prstGeom prst="rect">
            <a:avLst/>
          </a:prstGeom>
          <a:noFill/>
          <a:ln w="9525">
            <a:noFill/>
            <a:miter lim="800000"/>
            <a:headEnd/>
            <a:tailEnd/>
          </a:ln>
        </p:spPr>
      </p:pic>
      <p:pic>
        <p:nvPicPr>
          <p:cNvPr id="11269" name="Picture 5"/>
          <p:cNvPicPr>
            <a:picLocks noChangeAspect="1" noChangeArrowheads="1"/>
          </p:cNvPicPr>
          <p:nvPr/>
        </p:nvPicPr>
        <p:blipFill>
          <a:blip r:embed="rId5" cstate="print"/>
          <a:srcRect/>
          <a:stretch>
            <a:fillRect/>
          </a:stretch>
        </p:blipFill>
        <p:spPr bwMode="auto">
          <a:xfrm>
            <a:off x="4800600" y="3581400"/>
            <a:ext cx="1352550" cy="5334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6F77744-0308-434A-82FC-DEB67A89E99B}" type="slidenum">
              <a:rPr lang="fa-IR" smtClean="0"/>
              <a:pPr/>
              <a:t>136</a:t>
            </a:fld>
            <a:endParaRPr lang="fa-I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Complex velocity in cylindrical coordinate:</a:t>
            </a:r>
            <a:endParaRPr lang="fa-IR" dirty="0"/>
          </a:p>
        </p:txBody>
      </p:sp>
      <p:pic>
        <p:nvPicPr>
          <p:cNvPr id="12290" name="Picture 2"/>
          <p:cNvPicPr>
            <a:picLocks noChangeAspect="1" noChangeArrowheads="1"/>
          </p:cNvPicPr>
          <p:nvPr/>
        </p:nvPicPr>
        <p:blipFill>
          <a:blip r:embed="rId2" cstate="print"/>
          <a:srcRect/>
          <a:stretch>
            <a:fillRect/>
          </a:stretch>
        </p:blipFill>
        <p:spPr bwMode="auto">
          <a:xfrm>
            <a:off x="1066800" y="1524000"/>
            <a:ext cx="6934200" cy="5205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137</a:t>
            </a:fld>
            <a:endParaRPr lang="fa-IR"/>
          </a:p>
        </p:txBody>
      </p:sp>
      <mc:AlternateContent xmlns:mc="http://schemas.openxmlformats.org/markup-compatibility/2006" xmlns:a14="http://schemas.microsoft.com/office/drawing/2010/main">
        <mc:Choice Requires="a14">
          <p:sp>
            <p:nvSpPr>
              <p:cNvPr id="6" name="TextBox 5"/>
              <p:cNvSpPr txBox="1"/>
              <p:nvPr/>
            </p:nvSpPr>
            <p:spPr>
              <a:xfrm>
                <a:off x="5486400" y="2514600"/>
                <a:ext cx="52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486400" y="2514600"/>
                <a:ext cx="52900" cy="276999"/>
              </a:xfrm>
              <a:prstGeom prst="rect">
                <a:avLst/>
              </a:prstGeom>
              <a:blipFill>
                <a:blip r:embed="rId3"/>
                <a:stretch>
                  <a:fillRect l="-144444" r="-277778" b="-6667"/>
                </a:stretch>
              </a:blipFill>
            </p:spPr>
            <p:txBody>
              <a:bodyPr/>
              <a:lstStyle/>
              <a:p>
                <a:r>
                  <a:rPr lang="en-US">
                    <a:noFill/>
                  </a:rPr>
                  <a:t> </a:t>
                </a:r>
              </a:p>
            </p:txBody>
          </p:sp>
        </mc:Fallback>
      </mc:AlternateContent>
      <p:sp>
        <p:nvSpPr>
          <p:cNvPr id="7" name="Freeform 6"/>
          <p:cNvSpPr/>
          <p:nvPr/>
        </p:nvSpPr>
        <p:spPr>
          <a:xfrm>
            <a:off x="5430982" y="2826327"/>
            <a:ext cx="304800" cy="70876"/>
          </a:xfrm>
          <a:custGeom>
            <a:avLst/>
            <a:gdLst>
              <a:gd name="connsiteX0" fmla="*/ 0 w 304800"/>
              <a:gd name="connsiteY0" fmla="*/ 64655 h 70876"/>
              <a:gd name="connsiteX1" fmla="*/ 147782 w 304800"/>
              <a:gd name="connsiteY1" fmla="*/ 64655 h 70876"/>
              <a:gd name="connsiteX2" fmla="*/ 304800 w 304800"/>
              <a:gd name="connsiteY2" fmla="*/ 0 h 70876"/>
            </a:gdLst>
            <a:ahLst/>
            <a:cxnLst>
              <a:cxn ang="0">
                <a:pos x="connsiteX0" y="connsiteY0"/>
              </a:cxn>
              <a:cxn ang="0">
                <a:pos x="connsiteX1" y="connsiteY1"/>
              </a:cxn>
              <a:cxn ang="0">
                <a:pos x="connsiteX2" y="connsiteY2"/>
              </a:cxn>
            </a:cxnLst>
            <a:rect l="l" t="t" r="r" b="b"/>
            <a:pathLst>
              <a:path w="304800" h="70876">
                <a:moveTo>
                  <a:pt x="0" y="64655"/>
                </a:moveTo>
                <a:cubicBezTo>
                  <a:pt x="48491" y="70043"/>
                  <a:pt x="96982" y="75431"/>
                  <a:pt x="147782" y="64655"/>
                </a:cubicBezTo>
                <a:cubicBezTo>
                  <a:pt x="198582" y="53879"/>
                  <a:pt x="289406" y="15394"/>
                  <a:pt x="304800" y="0"/>
                </a:cubicBezTo>
              </a:path>
            </a:pathLst>
          </a:custGeom>
          <a:noFill/>
          <a:ln>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505200" y="4807527"/>
            <a:ext cx="259080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p:nvPr/>
        </p:nvCxnSpPr>
        <p:spPr>
          <a:xfrm flipH="1">
            <a:off x="5430982" y="3352800"/>
            <a:ext cx="5888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V="1">
            <a:off x="3505200" y="3352800"/>
            <a:ext cx="0" cy="14478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7" name="Straight Arrow Connector 16"/>
          <p:cNvCxnSpPr/>
          <p:nvPr/>
        </p:nvCxnSpPr>
        <p:spPr>
          <a:xfrm flipV="1">
            <a:off x="6019800" y="2057400"/>
            <a:ext cx="0" cy="12954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a:off x="6019800" y="3352800"/>
            <a:ext cx="0" cy="144780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p:nvPr/>
        </p:nvCxnSpPr>
        <p:spPr>
          <a:xfrm flipH="1">
            <a:off x="3505200" y="3352800"/>
            <a:ext cx="2514600"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p:cNvCxnSpPr/>
          <p:nvPr/>
        </p:nvCxnSpPr>
        <p:spPr>
          <a:xfrm>
            <a:off x="5430982" y="2057400"/>
            <a:ext cx="588818"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lstStyle/>
          <a:p>
            <a:endParaRPr lang="fa-IR" dirty="0"/>
          </a:p>
        </p:txBody>
      </p:sp>
      <p:pic>
        <p:nvPicPr>
          <p:cNvPr id="13315" name="Picture 3"/>
          <p:cNvPicPr>
            <a:picLocks noChangeAspect="1" noChangeArrowheads="1"/>
          </p:cNvPicPr>
          <p:nvPr/>
        </p:nvPicPr>
        <p:blipFill>
          <a:blip r:embed="rId2" cstate="print"/>
          <a:srcRect/>
          <a:stretch>
            <a:fillRect/>
          </a:stretch>
        </p:blipFill>
        <p:spPr bwMode="auto">
          <a:xfrm>
            <a:off x="2286000" y="2971800"/>
            <a:ext cx="4191000" cy="927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6" name="Picture 4"/>
          <p:cNvPicPr>
            <a:picLocks noChangeAspect="1" noChangeArrowheads="1"/>
          </p:cNvPicPr>
          <p:nvPr/>
        </p:nvPicPr>
        <p:blipFill>
          <a:blip r:embed="rId3" cstate="print"/>
          <a:srcRect/>
          <a:stretch>
            <a:fillRect/>
          </a:stretch>
        </p:blipFill>
        <p:spPr bwMode="auto">
          <a:xfrm>
            <a:off x="304800" y="1371600"/>
            <a:ext cx="8534400" cy="120954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138</a:t>
            </a:fld>
            <a:endParaRPr lang="fa-I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UNIFORM FLOWS</a:t>
            </a:r>
            <a:endParaRPr lang="fa-IR" dirty="0"/>
          </a:p>
        </p:txBody>
      </p:sp>
      <p:sp>
        <p:nvSpPr>
          <p:cNvPr id="3" name="Content Placeholder 2"/>
          <p:cNvSpPr>
            <a:spLocks noGrp="1"/>
          </p:cNvSpPr>
          <p:nvPr>
            <p:ph idx="1"/>
          </p:nvPr>
        </p:nvSpPr>
        <p:spPr/>
        <p:txBody>
          <a:bodyPr/>
          <a:lstStyle/>
          <a:p>
            <a:pPr algn="l" rtl="0"/>
            <a:r>
              <a:rPr lang="en-US" dirty="0" smtClean="0"/>
              <a:t>The simplest analytic function of z is proportional to z itself, and the corresponding flow fields are uniform flows.</a:t>
            </a:r>
          </a:p>
        </p:txBody>
      </p:sp>
      <p:pic>
        <p:nvPicPr>
          <p:cNvPr id="14338" name="Picture 2"/>
          <p:cNvPicPr>
            <a:picLocks noChangeAspect="1" noChangeArrowheads="1"/>
          </p:cNvPicPr>
          <p:nvPr/>
        </p:nvPicPr>
        <p:blipFill>
          <a:blip r:embed="rId2" cstate="print"/>
          <a:srcRect/>
          <a:stretch>
            <a:fillRect/>
          </a:stretch>
        </p:blipFill>
        <p:spPr bwMode="auto">
          <a:xfrm>
            <a:off x="3505200" y="3200400"/>
            <a:ext cx="2590800" cy="8382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2971800" y="4114800"/>
            <a:ext cx="3581400" cy="619125"/>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4114800" y="4800600"/>
            <a:ext cx="1466850" cy="123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139</a:t>
            </a:fld>
            <a:endParaRPr lang="fa-I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38200" y="1676400"/>
            <a:ext cx="7458075" cy="186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5585" name="Picture 1"/>
          <p:cNvPicPr>
            <a:picLocks noChangeAspect="1" noChangeArrowheads="1"/>
          </p:cNvPicPr>
          <p:nvPr/>
        </p:nvPicPr>
        <p:blipFill>
          <a:blip r:embed="rId3" cstate="print"/>
          <a:srcRect/>
          <a:stretch>
            <a:fillRect/>
          </a:stretch>
        </p:blipFill>
        <p:spPr bwMode="auto">
          <a:xfrm>
            <a:off x="2362200" y="4343400"/>
            <a:ext cx="4371975" cy="971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81000" y="4724400"/>
            <a:ext cx="1666033" cy="369332"/>
          </a:xfrm>
          <a:prstGeom prst="rect">
            <a:avLst/>
          </a:prstGeom>
        </p:spPr>
        <p:txBody>
          <a:bodyPr wrap="none">
            <a:spAutoFit/>
          </a:bodyPr>
          <a:lstStyle/>
          <a:p>
            <a:r>
              <a:rPr lang="en-US" dirty="0" smtClean="0"/>
              <a:t>Gauss’ theorem</a:t>
            </a:r>
            <a:endParaRPr lang="fa-IR" dirty="0"/>
          </a:p>
        </p:txBody>
      </p:sp>
      <p:sp>
        <p:nvSpPr>
          <p:cNvPr id="7" name="Slide Number Placeholder 6"/>
          <p:cNvSpPr>
            <a:spLocks noGrp="1"/>
          </p:cNvSpPr>
          <p:nvPr>
            <p:ph type="sldNum" sz="quarter" idx="12"/>
          </p:nvPr>
        </p:nvSpPr>
        <p:spPr/>
        <p:txBody>
          <a:bodyPr/>
          <a:lstStyle/>
          <a:p>
            <a:fld id="{86F77744-0308-434A-82FC-DEB67A89E99B}" type="slidenum">
              <a:rPr lang="fa-IR" smtClean="0"/>
              <a:pPr/>
              <a:t>14</a:t>
            </a:fld>
            <a:endParaRPr lang="fa-I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lstStyle/>
          <a:p>
            <a:pPr algn="l" rtl="0"/>
            <a:r>
              <a:rPr lang="en-US" dirty="0" smtClean="0"/>
              <a:t>Thus the complex potential for such a flow whose velocity magnitude is U in the positive x direction will be</a:t>
            </a:r>
            <a:endParaRPr lang="fa-IR" dirty="0"/>
          </a:p>
        </p:txBody>
      </p:sp>
      <p:pic>
        <p:nvPicPr>
          <p:cNvPr id="15362" name="Picture 2"/>
          <p:cNvPicPr>
            <a:picLocks noChangeAspect="1" noChangeArrowheads="1"/>
          </p:cNvPicPr>
          <p:nvPr/>
        </p:nvPicPr>
        <p:blipFill>
          <a:blip r:embed="rId2" cstate="print"/>
          <a:srcRect/>
          <a:stretch>
            <a:fillRect/>
          </a:stretch>
        </p:blipFill>
        <p:spPr bwMode="auto">
          <a:xfrm>
            <a:off x="3657600" y="3200400"/>
            <a:ext cx="2152650" cy="70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3" name="Picture 3"/>
          <p:cNvPicPr>
            <a:picLocks noChangeAspect="1" noChangeArrowheads="1"/>
          </p:cNvPicPr>
          <p:nvPr/>
        </p:nvPicPr>
        <p:blipFill>
          <a:blip r:embed="rId3" cstate="print"/>
          <a:srcRect/>
          <a:stretch>
            <a:fillRect/>
          </a:stretch>
        </p:blipFill>
        <p:spPr bwMode="auto">
          <a:xfrm>
            <a:off x="5943600" y="3505200"/>
            <a:ext cx="2686050" cy="3038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140</a:t>
            </a:fld>
            <a:endParaRPr lang="fa-I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lstStyle/>
          <a:p>
            <a:pPr algn="l" rtl="0"/>
            <a:r>
              <a:rPr lang="en-US" dirty="0" smtClean="0"/>
              <a:t>Next consider the complex potential to be proportional to z with an imaginary constant of proportionality. Then:</a:t>
            </a:r>
          </a:p>
          <a:p>
            <a:pPr algn="l" rtl="0"/>
            <a:endParaRPr lang="fa-IR" dirty="0"/>
          </a:p>
        </p:txBody>
      </p:sp>
      <p:pic>
        <p:nvPicPr>
          <p:cNvPr id="16386" name="Picture 2"/>
          <p:cNvPicPr>
            <a:picLocks noChangeAspect="1" noChangeArrowheads="1"/>
          </p:cNvPicPr>
          <p:nvPr/>
        </p:nvPicPr>
        <p:blipFill>
          <a:blip r:embed="rId2" cstate="print"/>
          <a:srcRect/>
          <a:stretch>
            <a:fillRect/>
          </a:stretch>
        </p:blipFill>
        <p:spPr bwMode="auto">
          <a:xfrm>
            <a:off x="685800" y="3200400"/>
            <a:ext cx="2590800" cy="611493"/>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685800" y="3810000"/>
            <a:ext cx="5276850" cy="714375"/>
          </a:xfrm>
          <a:prstGeom prst="rect">
            <a:avLst/>
          </a:prstGeom>
          <a:noFill/>
          <a:ln w="9525">
            <a:noFill/>
            <a:miter lim="800000"/>
            <a:headEnd/>
            <a:tailEnd/>
          </a:ln>
        </p:spPr>
      </p:pic>
      <p:pic>
        <p:nvPicPr>
          <p:cNvPr id="16389" name="Picture 5"/>
          <p:cNvPicPr>
            <a:picLocks noChangeAspect="1" noChangeArrowheads="1"/>
          </p:cNvPicPr>
          <p:nvPr/>
        </p:nvPicPr>
        <p:blipFill>
          <a:blip r:embed="rId4" cstate="print"/>
          <a:srcRect/>
          <a:stretch>
            <a:fillRect/>
          </a:stretch>
        </p:blipFill>
        <p:spPr bwMode="auto">
          <a:xfrm>
            <a:off x="6096000" y="3429000"/>
            <a:ext cx="2743200" cy="2905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90" name="Picture 6"/>
          <p:cNvPicPr>
            <a:picLocks noChangeAspect="1" noChangeArrowheads="1"/>
          </p:cNvPicPr>
          <p:nvPr/>
        </p:nvPicPr>
        <p:blipFill>
          <a:blip r:embed="rId5" cstate="print"/>
          <a:srcRect/>
          <a:stretch>
            <a:fillRect/>
          </a:stretch>
        </p:blipFill>
        <p:spPr bwMode="auto">
          <a:xfrm>
            <a:off x="228600" y="4648200"/>
            <a:ext cx="1619250"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91" name="Picture 7"/>
          <p:cNvPicPr>
            <a:picLocks noChangeAspect="1" noChangeArrowheads="1"/>
          </p:cNvPicPr>
          <p:nvPr/>
        </p:nvPicPr>
        <p:blipFill>
          <a:blip r:embed="rId6" cstate="print"/>
          <a:srcRect/>
          <a:stretch>
            <a:fillRect/>
          </a:stretch>
        </p:blipFill>
        <p:spPr bwMode="auto">
          <a:xfrm>
            <a:off x="2209800" y="5257800"/>
            <a:ext cx="3429000" cy="89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86F77744-0308-434A-82FC-DEB67A89E99B}" type="slidenum">
              <a:rPr lang="fa-IR" smtClean="0"/>
              <a:pPr/>
              <a:t>141</a:t>
            </a:fld>
            <a:endParaRPr lang="fa-I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17410" name="Picture 2"/>
          <p:cNvPicPr>
            <a:picLocks noChangeAspect="1" noChangeArrowheads="1"/>
          </p:cNvPicPr>
          <p:nvPr/>
        </p:nvPicPr>
        <p:blipFill>
          <a:blip r:embed="rId3" cstate="print"/>
          <a:srcRect/>
          <a:stretch>
            <a:fillRect/>
          </a:stretch>
        </p:blipFill>
        <p:spPr bwMode="auto">
          <a:xfrm>
            <a:off x="592393" y="1171044"/>
            <a:ext cx="3234813" cy="1066800"/>
          </a:xfrm>
          <a:prstGeom prst="rect">
            <a:avLst/>
          </a:prstGeom>
          <a:ln>
            <a:noFill/>
          </a:ln>
          <a:effectLst>
            <a:softEdge rad="112500"/>
          </a:effectLst>
        </p:spPr>
      </p:pic>
      <p:pic>
        <p:nvPicPr>
          <p:cNvPr id="17411" name="Picture 3"/>
          <p:cNvPicPr>
            <a:picLocks noChangeAspect="1" noChangeArrowheads="1"/>
          </p:cNvPicPr>
          <p:nvPr/>
        </p:nvPicPr>
        <p:blipFill>
          <a:blip r:embed="rId4" cstate="print"/>
          <a:srcRect/>
          <a:stretch>
            <a:fillRect/>
          </a:stretch>
        </p:blipFill>
        <p:spPr bwMode="auto">
          <a:xfrm>
            <a:off x="533400" y="2362200"/>
            <a:ext cx="8343900" cy="877363"/>
          </a:xfrm>
          <a:prstGeom prst="rect">
            <a:avLst/>
          </a:prstGeom>
          <a:noFill/>
          <a:ln w="9525">
            <a:noFill/>
            <a:miter lim="800000"/>
            <a:headEnd/>
            <a:tailEnd/>
          </a:ln>
        </p:spPr>
      </p:pic>
      <p:pic>
        <p:nvPicPr>
          <p:cNvPr id="17412" name="Picture 4"/>
          <p:cNvPicPr>
            <a:picLocks noChangeAspect="1" noChangeArrowheads="1"/>
          </p:cNvPicPr>
          <p:nvPr/>
        </p:nvPicPr>
        <p:blipFill>
          <a:blip r:embed="rId5" cstate="print"/>
          <a:srcRect/>
          <a:stretch>
            <a:fillRect/>
          </a:stretch>
        </p:blipFill>
        <p:spPr bwMode="auto">
          <a:xfrm>
            <a:off x="381000" y="3276600"/>
            <a:ext cx="302895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413" name="Picture 5"/>
          <p:cNvPicPr>
            <a:picLocks noChangeAspect="1" noChangeArrowheads="1"/>
          </p:cNvPicPr>
          <p:nvPr/>
        </p:nvPicPr>
        <p:blipFill>
          <a:blip r:embed="rId6" cstate="print"/>
          <a:srcRect/>
          <a:stretch>
            <a:fillRect/>
          </a:stretch>
        </p:blipFill>
        <p:spPr bwMode="auto">
          <a:xfrm>
            <a:off x="304800" y="5334000"/>
            <a:ext cx="3810000" cy="1104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414" name="Picture 6"/>
          <p:cNvPicPr>
            <a:picLocks noChangeAspect="1" noChangeArrowheads="1"/>
          </p:cNvPicPr>
          <p:nvPr/>
        </p:nvPicPr>
        <p:blipFill>
          <a:blip r:embed="rId7" cstate="print"/>
          <a:srcRect/>
          <a:stretch>
            <a:fillRect/>
          </a:stretch>
        </p:blipFill>
        <p:spPr bwMode="auto">
          <a:xfrm>
            <a:off x="4572000" y="3352800"/>
            <a:ext cx="3048000" cy="3346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86F77744-0308-434A-82FC-DEB67A89E99B}" type="slidenum">
              <a:rPr lang="fa-IR" smtClean="0"/>
              <a:pPr/>
              <a:t>142</a:t>
            </a:fld>
            <a:endParaRPr lang="fa-IR"/>
          </a:p>
        </p:txBody>
      </p:sp>
      <p:pic>
        <p:nvPicPr>
          <p:cNvPr id="9" name="Picture 2"/>
          <p:cNvPicPr>
            <a:picLocks noChangeAspect="1" noChangeArrowheads="1"/>
          </p:cNvPicPr>
          <p:nvPr/>
        </p:nvPicPr>
        <p:blipFill rotWithShape="1">
          <a:blip r:embed="rId8" cstate="print"/>
          <a:srcRect t="78544" r="42858"/>
          <a:stretch/>
        </p:blipFill>
        <p:spPr bwMode="auto">
          <a:xfrm>
            <a:off x="4343400" y="1280319"/>
            <a:ext cx="22860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SOURCE, SINK, AND VORTEX FLOWS</a:t>
            </a:r>
            <a:endParaRPr lang="fa-IR" dirty="0"/>
          </a:p>
        </p:txBody>
      </p:sp>
      <p:sp>
        <p:nvSpPr>
          <p:cNvPr id="3" name="Content Placeholder 2"/>
          <p:cNvSpPr>
            <a:spLocks noGrp="1"/>
          </p:cNvSpPr>
          <p:nvPr>
            <p:ph idx="1"/>
          </p:nvPr>
        </p:nvSpPr>
        <p:spPr/>
        <p:txBody>
          <a:bodyPr/>
          <a:lstStyle/>
          <a:p>
            <a:pPr algn="l" rtl="0"/>
            <a:r>
              <a:rPr lang="en-US" dirty="0" smtClean="0"/>
              <a:t>Complex potentials that correspond to the flow fields generated by sources, sinks, and vortices are obtained by considering F(z) to be proportional to </a:t>
            </a:r>
            <a:r>
              <a:rPr lang="en-US" dirty="0" err="1" smtClean="0"/>
              <a:t>log</a:t>
            </a:r>
            <a:r>
              <a:rPr lang="en-US" i="1" dirty="0" err="1" smtClean="0"/>
              <a:t>z</a:t>
            </a:r>
            <a:r>
              <a:rPr lang="en-US" dirty="0" smtClean="0"/>
              <a:t>. </a:t>
            </a:r>
            <a:endParaRPr lang="fa-IR" dirty="0"/>
          </a:p>
        </p:txBody>
      </p:sp>
      <p:pic>
        <p:nvPicPr>
          <p:cNvPr id="18434" name="Picture 2"/>
          <p:cNvPicPr>
            <a:picLocks noChangeAspect="1" noChangeArrowheads="1"/>
          </p:cNvPicPr>
          <p:nvPr/>
        </p:nvPicPr>
        <p:blipFill>
          <a:blip r:embed="rId2" cstate="print"/>
          <a:srcRect/>
          <a:stretch>
            <a:fillRect/>
          </a:stretch>
        </p:blipFill>
        <p:spPr bwMode="auto">
          <a:xfrm>
            <a:off x="6400800" y="3810000"/>
            <a:ext cx="1533525" cy="447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5" name="Picture 3"/>
          <p:cNvPicPr>
            <a:picLocks noChangeAspect="1" noChangeArrowheads="1"/>
          </p:cNvPicPr>
          <p:nvPr/>
        </p:nvPicPr>
        <p:blipFill>
          <a:blip r:embed="rId3" cstate="print"/>
          <a:srcRect/>
          <a:stretch>
            <a:fillRect/>
          </a:stretch>
        </p:blipFill>
        <p:spPr bwMode="auto">
          <a:xfrm>
            <a:off x="762000" y="3808871"/>
            <a:ext cx="4267200" cy="2591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6" name="Picture 4"/>
          <p:cNvPicPr>
            <a:picLocks noChangeAspect="1" noChangeArrowheads="1"/>
          </p:cNvPicPr>
          <p:nvPr/>
        </p:nvPicPr>
        <p:blipFill>
          <a:blip r:embed="rId4" cstate="print"/>
          <a:srcRect/>
          <a:stretch>
            <a:fillRect/>
          </a:stretch>
        </p:blipFill>
        <p:spPr bwMode="auto">
          <a:xfrm>
            <a:off x="5638800" y="4495800"/>
            <a:ext cx="3057525" cy="176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143</a:t>
            </a:fld>
            <a:endParaRPr lang="fa-I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Sink-source and vortex</a:t>
            </a:r>
            <a:endParaRPr lang="fa-IR" dirty="0"/>
          </a:p>
        </p:txBody>
      </p:sp>
      <p:pic>
        <p:nvPicPr>
          <p:cNvPr id="1026" name="Picture 2"/>
          <p:cNvPicPr>
            <a:picLocks noChangeAspect="1" noChangeArrowheads="1"/>
          </p:cNvPicPr>
          <p:nvPr/>
        </p:nvPicPr>
        <p:blipFill>
          <a:blip r:embed="rId2" cstate="print"/>
          <a:srcRect/>
          <a:stretch>
            <a:fillRect/>
          </a:stretch>
        </p:blipFill>
        <p:spPr bwMode="auto">
          <a:xfrm>
            <a:off x="685800" y="1295400"/>
            <a:ext cx="7505700" cy="46672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144</a:t>
            </a:fld>
            <a:endParaRPr lang="fa-I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strength</a:t>
            </a:r>
            <a:endParaRPr lang="fa-IR" dirty="0"/>
          </a:p>
        </p:txBody>
      </p:sp>
      <p:sp>
        <p:nvSpPr>
          <p:cNvPr id="3" name="Content Placeholder 2"/>
          <p:cNvSpPr>
            <a:spLocks noGrp="1"/>
          </p:cNvSpPr>
          <p:nvPr>
            <p:ph idx="1"/>
          </p:nvPr>
        </p:nvSpPr>
        <p:spPr/>
        <p:txBody>
          <a:bodyPr/>
          <a:lstStyle/>
          <a:p>
            <a:pPr algn="l" rtl="0"/>
            <a:r>
              <a:rPr lang="en-US" dirty="0" smtClean="0"/>
              <a:t>Sources are characterized by their strength, denoted by m, which is defined as the volume of fluid leaving the source per unit time per unit depth of the flow field. From this definition it follows that</a:t>
            </a:r>
            <a:endParaRPr lang="fa-IR" dirty="0"/>
          </a:p>
        </p:txBody>
      </p:sp>
      <p:pic>
        <p:nvPicPr>
          <p:cNvPr id="2050" name="Picture 2"/>
          <p:cNvPicPr>
            <a:picLocks noChangeAspect="1" noChangeArrowheads="1"/>
          </p:cNvPicPr>
          <p:nvPr/>
        </p:nvPicPr>
        <p:blipFill>
          <a:blip r:embed="rId3" cstate="print"/>
          <a:srcRect/>
          <a:stretch>
            <a:fillRect/>
          </a:stretch>
        </p:blipFill>
        <p:spPr bwMode="auto">
          <a:xfrm>
            <a:off x="1143000" y="4267200"/>
            <a:ext cx="3352800" cy="2214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5334000" y="4724400"/>
            <a:ext cx="2990850" cy="1123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145</a:t>
            </a:fld>
            <a:endParaRPr lang="fa-IR"/>
          </a:p>
        </p:txBody>
      </p:sp>
      <p:sp>
        <p:nvSpPr>
          <p:cNvPr id="5" name="Rectangle 4"/>
          <p:cNvSpPr/>
          <p:nvPr/>
        </p:nvSpPr>
        <p:spPr>
          <a:xfrm>
            <a:off x="4883977" y="6169580"/>
            <a:ext cx="4269548" cy="369332"/>
          </a:xfrm>
          <a:prstGeom prst="rect">
            <a:avLst/>
          </a:prstGeom>
        </p:spPr>
        <p:txBody>
          <a:bodyPr wrap="square">
            <a:spAutoFit/>
          </a:bodyPr>
          <a:lstStyle/>
          <a:p>
            <a:pPr algn="l" rtl="0"/>
            <a:r>
              <a:rPr lang="en-US" dirty="0" smtClean="0"/>
              <a:t>w=c/z =</a:t>
            </a:r>
            <a:r>
              <a:rPr lang="en-US" dirty="0"/>
              <a:t>c/(</a:t>
            </a:r>
            <a:r>
              <a:rPr lang="en-US" dirty="0" smtClean="0"/>
              <a:t>R*e^(</a:t>
            </a:r>
            <a:r>
              <a:rPr lang="en-US" dirty="0" err="1" smtClean="0"/>
              <a:t>i</a:t>
            </a:r>
            <a:r>
              <a:rPr lang="en-US" dirty="0" smtClean="0"/>
              <a:t>*</a:t>
            </a:r>
            <a:r>
              <a:rPr lang="en-US" dirty="0" err="1" smtClean="0"/>
              <a:t>teta</a:t>
            </a:r>
            <a:r>
              <a:rPr lang="en-US" dirty="0" smtClean="0"/>
              <a:t>))=</a:t>
            </a:r>
            <a:r>
              <a:rPr lang="en-US" dirty="0"/>
              <a:t> </a:t>
            </a:r>
            <a:r>
              <a:rPr lang="en-US" dirty="0" smtClean="0"/>
              <a:t>c/R*e^(-</a:t>
            </a:r>
            <a:r>
              <a:rPr lang="en-US" dirty="0" err="1" smtClean="0"/>
              <a:t>i</a:t>
            </a:r>
            <a:r>
              <a:rPr lang="en-US" dirty="0" smtClean="0"/>
              <a:t>*</a:t>
            </a:r>
            <a:r>
              <a:rPr lang="en-US" dirty="0" err="1" smtClean="0"/>
              <a:t>teta</a:t>
            </a:r>
            <a:r>
              <a:rPr lang="en-US" dirty="0" smtClean="0"/>
              <a:t>)</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at point Z0</a:t>
            </a:r>
            <a:endParaRPr lang="fa-IR" dirty="0"/>
          </a:p>
        </p:txBody>
      </p:sp>
      <p:sp>
        <p:nvSpPr>
          <p:cNvPr id="3" name="Content Placeholder 2"/>
          <p:cNvSpPr>
            <a:spLocks noGrp="1"/>
          </p:cNvSpPr>
          <p:nvPr>
            <p:ph idx="1"/>
          </p:nvPr>
        </p:nvSpPr>
        <p:spPr/>
        <p:txBody>
          <a:bodyPr/>
          <a:lstStyle/>
          <a:p>
            <a:pPr algn="l" rtl="0"/>
            <a:r>
              <a:rPr lang="en-US" dirty="0" smtClean="0"/>
              <a:t>The source corresponding to this complex potential is located at the origin, the location of the singularity. Then the complex potential for a source of strength m located at the point z = z0 will be:</a:t>
            </a:r>
            <a:endParaRPr lang="fa-IR" dirty="0"/>
          </a:p>
        </p:txBody>
      </p:sp>
      <p:pic>
        <p:nvPicPr>
          <p:cNvPr id="3074" name="Picture 2"/>
          <p:cNvPicPr>
            <a:picLocks noChangeAspect="1" noChangeArrowheads="1"/>
          </p:cNvPicPr>
          <p:nvPr/>
        </p:nvPicPr>
        <p:blipFill>
          <a:blip r:embed="rId2" cstate="print"/>
          <a:srcRect/>
          <a:stretch>
            <a:fillRect/>
          </a:stretch>
        </p:blipFill>
        <p:spPr bwMode="auto">
          <a:xfrm>
            <a:off x="2667000" y="4419600"/>
            <a:ext cx="4171950" cy="1295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146</a:t>
            </a:fld>
            <a:endParaRPr lang="fa-I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r>
              <a:rPr lang="en-US" dirty="0" smtClean="0"/>
              <a:t>sink</a:t>
            </a:r>
            <a:endParaRPr lang="fa-IR" dirty="0"/>
          </a:p>
        </p:txBody>
      </p:sp>
      <p:sp>
        <p:nvSpPr>
          <p:cNvPr id="3" name="Content Placeholder 2"/>
          <p:cNvSpPr>
            <a:spLocks noGrp="1"/>
          </p:cNvSpPr>
          <p:nvPr>
            <p:ph idx="1"/>
          </p:nvPr>
        </p:nvSpPr>
        <p:spPr/>
        <p:txBody>
          <a:bodyPr/>
          <a:lstStyle/>
          <a:p>
            <a:pPr algn="l" rtl="0"/>
            <a:r>
              <a:rPr lang="en-US" dirty="0" smtClean="0"/>
              <a:t>Clearly, the complex potential for a sink, which is a negative source, is obtained by replacing m by -m</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147</a:t>
            </a:fld>
            <a:endParaRPr lang="fa-I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Vortex:</a:t>
            </a:r>
            <a:endParaRPr lang="fa-IR" dirty="0"/>
          </a:p>
        </p:txBody>
      </p:sp>
      <p:sp>
        <p:nvSpPr>
          <p:cNvPr id="3" name="Content Placeholder 2"/>
          <p:cNvSpPr>
            <a:spLocks noGrp="1"/>
          </p:cNvSpPr>
          <p:nvPr>
            <p:ph idx="1"/>
          </p:nvPr>
        </p:nvSpPr>
        <p:spPr/>
        <p:txBody>
          <a:bodyPr/>
          <a:lstStyle/>
          <a:p>
            <a:pPr algn="l" rtl="0"/>
            <a:r>
              <a:rPr lang="en-US" dirty="0" smtClean="0"/>
              <a:t>Now consider the constant of proportionality in the logarithmic complex potential to be imaginary. That is, consider</a:t>
            </a:r>
          </a:p>
          <a:p>
            <a:pPr algn="l" rtl="0"/>
            <a:endParaRPr lang="en-US" dirty="0" smtClean="0"/>
          </a:p>
          <a:p>
            <a:pPr algn="l" rtl="0"/>
            <a:r>
              <a:rPr lang="en-US" dirty="0" smtClean="0"/>
              <a:t>where c is real and the minus is included to give a positive vortex. Then, using cylindrical coordinates,</a:t>
            </a:r>
            <a:endParaRPr lang="fa-IR" dirty="0"/>
          </a:p>
        </p:txBody>
      </p:sp>
      <p:pic>
        <p:nvPicPr>
          <p:cNvPr id="4098" name="Picture 2"/>
          <p:cNvPicPr>
            <a:picLocks noChangeAspect="1" noChangeArrowheads="1"/>
          </p:cNvPicPr>
          <p:nvPr/>
        </p:nvPicPr>
        <p:blipFill>
          <a:blip r:embed="rId2" cstate="print"/>
          <a:srcRect/>
          <a:stretch>
            <a:fillRect/>
          </a:stretch>
        </p:blipFill>
        <p:spPr bwMode="auto">
          <a:xfrm>
            <a:off x="2514600" y="3124200"/>
            <a:ext cx="3581400" cy="819065"/>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838200" y="5257800"/>
            <a:ext cx="3429000" cy="1337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1" name="Picture 5"/>
          <p:cNvPicPr>
            <a:picLocks noChangeAspect="1" noChangeArrowheads="1"/>
          </p:cNvPicPr>
          <p:nvPr/>
        </p:nvPicPr>
        <p:blipFill>
          <a:blip r:embed="rId4" cstate="print"/>
          <a:srcRect/>
          <a:stretch>
            <a:fillRect/>
          </a:stretch>
        </p:blipFill>
        <p:spPr bwMode="auto">
          <a:xfrm>
            <a:off x="5257800" y="5181600"/>
            <a:ext cx="2819400" cy="1439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148</a:t>
            </a:fld>
            <a:endParaRPr lang="fa-I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5122" name="Picture 2"/>
          <p:cNvPicPr>
            <a:picLocks noChangeAspect="1" noChangeArrowheads="1"/>
          </p:cNvPicPr>
          <p:nvPr/>
        </p:nvPicPr>
        <p:blipFill>
          <a:blip r:embed="rId2" cstate="print"/>
          <a:srcRect/>
          <a:stretch>
            <a:fillRect/>
          </a:stretch>
        </p:blipFill>
        <p:spPr bwMode="auto">
          <a:xfrm>
            <a:off x="1676400" y="1447800"/>
            <a:ext cx="5772150" cy="1253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p:cNvPicPr>
            <a:picLocks noChangeAspect="1" noChangeArrowheads="1"/>
          </p:cNvPicPr>
          <p:nvPr/>
        </p:nvPicPr>
        <p:blipFill>
          <a:blip r:embed="rId3" cstate="print"/>
          <a:srcRect/>
          <a:stretch>
            <a:fillRect/>
          </a:stretch>
        </p:blipFill>
        <p:spPr bwMode="auto">
          <a:xfrm>
            <a:off x="381000" y="2590800"/>
            <a:ext cx="1752600" cy="1813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590800" y="3124200"/>
            <a:ext cx="6019800" cy="1015663"/>
          </a:xfrm>
          <a:prstGeom prst="rect">
            <a:avLst/>
          </a:prstGeom>
        </p:spPr>
        <p:txBody>
          <a:bodyPr wrap="square">
            <a:spAutoFit/>
          </a:bodyPr>
          <a:lstStyle/>
          <a:p>
            <a:pPr algn="l" rtl="0"/>
            <a:r>
              <a:rPr lang="en-US" sz="2000" b="1" dirty="0" smtClean="0"/>
              <a:t>Hence the direction of the flow is positive  counterclockwise) for c &gt; 0, and the resulting flow field is called a vortex.</a:t>
            </a:r>
            <a:endParaRPr lang="fa-IR" sz="2000" b="1" dirty="0"/>
          </a:p>
        </p:txBody>
      </p:sp>
      <p:sp>
        <p:nvSpPr>
          <p:cNvPr id="7" name="Slide Number Placeholder 6"/>
          <p:cNvSpPr>
            <a:spLocks noGrp="1"/>
          </p:cNvSpPr>
          <p:nvPr>
            <p:ph type="sldNum" sz="quarter" idx="12"/>
          </p:nvPr>
        </p:nvSpPr>
        <p:spPr/>
        <p:txBody>
          <a:bodyPr/>
          <a:lstStyle/>
          <a:p>
            <a:fld id="{86F77744-0308-434A-82FC-DEB67A89E99B}" type="slidenum">
              <a:rPr lang="fa-IR" smtClean="0"/>
              <a:pPr/>
              <a:t>149</a:t>
            </a:fld>
            <a:endParaRPr lang="fa-IR"/>
          </a:p>
        </p:txBody>
      </p:sp>
      <p:pic>
        <p:nvPicPr>
          <p:cNvPr id="8" name="Picture 3"/>
          <p:cNvPicPr>
            <a:picLocks noChangeAspect="1" noChangeArrowheads="1"/>
          </p:cNvPicPr>
          <p:nvPr/>
        </p:nvPicPr>
        <p:blipFill>
          <a:blip r:embed="rId4" cstate="print"/>
          <a:srcRect/>
          <a:stretch>
            <a:fillRect/>
          </a:stretch>
        </p:blipFill>
        <p:spPr bwMode="auto">
          <a:xfrm>
            <a:off x="609600" y="213639"/>
            <a:ext cx="4191000" cy="927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609601"/>
            <a:ext cx="8229600" cy="2133600"/>
          </a:xfrm>
        </p:spPr>
        <p:txBody>
          <a:bodyPr/>
          <a:lstStyle/>
          <a:p>
            <a:pPr algn="l" rtl="0"/>
            <a:r>
              <a:rPr lang="en-US" dirty="0" smtClean="0"/>
              <a:t>Substituting this result into the foregoing expression and combining the two volume integrals give the preferred form of Reynolds’ transport theorem:</a:t>
            </a:r>
            <a:endParaRPr lang="fa-IR" dirty="0"/>
          </a:p>
        </p:txBody>
      </p:sp>
      <p:sp>
        <p:nvSpPr>
          <p:cNvPr id="7" name="Rectangle 6"/>
          <p:cNvSpPr/>
          <p:nvPr/>
        </p:nvSpPr>
        <p:spPr>
          <a:xfrm>
            <a:off x="923744" y="4419600"/>
            <a:ext cx="3800656" cy="584775"/>
          </a:xfrm>
          <a:prstGeom prst="rect">
            <a:avLst/>
          </a:prstGeom>
        </p:spPr>
        <p:txBody>
          <a:bodyPr wrap="none">
            <a:spAutoFit/>
          </a:bodyPr>
          <a:lstStyle/>
          <a:p>
            <a:r>
              <a:rPr lang="en-US" sz="3200" dirty="0" smtClean="0">
                <a:solidFill>
                  <a:srgbClr val="FF0000"/>
                </a:solidFill>
              </a:rPr>
              <a:t>or, in tensor notation,</a:t>
            </a:r>
            <a:endParaRPr lang="fa-IR" sz="3200" dirty="0">
              <a:solidFill>
                <a:srgbClr val="FF0000"/>
              </a:solidFill>
            </a:endParaRPr>
          </a:p>
        </p:txBody>
      </p:sp>
      <p:pic>
        <p:nvPicPr>
          <p:cNvPr id="194561" name="Picture 1"/>
          <p:cNvPicPr>
            <a:picLocks noChangeAspect="1" noChangeArrowheads="1"/>
          </p:cNvPicPr>
          <p:nvPr/>
        </p:nvPicPr>
        <p:blipFill>
          <a:blip r:embed="rId2" cstate="print"/>
          <a:srcRect/>
          <a:stretch>
            <a:fillRect/>
          </a:stretch>
        </p:blipFill>
        <p:spPr bwMode="auto">
          <a:xfrm>
            <a:off x="1828800" y="2895600"/>
            <a:ext cx="5559321" cy="1281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562" name="Picture 2"/>
          <p:cNvPicPr>
            <a:picLocks noChangeAspect="1" noChangeArrowheads="1"/>
          </p:cNvPicPr>
          <p:nvPr/>
        </p:nvPicPr>
        <p:blipFill>
          <a:blip r:embed="rId3" cstate="print"/>
          <a:srcRect/>
          <a:stretch>
            <a:fillRect/>
          </a:stretch>
        </p:blipFill>
        <p:spPr bwMode="auto">
          <a:xfrm>
            <a:off x="1371600" y="5029200"/>
            <a:ext cx="6601437"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15</a:t>
            </a:fld>
            <a:endParaRPr lang="fa-I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Vortex strength: </a:t>
            </a:r>
            <a:endParaRPr lang="fa-IR" dirty="0"/>
          </a:p>
        </p:txBody>
      </p:sp>
      <p:sp>
        <p:nvSpPr>
          <p:cNvPr id="3" name="Content Placeholder 2"/>
          <p:cNvSpPr>
            <a:spLocks noGrp="1"/>
          </p:cNvSpPr>
          <p:nvPr>
            <p:ph idx="1"/>
          </p:nvPr>
        </p:nvSpPr>
        <p:spPr/>
        <p:txBody>
          <a:bodyPr/>
          <a:lstStyle/>
          <a:p>
            <a:endParaRPr lang="fa-IR"/>
          </a:p>
        </p:txBody>
      </p:sp>
      <p:pic>
        <p:nvPicPr>
          <p:cNvPr id="6146" name="Picture 2"/>
          <p:cNvPicPr>
            <a:picLocks noChangeAspect="1" noChangeArrowheads="1"/>
          </p:cNvPicPr>
          <p:nvPr/>
        </p:nvPicPr>
        <p:blipFill>
          <a:blip r:embed="rId2" cstate="print"/>
          <a:srcRect/>
          <a:stretch>
            <a:fillRect/>
          </a:stretch>
        </p:blipFill>
        <p:spPr bwMode="auto">
          <a:xfrm>
            <a:off x="533400" y="1447800"/>
            <a:ext cx="3352800" cy="3155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p:cNvPicPr>
            <a:picLocks noChangeAspect="1" noChangeArrowheads="1"/>
          </p:cNvPicPr>
          <p:nvPr/>
        </p:nvPicPr>
        <p:blipFill>
          <a:blip r:embed="rId3" cstate="print"/>
          <a:srcRect/>
          <a:stretch>
            <a:fillRect/>
          </a:stretch>
        </p:blipFill>
        <p:spPr bwMode="auto">
          <a:xfrm>
            <a:off x="3714750" y="4297363"/>
            <a:ext cx="504825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150</a:t>
            </a:fld>
            <a:endParaRPr lang="fa-I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Vortex at Z0</a:t>
            </a:r>
            <a:endParaRPr lang="fa-IR" dirty="0"/>
          </a:p>
        </p:txBody>
      </p:sp>
      <p:pic>
        <p:nvPicPr>
          <p:cNvPr id="7170" name="Picture 2"/>
          <p:cNvPicPr>
            <a:picLocks noChangeAspect="1" noChangeArrowheads="1"/>
          </p:cNvPicPr>
          <p:nvPr/>
        </p:nvPicPr>
        <p:blipFill>
          <a:blip r:embed="rId2" cstate="print"/>
          <a:srcRect/>
          <a:stretch>
            <a:fillRect/>
          </a:stretch>
        </p:blipFill>
        <p:spPr bwMode="auto">
          <a:xfrm>
            <a:off x="2209800" y="2286000"/>
            <a:ext cx="4686300" cy="12763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151</a:t>
            </a:fld>
            <a:endParaRPr lang="fa-I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FLOW IN A SECTOR</a:t>
            </a:r>
            <a:endParaRPr lang="fa-IR"/>
          </a:p>
        </p:txBody>
      </p:sp>
      <p:sp>
        <p:nvSpPr>
          <p:cNvPr id="3" name="Content Placeholder 2"/>
          <p:cNvSpPr>
            <a:spLocks noGrp="1"/>
          </p:cNvSpPr>
          <p:nvPr>
            <p:ph idx="1"/>
          </p:nvPr>
        </p:nvSpPr>
        <p:spPr/>
        <p:txBody>
          <a:bodyPr/>
          <a:lstStyle/>
          <a:p>
            <a:pPr algn="l" rtl="0"/>
            <a:r>
              <a:rPr lang="en-US" dirty="0" smtClean="0"/>
              <a:t>The flows in sharp bends or sectors are represented by complex potentials that are proportional to </a:t>
            </a:r>
            <a:r>
              <a:rPr lang="en-US" dirty="0" err="1" smtClean="0"/>
              <a:t>z^n</a:t>
            </a:r>
            <a:r>
              <a:rPr lang="en-US" dirty="0" smtClean="0"/>
              <a:t> where n&gt;=1</a:t>
            </a:r>
            <a:endParaRPr lang="fa-IR" dirty="0"/>
          </a:p>
        </p:txBody>
      </p:sp>
      <p:pic>
        <p:nvPicPr>
          <p:cNvPr id="1026" name="Picture 2"/>
          <p:cNvPicPr>
            <a:picLocks noChangeAspect="1" noChangeArrowheads="1"/>
          </p:cNvPicPr>
          <p:nvPr/>
        </p:nvPicPr>
        <p:blipFill>
          <a:blip r:embed="rId3" cstate="print"/>
          <a:srcRect/>
          <a:stretch>
            <a:fillRect/>
          </a:stretch>
        </p:blipFill>
        <p:spPr bwMode="auto">
          <a:xfrm>
            <a:off x="1295400" y="3352800"/>
            <a:ext cx="2381250" cy="87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6096000" y="3352800"/>
            <a:ext cx="1752600" cy="752475"/>
          </a:xfrm>
          <a:prstGeom prst="rect">
            <a:avLst/>
          </a:prstGeom>
          <a:noFill/>
          <a:ln w="9525">
            <a:noFill/>
            <a:miter lim="800000"/>
            <a:headEnd/>
            <a:tailEnd/>
          </a:ln>
        </p:spPr>
      </p:pic>
      <p:sp>
        <p:nvSpPr>
          <p:cNvPr id="6" name="Rectangle 5"/>
          <p:cNvSpPr/>
          <p:nvPr/>
        </p:nvSpPr>
        <p:spPr>
          <a:xfrm>
            <a:off x="4793329" y="3581400"/>
            <a:ext cx="740908" cy="369332"/>
          </a:xfrm>
          <a:prstGeom prst="rect">
            <a:avLst/>
          </a:prstGeom>
        </p:spPr>
        <p:txBody>
          <a:bodyPr wrap="none">
            <a:spAutoFit/>
          </a:bodyPr>
          <a:lstStyle/>
          <a:p>
            <a:r>
              <a:rPr lang="en-US" dirty="0" smtClean="0"/>
              <a:t>Since:</a:t>
            </a:r>
            <a:endParaRPr lang="fa-IR" dirty="0"/>
          </a:p>
        </p:txBody>
      </p:sp>
      <p:pic>
        <p:nvPicPr>
          <p:cNvPr id="1028" name="Picture 4"/>
          <p:cNvPicPr>
            <a:picLocks noChangeAspect="1" noChangeArrowheads="1"/>
          </p:cNvPicPr>
          <p:nvPr/>
        </p:nvPicPr>
        <p:blipFill>
          <a:blip r:embed="rId5" cstate="print"/>
          <a:srcRect/>
          <a:stretch>
            <a:fillRect/>
          </a:stretch>
        </p:blipFill>
        <p:spPr bwMode="auto">
          <a:xfrm>
            <a:off x="685800" y="4419600"/>
            <a:ext cx="8201025" cy="742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5"/>
          <p:cNvPicPr>
            <a:picLocks noChangeAspect="1" noChangeArrowheads="1"/>
          </p:cNvPicPr>
          <p:nvPr/>
        </p:nvPicPr>
        <p:blipFill>
          <a:blip r:embed="rId6" cstate="print"/>
          <a:srcRect/>
          <a:stretch>
            <a:fillRect/>
          </a:stretch>
        </p:blipFill>
        <p:spPr bwMode="auto">
          <a:xfrm>
            <a:off x="3505200" y="5248275"/>
            <a:ext cx="2971800" cy="1457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86F77744-0308-434A-82FC-DEB67A89E99B}" type="slidenum">
              <a:rPr lang="fa-IR" smtClean="0"/>
              <a:pPr/>
              <a:t>152</a:t>
            </a:fld>
            <a:endParaRPr lang="fa-I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 in corners:</a:t>
            </a:r>
            <a:endParaRPr lang="fa-IR" dirty="0"/>
          </a:p>
        </p:txBody>
      </p:sp>
      <p:sp>
        <p:nvSpPr>
          <p:cNvPr id="3" name="Content Placeholder 2"/>
          <p:cNvSpPr>
            <a:spLocks noGrp="1"/>
          </p:cNvSpPr>
          <p:nvPr>
            <p:ph idx="1"/>
          </p:nvPr>
        </p:nvSpPr>
        <p:spPr/>
        <p:txBody>
          <a:bodyPr/>
          <a:lstStyle/>
          <a:p>
            <a:endParaRPr lang="fa-IR" dirty="0"/>
          </a:p>
        </p:txBody>
      </p:sp>
      <p:pic>
        <p:nvPicPr>
          <p:cNvPr id="2050" name="Picture 2"/>
          <p:cNvPicPr>
            <a:picLocks noChangeAspect="1" noChangeArrowheads="1"/>
          </p:cNvPicPr>
          <p:nvPr/>
        </p:nvPicPr>
        <p:blipFill>
          <a:blip r:embed="rId2" cstate="print"/>
          <a:srcRect/>
          <a:stretch>
            <a:fillRect/>
          </a:stretch>
        </p:blipFill>
        <p:spPr bwMode="auto">
          <a:xfrm>
            <a:off x="152400" y="1295400"/>
            <a:ext cx="8610600" cy="1539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3" cstate="print"/>
          <a:srcRect/>
          <a:stretch>
            <a:fillRect/>
          </a:stretch>
        </p:blipFill>
        <p:spPr bwMode="auto">
          <a:xfrm>
            <a:off x="1600200" y="2971800"/>
            <a:ext cx="4648200" cy="1828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p:cNvPicPr>
            <a:picLocks noChangeAspect="1" noChangeArrowheads="1"/>
          </p:cNvPicPr>
          <p:nvPr/>
        </p:nvPicPr>
        <p:blipFill>
          <a:blip r:embed="rId4" cstate="print"/>
          <a:srcRect/>
          <a:stretch>
            <a:fillRect/>
          </a:stretch>
        </p:blipFill>
        <p:spPr bwMode="auto">
          <a:xfrm>
            <a:off x="381000" y="4953000"/>
            <a:ext cx="2514600" cy="610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3" name="Picture 5"/>
          <p:cNvPicPr>
            <a:picLocks noChangeAspect="1" noChangeArrowheads="1"/>
          </p:cNvPicPr>
          <p:nvPr/>
        </p:nvPicPr>
        <p:blipFill>
          <a:blip r:embed="rId5" cstate="print"/>
          <a:srcRect/>
          <a:stretch>
            <a:fillRect/>
          </a:stretch>
        </p:blipFill>
        <p:spPr bwMode="auto">
          <a:xfrm>
            <a:off x="3581400" y="5181600"/>
            <a:ext cx="5334000" cy="354654"/>
          </a:xfrm>
          <a:prstGeom prst="rect">
            <a:avLst/>
          </a:prstGeom>
          <a:noFill/>
          <a:ln w="9525">
            <a:noFill/>
            <a:miter lim="800000"/>
            <a:headEnd/>
            <a:tailEnd/>
          </a:ln>
        </p:spPr>
      </p:pic>
      <p:sp>
        <p:nvSpPr>
          <p:cNvPr id="8" name="Right Arrow 7"/>
          <p:cNvSpPr/>
          <p:nvPr/>
        </p:nvSpPr>
        <p:spPr>
          <a:xfrm>
            <a:off x="3048000" y="5257800"/>
            <a:ext cx="457200"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fa-IR"/>
          </a:p>
        </p:txBody>
      </p:sp>
      <p:pic>
        <p:nvPicPr>
          <p:cNvPr id="2054" name="Picture 6"/>
          <p:cNvPicPr>
            <a:picLocks noChangeAspect="1" noChangeArrowheads="1"/>
          </p:cNvPicPr>
          <p:nvPr/>
        </p:nvPicPr>
        <p:blipFill>
          <a:blip r:embed="rId6" cstate="print"/>
          <a:srcRect/>
          <a:stretch>
            <a:fillRect/>
          </a:stretch>
        </p:blipFill>
        <p:spPr bwMode="auto">
          <a:xfrm>
            <a:off x="228600" y="5715000"/>
            <a:ext cx="3667125"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5" name="Picture 7"/>
          <p:cNvPicPr>
            <a:picLocks noChangeAspect="1" noChangeArrowheads="1"/>
          </p:cNvPicPr>
          <p:nvPr/>
        </p:nvPicPr>
        <p:blipFill>
          <a:blip r:embed="rId7" cstate="print"/>
          <a:srcRect/>
          <a:stretch>
            <a:fillRect/>
          </a:stretch>
        </p:blipFill>
        <p:spPr bwMode="auto">
          <a:xfrm>
            <a:off x="1828800" y="6324600"/>
            <a:ext cx="7162800" cy="371475"/>
          </a:xfrm>
          <a:prstGeom prst="rect">
            <a:avLst/>
          </a:prstGeom>
          <a:noFill/>
          <a:ln w="9525">
            <a:noFill/>
            <a:miter lim="800000"/>
            <a:headEnd/>
            <a:tailEnd/>
          </a:ln>
        </p:spPr>
      </p:pic>
      <p:sp>
        <p:nvSpPr>
          <p:cNvPr id="11" name="Right Arrow 10"/>
          <p:cNvSpPr/>
          <p:nvPr/>
        </p:nvSpPr>
        <p:spPr>
          <a:xfrm>
            <a:off x="1219200" y="6400800"/>
            <a:ext cx="457200"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fa-IR"/>
          </a:p>
        </p:txBody>
      </p:sp>
      <p:sp>
        <p:nvSpPr>
          <p:cNvPr id="12" name="Slide Number Placeholder 11"/>
          <p:cNvSpPr>
            <a:spLocks noGrp="1"/>
          </p:cNvSpPr>
          <p:nvPr>
            <p:ph type="sldNum" sz="quarter" idx="12"/>
          </p:nvPr>
        </p:nvSpPr>
        <p:spPr/>
        <p:txBody>
          <a:bodyPr/>
          <a:lstStyle/>
          <a:p>
            <a:fld id="{86F77744-0308-434A-82FC-DEB67A89E99B}" type="slidenum">
              <a:rPr lang="fa-IR" smtClean="0"/>
              <a:pPr/>
              <a:t>153</a:t>
            </a:fld>
            <a:endParaRPr lang="fa-I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3074" name="Picture 2"/>
          <p:cNvPicPr>
            <a:picLocks noChangeAspect="1" noChangeArrowheads="1"/>
          </p:cNvPicPr>
          <p:nvPr/>
        </p:nvPicPr>
        <p:blipFill>
          <a:blip r:embed="rId3" cstate="print"/>
          <a:srcRect t="6922"/>
          <a:stretch>
            <a:fillRect/>
          </a:stretch>
        </p:blipFill>
        <p:spPr bwMode="auto">
          <a:xfrm>
            <a:off x="381000" y="457200"/>
            <a:ext cx="8229600" cy="595854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154</a:t>
            </a:fld>
            <a:endParaRPr lang="fa-IR"/>
          </a:p>
        </p:txBody>
      </p:sp>
      <p:sp>
        <p:nvSpPr>
          <p:cNvPr id="4" name="Rectangle 3"/>
          <p:cNvSpPr/>
          <p:nvPr/>
        </p:nvSpPr>
        <p:spPr>
          <a:xfrm>
            <a:off x="1219200" y="880774"/>
            <a:ext cx="3711272" cy="369332"/>
          </a:xfrm>
          <a:prstGeom prst="rect">
            <a:avLst/>
          </a:prstGeom>
        </p:spPr>
        <p:txBody>
          <a:bodyPr wrap="none">
            <a:spAutoFit/>
          </a:bodyPr>
          <a:lstStyle/>
          <a:p>
            <a:r>
              <a:rPr lang="fa-IR" dirty="0"/>
              <a:t>تمرین: رسم خطوط جریان در گوشه برای </a:t>
            </a:r>
            <a:r>
              <a:rPr lang="en-US" dirty="0" smtClean="0"/>
              <a:t>n=3</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cstate="print"/>
          <a:srcRect/>
          <a:stretch>
            <a:fillRect/>
          </a:stretch>
        </p:blipFill>
        <p:spPr bwMode="auto">
          <a:xfrm>
            <a:off x="5715000" y="3886200"/>
            <a:ext cx="3105150" cy="2219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pPr rtl="0"/>
            <a:r>
              <a:rPr lang="en-US" dirty="0" smtClean="0"/>
              <a:t>FLOW</a:t>
            </a:r>
            <a:r>
              <a:rPr lang="fa-IR" dirty="0" smtClean="0"/>
              <a:t> </a:t>
            </a:r>
            <a:r>
              <a:rPr lang="en-US" dirty="0" smtClean="0"/>
              <a:t>AROUND</a:t>
            </a:r>
            <a:r>
              <a:rPr lang="fa-IR" dirty="0" smtClean="0"/>
              <a:t> </a:t>
            </a:r>
            <a:r>
              <a:rPr lang="en-US" dirty="0" smtClean="0"/>
              <a:t>A SHARP EDGE</a:t>
            </a:r>
            <a:endParaRPr lang="fa-IR" dirty="0"/>
          </a:p>
        </p:txBody>
      </p:sp>
      <p:sp>
        <p:nvSpPr>
          <p:cNvPr id="3" name="Content Placeholder 2"/>
          <p:cNvSpPr>
            <a:spLocks noGrp="1"/>
          </p:cNvSpPr>
          <p:nvPr>
            <p:ph idx="1"/>
          </p:nvPr>
        </p:nvSpPr>
        <p:spPr/>
        <p:txBody>
          <a:bodyPr/>
          <a:lstStyle/>
          <a:p>
            <a:pPr algn="l" rtl="0"/>
            <a:r>
              <a:rPr lang="en-US" dirty="0" smtClean="0"/>
              <a:t>The complex potential for the flow around a sharp edge, such as the edge of a flat plate, is obtained from the function z^(1/2). Then consider the complex potential</a:t>
            </a:r>
            <a:endParaRPr lang="fa-IR" dirty="0"/>
          </a:p>
        </p:txBody>
      </p:sp>
      <p:pic>
        <p:nvPicPr>
          <p:cNvPr id="4098" name="Picture 2"/>
          <p:cNvPicPr>
            <a:picLocks noChangeAspect="1" noChangeArrowheads="1"/>
          </p:cNvPicPr>
          <p:nvPr/>
        </p:nvPicPr>
        <p:blipFill>
          <a:blip r:embed="rId3" cstate="print"/>
          <a:srcRect/>
          <a:stretch>
            <a:fillRect/>
          </a:stretch>
        </p:blipFill>
        <p:spPr bwMode="auto">
          <a:xfrm>
            <a:off x="609600" y="3810000"/>
            <a:ext cx="2352675" cy="590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3"/>
          <p:cNvPicPr>
            <a:picLocks noChangeAspect="1" noChangeArrowheads="1"/>
          </p:cNvPicPr>
          <p:nvPr/>
        </p:nvPicPr>
        <p:blipFill>
          <a:blip r:embed="rId4" cstate="print"/>
          <a:srcRect/>
          <a:stretch>
            <a:fillRect/>
          </a:stretch>
        </p:blipFill>
        <p:spPr bwMode="auto">
          <a:xfrm>
            <a:off x="3733800" y="3810000"/>
            <a:ext cx="2085975" cy="590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1" name="Picture 5"/>
          <p:cNvPicPr>
            <a:picLocks noChangeAspect="1" noChangeArrowheads="1"/>
          </p:cNvPicPr>
          <p:nvPr/>
        </p:nvPicPr>
        <p:blipFill>
          <a:blip r:embed="rId5" cstate="print"/>
          <a:srcRect/>
          <a:stretch>
            <a:fillRect/>
          </a:stretch>
        </p:blipFill>
        <p:spPr bwMode="auto">
          <a:xfrm>
            <a:off x="2133600" y="4800600"/>
            <a:ext cx="3238500" cy="57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ight Arrow 7"/>
          <p:cNvSpPr/>
          <p:nvPr/>
        </p:nvSpPr>
        <p:spPr>
          <a:xfrm>
            <a:off x="1143000" y="4953000"/>
            <a:ext cx="68580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10" name="Right Arrow 9"/>
          <p:cNvSpPr/>
          <p:nvPr/>
        </p:nvSpPr>
        <p:spPr>
          <a:xfrm>
            <a:off x="4800600" y="5638800"/>
            <a:ext cx="68580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11" name="Slide Number Placeholder 10"/>
          <p:cNvSpPr>
            <a:spLocks noGrp="1"/>
          </p:cNvSpPr>
          <p:nvPr>
            <p:ph type="sldNum" sz="quarter" idx="12"/>
          </p:nvPr>
        </p:nvSpPr>
        <p:spPr/>
        <p:txBody>
          <a:bodyPr/>
          <a:lstStyle/>
          <a:p>
            <a:fld id="{86F77744-0308-434A-82FC-DEB67A89E99B}" type="slidenum">
              <a:rPr lang="fa-IR" smtClean="0"/>
              <a:pPr/>
              <a:t>155</a:t>
            </a:fld>
            <a:endParaRPr lang="fa-I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 in sharp edges:</a:t>
            </a:r>
            <a:endParaRPr lang="fa-IR" dirty="0"/>
          </a:p>
        </p:txBody>
      </p:sp>
      <p:pic>
        <p:nvPicPr>
          <p:cNvPr id="5122" name="Picture 2"/>
          <p:cNvPicPr>
            <a:picLocks noChangeAspect="1" noChangeArrowheads="1"/>
          </p:cNvPicPr>
          <p:nvPr/>
        </p:nvPicPr>
        <p:blipFill>
          <a:blip r:embed="rId2" cstate="print"/>
          <a:srcRect/>
          <a:stretch>
            <a:fillRect/>
          </a:stretch>
        </p:blipFill>
        <p:spPr bwMode="auto">
          <a:xfrm>
            <a:off x="914400" y="1676400"/>
            <a:ext cx="6667500" cy="22479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3200400" y="3962400"/>
            <a:ext cx="3714750" cy="23336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156</a:t>
            </a:fld>
            <a:endParaRPr lang="fa-I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p:cNvPicPr>
            <a:picLocks noChangeAspect="1" noChangeArrowheads="1"/>
          </p:cNvPicPr>
          <p:nvPr/>
        </p:nvPicPr>
        <p:blipFill>
          <a:blip r:embed="rId3" cstate="print"/>
          <a:srcRect/>
          <a:stretch>
            <a:fillRect/>
          </a:stretch>
        </p:blipFill>
        <p:spPr bwMode="auto">
          <a:xfrm>
            <a:off x="1147763" y="590550"/>
            <a:ext cx="6848475" cy="56769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457200" y="152400"/>
            <a:ext cx="7553325" cy="57150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457200" y="742950"/>
            <a:ext cx="4333875" cy="628650"/>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5105400" y="819150"/>
            <a:ext cx="1200150" cy="4953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6F77744-0308-434A-82FC-DEB67A89E99B}" type="slidenum">
              <a:rPr lang="fa-IR" smtClean="0"/>
              <a:pPr/>
              <a:t>157</a:t>
            </a:fld>
            <a:endParaRPr lang="fa-IR"/>
          </a:p>
        </p:txBody>
      </p:sp>
      <p:sp>
        <p:nvSpPr>
          <p:cNvPr id="9" name="Rectangle 8"/>
          <p:cNvSpPr/>
          <p:nvPr/>
        </p:nvSpPr>
        <p:spPr>
          <a:xfrm>
            <a:off x="6226672" y="5257800"/>
            <a:ext cx="2945037" cy="369332"/>
          </a:xfrm>
          <a:prstGeom prst="rect">
            <a:avLst/>
          </a:prstGeom>
        </p:spPr>
        <p:txBody>
          <a:bodyPr wrap="none">
            <a:spAutoFit/>
          </a:bodyPr>
          <a:lstStyle/>
          <a:p>
            <a:r>
              <a:rPr lang="fa-IR" dirty="0"/>
              <a:t>تمرین: رسم خطوط جریان در </a:t>
            </a:r>
            <a:r>
              <a:rPr lang="fa-IR" dirty="0" smtClean="0"/>
              <a:t>لبه تیز</a:t>
            </a:r>
            <a:endParaRPr lang="en-US" dirty="0"/>
          </a:p>
        </p:txBody>
      </p:sp>
      <p:sp>
        <p:nvSpPr>
          <p:cNvPr id="10" name="Rectangle 9"/>
          <p:cNvSpPr/>
          <p:nvPr/>
        </p:nvSpPr>
        <p:spPr>
          <a:xfrm>
            <a:off x="5381889" y="4888468"/>
            <a:ext cx="3789820" cy="369332"/>
          </a:xfrm>
          <a:prstGeom prst="rect">
            <a:avLst/>
          </a:prstGeom>
        </p:spPr>
        <p:txBody>
          <a:bodyPr wrap="none">
            <a:spAutoFit/>
          </a:bodyPr>
          <a:lstStyle/>
          <a:p>
            <a:r>
              <a:rPr lang="fa-IR" dirty="0">
                <a:solidFill>
                  <a:srgbClr val="FF0000"/>
                </a:solidFill>
              </a:rPr>
              <a:t>تمرین: رسم خطوط جریان در در اطراف لبه تیز</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DUE TO A DOUBLET</a:t>
            </a:r>
            <a:endParaRPr lang="fa-IR" dirty="0"/>
          </a:p>
        </p:txBody>
      </p:sp>
      <p:sp>
        <p:nvSpPr>
          <p:cNvPr id="3" name="Content Placeholder 2"/>
          <p:cNvSpPr>
            <a:spLocks noGrp="1"/>
          </p:cNvSpPr>
          <p:nvPr>
            <p:ph idx="1"/>
          </p:nvPr>
        </p:nvSpPr>
        <p:spPr/>
        <p:txBody>
          <a:bodyPr/>
          <a:lstStyle/>
          <a:p>
            <a:pPr algn="l" rtl="0"/>
            <a:r>
              <a:rPr lang="en-US" dirty="0" smtClean="0"/>
              <a:t>The function 1/z has a singularity at z = 0, and in the context of complex potentials, this singularity is called a doublet</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158</a:t>
            </a:fld>
            <a:endParaRPr lang="fa-I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r="57407" b="19048"/>
          <a:stretch>
            <a:fillRect/>
          </a:stretch>
        </p:blipFill>
        <p:spPr bwMode="auto">
          <a:xfrm>
            <a:off x="2286000" y="135559"/>
            <a:ext cx="4191000" cy="619539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159</a:t>
            </a:fld>
            <a:endParaRPr lang="fa-I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lstStyle/>
          <a:p>
            <a:r>
              <a:rPr lang="en-US" b="1" dirty="0" smtClean="0"/>
              <a:t>Conservation of Mass</a:t>
            </a:r>
            <a:endParaRPr lang="fa-IR" dirty="0"/>
          </a:p>
        </p:txBody>
      </p:sp>
      <p:pic>
        <p:nvPicPr>
          <p:cNvPr id="4098" name="Picture 2"/>
          <p:cNvPicPr>
            <a:picLocks noChangeAspect="1" noChangeArrowheads="1"/>
          </p:cNvPicPr>
          <p:nvPr/>
        </p:nvPicPr>
        <p:blipFill>
          <a:blip r:embed="rId2" cstate="print"/>
          <a:srcRect/>
          <a:stretch>
            <a:fillRect/>
          </a:stretch>
        </p:blipFill>
        <p:spPr bwMode="auto">
          <a:xfrm>
            <a:off x="3048000" y="1371599"/>
            <a:ext cx="2667000" cy="1327677"/>
          </a:xfrm>
          <a:prstGeom prst="rect">
            <a:avLst/>
          </a:prstGeom>
          <a:noFill/>
          <a:ln w="9525">
            <a:noFill/>
            <a:miter lim="800000"/>
            <a:headEnd/>
            <a:tailEnd/>
          </a:ln>
        </p:spPr>
      </p:pic>
      <p:pic>
        <p:nvPicPr>
          <p:cNvPr id="193537" name="Picture 1"/>
          <p:cNvPicPr>
            <a:picLocks noChangeAspect="1" noChangeArrowheads="1"/>
          </p:cNvPicPr>
          <p:nvPr/>
        </p:nvPicPr>
        <p:blipFill>
          <a:blip r:embed="rId3" cstate="print"/>
          <a:srcRect/>
          <a:stretch>
            <a:fillRect/>
          </a:stretch>
        </p:blipFill>
        <p:spPr bwMode="auto">
          <a:xfrm>
            <a:off x="2209800" y="3048000"/>
            <a:ext cx="4360283" cy="1157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16</a:t>
            </a:fld>
            <a:endParaRPr lang="fa-I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1" name="Picture 3"/>
          <p:cNvPicPr>
            <a:picLocks noChangeAspect="1" noChangeArrowheads="1"/>
          </p:cNvPicPr>
          <p:nvPr/>
        </p:nvPicPr>
        <p:blipFill>
          <a:blip r:embed="rId2" cstate="print"/>
          <a:srcRect/>
          <a:stretch>
            <a:fillRect/>
          </a:stretch>
        </p:blipFill>
        <p:spPr bwMode="auto">
          <a:xfrm>
            <a:off x="1600200" y="1828800"/>
            <a:ext cx="6696075" cy="35623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160</a:t>
            </a:fld>
            <a:endParaRPr lang="fa-I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9219" name="Picture 3"/>
          <p:cNvPicPr>
            <a:picLocks noChangeAspect="1" noChangeArrowheads="1"/>
          </p:cNvPicPr>
          <p:nvPr/>
        </p:nvPicPr>
        <p:blipFill>
          <a:blip r:embed="rId2" cstate="print"/>
          <a:srcRect/>
          <a:stretch>
            <a:fillRect/>
          </a:stretch>
        </p:blipFill>
        <p:spPr bwMode="auto">
          <a:xfrm>
            <a:off x="609600" y="1600200"/>
            <a:ext cx="7915275" cy="2743200"/>
          </a:xfrm>
          <a:prstGeom prst="rect">
            <a:avLst/>
          </a:prstGeom>
          <a:noFill/>
          <a:ln w="9525">
            <a:noFill/>
            <a:miter lim="800000"/>
            <a:headEnd/>
            <a:tailEnd/>
          </a:ln>
        </p:spPr>
      </p:pic>
      <p:pic>
        <p:nvPicPr>
          <p:cNvPr id="9220" name="Picture 4"/>
          <p:cNvPicPr>
            <a:picLocks noChangeAspect="1" noChangeArrowheads="1"/>
          </p:cNvPicPr>
          <p:nvPr/>
        </p:nvPicPr>
        <p:blipFill>
          <a:blip r:embed="rId3" cstate="print"/>
          <a:srcRect/>
          <a:stretch>
            <a:fillRect/>
          </a:stretch>
        </p:blipFill>
        <p:spPr bwMode="auto">
          <a:xfrm>
            <a:off x="2362200" y="4724400"/>
            <a:ext cx="480060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685800" y="5181600"/>
            <a:ext cx="1143000" cy="6096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8" name="Slide Number Placeholder 7"/>
          <p:cNvSpPr>
            <a:spLocks noGrp="1"/>
          </p:cNvSpPr>
          <p:nvPr>
            <p:ph type="sldNum" sz="quarter" idx="12"/>
          </p:nvPr>
        </p:nvSpPr>
        <p:spPr/>
        <p:txBody>
          <a:bodyPr/>
          <a:lstStyle/>
          <a:p>
            <a:fld id="{86F77744-0308-434A-82FC-DEB67A89E99B}" type="slidenum">
              <a:rPr lang="fa-IR" smtClean="0"/>
              <a:pPr/>
              <a:t>161</a:t>
            </a:fld>
            <a:endParaRPr lang="fa-I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10242" name="Picture 2"/>
          <p:cNvPicPr>
            <a:picLocks noChangeAspect="1" noChangeArrowheads="1"/>
          </p:cNvPicPr>
          <p:nvPr/>
        </p:nvPicPr>
        <p:blipFill>
          <a:blip r:embed="rId2" cstate="print"/>
          <a:srcRect/>
          <a:stretch>
            <a:fillRect/>
          </a:stretch>
        </p:blipFill>
        <p:spPr bwMode="auto">
          <a:xfrm>
            <a:off x="202259" y="2286000"/>
            <a:ext cx="8713141" cy="274616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162</a:t>
            </a:fld>
            <a:endParaRPr lang="fa-I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equation of streamlines:</a:t>
            </a:r>
            <a:endParaRPr lang="fa-IR" dirty="0"/>
          </a:p>
        </p:txBody>
      </p:sp>
      <p:sp>
        <p:nvSpPr>
          <p:cNvPr id="3" name="Content Placeholder 2"/>
          <p:cNvSpPr>
            <a:spLocks noGrp="1"/>
          </p:cNvSpPr>
          <p:nvPr>
            <p:ph idx="1"/>
          </p:nvPr>
        </p:nvSpPr>
        <p:spPr/>
        <p:txBody>
          <a:bodyPr/>
          <a:lstStyle/>
          <a:p>
            <a:endParaRPr lang="fa-IR"/>
          </a:p>
        </p:txBody>
      </p:sp>
      <p:pic>
        <p:nvPicPr>
          <p:cNvPr id="11266" name="Picture 2"/>
          <p:cNvPicPr>
            <a:picLocks noChangeAspect="1" noChangeArrowheads="1"/>
          </p:cNvPicPr>
          <p:nvPr/>
        </p:nvPicPr>
        <p:blipFill>
          <a:blip r:embed="rId2" cstate="print"/>
          <a:srcRect/>
          <a:stretch>
            <a:fillRect/>
          </a:stretch>
        </p:blipFill>
        <p:spPr bwMode="auto">
          <a:xfrm>
            <a:off x="457200" y="2057400"/>
            <a:ext cx="3829050" cy="3543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7" name="Picture 3"/>
          <p:cNvPicPr>
            <a:picLocks noChangeAspect="1" noChangeArrowheads="1"/>
          </p:cNvPicPr>
          <p:nvPr/>
        </p:nvPicPr>
        <p:blipFill>
          <a:blip r:embed="rId3" cstate="print"/>
          <a:srcRect/>
          <a:stretch>
            <a:fillRect/>
          </a:stretch>
        </p:blipFill>
        <p:spPr bwMode="auto">
          <a:xfrm>
            <a:off x="5257800" y="4495800"/>
            <a:ext cx="3343275" cy="1019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4495800" y="4800600"/>
            <a:ext cx="609600" cy="4572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pic>
        <p:nvPicPr>
          <p:cNvPr id="11269" name="Picture 5"/>
          <p:cNvPicPr>
            <a:picLocks noChangeAspect="1" noChangeArrowheads="1"/>
          </p:cNvPicPr>
          <p:nvPr/>
        </p:nvPicPr>
        <p:blipFill>
          <a:blip r:embed="rId4" cstate="print"/>
          <a:srcRect/>
          <a:stretch>
            <a:fillRect/>
          </a:stretch>
        </p:blipFill>
        <p:spPr bwMode="auto">
          <a:xfrm>
            <a:off x="3333750" y="5505450"/>
            <a:ext cx="4972050" cy="127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ight Arrow 8"/>
          <p:cNvSpPr/>
          <p:nvPr/>
        </p:nvSpPr>
        <p:spPr>
          <a:xfrm>
            <a:off x="2209800" y="6019800"/>
            <a:ext cx="609600" cy="4572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10" name="Slide Number Placeholder 9"/>
          <p:cNvSpPr>
            <a:spLocks noGrp="1"/>
          </p:cNvSpPr>
          <p:nvPr>
            <p:ph type="sldNum" sz="quarter" idx="12"/>
          </p:nvPr>
        </p:nvSpPr>
        <p:spPr/>
        <p:txBody>
          <a:bodyPr/>
          <a:lstStyle/>
          <a:p>
            <a:fld id="{86F77744-0308-434A-82FC-DEB67A89E99B}" type="slidenum">
              <a:rPr lang="fa-IR" smtClean="0"/>
              <a:pPr/>
              <a:t>163</a:t>
            </a:fld>
            <a:endParaRPr lang="fa-I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2"/>
          <p:cNvPicPr>
            <a:picLocks noChangeAspect="1" noChangeArrowheads="1"/>
          </p:cNvPicPr>
          <p:nvPr/>
        </p:nvPicPr>
        <p:blipFill>
          <a:blip r:embed="rId2" cstate="print"/>
          <a:srcRect/>
          <a:stretch>
            <a:fillRect/>
          </a:stretch>
        </p:blipFill>
        <p:spPr bwMode="auto">
          <a:xfrm>
            <a:off x="457200" y="304800"/>
            <a:ext cx="8229600" cy="6400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164</a:t>
            </a:fld>
            <a:endParaRPr lang="fa-I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 components of doublet</a:t>
            </a:r>
            <a:endParaRPr lang="fa-IR" dirty="0"/>
          </a:p>
        </p:txBody>
      </p:sp>
      <p:pic>
        <p:nvPicPr>
          <p:cNvPr id="12290" name="Picture 2"/>
          <p:cNvPicPr>
            <a:picLocks noChangeAspect="1" noChangeArrowheads="1"/>
          </p:cNvPicPr>
          <p:nvPr/>
        </p:nvPicPr>
        <p:blipFill>
          <a:blip r:embed="rId2" cstate="print"/>
          <a:srcRect/>
          <a:stretch>
            <a:fillRect/>
          </a:stretch>
        </p:blipFill>
        <p:spPr bwMode="auto">
          <a:xfrm>
            <a:off x="3124200" y="4267200"/>
            <a:ext cx="3076575" cy="1838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1" name="Picture 3"/>
          <p:cNvPicPr>
            <a:picLocks noChangeAspect="1" noChangeArrowheads="1"/>
          </p:cNvPicPr>
          <p:nvPr/>
        </p:nvPicPr>
        <p:blipFill>
          <a:blip r:embed="rId3" cstate="print"/>
          <a:srcRect/>
          <a:stretch>
            <a:fillRect/>
          </a:stretch>
        </p:blipFill>
        <p:spPr bwMode="auto">
          <a:xfrm>
            <a:off x="1447800" y="2057400"/>
            <a:ext cx="6134100" cy="1933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165</a:t>
            </a:fld>
            <a:endParaRPr lang="fa-I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Doublet at Z0</a:t>
            </a:r>
            <a:endParaRPr lang="fa-IR" dirty="0"/>
          </a:p>
        </p:txBody>
      </p:sp>
      <p:pic>
        <p:nvPicPr>
          <p:cNvPr id="13314" name="Picture 2"/>
          <p:cNvPicPr>
            <a:picLocks noChangeAspect="1" noChangeArrowheads="1"/>
          </p:cNvPicPr>
          <p:nvPr/>
        </p:nvPicPr>
        <p:blipFill>
          <a:blip r:embed="rId2" cstate="print"/>
          <a:srcRect/>
          <a:stretch>
            <a:fillRect/>
          </a:stretch>
        </p:blipFill>
        <p:spPr bwMode="auto">
          <a:xfrm>
            <a:off x="2695575" y="2476500"/>
            <a:ext cx="3752850" cy="1905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166</a:t>
            </a:fld>
            <a:endParaRPr lang="fa-I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SUPERPOSITION</a:t>
            </a:r>
            <a:endParaRPr lang="fa-IR" dirty="0"/>
          </a:p>
        </p:txBody>
      </p:sp>
      <p:sp>
        <p:nvSpPr>
          <p:cNvPr id="5" name="Content Placeholder 4"/>
          <p:cNvSpPr>
            <a:spLocks noGrp="1"/>
          </p:cNvSpPr>
          <p:nvPr>
            <p:ph idx="1"/>
          </p:nvPr>
        </p:nvSpPr>
        <p:spPr/>
        <p:txBody>
          <a:bodyPr/>
          <a:lstStyle/>
          <a:p>
            <a:pPr algn="l" rtl="0"/>
            <a:r>
              <a:rPr lang="en-US" dirty="0" smtClean="0"/>
              <a:t>Superposition is valid here, since the governing equation, for either the velocity potential or the stream function, is linear. </a:t>
            </a:r>
          </a:p>
          <a:p>
            <a:pPr algn="l" rtl="0"/>
            <a:r>
              <a:rPr lang="en-US" dirty="0" smtClean="0"/>
              <a:t>Consider the superposition of a uniform rectilinear Flow and a doublet at the origin</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167</a:t>
            </a:fld>
            <a:endParaRPr lang="fa-I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CIRCULAR CYLINDER WITHOUT</a:t>
            </a:r>
            <a:br>
              <a:rPr lang="en-US" dirty="0" smtClean="0"/>
            </a:br>
            <a:r>
              <a:rPr lang="en-US" dirty="0" smtClean="0"/>
              <a:t>CIRCULATION</a:t>
            </a:r>
            <a:endParaRPr lang="fa-IR" dirty="0"/>
          </a:p>
        </p:txBody>
      </p:sp>
      <p:pic>
        <p:nvPicPr>
          <p:cNvPr id="14338" name="Picture 2"/>
          <p:cNvPicPr>
            <a:picLocks noChangeAspect="1" noChangeArrowheads="1"/>
          </p:cNvPicPr>
          <p:nvPr/>
        </p:nvPicPr>
        <p:blipFill>
          <a:blip r:embed="rId2" cstate="print"/>
          <a:srcRect/>
          <a:stretch>
            <a:fillRect/>
          </a:stretch>
        </p:blipFill>
        <p:spPr bwMode="auto">
          <a:xfrm>
            <a:off x="2514600" y="1752600"/>
            <a:ext cx="3790950" cy="127635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762000" y="2895600"/>
            <a:ext cx="7467600" cy="2085225"/>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1752600" y="4953000"/>
            <a:ext cx="5162550" cy="1390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168</a:t>
            </a:fld>
            <a:endParaRPr lang="fa-I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fa-IR" dirty="0" smtClean="0"/>
              <a:t> </a:t>
            </a:r>
            <a:r>
              <a:rPr lang="en-US" dirty="0" smtClean="0"/>
              <a:t>SPECIAL CASE:CYLINDER</a:t>
            </a:r>
            <a:endParaRPr lang="fa-IR" dirty="0"/>
          </a:p>
        </p:txBody>
      </p:sp>
      <p:pic>
        <p:nvPicPr>
          <p:cNvPr id="16386" name="Picture 2"/>
          <p:cNvPicPr>
            <a:picLocks noChangeAspect="1" noChangeArrowheads="1"/>
          </p:cNvPicPr>
          <p:nvPr/>
        </p:nvPicPr>
        <p:blipFill>
          <a:blip r:embed="rId2" cstate="print"/>
          <a:srcRect/>
          <a:stretch>
            <a:fillRect/>
          </a:stretch>
        </p:blipFill>
        <p:spPr bwMode="auto">
          <a:xfrm>
            <a:off x="381000" y="2743200"/>
            <a:ext cx="8229600" cy="272503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169</a:t>
            </a:fld>
            <a:endParaRPr lang="fa-I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sp>
        <p:nvSpPr>
          <p:cNvPr id="4" name="Content Placeholder 3"/>
          <p:cNvSpPr>
            <a:spLocks noGrp="1"/>
          </p:cNvSpPr>
          <p:nvPr>
            <p:ph idx="1"/>
          </p:nvPr>
        </p:nvSpPr>
        <p:spPr/>
        <p:txBody>
          <a:bodyPr/>
          <a:lstStyle/>
          <a:p>
            <a:pPr algn="l" rtl="0"/>
            <a:r>
              <a:rPr lang="en-US" dirty="0" smtClean="0"/>
              <a:t>Since the volume </a:t>
            </a:r>
            <a:r>
              <a:rPr lang="en-US" i="1" dirty="0" smtClean="0"/>
              <a:t>V was arbitrarily chosen, the only way in which the above </a:t>
            </a:r>
            <a:r>
              <a:rPr lang="en-US" dirty="0" smtClean="0"/>
              <a:t>equation can be satisfied for all possible choices of </a:t>
            </a:r>
            <a:r>
              <a:rPr lang="en-US" i="1" dirty="0" smtClean="0"/>
              <a:t>V is for the integrand to be </a:t>
            </a:r>
            <a:r>
              <a:rPr lang="en-US" dirty="0" smtClean="0"/>
              <a:t>zero. Then, the equation expressing conservation of mass becomes</a:t>
            </a:r>
            <a:endParaRPr lang="fa-IR" dirty="0"/>
          </a:p>
        </p:txBody>
      </p:sp>
      <p:pic>
        <p:nvPicPr>
          <p:cNvPr id="5122" name="Picture 2"/>
          <p:cNvPicPr>
            <a:picLocks noChangeAspect="1" noChangeArrowheads="1"/>
          </p:cNvPicPr>
          <p:nvPr/>
        </p:nvPicPr>
        <p:blipFill>
          <a:blip r:embed="rId3" cstate="print"/>
          <a:srcRect/>
          <a:stretch>
            <a:fillRect/>
          </a:stretch>
        </p:blipFill>
        <p:spPr bwMode="auto">
          <a:xfrm>
            <a:off x="2667000" y="4267200"/>
            <a:ext cx="3600450" cy="1352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28600" y="5715000"/>
            <a:ext cx="8776249" cy="477054"/>
          </a:xfrm>
          <a:prstGeom prst="rect">
            <a:avLst/>
          </a:prstGeom>
        </p:spPr>
        <p:txBody>
          <a:bodyPr wrap="none">
            <a:spAutoFit/>
          </a:bodyPr>
          <a:lstStyle/>
          <a:p>
            <a:pPr algn="l" rtl="0"/>
            <a:r>
              <a:rPr lang="en-US" sz="2500" b="1" i="1" dirty="0" smtClean="0">
                <a:solidFill>
                  <a:srgbClr val="FF0000"/>
                </a:solidFill>
              </a:rPr>
              <a:t>Why sometime the above equation is called continuity equation?</a:t>
            </a:r>
            <a:endParaRPr lang="fa-IR" sz="2500" b="1" i="1" dirty="0">
              <a:solidFill>
                <a:srgbClr val="FF0000"/>
              </a:solidFill>
            </a:endParaRPr>
          </a:p>
        </p:txBody>
      </p:sp>
      <p:sp>
        <p:nvSpPr>
          <p:cNvPr id="6" name="5-Point Star 5"/>
          <p:cNvSpPr/>
          <p:nvPr/>
        </p:nvSpPr>
        <p:spPr>
          <a:xfrm>
            <a:off x="1219200" y="4572000"/>
            <a:ext cx="8382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17</a:t>
            </a:fld>
            <a:endParaRPr lang="fa-I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838200" y="2133600"/>
            <a:ext cx="7191375" cy="3724275"/>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2590800" y="304800"/>
            <a:ext cx="371475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170</a:t>
            </a:fld>
            <a:endParaRPr lang="fa-I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CIRCULAR CYLINDER WITH CIRCULATION</a:t>
            </a:r>
            <a:endParaRPr lang="fa-IR" dirty="0"/>
          </a:p>
        </p:txBody>
      </p:sp>
      <p:pic>
        <p:nvPicPr>
          <p:cNvPr id="17410" name="Picture 2"/>
          <p:cNvPicPr>
            <a:picLocks noChangeAspect="1" noChangeArrowheads="1"/>
          </p:cNvPicPr>
          <p:nvPr/>
        </p:nvPicPr>
        <p:blipFill>
          <a:blip r:embed="rId2" cstate="print"/>
          <a:srcRect/>
          <a:stretch>
            <a:fillRect/>
          </a:stretch>
        </p:blipFill>
        <p:spPr bwMode="auto">
          <a:xfrm>
            <a:off x="1295400" y="1905000"/>
            <a:ext cx="6477000" cy="1495425"/>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685800" y="3962400"/>
            <a:ext cx="7829550" cy="232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171</a:t>
            </a:fld>
            <a:endParaRPr lang="fa-I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371600" y="304800"/>
            <a:ext cx="5981700" cy="1562100"/>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457200" y="2286000"/>
            <a:ext cx="7943850" cy="3724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172</a:t>
            </a:fld>
            <a:endParaRPr lang="fa-I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524000" y="457200"/>
            <a:ext cx="6153150" cy="3152775"/>
          </a:xfrm>
          <a:prstGeom prst="rect">
            <a:avLst/>
          </a:prstGeom>
          <a:noFill/>
          <a:ln w="9525">
            <a:noFill/>
            <a:miter lim="800000"/>
            <a:headEnd/>
            <a:tailEnd/>
          </a:ln>
        </p:spPr>
      </p:pic>
      <p:sp>
        <p:nvSpPr>
          <p:cNvPr id="5" name="Rectangle 4"/>
          <p:cNvSpPr/>
          <p:nvPr/>
        </p:nvSpPr>
        <p:spPr>
          <a:xfrm>
            <a:off x="433361" y="3962400"/>
            <a:ext cx="5739648" cy="646331"/>
          </a:xfrm>
          <a:prstGeom prst="rect">
            <a:avLst/>
          </a:prstGeom>
        </p:spPr>
        <p:txBody>
          <a:bodyPr wrap="none">
            <a:spAutoFit/>
          </a:bodyPr>
          <a:lstStyle/>
          <a:p>
            <a:r>
              <a:rPr lang="en-US" sz="3600" dirty="0" smtClean="0">
                <a:solidFill>
                  <a:srgbClr val="FF0000"/>
                </a:solidFill>
              </a:rPr>
              <a:t>On the surface of the cylinder</a:t>
            </a:r>
            <a:endParaRPr lang="fa-IR" sz="3600" dirty="0">
              <a:solidFill>
                <a:srgbClr val="FF0000"/>
              </a:solidFill>
            </a:endParaRPr>
          </a:p>
        </p:txBody>
      </p:sp>
      <p:pic>
        <p:nvPicPr>
          <p:cNvPr id="19459" name="Picture 3"/>
          <p:cNvPicPr>
            <a:picLocks noChangeAspect="1" noChangeArrowheads="1"/>
          </p:cNvPicPr>
          <p:nvPr/>
        </p:nvPicPr>
        <p:blipFill>
          <a:blip r:embed="rId3" cstate="print"/>
          <a:srcRect/>
          <a:stretch>
            <a:fillRect/>
          </a:stretch>
        </p:blipFill>
        <p:spPr bwMode="auto">
          <a:xfrm>
            <a:off x="2514600" y="4724400"/>
            <a:ext cx="4419600" cy="18478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173</a:t>
            </a:fld>
            <a:endParaRPr lang="fa-I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STAGNATION POINT</a:t>
            </a:r>
            <a:endParaRPr lang="fa-IR" dirty="0"/>
          </a:p>
        </p:txBody>
      </p:sp>
      <p:sp>
        <p:nvSpPr>
          <p:cNvPr id="3" name="Content Placeholder 2"/>
          <p:cNvSpPr>
            <a:spLocks noGrp="1"/>
          </p:cNvSpPr>
          <p:nvPr>
            <p:ph idx="1"/>
          </p:nvPr>
        </p:nvSpPr>
        <p:spPr/>
        <p:txBody>
          <a:bodyPr/>
          <a:lstStyle/>
          <a:p>
            <a:pPr algn="l" rtl="0"/>
            <a:r>
              <a:rPr lang="en-US" dirty="0" smtClean="0"/>
              <a:t>VELOCITY COMPONENTS ARE ZERO:</a:t>
            </a:r>
            <a:endParaRPr lang="fa-IR" dirty="0"/>
          </a:p>
        </p:txBody>
      </p:sp>
      <p:pic>
        <p:nvPicPr>
          <p:cNvPr id="20482" name="Picture 2"/>
          <p:cNvPicPr>
            <a:picLocks noChangeAspect="1" noChangeArrowheads="1"/>
          </p:cNvPicPr>
          <p:nvPr/>
        </p:nvPicPr>
        <p:blipFill>
          <a:blip r:embed="rId2" cstate="print"/>
          <a:srcRect/>
          <a:stretch>
            <a:fillRect/>
          </a:stretch>
        </p:blipFill>
        <p:spPr bwMode="auto">
          <a:xfrm>
            <a:off x="2895600" y="2895600"/>
            <a:ext cx="3295650" cy="148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174</a:t>
            </a:fld>
            <a:endParaRPr lang="fa-I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457200" y="1981200"/>
            <a:ext cx="8229600" cy="412266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175</a:t>
            </a:fld>
            <a:endParaRPr lang="fa-I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Lift and drag on the circular cylinder</a:t>
            </a:r>
            <a:endParaRPr lang="fa-IR" dirty="0"/>
          </a:p>
        </p:txBody>
      </p:sp>
      <p:sp>
        <p:nvSpPr>
          <p:cNvPr id="3" name="Content Placeholder 2"/>
          <p:cNvSpPr>
            <a:spLocks noGrp="1"/>
          </p:cNvSpPr>
          <p:nvPr>
            <p:ph idx="1"/>
          </p:nvPr>
        </p:nvSpPr>
        <p:spPr/>
        <p:txBody>
          <a:bodyPr>
            <a:normAutofit fontScale="70000" lnSpcReduction="20000"/>
          </a:bodyPr>
          <a:lstStyle/>
          <a:p>
            <a:pPr algn="l" rtl="0"/>
            <a:r>
              <a:rPr lang="en-US" b="1" dirty="0" smtClean="0"/>
              <a:t>The flow fields for the circular cylinder with circulation, exhibit symmetry about the y axis. Then it may be concluded that there will be no drag force acting on the cylinder.</a:t>
            </a:r>
          </a:p>
          <a:p>
            <a:pPr algn="l" rtl="0"/>
            <a:r>
              <a:rPr lang="en-US" b="1" dirty="0" smtClean="0"/>
              <a:t> However, the existence of the circulation around the cylinder has destroyed the symmetry about the x axis. so there will be some force acting on the cylinder in the vertical direction. </a:t>
            </a:r>
          </a:p>
          <a:p>
            <a:pPr algn="l" rtl="0"/>
            <a:r>
              <a:rPr lang="en-US" b="1" dirty="0" smtClean="0"/>
              <a:t>For the negative circulation shown, the velocity on the top surface of the cylinder will be higher than that for no circulation, while the velocity on the bottom surface will be lower. Then, from Bernoulli’s equation, the pressure on the top surface will be lower than that on the bottom surface, so that the vertical force acting on the cylinder will be upward. That is, a positive lift will exist.</a:t>
            </a:r>
          </a:p>
          <a:p>
            <a:pPr algn="l" rtl="0"/>
            <a:r>
              <a:rPr lang="en-US" b="1" dirty="0" smtClean="0"/>
              <a:t> In order to determine the magnitude of this lift, a quantitative analysis must be performed, and this will be done in the next section.</a:t>
            </a:r>
            <a:endParaRPr lang="fa-IR" b="1"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176</a:t>
            </a:fld>
            <a:endParaRPr lang="fa-I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BLASIUS’ INTEGRAL LAWS</a:t>
            </a:r>
            <a:endParaRPr lang="fa-IR" dirty="0"/>
          </a:p>
        </p:txBody>
      </p:sp>
      <p:sp>
        <p:nvSpPr>
          <p:cNvPr id="3" name="Content Placeholder 2"/>
          <p:cNvSpPr>
            <a:spLocks noGrp="1"/>
          </p:cNvSpPr>
          <p:nvPr>
            <p:ph idx="1"/>
          </p:nvPr>
        </p:nvSpPr>
        <p:spPr/>
        <p:txBody>
          <a:bodyPr>
            <a:normAutofit fontScale="85000" lnSpcReduction="20000"/>
          </a:bodyPr>
          <a:lstStyle/>
          <a:p>
            <a:pPr algn="l" rtl="0"/>
            <a:r>
              <a:rPr lang="en-US" dirty="0" smtClean="0"/>
              <a:t>In the previous section it was argued that a lift force exists on a circular cylinder that has a circulation around it. However, the magnitude of the force can be established only by quantitative methods.</a:t>
            </a:r>
          </a:p>
          <a:p>
            <a:pPr algn="l" rtl="0"/>
            <a:r>
              <a:rPr lang="en-US" dirty="0" smtClean="0"/>
              <a:t>The obvious way to evaluate the magnitude of this force is to establish the velocity components from the complex potential. </a:t>
            </a:r>
          </a:p>
          <a:p>
            <a:pPr algn="l" rtl="0"/>
            <a:r>
              <a:rPr lang="en-US" dirty="0" smtClean="0"/>
              <a:t>Knowing the velocity components, the pressure distribution around the surface of the cylinder may be established by use of the Bernoulli equation. </a:t>
            </a:r>
          </a:p>
          <a:p>
            <a:pPr algn="l" rtl="0"/>
            <a:r>
              <a:rPr lang="en-US" dirty="0" smtClean="0"/>
              <a:t>Integration of this pressure distribution will then yield the required force acting on the cylinder.</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177</a:t>
            </a:fld>
            <a:endParaRPr lang="fa-I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normAutofit fontScale="85000" lnSpcReduction="20000"/>
          </a:bodyPr>
          <a:lstStyle/>
          <a:p>
            <a:pPr algn="l" rtl="0"/>
            <a:r>
              <a:rPr lang="en-US" dirty="0" smtClean="0"/>
              <a:t>The difficulty with the foregoing procedure is that it would have to be carried out for each pressure distribution and for each body under consideration.</a:t>
            </a:r>
          </a:p>
          <a:p>
            <a:pPr algn="l" rtl="0"/>
            <a:r>
              <a:rPr lang="en-US" dirty="0" smtClean="0"/>
              <a:t>The </a:t>
            </a:r>
            <a:r>
              <a:rPr lang="en-US" dirty="0" err="1" smtClean="0"/>
              <a:t>Blasius</a:t>
            </a:r>
            <a:r>
              <a:rPr lang="en-US" dirty="0" smtClean="0"/>
              <a:t> laws provide a convenient alternative. It will be shown that if the complex potential for the flow around a body is known, then it is possible to evaluate the forces and the turning moment acting on the body by means of simple contour integrals. </a:t>
            </a:r>
          </a:p>
          <a:p>
            <a:pPr algn="l" rtl="0"/>
            <a:r>
              <a:rPr lang="en-US" dirty="0" smtClean="0"/>
              <a:t>These contour integrals, in turn, may be readily evaluated by use of the residue theorem. The </a:t>
            </a:r>
            <a:r>
              <a:rPr lang="en-US" dirty="0" err="1" smtClean="0"/>
              <a:t>Blasius</a:t>
            </a:r>
            <a:r>
              <a:rPr lang="en-US" dirty="0" smtClean="0"/>
              <a:t> laws are actually two separate laws, one for forces and one for the hydrodynamic moment acting on the body.</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178</a:t>
            </a:fld>
            <a:endParaRPr lang="fa-I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026" name="Picture 2"/>
          <p:cNvPicPr>
            <a:picLocks noChangeAspect="1" noChangeArrowheads="1"/>
          </p:cNvPicPr>
          <p:nvPr/>
        </p:nvPicPr>
        <p:blipFill>
          <a:blip r:embed="rId2" cstate="print"/>
          <a:srcRect/>
          <a:stretch>
            <a:fillRect/>
          </a:stretch>
        </p:blipFill>
        <p:spPr bwMode="auto">
          <a:xfrm>
            <a:off x="457200" y="990600"/>
            <a:ext cx="7912857" cy="571088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179</a:t>
            </a:fld>
            <a:endParaRPr lang="fa-I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Incompressible fluids:</a:t>
            </a:r>
            <a:endParaRPr lang="fa-IR" dirty="0"/>
          </a:p>
        </p:txBody>
      </p:sp>
      <p:pic>
        <p:nvPicPr>
          <p:cNvPr id="6147" name="Picture 3"/>
          <p:cNvPicPr>
            <a:picLocks noChangeAspect="1" noChangeArrowheads="1"/>
          </p:cNvPicPr>
          <p:nvPr/>
        </p:nvPicPr>
        <p:blipFill>
          <a:blip r:embed="rId3" cstate="print"/>
          <a:srcRect/>
          <a:stretch>
            <a:fillRect/>
          </a:stretch>
        </p:blipFill>
        <p:spPr bwMode="auto">
          <a:xfrm>
            <a:off x="3505200" y="1219200"/>
            <a:ext cx="2000250" cy="140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8" name="Picture 4"/>
          <p:cNvPicPr>
            <a:picLocks noChangeAspect="1" noChangeArrowheads="1"/>
          </p:cNvPicPr>
          <p:nvPr/>
        </p:nvPicPr>
        <p:blipFill>
          <a:blip r:embed="rId4" cstate="print"/>
          <a:srcRect/>
          <a:stretch>
            <a:fillRect/>
          </a:stretch>
        </p:blipFill>
        <p:spPr bwMode="auto">
          <a:xfrm>
            <a:off x="2366963" y="2790825"/>
            <a:ext cx="4410075" cy="1276350"/>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2971800" y="4191000"/>
            <a:ext cx="2952750" cy="1295400"/>
          </a:xfrm>
          <a:prstGeom prst="rect">
            <a:avLst/>
          </a:prstGeom>
          <a:noFill/>
          <a:ln w="9525">
            <a:noFill/>
            <a:miter lim="800000"/>
            <a:headEnd/>
            <a:tailEnd/>
          </a:ln>
        </p:spPr>
      </p:pic>
      <p:pic>
        <p:nvPicPr>
          <p:cNvPr id="6150" name="Picture 6"/>
          <p:cNvPicPr>
            <a:picLocks noChangeAspect="1" noChangeArrowheads="1"/>
          </p:cNvPicPr>
          <p:nvPr/>
        </p:nvPicPr>
        <p:blipFill>
          <a:blip r:embed="rId6" cstate="print"/>
          <a:srcRect t="10667" r="5333" b="14667"/>
          <a:stretch>
            <a:fillRect/>
          </a:stretch>
        </p:blipFill>
        <p:spPr bwMode="auto">
          <a:xfrm>
            <a:off x="1524000" y="5486400"/>
            <a:ext cx="5410200"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18</a:t>
            </a:fld>
            <a:endParaRPr lang="fa-I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Newton second law:</a:t>
            </a:r>
            <a:endParaRPr lang="fa-IR" dirty="0"/>
          </a:p>
        </p:txBody>
      </p:sp>
      <p:pic>
        <p:nvPicPr>
          <p:cNvPr id="2050" name="Picture 2"/>
          <p:cNvPicPr>
            <a:picLocks noChangeAspect="1" noChangeArrowheads="1"/>
          </p:cNvPicPr>
          <p:nvPr/>
        </p:nvPicPr>
        <p:blipFill>
          <a:blip r:embed="rId2" cstate="print"/>
          <a:srcRect/>
          <a:stretch>
            <a:fillRect/>
          </a:stretch>
        </p:blipFill>
        <p:spPr bwMode="auto">
          <a:xfrm>
            <a:off x="1219200" y="1447800"/>
            <a:ext cx="6629400" cy="109576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219200" y="2590800"/>
            <a:ext cx="6629400" cy="1300241"/>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990600" y="3940705"/>
            <a:ext cx="7334250" cy="2688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180</a:t>
            </a:fld>
            <a:endParaRPr lang="fa-I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Omitting P in the equations:</a:t>
            </a:r>
            <a:endParaRPr lang="fa-IR" dirty="0"/>
          </a:p>
        </p:txBody>
      </p:sp>
      <p:pic>
        <p:nvPicPr>
          <p:cNvPr id="3074" name="Picture 2"/>
          <p:cNvPicPr>
            <a:picLocks noChangeAspect="1" noChangeArrowheads="1"/>
          </p:cNvPicPr>
          <p:nvPr/>
        </p:nvPicPr>
        <p:blipFill>
          <a:blip r:embed="rId2" cstate="print"/>
          <a:srcRect/>
          <a:stretch>
            <a:fillRect/>
          </a:stretch>
        </p:blipFill>
        <p:spPr bwMode="auto">
          <a:xfrm>
            <a:off x="1828800" y="1524000"/>
            <a:ext cx="5467350" cy="13716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914400" y="3276600"/>
            <a:ext cx="7467600" cy="2784116"/>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181</a:t>
            </a:fld>
            <a:endParaRPr lang="fa-I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4098" name="Picture 2"/>
          <p:cNvPicPr>
            <a:picLocks noChangeAspect="1" noChangeArrowheads="1"/>
          </p:cNvPicPr>
          <p:nvPr/>
        </p:nvPicPr>
        <p:blipFill>
          <a:blip r:embed="rId2" cstate="print"/>
          <a:srcRect/>
          <a:stretch>
            <a:fillRect/>
          </a:stretch>
        </p:blipFill>
        <p:spPr bwMode="auto">
          <a:xfrm>
            <a:off x="381000" y="1524000"/>
            <a:ext cx="8229600" cy="262111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600200" y="4343400"/>
            <a:ext cx="6038850" cy="1504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182</a:t>
            </a:fld>
            <a:endParaRPr lang="fa-IR"/>
          </a:p>
        </p:txBody>
      </p:sp>
      <mc:AlternateContent xmlns:mc="http://schemas.openxmlformats.org/markup-compatibility/2006" xmlns:a14="http://schemas.microsoft.com/office/drawing/2010/main">
        <mc:Choice Requires="a14">
          <p:sp>
            <p:nvSpPr>
              <p:cNvPr id="3" name="TextBox 2"/>
              <p:cNvSpPr txBox="1"/>
              <p:nvPr/>
            </p:nvSpPr>
            <p:spPr>
              <a:xfrm>
                <a:off x="3809488" y="6134417"/>
                <a:ext cx="52900"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i="1" smtClean="0">
                          <a:latin typeface="Cambria Math" panose="02040503050406030204" pitchFamily="18" charset="0"/>
                        </a:rPr>
                        <m:t>=</m:t>
                      </m:r>
                      <m:rad>
                        <m:radPr>
                          <m:degHide m:val="on"/>
                          <m:ctrlPr>
                            <a:rPr lang="en-US" i="1">
                              <a:latin typeface="Cambria Math" panose="02040503050406030204" pitchFamily="18" charset="0"/>
                            </a:rPr>
                          </m:ctrlPr>
                        </m:radPr>
                        <m:deg/>
                        <m:e>
                          <m:r>
                            <a:rPr lang="fa-IR" i="1">
                              <a:latin typeface="Cambria Math" panose="02040503050406030204" pitchFamily="18" charset="0"/>
                            </a:rPr>
                            <m:t>−</m:t>
                          </m:r>
                          <m:r>
                            <a:rPr lang="fa-IR" i="1">
                              <a:latin typeface="Cambria Math" panose="02040503050406030204" pitchFamily="18" charset="0"/>
                            </a:rPr>
                            <m:t>1</m:t>
                          </m:r>
                        </m:e>
                      </m:ra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809488" y="6134417"/>
                <a:ext cx="52900" cy="309637"/>
              </a:xfrm>
              <a:prstGeom prst="rect">
                <a:avLst/>
              </a:prstGeom>
              <a:blipFill>
                <a:blip r:embed="rId4"/>
                <a:stretch>
                  <a:fillRect l="-155556" r="-1555556" b="-7843"/>
                </a:stretch>
              </a:blipFill>
            </p:spPr>
            <p:txBody>
              <a:bodyPr/>
              <a:lstStyle/>
              <a:p>
                <a:r>
                  <a:rPr lang="en-US">
                    <a:noFill/>
                  </a:rPr>
                  <a:t> </a:t>
                </a:r>
              </a:p>
            </p:txBody>
          </p:sp>
        </mc:Fallback>
      </mc:AlternateContent>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 calculations</a:t>
            </a:r>
            <a:endParaRPr lang="fa-IR" dirty="0"/>
          </a:p>
        </p:txBody>
      </p:sp>
      <p:pic>
        <p:nvPicPr>
          <p:cNvPr id="5122" name="Picture 2"/>
          <p:cNvPicPr>
            <a:picLocks noChangeAspect="1" noChangeArrowheads="1"/>
          </p:cNvPicPr>
          <p:nvPr/>
        </p:nvPicPr>
        <p:blipFill>
          <a:blip r:embed="rId2" cstate="print"/>
          <a:srcRect/>
          <a:stretch>
            <a:fillRect/>
          </a:stretch>
        </p:blipFill>
        <p:spPr bwMode="auto">
          <a:xfrm>
            <a:off x="228600" y="1371600"/>
            <a:ext cx="8686800" cy="87887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333375" y="2438400"/>
            <a:ext cx="8810625" cy="1065471"/>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2438400" y="3581400"/>
            <a:ext cx="4324350" cy="561975"/>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152400" y="4495800"/>
            <a:ext cx="8839200" cy="919634"/>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0" y="5257800"/>
            <a:ext cx="8991600" cy="1075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86F77744-0308-434A-82FC-DEB67A89E99B}" type="slidenum">
              <a:rPr lang="fa-IR" smtClean="0"/>
              <a:pPr/>
              <a:t>183</a:t>
            </a:fld>
            <a:endParaRPr lang="fa-I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a-IR"/>
          </a:p>
        </p:txBody>
      </p:sp>
      <p:pic>
        <p:nvPicPr>
          <p:cNvPr id="6146" name="Picture 2"/>
          <p:cNvPicPr>
            <a:picLocks noChangeAspect="1" noChangeArrowheads="1"/>
          </p:cNvPicPr>
          <p:nvPr/>
        </p:nvPicPr>
        <p:blipFill>
          <a:blip r:embed="rId2" cstate="print"/>
          <a:srcRect/>
          <a:stretch>
            <a:fillRect/>
          </a:stretch>
        </p:blipFill>
        <p:spPr bwMode="auto">
          <a:xfrm>
            <a:off x="457200" y="990600"/>
            <a:ext cx="8229600" cy="3425719"/>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t="9040"/>
          <a:stretch>
            <a:fillRect/>
          </a:stretch>
        </p:blipFill>
        <p:spPr bwMode="auto">
          <a:xfrm>
            <a:off x="2209800" y="4724400"/>
            <a:ext cx="5114925" cy="153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184</a:t>
            </a:fld>
            <a:endParaRPr lang="fa-I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FORCE AND MOMENT ON A CIRCULAR</a:t>
            </a:r>
            <a:br>
              <a:rPr lang="en-US" dirty="0" smtClean="0"/>
            </a:br>
            <a:r>
              <a:rPr lang="en-US" dirty="0" smtClean="0"/>
              <a:t>CYLINDER</a:t>
            </a:r>
            <a:endParaRPr lang="fa-IR" dirty="0"/>
          </a:p>
        </p:txBody>
      </p:sp>
      <p:pic>
        <p:nvPicPr>
          <p:cNvPr id="7171" name="Picture 3"/>
          <p:cNvPicPr>
            <a:picLocks noChangeAspect="1" noChangeArrowheads="1"/>
          </p:cNvPicPr>
          <p:nvPr/>
        </p:nvPicPr>
        <p:blipFill>
          <a:blip r:embed="rId2" cstate="print"/>
          <a:srcRect/>
          <a:stretch>
            <a:fillRect/>
          </a:stretch>
        </p:blipFill>
        <p:spPr bwMode="auto">
          <a:xfrm>
            <a:off x="1676400" y="1981200"/>
            <a:ext cx="5105400" cy="1250137"/>
          </a:xfrm>
          <a:prstGeom prst="rect">
            <a:avLst/>
          </a:prstGeom>
          <a:noFill/>
          <a:ln w="9525">
            <a:noFill/>
            <a:miter lim="800000"/>
            <a:headEnd/>
            <a:tailEnd/>
          </a:ln>
        </p:spPr>
      </p:pic>
      <p:pic>
        <p:nvPicPr>
          <p:cNvPr id="7172" name="Picture 4"/>
          <p:cNvPicPr>
            <a:picLocks noChangeAspect="1" noChangeArrowheads="1"/>
          </p:cNvPicPr>
          <p:nvPr/>
        </p:nvPicPr>
        <p:blipFill>
          <a:blip r:embed="rId3" cstate="print"/>
          <a:srcRect/>
          <a:stretch>
            <a:fillRect/>
          </a:stretch>
        </p:blipFill>
        <p:spPr bwMode="auto">
          <a:xfrm>
            <a:off x="685800" y="3581400"/>
            <a:ext cx="7772400" cy="1832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185</a:t>
            </a:fld>
            <a:endParaRPr lang="fa-I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p:cNvPicPr>
            <a:picLocks noChangeAspect="1" noChangeArrowheads="1"/>
          </p:cNvPicPr>
          <p:nvPr/>
        </p:nvPicPr>
        <p:blipFill>
          <a:blip r:embed="rId2" cstate="print"/>
          <a:srcRect/>
          <a:stretch>
            <a:fillRect/>
          </a:stretch>
        </p:blipFill>
        <p:spPr bwMode="auto">
          <a:xfrm>
            <a:off x="990600" y="1201857"/>
            <a:ext cx="6781800" cy="169374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381000" y="3168316"/>
            <a:ext cx="8229600" cy="646261"/>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381000" y="3777916"/>
            <a:ext cx="8229600" cy="2165684"/>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186</a:t>
            </a:fld>
            <a:endParaRPr lang="fa-I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Kutta-Joukowski</a:t>
            </a:r>
            <a:r>
              <a:rPr lang="en-US" dirty="0" smtClean="0"/>
              <a:t> law</a:t>
            </a:r>
            <a:endParaRPr lang="fa-IR" dirty="0"/>
          </a:p>
        </p:txBody>
      </p:sp>
      <p:sp>
        <p:nvSpPr>
          <p:cNvPr id="5" name="Content Placeholder 4"/>
          <p:cNvSpPr>
            <a:spLocks noGrp="1"/>
          </p:cNvSpPr>
          <p:nvPr>
            <p:ph idx="1"/>
          </p:nvPr>
        </p:nvSpPr>
        <p:spPr/>
        <p:txBody>
          <a:bodyPr>
            <a:normAutofit fontScale="92500" lnSpcReduction="20000"/>
          </a:bodyPr>
          <a:lstStyle/>
          <a:p>
            <a:pPr algn="l" rtl="0"/>
            <a:endParaRPr lang="en-US" dirty="0" smtClean="0"/>
          </a:p>
          <a:p>
            <a:pPr algn="l" rtl="0"/>
            <a:endParaRPr lang="en-US" dirty="0" smtClean="0"/>
          </a:p>
          <a:p>
            <a:pPr algn="l" rtl="0"/>
            <a:endParaRPr lang="en-US" dirty="0" smtClean="0"/>
          </a:p>
          <a:p>
            <a:pPr algn="l" rtl="0"/>
            <a:endParaRPr lang="en-US" dirty="0" smtClean="0"/>
          </a:p>
          <a:p>
            <a:pPr algn="l" rtl="0"/>
            <a:r>
              <a:rPr lang="en-US" dirty="0" err="1" smtClean="0">
                <a:solidFill>
                  <a:srgbClr val="FF0000"/>
                </a:solidFill>
              </a:rPr>
              <a:t>Kutta-Joukowski</a:t>
            </a:r>
            <a:r>
              <a:rPr lang="en-US" dirty="0" smtClean="0">
                <a:solidFill>
                  <a:srgbClr val="FF0000"/>
                </a:solidFill>
              </a:rPr>
              <a:t> law</a:t>
            </a:r>
            <a:r>
              <a:rPr lang="en-US" dirty="0" smtClean="0"/>
              <a:t>: For flow around a circular cylinder, there will be no lift force on the cylinder if there is no circulation around it, and if there is a circulation, the value of the lift force will be given by the product of the magnitude of this circulation with the free-stream velocity and the density of the fluid.</a:t>
            </a:r>
            <a:endParaRPr lang="fa-IR" dirty="0"/>
          </a:p>
        </p:txBody>
      </p:sp>
      <p:pic>
        <p:nvPicPr>
          <p:cNvPr id="9218" name="Picture 2"/>
          <p:cNvPicPr>
            <a:picLocks noChangeAspect="1" noChangeArrowheads="1"/>
          </p:cNvPicPr>
          <p:nvPr/>
        </p:nvPicPr>
        <p:blipFill>
          <a:blip r:embed="rId2" cstate="print"/>
          <a:srcRect/>
          <a:stretch>
            <a:fillRect/>
          </a:stretch>
        </p:blipFill>
        <p:spPr bwMode="auto">
          <a:xfrm>
            <a:off x="1295400" y="1600200"/>
            <a:ext cx="3962400" cy="1685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9" name="Picture 3"/>
          <p:cNvPicPr>
            <a:picLocks noChangeAspect="1" noChangeArrowheads="1"/>
          </p:cNvPicPr>
          <p:nvPr/>
        </p:nvPicPr>
        <p:blipFill>
          <a:blip r:embed="rId3" cstate="print"/>
          <a:srcRect/>
          <a:stretch>
            <a:fillRect/>
          </a:stretch>
        </p:blipFill>
        <p:spPr bwMode="auto">
          <a:xfrm>
            <a:off x="5867400" y="1685483"/>
            <a:ext cx="2038350" cy="76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187</a:t>
            </a:fld>
            <a:endParaRPr lang="fa-I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 calculation:</a:t>
            </a:r>
            <a:endParaRPr lang="fa-IR" dirty="0"/>
          </a:p>
        </p:txBody>
      </p:sp>
      <p:pic>
        <p:nvPicPr>
          <p:cNvPr id="10242" name="Picture 2"/>
          <p:cNvPicPr>
            <a:picLocks noChangeAspect="1" noChangeArrowheads="1"/>
          </p:cNvPicPr>
          <p:nvPr/>
        </p:nvPicPr>
        <p:blipFill>
          <a:blip r:embed="rId2" cstate="print"/>
          <a:srcRect/>
          <a:stretch>
            <a:fillRect/>
          </a:stretch>
        </p:blipFill>
        <p:spPr bwMode="auto">
          <a:xfrm>
            <a:off x="0" y="1295400"/>
            <a:ext cx="8915400" cy="1123388"/>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609600" y="2514600"/>
            <a:ext cx="7239000" cy="1849805"/>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1371600" y="4343400"/>
            <a:ext cx="5867400" cy="1929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188</a:t>
            </a:fld>
            <a:endParaRPr lang="fa-I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CONFORMAL TRANSFORMATIONS</a:t>
            </a:r>
            <a:br>
              <a:rPr lang="en-US" dirty="0" smtClean="0"/>
            </a:br>
            <a:r>
              <a:rPr lang="en-US" dirty="0" smtClean="0"/>
              <a:t>definition:</a:t>
            </a:r>
            <a:endParaRPr lang="fa-IR" dirty="0"/>
          </a:p>
        </p:txBody>
      </p:sp>
      <p:pic>
        <p:nvPicPr>
          <p:cNvPr id="11266" name="Picture 2"/>
          <p:cNvPicPr>
            <a:picLocks noChangeAspect="1" noChangeArrowheads="1"/>
          </p:cNvPicPr>
          <p:nvPr/>
        </p:nvPicPr>
        <p:blipFill>
          <a:blip r:embed="rId2" cstate="print"/>
          <a:srcRect/>
          <a:stretch>
            <a:fillRect/>
          </a:stretch>
        </p:blipFill>
        <p:spPr bwMode="auto">
          <a:xfrm>
            <a:off x="381000" y="2286000"/>
            <a:ext cx="8229600" cy="193765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189</a:t>
            </a:fld>
            <a:endParaRPr lang="fa-I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Conservation of Momentum</a:t>
            </a:r>
            <a:endParaRPr lang="fa-IR" dirty="0"/>
          </a:p>
        </p:txBody>
      </p:sp>
      <p:pic>
        <p:nvPicPr>
          <p:cNvPr id="8194" name="Picture 2"/>
          <p:cNvPicPr>
            <a:picLocks noChangeAspect="1" noChangeArrowheads="1"/>
          </p:cNvPicPr>
          <p:nvPr/>
        </p:nvPicPr>
        <p:blipFill>
          <a:blip r:embed="rId2" cstate="print"/>
          <a:srcRect/>
          <a:stretch>
            <a:fillRect/>
          </a:stretch>
        </p:blipFill>
        <p:spPr bwMode="auto">
          <a:xfrm>
            <a:off x="1600200" y="2895600"/>
            <a:ext cx="5931274" cy="127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19</a:t>
            </a:fld>
            <a:endParaRPr lang="fa-I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purpose of using conformal transformation:</a:t>
            </a:r>
            <a:endParaRPr lang="fa-IR" dirty="0"/>
          </a:p>
        </p:txBody>
      </p:sp>
      <p:sp>
        <p:nvSpPr>
          <p:cNvPr id="5" name="Content Placeholder 4"/>
          <p:cNvSpPr>
            <a:spLocks noGrp="1"/>
          </p:cNvSpPr>
          <p:nvPr>
            <p:ph idx="1"/>
          </p:nvPr>
        </p:nvSpPr>
        <p:spPr/>
        <p:txBody>
          <a:bodyPr>
            <a:normAutofit fontScale="77500" lnSpcReduction="20000"/>
          </a:bodyPr>
          <a:lstStyle/>
          <a:p>
            <a:pPr algn="l" rtl="0">
              <a:buNone/>
            </a:pPr>
            <a:r>
              <a:rPr lang="en-US" dirty="0" smtClean="0"/>
              <a:t>1-Transforming complicated flow boundaries to simple one</a:t>
            </a:r>
          </a:p>
          <a:p>
            <a:pPr algn="l" rtl="0">
              <a:buNone/>
            </a:pPr>
            <a:r>
              <a:rPr lang="en-US" dirty="0" smtClean="0"/>
              <a:t>2-The basis of the complex potential was that both the velocity potential and the stream function had to satisfy Laplace’s equation.</a:t>
            </a:r>
          </a:p>
          <a:p>
            <a:pPr algn="l" rtl="0">
              <a:buNone/>
            </a:pPr>
            <a:r>
              <a:rPr lang="en-US" dirty="0" smtClean="0"/>
              <a:t>3- Hence, in order to establish the effect of a conformal transformation on complex potentials, their effect on Laplace’s equation should be studied.  </a:t>
            </a:r>
          </a:p>
          <a:p>
            <a:pPr algn="l" rtl="0">
              <a:buNone/>
            </a:pPr>
            <a:r>
              <a:rPr lang="en-US" dirty="0" smtClean="0"/>
              <a:t>4- This will be done by transforming the second derivatives with respect to x and y into derivatives with respect to the new coordinates.</a:t>
            </a:r>
          </a:p>
          <a:p>
            <a:pPr algn="l" rtl="0">
              <a:buNone/>
            </a:pPr>
            <a:r>
              <a:rPr lang="en-US" dirty="0" smtClean="0"/>
              <a:t>5- In addition the impact of transformation on the circulation and strength of vortex, sink and source should be studied.</a:t>
            </a:r>
            <a:endParaRPr lang="fa-IR" dirty="0"/>
          </a:p>
        </p:txBody>
      </p:sp>
      <p:graphicFrame>
        <p:nvGraphicFramePr>
          <p:cNvPr id="6"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108" name="Equation" r:id="rId3" imgW="114120" imgH="215640" progId="Equation.3">
                  <p:embed/>
                </p:oleObj>
              </mc:Choice>
              <mc:Fallback>
                <p:oleObj name="Equation" r:id="rId3" imgW="114120" imgH="21564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6F77744-0308-434A-82FC-DEB67A89E99B}" type="slidenum">
              <a:rPr lang="fa-IR" smtClean="0"/>
              <a:pPr/>
              <a:t>190</a:t>
            </a:fld>
            <a:endParaRPr lang="fa-I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l-GR" i="1" dirty="0" smtClean="0">
                <a:latin typeface="Times New Roman"/>
                <a:cs typeface="Times New Roman"/>
              </a:rPr>
              <a:t>ζ=ξ</a:t>
            </a:r>
            <a:r>
              <a:rPr lang="en-US" i="1" dirty="0" smtClean="0">
                <a:latin typeface="Times New Roman"/>
                <a:cs typeface="Times New Roman"/>
              </a:rPr>
              <a:t>+</a:t>
            </a:r>
            <a:r>
              <a:rPr lang="en-US" i="1" dirty="0" err="1" smtClean="0">
                <a:latin typeface="Times New Roman"/>
                <a:cs typeface="Times New Roman"/>
              </a:rPr>
              <a:t>i</a:t>
            </a:r>
            <a:r>
              <a:rPr lang="el-GR" i="1" dirty="0" smtClean="0">
                <a:latin typeface="Times New Roman"/>
                <a:cs typeface="Times New Roman"/>
              </a:rPr>
              <a:t>η</a:t>
            </a:r>
            <a:r>
              <a:rPr lang="en-US" i="1" dirty="0" smtClean="0">
                <a:latin typeface="Times New Roman"/>
                <a:cs typeface="Times New Roman"/>
              </a:rPr>
              <a:t>=f(z), z=</a:t>
            </a:r>
            <a:r>
              <a:rPr lang="en-US" i="1" dirty="0" err="1" smtClean="0">
                <a:latin typeface="Times New Roman"/>
                <a:cs typeface="Times New Roman"/>
              </a:rPr>
              <a:t>x+iy</a:t>
            </a:r>
            <a:endParaRPr lang="fa-IR" i="1" dirty="0"/>
          </a:p>
        </p:txBody>
      </p:sp>
      <p:sp>
        <p:nvSpPr>
          <p:cNvPr id="3" name="Content Placeholder 2"/>
          <p:cNvSpPr>
            <a:spLocks noGrp="1"/>
          </p:cNvSpPr>
          <p:nvPr>
            <p:ph idx="1"/>
          </p:nvPr>
        </p:nvSpPr>
        <p:spPr/>
        <p:txBody>
          <a:bodyPr/>
          <a:lstStyle/>
          <a:p>
            <a:endParaRPr lang="fa-IR"/>
          </a:p>
        </p:txBody>
      </p:sp>
      <p:pic>
        <p:nvPicPr>
          <p:cNvPr id="2050" name="Picture 2"/>
          <p:cNvPicPr>
            <a:picLocks noChangeAspect="1" noChangeArrowheads="1"/>
          </p:cNvPicPr>
          <p:nvPr/>
        </p:nvPicPr>
        <p:blipFill>
          <a:blip r:embed="rId2" cstate="print"/>
          <a:srcRect/>
          <a:stretch>
            <a:fillRect/>
          </a:stretch>
        </p:blipFill>
        <p:spPr bwMode="auto">
          <a:xfrm>
            <a:off x="381000" y="1725316"/>
            <a:ext cx="8229600" cy="482788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191</a:t>
            </a:fld>
            <a:endParaRPr lang="fa-I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impact of transformation on the potential function:</a:t>
            </a:r>
            <a:endParaRPr lang="fa-IR" dirty="0"/>
          </a:p>
        </p:txBody>
      </p:sp>
      <p:pic>
        <p:nvPicPr>
          <p:cNvPr id="3074" name="Picture 2"/>
          <p:cNvPicPr>
            <a:picLocks noChangeAspect="1" noChangeArrowheads="1"/>
          </p:cNvPicPr>
          <p:nvPr/>
        </p:nvPicPr>
        <p:blipFill>
          <a:blip r:embed="rId2" cstate="print"/>
          <a:srcRect/>
          <a:stretch>
            <a:fillRect/>
          </a:stretch>
        </p:blipFill>
        <p:spPr bwMode="auto">
          <a:xfrm>
            <a:off x="2438400" y="1371600"/>
            <a:ext cx="3505200" cy="108373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57200" y="2514600"/>
            <a:ext cx="8077200" cy="1357234"/>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609600" y="4114800"/>
            <a:ext cx="8001000" cy="1078029"/>
          </a:xfrm>
          <a:prstGeom prst="rect">
            <a:avLst/>
          </a:prstGeom>
          <a:noFill/>
          <a:ln w="9525">
            <a:noFill/>
            <a:miter lim="800000"/>
            <a:headEnd/>
            <a:tailEnd/>
          </a:ln>
        </p:spPr>
      </p:pic>
      <p:sp>
        <p:nvSpPr>
          <p:cNvPr id="8" name="Right Arrow 7"/>
          <p:cNvSpPr/>
          <p:nvPr/>
        </p:nvSpPr>
        <p:spPr>
          <a:xfrm>
            <a:off x="3810000" y="5638800"/>
            <a:ext cx="1143000" cy="4572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192</a:t>
            </a:fld>
            <a:endParaRPr lang="fa-IR"/>
          </a:p>
        </p:txBody>
      </p:sp>
      <p:sp>
        <p:nvSpPr>
          <p:cNvPr id="3" name="Rectangle 2"/>
          <p:cNvSpPr/>
          <p:nvPr/>
        </p:nvSpPr>
        <p:spPr>
          <a:xfrm>
            <a:off x="1828800" y="2590800"/>
            <a:ext cx="533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a:stCxn id="3" idx="0"/>
          </p:cNvCxnSpPr>
          <p:nvPr/>
        </p:nvCxnSpPr>
        <p:spPr>
          <a:xfrm flipV="1">
            <a:off x="2095500" y="1828800"/>
            <a:ext cx="6477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743200" y="1417638"/>
            <a:ext cx="304800" cy="48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75855" y="2209041"/>
            <a:ext cx="1117600" cy="487977"/>
          </a:xfrm>
          <a:custGeom>
            <a:avLst/>
            <a:gdLst>
              <a:gd name="connsiteX0" fmla="*/ 0 w 1117600"/>
              <a:gd name="connsiteY0" fmla="*/ 487977 h 487977"/>
              <a:gd name="connsiteX1" fmla="*/ 304800 w 1117600"/>
              <a:gd name="connsiteY1" fmla="*/ 35395 h 487977"/>
              <a:gd name="connsiteX2" fmla="*/ 822036 w 1117600"/>
              <a:gd name="connsiteY2" fmla="*/ 63104 h 487977"/>
              <a:gd name="connsiteX3" fmla="*/ 1117600 w 1117600"/>
              <a:gd name="connsiteY3" fmla="*/ 330959 h 487977"/>
              <a:gd name="connsiteX4" fmla="*/ 1117600 w 1117600"/>
              <a:gd name="connsiteY4" fmla="*/ 330959 h 48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00" h="487977">
                <a:moveTo>
                  <a:pt x="0" y="487977"/>
                </a:moveTo>
                <a:cubicBezTo>
                  <a:pt x="83897" y="297092"/>
                  <a:pt x="167794" y="106207"/>
                  <a:pt x="304800" y="35395"/>
                </a:cubicBezTo>
                <a:cubicBezTo>
                  <a:pt x="441806" y="-35417"/>
                  <a:pt x="686569" y="13843"/>
                  <a:pt x="822036" y="63104"/>
                </a:cubicBezTo>
                <a:cubicBezTo>
                  <a:pt x="957503" y="112365"/>
                  <a:pt x="1117600" y="330959"/>
                  <a:pt x="1117600" y="330959"/>
                </a:cubicBezTo>
                <a:lnTo>
                  <a:pt x="1117600" y="330959"/>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3048000" y="1905000"/>
            <a:ext cx="21336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181600" y="2590800"/>
            <a:ext cx="3429000" cy="1281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ORDER DERVIATIVES:</a:t>
            </a:r>
            <a:endParaRPr lang="fa-IR" dirty="0"/>
          </a:p>
        </p:txBody>
      </p:sp>
      <p:pic>
        <p:nvPicPr>
          <p:cNvPr id="4098" name="Picture 2"/>
          <p:cNvPicPr>
            <a:picLocks noChangeAspect="1" noChangeArrowheads="1"/>
          </p:cNvPicPr>
          <p:nvPr/>
        </p:nvPicPr>
        <p:blipFill>
          <a:blip r:embed="rId2" cstate="print"/>
          <a:srcRect/>
          <a:stretch>
            <a:fillRect/>
          </a:stretch>
        </p:blipFill>
        <p:spPr bwMode="auto">
          <a:xfrm>
            <a:off x="76200" y="4339474"/>
            <a:ext cx="8991600" cy="994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p:cNvPicPr>
            <a:picLocks noChangeAspect="1" noChangeArrowheads="1"/>
          </p:cNvPicPr>
          <p:nvPr/>
        </p:nvPicPr>
        <p:blipFill>
          <a:blip r:embed="rId3" cstate="print"/>
          <a:srcRect/>
          <a:stretch>
            <a:fillRect/>
          </a:stretch>
        </p:blipFill>
        <p:spPr bwMode="auto">
          <a:xfrm>
            <a:off x="152400" y="2704578"/>
            <a:ext cx="8839200" cy="1029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193</a:t>
            </a:fld>
            <a:endParaRPr lang="fa-I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CAUCHY-RIEMANN EQUATIONS</a:t>
            </a:r>
            <a:endParaRPr lang="fa-IR" dirty="0"/>
          </a:p>
        </p:txBody>
      </p:sp>
      <p:pic>
        <p:nvPicPr>
          <p:cNvPr id="5122" name="Picture 2"/>
          <p:cNvPicPr>
            <a:picLocks noChangeAspect="1" noChangeArrowheads="1"/>
          </p:cNvPicPr>
          <p:nvPr/>
        </p:nvPicPr>
        <p:blipFill>
          <a:blip r:embed="rId2" cstate="print"/>
          <a:srcRect/>
          <a:stretch>
            <a:fillRect/>
          </a:stretch>
        </p:blipFill>
        <p:spPr bwMode="auto">
          <a:xfrm>
            <a:off x="381000" y="1752600"/>
            <a:ext cx="8534160" cy="3581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194</a:t>
            </a:fld>
            <a:endParaRPr lang="fa-I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6146" name="Picture 2"/>
          <p:cNvPicPr>
            <a:picLocks noChangeAspect="1" noChangeArrowheads="1"/>
          </p:cNvPicPr>
          <p:nvPr/>
        </p:nvPicPr>
        <p:blipFill>
          <a:blip r:embed="rId2" cstate="print"/>
          <a:srcRect/>
          <a:stretch>
            <a:fillRect/>
          </a:stretch>
        </p:blipFill>
        <p:spPr bwMode="auto">
          <a:xfrm>
            <a:off x="0" y="304800"/>
            <a:ext cx="8915400" cy="1867989"/>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57200" y="2362200"/>
            <a:ext cx="8229600" cy="217200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195</a:t>
            </a:fld>
            <a:endParaRPr lang="fa-IR"/>
          </a:p>
        </p:txBody>
      </p:sp>
      <p:cxnSp>
        <p:nvCxnSpPr>
          <p:cNvPr id="5" name="Straight Arrow Connector 4"/>
          <p:cNvCxnSpPr/>
          <p:nvPr/>
        </p:nvCxnSpPr>
        <p:spPr>
          <a:xfrm>
            <a:off x="6858000" y="274638"/>
            <a:ext cx="685800" cy="1325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7170" name="Picture 2"/>
          <p:cNvPicPr>
            <a:picLocks noChangeAspect="1" noChangeArrowheads="1"/>
          </p:cNvPicPr>
          <p:nvPr/>
        </p:nvPicPr>
        <p:blipFill>
          <a:blip r:embed="rId2" cstate="print"/>
          <a:srcRect/>
          <a:stretch>
            <a:fillRect/>
          </a:stretch>
        </p:blipFill>
        <p:spPr bwMode="auto">
          <a:xfrm>
            <a:off x="1" y="1552566"/>
            <a:ext cx="8686799" cy="439103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196</a:t>
            </a:fld>
            <a:endParaRPr lang="fa-I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p:cNvPicPr>
            <a:picLocks noChangeAspect="1" noChangeArrowheads="1"/>
          </p:cNvPicPr>
          <p:nvPr/>
        </p:nvPicPr>
        <p:blipFill>
          <a:blip r:embed="rId2" cstate="print"/>
          <a:srcRect/>
          <a:stretch>
            <a:fillRect/>
          </a:stretch>
        </p:blipFill>
        <p:spPr bwMode="auto">
          <a:xfrm>
            <a:off x="381000" y="457200"/>
            <a:ext cx="8229600" cy="408201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3733800" y="4648200"/>
            <a:ext cx="33528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1828800" y="5181600"/>
            <a:ext cx="1600200" cy="6096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197</a:t>
            </a:fld>
            <a:endParaRPr lang="fa-I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a:t>
            </a:r>
            <a:endParaRPr lang="fa-IR" dirty="0"/>
          </a:p>
        </p:txBody>
      </p:sp>
      <p:sp>
        <p:nvSpPr>
          <p:cNvPr id="3" name="Content Placeholder 2"/>
          <p:cNvSpPr>
            <a:spLocks noGrp="1"/>
          </p:cNvSpPr>
          <p:nvPr>
            <p:ph idx="1"/>
          </p:nvPr>
        </p:nvSpPr>
        <p:spPr/>
        <p:txBody>
          <a:bodyPr>
            <a:normAutofit fontScale="92500"/>
          </a:bodyPr>
          <a:lstStyle/>
          <a:p>
            <a:pPr algn="l" rtl="0"/>
            <a:r>
              <a:rPr lang="en-US" dirty="0" smtClean="0"/>
              <a:t>That is, Laplace’s equation in the z plane transforms into Laplace’s equation in the </a:t>
            </a:r>
            <a:r>
              <a:rPr lang="el-GR" dirty="0" smtClean="0">
                <a:latin typeface="Times New Roman"/>
                <a:cs typeface="Times New Roman"/>
              </a:rPr>
              <a:t>ζ</a:t>
            </a:r>
            <a:r>
              <a:rPr lang="en-US" dirty="0" smtClean="0"/>
              <a:t> plane, provided these two planes are related by a conformal transformation.</a:t>
            </a:r>
          </a:p>
          <a:p>
            <a:pPr algn="l" rtl="0"/>
            <a:r>
              <a:rPr lang="en-US" dirty="0" smtClean="0"/>
              <a:t>This means that if the solution for some simple body is known in one of these planes, say the z plane, then the solution for the more complex body may be obtained by substituting </a:t>
            </a:r>
            <a:r>
              <a:rPr lang="el-GR" dirty="0" smtClean="0">
                <a:latin typeface="Times New Roman"/>
                <a:cs typeface="Times New Roman"/>
              </a:rPr>
              <a:t>ζ</a:t>
            </a:r>
            <a:r>
              <a:rPr lang="en-US" dirty="0" smtClean="0">
                <a:latin typeface="Times New Roman"/>
                <a:cs typeface="Times New Roman"/>
              </a:rPr>
              <a:t>=f(z) </a:t>
            </a:r>
            <a:r>
              <a:rPr lang="en-US" dirty="0" smtClean="0"/>
              <a:t>in the complex potential F(</a:t>
            </a:r>
            <a:r>
              <a:rPr lang="el-GR" dirty="0" smtClean="0">
                <a:latin typeface="Times New Roman"/>
                <a:cs typeface="Times New Roman"/>
              </a:rPr>
              <a:t>ζ</a:t>
            </a:r>
            <a:r>
              <a:rPr lang="en-US" dirty="0" smtClean="0">
                <a:latin typeface="Times New Roman"/>
                <a:cs typeface="Times New Roman"/>
              </a:rPr>
              <a:t>).</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198</a:t>
            </a:fld>
            <a:endParaRPr lang="fa-I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impact of transformation on the complex velocity.</a:t>
            </a:r>
            <a:endParaRPr lang="fa-IR" dirty="0"/>
          </a:p>
        </p:txBody>
      </p:sp>
      <p:sp>
        <p:nvSpPr>
          <p:cNvPr id="3" name="Content Placeholder 2"/>
          <p:cNvSpPr>
            <a:spLocks noGrp="1"/>
          </p:cNvSpPr>
          <p:nvPr>
            <p:ph idx="1"/>
          </p:nvPr>
        </p:nvSpPr>
        <p:spPr/>
        <p:txBody>
          <a:bodyPr>
            <a:normAutofit fontScale="92500" lnSpcReduction="10000"/>
          </a:bodyPr>
          <a:lstStyle/>
          <a:p>
            <a:pPr algn="l" rtl="0"/>
            <a:endParaRPr lang="en-US" dirty="0" smtClean="0"/>
          </a:p>
          <a:p>
            <a:pPr algn="l" rtl="0"/>
            <a:endParaRPr lang="en-US" dirty="0" smtClean="0"/>
          </a:p>
          <a:p>
            <a:pPr algn="l" rtl="0"/>
            <a:endParaRPr lang="en-US" dirty="0" smtClean="0"/>
          </a:p>
          <a:p>
            <a:pPr algn="l" rtl="0"/>
            <a:endParaRPr lang="en-US" dirty="0" smtClean="0"/>
          </a:p>
          <a:p>
            <a:pPr algn="l" rtl="0"/>
            <a:endParaRPr lang="en-US" dirty="0" smtClean="0"/>
          </a:p>
          <a:p>
            <a:pPr algn="l" rtl="0"/>
            <a:r>
              <a:rPr lang="en-US" dirty="0" smtClean="0"/>
              <a:t>That is, complex velocities are not, in general, mapped one to one, but they are proportional to each other, and the proportionality factor depends on the mapping function.</a:t>
            </a:r>
            <a:endParaRPr lang="fa-IR" dirty="0"/>
          </a:p>
        </p:txBody>
      </p:sp>
      <p:pic>
        <p:nvPicPr>
          <p:cNvPr id="9218" name="Picture 2"/>
          <p:cNvPicPr>
            <a:picLocks noChangeAspect="1" noChangeArrowheads="1"/>
          </p:cNvPicPr>
          <p:nvPr/>
        </p:nvPicPr>
        <p:blipFill>
          <a:blip r:embed="rId2" cstate="print"/>
          <a:srcRect b="31713"/>
          <a:stretch>
            <a:fillRect/>
          </a:stretch>
        </p:blipFill>
        <p:spPr bwMode="auto">
          <a:xfrm>
            <a:off x="838200" y="1447800"/>
            <a:ext cx="3352800" cy="23622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4876800" y="1828800"/>
            <a:ext cx="3295650" cy="1171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199</a:t>
            </a:fld>
            <a:endParaRPr lang="fa-I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a:p>
        </p:txBody>
      </p:sp>
      <p:sp>
        <p:nvSpPr>
          <p:cNvPr id="3" name="Subtitle 2"/>
          <p:cNvSpPr>
            <a:spLocks noGrp="1"/>
          </p:cNvSpPr>
          <p:nvPr>
            <p:ph type="subTitle" idx="1"/>
          </p:nvPr>
        </p:nvSpPr>
        <p:spPr/>
        <p:txBody>
          <a:bodyPr/>
          <a:lstStyle/>
          <a:p>
            <a:endParaRPr lang="fa-IR"/>
          </a:p>
        </p:txBody>
      </p:sp>
      <p:pic>
        <p:nvPicPr>
          <p:cNvPr id="3074" name="Picture 2"/>
          <p:cNvPicPr>
            <a:picLocks noChangeAspect="1" noChangeArrowheads="1"/>
          </p:cNvPicPr>
          <p:nvPr/>
        </p:nvPicPr>
        <p:blipFill>
          <a:blip r:embed="rId2" cstate="print"/>
          <a:srcRect/>
          <a:stretch>
            <a:fillRect/>
          </a:stretch>
        </p:blipFill>
        <p:spPr bwMode="auto">
          <a:xfrm>
            <a:off x="1676400" y="0"/>
            <a:ext cx="5486400" cy="614845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a:t>
            </a:fld>
            <a:endParaRPr lang="fa-I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Stress tensor:</a:t>
            </a:r>
            <a:endParaRPr lang="fa-IR" dirty="0"/>
          </a:p>
        </p:txBody>
      </p:sp>
      <p:pic>
        <p:nvPicPr>
          <p:cNvPr id="9218" name="Picture 2"/>
          <p:cNvPicPr>
            <a:picLocks noChangeAspect="1" noChangeArrowheads="1"/>
          </p:cNvPicPr>
          <p:nvPr/>
        </p:nvPicPr>
        <p:blipFill>
          <a:blip r:embed="rId2" cstate="print"/>
          <a:srcRect/>
          <a:stretch>
            <a:fillRect/>
          </a:stretch>
        </p:blipFill>
        <p:spPr bwMode="auto">
          <a:xfrm>
            <a:off x="1228108" y="1295400"/>
            <a:ext cx="6239492" cy="4953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20</a:t>
            </a:fld>
            <a:endParaRPr lang="fa-I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impact of transformation on the circulation and strength.</a:t>
            </a:r>
            <a:endParaRPr lang="fa-IR" dirty="0"/>
          </a:p>
        </p:txBody>
      </p:sp>
      <p:sp>
        <p:nvSpPr>
          <p:cNvPr id="3" name="Content Placeholder 2"/>
          <p:cNvSpPr>
            <a:spLocks noGrp="1"/>
          </p:cNvSpPr>
          <p:nvPr>
            <p:ph idx="1"/>
          </p:nvPr>
        </p:nvSpPr>
        <p:spPr/>
        <p:txBody>
          <a:bodyPr/>
          <a:lstStyle/>
          <a:p>
            <a:pPr algn="l" rtl="0"/>
            <a:r>
              <a:rPr lang="en-US" dirty="0" smtClean="0">
                <a:solidFill>
                  <a:srgbClr val="FF0000"/>
                </a:solidFill>
              </a:rPr>
              <a:t>PROVE THAT: </a:t>
            </a:r>
            <a:r>
              <a:rPr lang="en-US" dirty="0" smtClean="0"/>
              <a:t>That integral of complex velocity around a closed contour containing sinks, sources, and vortices is </a:t>
            </a:r>
            <a:r>
              <a:rPr lang="el-GR" i="1" dirty="0" smtClean="0">
                <a:solidFill>
                  <a:srgbClr val="FF0000"/>
                </a:solidFill>
                <a:latin typeface="Times New Roman"/>
                <a:cs typeface="Times New Roman"/>
              </a:rPr>
              <a:t>Γ</a:t>
            </a:r>
            <a:r>
              <a:rPr lang="en-US" i="1" dirty="0" smtClean="0">
                <a:solidFill>
                  <a:srgbClr val="FF0000"/>
                </a:solidFill>
                <a:latin typeface="Times New Roman"/>
                <a:cs typeface="Times New Roman"/>
              </a:rPr>
              <a:t>+</a:t>
            </a:r>
            <a:r>
              <a:rPr lang="en-US" i="1" dirty="0" err="1" smtClean="0">
                <a:solidFill>
                  <a:srgbClr val="FF0000"/>
                </a:solidFill>
                <a:latin typeface="Times New Roman"/>
                <a:cs typeface="Times New Roman"/>
              </a:rPr>
              <a:t>im</a:t>
            </a:r>
            <a:r>
              <a:rPr lang="en-US" i="1" dirty="0" smtClean="0">
                <a:solidFill>
                  <a:srgbClr val="FF0000"/>
                </a:solidFill>
                <a:latin typeface="Times New Roman"/>
                <a:cs typeface="Times New Roman"/>
              </a:rPr>
              <a:t> </a:t>
            </a:r>
            <a:r>
              <a:rPr lang="en-US" i="1" dirty="0" smtClean="0">
                <a:latin typeface="Times New Roman"/>
                <a:cs typeface="Times New Roman"/>
              </a:rPr>
              <a:t>in which the real and imaginary parts are equivalent strength of vortices and sinks /sources</a:t>
            </a:r>
            <a:r>
              <a:rPr lang="en-US" dirty="0" smtClean="0">
                <a:latin typeface="Times New Roman"/>
                <a:cs typeface="Times New Roman"/>
              </a:rPr>
              <a:t>.</a:t>
            </a:r>
          </a:p>
          <a:p>
            <a:pPr algn="l" rtl="0"/>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200</a:t>
            </a:fld>
            <a:endParaRPr lang="fa-I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1266" name="Picture 2"/>
          <p:cNvPicPr>
            <a:picLocks noChangeAspect="1" noChangeArrowheads="1"/>
          </p:cNvPicPr>
          <p:nvPr/>
        </p:nvPicPr>
        <p:blipFill>
          <a:blip r:embed="rId2" cstate="print"/>
          <a:srcRect/>
          <a:stretch>
            <a:fillRect/>
          </a:stretch>
        </p:blipFill>
        <p:spPr bwMode="auto">
          <a:xfrm>
            <a:off x="228600" y="228600"/>
            <a:ext cx="8686800" cy="650427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201</a:t>
            </a:fld>
            <a:endParaRPr lang="fa-I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4" name="Picture 2"/>
          <p:cNvPicPr>
            <a:picLocks noChangeAspect="1" noChangeArrowheads="1"/>
          </p:cNvPicPr>
          <p:nvPr/>
        </p:nvPicPr>
        <p:blipFill>
          <a:blip r:embed="rId2" cstate="print"/>
          <a:srcRect/>
          <a:stretch>
            <a:fillRect/>
          </a:stretch>
        </p:blipFill>
        <p:spPr bwMode="auto">
          <a:xfrm>
            <a:off x="533400" y="133350"/>
            <a:ext cx="6400800" cy="268605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0" y="3048000"/>
            <a:ext cx="9210676" cy="33909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202</a:t>
            </a:fld>
            <a:endParaRPr lang="fa-I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Conforming </a:t>
            </a:r>
            <a:r>
              <a:rPr lang="en-US" dirty="0" err="1" smtClean="0"/>
              <a:t>strenthes</a:t>
            </a:r>
            <a:r>
              <a:rPr lang="en-US" dirty="0" smtClean="0"/>
              <a:t>:</a:t>
            </a:r>
            <a:endParaRPr lang="fa-IR" dirty="0"/>
          </a:p>
        </p:txBody>
      </p:sp>
      <p:sp>
        <p:nvSpPr>
          <p:cNvPr id="3" name="Content Placeholder 2"/>
          <p:cNvSpPr>
            <a:spLocks noGrp="1"/>
          </p:cNvSpPr>
          <p:nvPr>
            <p:ph idx="1"/>
          </p:nvPr>
        </p:nvSpPr>
        <p:spPr/>
        <p:txBody>
          <a:bodyPr/>
          <a:lstStyle/>
          <a:p>
            <a:endParaRPr lang="fa-IR"/>
          </a:p>
        </p:txBody>
      </p:sp>
      <p:pic>
        <p:nvPicPr>
          <p:cNvPr id="13314" name="Picture 2"/>
          <p:cNvPicPr>
            <a:picLocks noChangeAspect="1" noChangeArrowheads="1"/>
          </p:cNvPicPr>
          <p:nvPr/>
        </p:nvPicPr>
        <p:blipFill>
          <a:blip r:embed="rId2" cstate="print"/>
          <a:srcRect/>
          <a:stretch>
            <a:fillRect/>
          </a:stretch>
        </p:blipFill>
        <p:spPr bwMode="auto">
          <a:xfrm>
            <a:off x="1981200" y="1600200"/>
            <a:ext cx="5067300" cy="46672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203</a:t>
            </a:fld>
            <a:endParaRPr lang="fa-I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fa-IR" dirty="0"/>
          </a:p>
        </p:txBody>
      </p:sp>
      <p:pic>
        <p:nvPicPr>
          <p:cNvPr id="14338" name="Picture 2"/>
          <p:cNvPicPr>
            <a:picLocks noChangeAspect="1" noChangeArrowheads="1"/>
          </p:cNvPicPr>
          <p:nvPr/>
        </p:nvPicPr>
        <p:blipFill>
          <a:blip r:embed="rId2" cstate="print"/>
          <a:srcRect t="45512"/>
          <a:stretch>
            <a:fillRect/>
          </a:stretch>
        </p:blipFill>
        <p:spPr bwMode="auto">
          <a:xfrm>
            <a:off x="0" y="1828800"/>
            <a:ext cx="9144000" cy="237192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204</a:t>
            </a:fld>
            <a:endParaRPr lang="fa-I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JOUKOWSKI TRANSFORMATION</a:t>
            </a:r>
            <a:endParaRPr lang="fa-IR" dirty="0"/>
          </a:p>
        </p:txBody>
      </p:sp>
      <p:sp>
        <p:nvSpPr>
          <p:cNvPr id="3" name="Content Placeholder 2"/>
          <p:cNvSpPr>
            <a:spLocks noGrp="1"/>
          </p:cNvSpPr>
          <p:nvPr>
            <p:ph idx="1"/>
          </p:nvPr>
        </p:nvSpPr>
        <p:spPr/>
        <p:txBody>
          <a:bodyPr>
            <a:normAutofit/>
          </a:bodyPr>
          <a:lstStyle/>
          <a:p>
            <a:pPr algn="l" rtl="0"/>
            <a:r>
              <a:rPr lang="en-US" dirty="0" smtClean="0"/>
              <a:t>One of the most important transformations in the study of fluid mechanics is the </a:t>
            </a:r>
            <a:r>
              <a:rPr lang="en-US" dirty="0" err="1" smtClean="0"/>
              <a:t>Joukowski</a:t>
            </a:r>
            <a:r>
              <a:rPr lang="en-US" dirty="0" smtClean="0"/>
              <a:t> transformation. </a:t>
            </a:r>
          </a:p>
          <a:p>
            <a:pPr algn="l" rtl="0"/>
            <a:r>
              <a:rPr lang="en-US" dirty="0" smtClean="0"/>
              <a:t>By means of this transformation and the basic flow solutions already studied, it is possible to obtain solutions for the flow</a:t>
            </a:r>
            <a:r>
              <a:rPr lang="fa-IR" dirty="0" smtClean="0"/>
              <a:t> </a:t>
            </a:r>
            <a:r>
              <a:rPr lang="en-US" dirty="0" smtClean="0"/>
              <a:t>around </a:t>
            </a:r>
            <a:r>
              <a:rPr lang="en-US" dirty="0" smtClean="0">
                <a:solidFill>
                  <a:srgbClr val="0000FF"/>
                </a:solidFill>
              </a:rPr>
              <a:t>ellipses</a:t>
            </a:r>
            <a:r>
              <a:rPr lang="en-US" dirty="0" smtClean="0"/>
              <a:t> and a </a:t>
            </a:r>
            <a:r>
              <a:rPr lang="en-US" dirty="0" smtClean="0">
                <a:solidFill>
                  <a:srgbClr val="0000FF"/>
                </a:solidFill>
              </a:rPr>
              <a:t>family of airfoils</a:t>
            </a:r>
            <a:r>
              <a:rPr lang="en-US" dirty="0" smtClean="0"/>
              <a:t>. The </a:t>
            </a:r>
            <a:r>
              <a:rPr lang="en-US" dirty="0" err="1" smtClean="0"/>
              <a:t>Joukowski</a:t>
            </a:r>
            <a:r>
              <a:rPr lang="en-US" dirty="0" smtClean="0"/>
              <a:t>  transformation is of the form</a:t>
            </a:r>
            <a:endParaRPr lang="fa-IR" dirty="0"/>
          </a:p>
        </p:txBody>
      </p:sp>
      <p:pic>
        <p:nvPicPr>
          <p:cNvPr id="224258" name="Picture 2"/>
          <p:cNvPicPr>
            <a:picLocks noChangeAspect="1" noChangeArrowheads="1"/>
          </p:cNvPicPr>
          <p:nvPr/>
        </p:nvPicPr>
        <p:blipFill>
          <a:blip r:embed="rId2" cstate="print"/>
          <a:srcRect/>
          <a:stretch>
            <a:fillRect/>
          </a:stretch>
        </p:blipFill>
        <p:spPr bwMode="auto">
          <a:xfrm>
            <a:off x="6324600" y="5257800"/>
            <a:ext cx="2009775" cy="119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205</a:t>
            </a:fld>
            <a:endParaRPr lang="fa-I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Important property of JOUKOWSKI  transformation</a:t>
            </a:r>
            <a:endParaRPr lang="fa-IR" dirty="0"/>
          </a:p>
        </p:txBody>
      </p:sp>
      <p:sp>
        <p:nvSpPr>
          <p:cNvPr id="3" name="Content Placeholder 2"/>
          <p:cNvSpPr>
            <a:spLocks noGrp="1"/>
          </p:cNvSpPr>
          <p:nvPr>
            <p:ph idx="1"/>
          </p:nvPr>
        </p:nvSpPr>
        <p:spPr/>
        <p:txBody>
          <a:bodyPr/>
          <a:lstStyle/>
          <a:p>
            <a:pPr algn="l" rtl="0"/>
            <a:r>
              <a:rPr lang="en-US" dirty="0" smtClean="0"/>
              <a:t>It is identity mapping if </a:t>
            </a:r>
            <a:r>
              <a:rPr lang="el-GR" dirty="0" smtClean="0">
                <a:latin typeface="Times New Roman"/>
                <a:cs typeface="Times New Roman"/>
              </a:rPr>
              <a:t>ζ→</a:t>
            </a:r>
            <a:r>
              <a:rPr lang="en-US" dirty="0" smtClean="0">
                <a:latin typeface="Times New Roman"/>
                <a:cs typeface="Times New Roman"/>
              </a:rPr>
              <a:t>∞ because in this case z=</a:t>
            </a:r>
            <a:r>
              <a:rPr lang="el-GR" dirty="0" smtClean="0">
                <a:latin typeface="Times New Roman"/>
                <a:cs typeface="Times New Roman"/>
              </a:rPr>
              <a:t>ζ</a:t>
            </a:r>
            <a:r>
              <a:rPr lang="en-US" dirty="0" smtClean="0">
                <a:latin typeface="Times New Roman"/>
                <a:cs typeface="Times New Roman"/>
              </a:rPr>
              <a:t>.</a:t>
            </a:r>
          </a:p>
          <a:p>
            <a:pPr algn="l" rtl="0"/>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206</a:t>
            </a:fld>
            <a:endParaRPr lang="fa-I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Singular point of JOUKOWSKI and its location</a:t>
            </a:r>
            <a:endParaRPr lang="fa-IR" dirty="0"/>
          </a:p>
        </p:txBody>
      </p:sp>
      <p:sp>
        <p:nvSpPr>
          <p:cNvPr id="3" name="Content Placeholder 2"/>
          <p:cNvSpPr>
            <a:spLocks noGrp="1"/>
          </p:cNvSpPr>
          <p:nvPr>
            <p:ph idx="1"/>
          </p:nvPr>
        </p:nvSpPr>
        <p:spPr/>
        <p:txBody>
          <a:bodyPr/>
          <a:lstStyle/>
          <a:p>
            <a:pPr algn="l" rtl="0"/>
            <a:r>
              <a:rPr lang="en-US" dirty="0" smtClean="0"/>
              <a:t>so that there is a singular point in the </a:t>
            </a:r>
            <a:r>
              <a:rPr lang="en-US" dirty="0" err="1" smtClean="0"/>
              <a:t>Joukowski</a:t>
            </a:r>
            <a:r>
              <a:rPr lang="en-US" dirty="0" smtClean="0"/>
              <a:t> transformation at </a:t>
            </a:r>
            <a:r>
              <a:rPr lang="el-GR" dirty="0" smtClean="0">
                <a:latin typeface="Times New Roman"/>
                <a:cs typeface="Times New Roman"/>
              </a:rPr>
              <a:t>ζ</a:t>
            </a:r>
            <a:r>
              <a:rPr lang="en-US" dirty="0" smtClean="0"/>
              <a:t> = 0.</a:t>
            </a:r>
          </a:p>
          <a:p>
            <a:pPr algn="l" rtl="0"/>
            <a:r>
              <a:rPr lang="en-US" dirty="0" smtClean="0"/>
              <a:t>Since we are normally dealing with the flow around some body, the point </a:t>
            </a:r>
            <a:r>
              <a:rPr lang="el-GR" dirty="0" smtClean="0">
                <a:latin typeface="Times New Roman"/>
                <a:cs typeface="Times New Roman"/>
              </a:rPr>
              <a:t>ζ</a:t>
            </a:r>
            <a:r>
              <a:rPr lang="en-US" dirty="0" smtClean="0"/>
              <a:t> = 0 is normally not in the fluid, and so this singularity is of no consequence.</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207</a:t>
            </a:fld>
            <a:endParaRPr lang="fa-I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points of JOUKOWSKI </a:t>
            </a:r>
            <a:endParaRPr lang="fa-IR" dirty="0"/>
          </a:p>
        </p:txBody>
      </p:sp>
      <p:sp>
        <p:nvSpPr>
          <p:cNvPr id="3" name="Content Placeholder 2"/>
          <p:cNvSpPr>
            <a:spLocks noGrp="1"/>
          </p:cNvSpPr>
          <p:nvPr>
            <p:ph idx="1"/>
          </p:nvPr>
        </p:nvSpPr>
        <p:spPr/>
        <p:txBody>
          <a:bodyPr/>
          <a:lstStyle/>
          <a:p>
            <a:pPr algn="l" rtl="0"/>
            <a:r>
              <a:rPr lang="en-US" dirty="0"/>
              <a:t>P</a:t>
            </a:r>
            <a:r>
              <a:rPr lang="en-US" dirty="0" smtClean="0"/>
              <a:t>oints at which </a:t>
            </a:r>
            <a:r>
              <a:rPr lang="en-US" dirty="0" err="1" smtClean="0"/>
              <a:t>dz</a:t>
            </a:r>
            <a:r>
              <a:rPr lang="en-US" dirty="0" smtClean="0"/>
              <a:t>/d</a:t>
            </a:r>
            <a:r>
              <a:rPr lang="el-GR" dirty="0" smtClean="0">
                <a:latin typeface="Times New Roman"/>
                <a:cs typeface="Times New Roman"/>
              </a:rPr>
              <a:t>ζ</a:t>
            </a:r>
            <a:r>
              <a:rPr lang="en-US" dirty="0" smtClean="0"/>
              <a:t> vanishes, at </a:t>
            </a:r>
            <a:r>
              <a:rPr lang="el-GR" dirty="0" smtClean="0">
                <a:solidFill>
                  <a:srgbClr val="FF0000"/>
                </a:solidFill>
                <a:latin typeface="Times New Roman"/>
                <a:cs typeface="Times New Roman"/>
              </a:rPr>
              <a:t>ζ</a:t>
            </a:r>
            <a:r>
              <a:rPr lang="en-US" dirty="0" smtClean="0">
                <a:solidFill>
                  <a:srgbClr val="FF0000"/>
                </a:solidFill>
              </a:rPr>
              <a:t> = </a:t>
            </a:r>
            <a:r>
              <a:rPr lang="en-US" dirty="0" smtClean="0">
                <a:solidFill>
                  <a:srgbClr val="FF0000"/>
                </a:solidFill>
                <a:latin typeface="Times New Roman"/>
                <a:cs typeface="Times New Roman"/>
              </a:rPr>
              <a:t>±</a:t>
            </a:r>
            <a:r>
              <a:rPr lang="en-US" dirty="0" smtClean="0">
                <a:solidFill>
                  <a:srgbClr val="FF0000"/>
                </a:solidFill>
              </a:rPr>
              <a:t>c</a:t>
            </a:r>
            <a:r>
              <a:rPr lang="en-US" dirty="0" smtClean="0"/>
              <a:t>.</a:t>
            </a:r>
          </a:p>
          <a:p>
            <a:pPr algn="l" rtl="0"/>
            <a:r>
              <a:rPr lang="en-US" dirty="0" smtClean="0"/>
              <a:t>Since smooth curves passing through critical points of a mapping may become corners in the transformed plane, it is of interest to investigate the consequence of a smooth curve passing through the critical points of the </a:t>
            </a:r>
            <a:r>
              <a:rPr lang="en-US" dirty="0" err="1" smtClean="0"/>
              <a:t>Joukowski</a:t>
            </a:r>
            <a:r>
              <a:rPr lang="en-US" dirty="0" smtClean="0"/>
              <a:t> transformation.</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208</a:t>
            </a:fld>
            <a:endParaRPr lang="fa-IR"/>
          </a:p>
        </p:txBody>
      </p:sp>
      <p:pic>
        <p:nvPicPr>
          <p:cNvPr id="5" name="Picture 2"/>
          <p:cNvPicPr>
            <a:picLocks noChangeAspect="1" noChangeArrowheads="1"/>
          </p:cNvPicPr>
          <p:nvPr/>
        </p:nvPicPr>
        <p:blipFill>
          <a:blip r:embed="rId2" cstate="print"/>
          <a:srcRect/>
          <a:stretch>
            <a:fillRect/>
          </a:stretch>
        </p:blipFill>
        <p:spPr bwMode="auto">
          <a:xfrm>
            <a:off x="5486400" y="5022850"/>
            <a:ext cx="2533650"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2500" dirty="0" smtClean="0"/>
              <a:t>according to the </a:t>
            </a:r>
            <a:r>
              <a:rPr lang="en-US" sz="2500" dirty="0" err="1" smtClean="0"/>
              <a:t>Joukowski</a:t>
            </a:r>
            <a:r>
              <a:rPr lang="en-US" sz="2500" dirty="0" smtClean="0"/>
              <a:t> transformation the points </a:t>
            </a:r>
            <a:r>
              <a:rPr lang="el-GR" sz="2500" dirty="0" smtClean="0">
                <a:latin typeface="Times New Roman"/>
                <a:cs typeface="Times New Roman"/>
              </a:rPr>
              <a:t>ζ</a:t>
            </a:r>
            <a:r>
              <a:rPr lang="en-US" sz="2500" dirty="0" smtClean="0">
                <a:latin typeface="Times New Roman"/>
                <a:cs typeface="Times New Roman"/>
              </a:rPr>
              <a:t>=±</a:t>
            </a:r>
            <a:r>
              <a:rPr lang="en-US" sz="2500" dirty="0" smtClean="0"/>
              <a:t>c map into the points z =</a:t>
            </a:r>
            <a:r>
              <a:rPr lang="en-US" sz="2500" dirty="0" smtClean="0">
                <a:latin typeface="Times New Roman"/>
                <a:cs typeface="Times New Roman"/>
              </a:rPr>
              <a:t>±</a:t>
            </a:r>
            <a:r>
              <a:rPr lang="en-US" sz="2500" dirty="0" smtClean="0"/>
              <a:t>2c.</a:t>
            </a:r>
            <a:endParaRPr lang="fa-IR" sz="2500" dirty="0"/>
          </a:p>
        </p:txBody>
      </p:sp>
      <p:sp>
        <p:nvSpPr>
          <p:cNvPr id="3" name="Content Placeholder 2"/>
          <p:cNvSpPr>
            <a:spLocks noGrp="1"/>
          </p:cNvSpPr>
          <p:nvPr>
            <p:ph idx="1"/>
          </p:nvPr>
        </p:nvSpPr>
        <p:spPr/>
        <p:txBody>
          <a:bodyPr/>
          <a:lstStyle/>
          <a:p>
            <a:endParaRPr lang="fa-IR"/>
          </a:p>
        </p:txBody>
      </p:sp>
      <p:pic>
        <p:nvPicPr>
          <p:cNvPr id="226306" name="Picture 2"/>
          <p:cNvPicPr>
            <a:picLocks noChangeAspect="1" noChangeArrowheads="1"/>
          </p:cNvPicPr>
          <p:nvPr/>
        </p:nvPicPr>
        <p:blipFill>
          <a:blip r:embed="rId3" cstate="print"/>
          <a:srcRect/>
          <a:stretch>
            <a:fillRect/>
          </a:stretch>
        </p:blipFill>
        <p:spPr bwMode="auto">
          <a:xfrm>
            <a:off x="0" y="1693873"/>
            <a:ext cx="9144000" cy="516412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209</a:t>
            </a:fld>
            <a:endParaRPr lang="fa-IR"/>
          </a:p>
        </p:txBody>
      </p:sp>
      <p:sp>
        <p:nvSpPr>
          <p:cNvPr id="4" name="Rectangle 3"/>
          <p:cNvSpPr/>
          <p:nvPr/>
        </p:nvSpPr>
        <p:spPr>
          <a:xfrm>
            <a:off x="7365638" y="5486400"/>
            <a:ext cx="561371" cy="369332"/>
          </a:xfrm>
          <a:prstGeom prst="rect">
            <a:avLst/>
          </a:prstGeom>
        </p:spPr>
        <p:txBody>
          <a:bodyPr wrap="none">
            <a:spAutoFit/>
          </a:bodyPr>
          <a:lstStyle/>
          <a:p>
            <a:r>
              <a:rPr lang="el-GR" dirty="0">
                <a:latin typeface="Times New Roman"/>
                <a:cs typeface="Times New Roman"/>
              </a:rPr>
              <a:t>ζ</a:t>
            </a:r>
            <a:r>
              <a:rPr lang="en-US" dirty="0" smtClean="0">
                <a:latin typeface="Times New Roman"/>
                <a:cs typeface="Times New Roman"/>
              </a:rPr>
              <a:t>=</a:t>
            </a:r>
            <a:r>
              <a:rPr lang="en-US" dirty="0" smtClean="0"/>
              <a:t>c </a:t>
            </a:r>
            <a:endParaRPr lang="en-US" dirty="0"/>
          </a:p>
        </p:txBody>
      </p:sp>
      <p:sp>
        <p:nvSpPr>
          <p:cNvPr id="7" name="Rectangle 6"/>
          <p:cNvSpPr/>
          <p:nvPr/>
        </p:nvSpPr>
        <p:spPr>
          <a:xfrm>
            <a:off x="4799855" y="5486400"/>
            <a:ext cx="638316" cy="369332"/>
          </a:xfrm>
          <a:prstGeom prst="rect">
            <a:avLst/>
          </a:prstGeom>
        </p:spPr>
        <p:txBody>
          <a:bodyPr wrap="none">
            <a:spAutoFit/>
          </a:bodyPr>
          <a:lstStyle/>
          <a:p>
            <a:r>
              <a:rPr lang="el-GR" dirty="0">
                <a:latin typeface="Times New Roman"/>
                <a:cs typeface="Times New Roman"/>
              </a:rPr>
              <a:t>ζ</a:t>
            </a:r>
            <a:r>
              <a:rPr lang="en-US" dirty="0" smtClean="0">
                <a:latin typeface="Times New Roman"/>
                <a:cs typeface="Times New Roman"/>
              </a:rPr>
              <a:t>=-</a:t>
            </a:r>
            <a:r>
              <a:rPr lang="en-US" dirty="0" smtClean="0"/>
              <a:t>c </a:t>
            </a:r>
            <a:endParaRPr lang="en-US" dirty="0"/>
          </a:p>
        </p:txBody>
      </p:sp>
      <p:sp>
        <p:nvSpPr>
          <p:cNvPr id="6" name="Rectangle 5"/>
          <p:cNvSpPr/>
          <p:nvPr/>
        </p:nvSpPr>
        <p:spPr>
          <a:xfrm>
            <a:off x="3176967" y="5486400"/>
            <a:ext cx="659155" cy="369332"/>
          </a:xfrm>
          <a:prstGeom prst="rect">
            <a:avLst/>
          </a:prstGeom>
        </p:spPr>
        <p:txBody>
          <a:bodyPr wrap="none">
            <a:spAutoFit/>
          </a:bodyPr>
          <a:lstStyle/>
          <a:p>
            <a:r>
              <a:rPr lang="en-US" dirty="0"/>
              <a:t>z </a:t>
            </a:r>
            <a:r>
              <a:rPr lang="en-US" dirty="0" smtClean="0"/>
              <a:t>=2c</a:t>
            </a:r>
            <a:endParaRPr lang="en-US" dirty="0"/>
          </a:p>
        </p:txBody>
      </p:sp>
      <p:sp>
        <p:nvSpPr>
          <p:cNvPr id="9" name="Rectangle 8"/>
          <p:cNvSpPr/>
          <p:nvPr/>
        </p:nvSpPr>
        <p:spPr>
          <a:xfrm>
            <a:off x="615268" y="5492039"/>
            <a:ext cx="729687" cy="369332"/>
          </a:xfrm>
          <a:prstGeom prst="rect">
            <a:avLst/>
          </a:prstGeom>
        </p:spPr>
        <p:txBody>
          <a:bodyPr wrap="none">
            <a:spAutoFit/>
          </a:bodyPr>
          <a:lstStyle/>
          <a:p>
            <a:r>
              <a:rPr lang="en-US" dirty="0"/>
              <a:t>z </a:t>
            </a:r>
            <a:r>
              <a:rPr lang="en-US" dirty="0" smtClean="0"/>
              <a:t>=-2c</a:t>
            </a:r>
            <a:endParaRPr lang="en-US" dirty="0"/>
          </a:p>
        </p:txBody>
      </p:sp>
      <p:pic>
        <p:nvPicPr>
          <p:cNvPr id="10" name="Picture 2"/>
          <p:cNvPicPr>
            <a:picLocks noChangeAspect="1" noChangeArrowheads="1"/>
          </p:cNvPicPr>
          <p:nvPr/>
        </p:nvPicPr>
        <p:blipFill>
          <a:blip r:embed="rId4" cstate="print"/>
          <a:srcRect/>
          <a:stretch>
            <a:fillRect/>
          </a:stretch>
        </p:blipFill>
        <p:spPr bwMode="auto">
          <a:xfrm>
            <a:off x="5640804" y="1197480"/>
            <a:ext cx="2009775" cy="119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p:cNvPicPr>
            <a:picLocks noChangeAspect="1" noChangeArrowheads="1"/>
          </p:cNvPicPr>
          <p:nvPr/>
        </p:nvPicPr>
        <p:blipFill>
          <a:blip r:embed="rId3" cstate="print"/>
          <a:srcRect/>
          <a:stretch>
            <a:fillRect/>
          </a:stretch>
        </p:blipFill>
        <p:spPr bwMode="auto">
          <a:xfrm>
            <a:off x="1981200" y="1600200"/>
            <a:ext cx="5276850" cy="923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3" name="Picture 3"/>
          <p:cNvPicPr>
            <a:picLocks noChangeAspect="1" noChangeArrowheads="1"/>
          </p:cNvPicPr>
          <p:nvPr/>
        </p:nvPicPr>
        <p:blipFill>
          <a:blip r:embed="rId4" cstate="print"/>
          <a:srcRect/>
          <a:stretch>
            <a:fillRect/>
          </a:stretch>
        </p:blipFill>
        <p:spPr bwMode="auto">
          <a:xfrm>
            <a:off x="2286000" y="2667000"/>
            <a:ext cx="6648450" cy="974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4" name="Picture 4"/>
          <p:cNvPicPr>
            <a:picLocks noChangeAspect="1" noChangeArrowheads="1"/>
          </p:cNvPicPr>
          <p:nvPr/>
        </p:nvPicPr>
        <p:blipFill>
          <a:blip r:embed="rId5" cstate="print"/>
          <a:srcRect/>
          <a:stretch>
            <a:fillRect/>
          </a:stretch>
        </p:blipFill>
        <p:spPr bwMode="auto">
          <a:xfrm>
            <a:off x="1981200" y="3962400"/>
            <a:ext cx="6000750" cy="1278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5" name="Picture 5"/>
          <p:cNvPicPr>
            <a:picLocks noChangeAspect="1" noChangeArrowheads="1"/>
          </p:cNvPicPr>
          <p:nvPr/>
        </p:nvPicPr>
        <p:blipFill>
          <a:blip r:embed="rId6" cstate="print"/>
          <a:srcRect/>
          <a:stretch>
            <a:fillRect/>
          </a:stretch>
        </p:blipFill>
        <p:spPr bwMode="auto">
          <a:xfrm>
            <a:off x="2895600" y="5431004"/>
            <a:ext cx="4498258"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81000" y="2604889"/>
            <a:ext cx="2105705" cy="92333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dirty="0" smtClean="0"/>
              <a:t>Divergence</a:t>
            </a:r>
          </a:p>
          <a:p>
            <a:r>
              <a:rPr lang="en-US" dirty="0" smtClean="0"/>
              <a:t> theorem and</a:t>
            </a:r>
          </a:p>
          <a:p>
            <a:r>
              <a:rPr lang="en-US" dirty="0" smtClean="0"/>
              <a:t> material derivative </a:t>
            </a:r>
            <a:endParaRPr lang="fa-IR" dirty="0"/>
          </a:p>
        </p:txBody>
      </p:sp>
      <p:cxnSp>
        <p:nvCxnSpPr>
          <p:cNvPr id="9" name="Straight Arrow Connector 8"/>
          <p:cNvCxnSpPr/>
          <p:nvPr/>
        </p:nvCxnSpPr>
        <p:spPr>
          <a:xfrm>
            <a:off x="1600200" y="3200400"/>
            <a:ext cx="533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5-Point Star 9"/>
          <p:cNvSpPr/>
          <p:nvPr/>
        </p:nvSpPr>
        <p:spPr>
          <a:xfrm>
            <a:off x="1181100" y="5680074"/>
            <a:ext cx="8382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Slide Number Placeholder 10"/>
          <p:cNvSpPr>
            <a:spLocks noGrp="1"/>
          </p:cNvSpPr>
          <p:nvPr>
            <p:ph type="sldNum" sz="quarter" idx="12"/>
          </p:nvPr>
        </p:nvSpPr>
        <p:spPr/>
        <p:txBody>
          <a:bodyPr/>
          <a:lstStyle/>
          <a:p>
            <a:fld id="{86F77744-0308-434A-82FC-DEB67A89E99B}" type="slidenum">
              <a:rPr lang="fa-IR" smtClean="0"/>
              <a:pPr/>
              <a:t>21</a:t>
            </a:fld>
            <a:endParaRPr lang="fa-IR"/>
          </a:p>
        </p:txBody>
      </p:sp>
      <p:cxnSp>
        <p:nvCxnSpPr>
          <p:cNvPr id="4" name="Straight Arrow Connector 3"/>
          <p:cNvCxnSpPr/>
          <p:nvPr/>
        </p:nvCxnSpPr>
        <p:spPr>
          <a:xfrm flipH="1">
            <a:off x="7467600" y="5240505"/>
            <a:ext cx="514350" cy="62689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Rectangle 4"/>
          <p:cNvSpPr/>
          <p:nvPr/>
        </p:nvSpPr>
        <p:spPr>
          <a:xfrm>
            <a:off x="7647872" y="5431004"/>
            <a:ext cx="622286" cy="369332"/>
          </a:xfrm>
          <a:prstGeom prst="rect">
            <a:avLst/>
          </a:prstGeom>
        </p:spPr>
        <p:txBody>
          <a:bodyPr wrap="none">
            <a:spAutoFit/>
          </a:bodyPr>
          <a:lstStyle/>
          <a:p>
            <a:r>
              <a:rPr lang="fa-IR" dirty="0" smtClean="0"/>
              <a:t>تمرین</a:t>
            </a:r>
            <a:endParaRPr lang="fa-IR" dirty="0"/>
          </a:p>
        </p:txBody>
      </p:sp>
      <p:sp>
        <p:nvSpPr>
          <p:cNvPr id="3" name="Freeform 2"/>
          <p:cNvSpPr/>
          <p:nvPr/>
        </p:nvSpPr>
        <p:spPr>
          <a:xfrm>
            <a:off x="5314950" y="2190750"/>
            <a:ext cx="2000250" cy="762000"/>
          </a:xfrm>
          <a:custGeom>
            <a:avLst/>
            <a:gdLst>
              <a:gd name="connsiteX0" fmla="*/ 0 w 2000250"/>
              <a:gd name="connsiteY0" fmla="*/ 0 h 762000"/>
              <a:gd name="connsiteX1" fmla="*/ 742950 w 2000250"/>
              <a:gd name="connsiteY1" fmla="*/ 571500 h 762000"/>
              <a:gd name="connsiteX2" fmla="*/ 1743075 w 2000250"/>
              <a:gd name="connsiteY2" fmla="*/ 428625 h 762000"/>
              <a:gd name="connsiteX3" fmla="*/ 2000250 w 2000250"/>
              <a:gd name="connsiteY3" fmla="*/ 762000 h 762000"/>
              <a:gd name="connsiteX4" fmla="*/ 2000250 w 2000250"/>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762000">
                <a:moveTo>
                  <a:pt x="0" y="0"/>
                </a:moveTo>
                <a:cubicBezTo>
                  <a:pt x="226219" y="250031"/>
                  <a:pt x="452438" y="500063"/>
                  <a:pt x="742950" y="571500"/>
                </a:cubicBezTo>
                <a:cubicBezTo>
                  <a:pt x="1033463" y="642938"/>
                  <a:pt x="1533525" y="396875"/>
                  <a:pt x="1743075" y="428625"/>
                </a:cubicBezTo>
                <a:cubicBezTo>
                  <a:pt x="1952625" y="460375"/>
                  <a:pt x="2000250" y="762000"/>
                  <a:pt x="2000250" y="762000"/>
                </a:cubicBezTo>
                <a:lnTo>
                  <a:pt x="2000250" y="762000"/>
                </a:lnTo>
              </a:path>
            </a:pathLst>
          </a:custGeom>
          <a:ln>
            <a:headEnd type="none" w="med" len="med"/>
            <a:tailEnd type="arrow"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1" name="Picture 3"/>
          <p:cNvPicPr>
            <a:picLocks noChangeAspect="1" noChangeArrowheads="1"/>
          </p:cNvPicPr>
          <p:nvPr/>
        </p:nvPicPr>
        <p:blipFill>
          <a:blip r:embed="rId2" cstate="print"/>
          <a:srcRect/>
          <a:stretch>
            <a:fillRect/>
          </a:stretch>
        </p:blipFill>
        <p:spPr bwMode="auto">
          <a:xfrm>
            <a:off x="4800600" y="1676400"/>
            <a:ext cx="337589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7332" name="Picture 4"/>
          <p:cNvPicPr>
            <a:picLocks noChangeAspect="1" noChangeArrowheads="1"/>
          </p:cNvPicPr>
          <p:nvPr/>
        </p:nvPicPr>
        <p:blipFill>
          <a:blip r:embed="rId3" cstate="print"/>
          <a:srcRect/>
          <a:stretch>
            <a:fillRect/>
          </a:stretch>
        </p:blipFill>
        <p:spPr bwMode="auto">
          <a:xfrm>
            <a:off x="914400" y="1676400"/>
            <a:ext cx="3419475" cy="127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7333" name="Picture 5"/>
          <p:cNvPicPr>
            <a:picLocks noChangeAspect="1" noChangeArrowheads="1"/>
          </p:cNvPicPr>
          <p:nvPr/>
        </p:nvPicPr>
        <p:blipFill>
          <a:blip r:embed="rId4" cstate="print"/>
          <a:srcRect/>
          <a:stretch>
            <a:fillRect/>
          </a:stretch>
        </p:blipFill>
        <p:spPr bwMode="auto">
          <a:xfrm>
            <a:off x="2514600" y="3352800"/>
            <a:ext cx="4391025" cy="1209675"/>
          </a:xfrm>
          <a:prstGeom prst="rect">
            <a:avLst/>
          </a:prstGeom>
          <a:noFill/>
          <a:ln w="9525">
            <a:noFill/>
            <a:miter lim="800000"/>
            <a:headEnd/>
            <a:tailEnd/>
          </a:ln>
        </p:spPr>
      </p:pic>
      <p:pic>
        <p:nvPicPr>
          <p:cNvPr id="227334" name="Picture 6"/>
          <p:cNvPicPr>
            <a:picLocks noChangeAspect="1" noChangeArrowheads="1"/>
          </p:cNvPicPr>
          <p:nvPr/>
        </p:nvPicPr>
        <p:blipFill>
          <a:blip r:embed="rId5" cstate="print"/>
          <a:srcRect/>
          <a:stretch>
            <a:fillRect/>
          </a:stretch>
        </p:blipFill>
        <p:spPr bwMode="auto">
          <a:xfrm>
            <a:off x="2286000" y="4648200"/>
            <a:ext cx="4772025" cy="19050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210</a:t>
            </a:fld>
            <a:endParaRPr lang="fa-I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cstate="print"/>
          <a:srcRect/>
          <a:stretch>
            <a:fillRect/>
          </a:stretch>
        </p:blipFill>
        <p:spPr bwMode="auto">
          <a:xfrm>
            <a:off x="1981200" y="304800"/>
            <a:ext cx="5257800" cy="1269862"/>
          </a:xfrm>
          <a:prstGeom prst="rect">
            <a:avLst/>
          </a:prstGeom>
          <a:noFill/>
          <a:ln w="9525">
            <a:noFill/>
            <a:miter lim="800000"/>
            <a:headEnd/>
            <a:tailEnd/>
          </a:ln>
        </p:spPr>
      </p:pic>
      <p:pic>
        <p:nvPicPr>
          <p:cNvPr id="228355" name="Picture 3"/>
          <p:cNvPicPr>
            <a:picLocks noChangeAspect="1" noChangeArrowheads="1"/>
          </p:cNvPicPr>
          <p:nvPr/>
        </p:nvPicPr>
        <p:blipFill>
          <a:blip r:embed="rId3" cstate="print"/>
          <a:srcRect/>
          <a:stretch>
            <a:fillRect/>
          </a:stretch>
        </p:blipFill>
        <p:spPr bwMode="auto">
          <a:xfrm>
            <a:off x="3429000" y="1981200"/>
            <a:ext cx="2638425" cy="223837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1524000" y="2819400"/>
            <a:ext cx="1143000" cy="6096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7" name="Rectangle 6"/>
          <p:cNvSpPr/>
          <p:nvPr/>
        </p:nvSpPr>
        <p:spPr>
          <a:xfrm>
            <a:off x="762000" y="4572000"/>
            <a:ext cx="76962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l" rtl="0"/>
            <a:r>
              <a:rPr lang="en-US" sz="2400" b="1" dirty="0" smtClean="0"/>
              <a:t>This last result shows that if a smooth curve passes through the point </a:t>
            </a:r>
            <a:r>
              <a:rPr lang="el-GR" sz="2400" b="1" dirty="0" smtClean="0">
                <a:latin typeface="Times New Roman"/>
                <a:cs typeface="Times New Roman"/>
              </a:rPr>
              <a:t>ζ</a:t>
            </a:r>
            <a:r>
              <a:rPr lang="en-US" sz="2400" b="1" dirty="0" smtClean="0">
                <a:latin typeface="Times New Roman"/>
                <a:cs typeface="Times New Roman"/>
              </a:rPr>
              <a:t>=</a:t>
            </a:r>
            <a:r>
              <a:rPr lang="en-US" sz="2400" b="1" dirty="0" smtClean="0"/>
              <a:t> c, the corresponding curve in the z plane will form a knife-edge or cusp.</a:t>
            </a:r>
            <a:endParaRPr lang="fa-IR" sz="2400" b="1" dirty="0"/>
          </a:p>
        </p:txBody>
      </p:sp>
      <p:sp>
        <p:nvSpPr>
          <p:cNvPr id="8" name="Slide Number Placeholder 7"/>
          <p:cNvSpPr>
            <a:spLocks noGrp="1"/>
          </p:cNvSpPr>
          <p:nvPr>
            <p:ph type="sldNum" sz="quarter" idx="12"/>
          </p:nvPr>
        </p:nvSpPr>
        <p:spPr/>
        <p:txBody>
          <a:bodyPr/>
          <a:lstStyle/>
          <a:p>
            <a:fld id="{86F77744-0308-434A-82FC-DEB67A89E99B}" type="slidenum">
              <a:rPr lang="fa-IR" smtClean="0"/>
              <a:pPr/>
              <a:t>211</a:t>
            </a:fld>
            <a:endParaRPr lang="fa-I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srcRect/>
          <a:stretch>
            <a:fillRect/>
          </a:stretch>
        </p:blipFill>
        <p:spPr bwMode="auto">
          <a:xfrm>
            <a:off x="0" y="628651"/>
            <a:ext cx="9144000" cy="2900039"/>
          </a:xfrm>
          <a:prstGeom prst="rect">
            <a:avLst/>
          </a:prstGeom>
          <a:noFill/>
          <a:ln w="9525">
            <a:noFill/>
            <a:miter lim="800000"/>
            <a:headEnd/>
            <a:tailEnd/>
          </a:ln>
        </p:spPr>
      </p:pic>
      <p:sp>
        <p:nvSpPr>
          <p:cNvPr id="2293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a-IR"/>
          </a:p>
        </p:txBody>
      </p:sp>
      <p:sp>
        <p:nvSpPr>
          <p:cNvPr id="229381" name="Rectangle 5"/>
          <p:cNvSpPr>
            <a:spLocks noChangeArrowheads="1"/>
          </p:cNvSpPr>
          <p:nvPr/>
        </p:nvSpPr>
        <p:spPr bwMode="auto">
          <a:xfrm>
            <a:off x="0" y="685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a-IR"/>
          </a:p>
        </p:txBody>
      </p:sp>
      <p:graphicFrame>
        <p:nvGraphicFramePr>
          <p:cNvPr id="229382" name="Object 6"/>
          <p:cNvGraphicFramePr>
            <a:graphicFrameLocks noChangeAspect="1"/>
          </p:cNvGraphicFramePr>
          <p:nvPr/>
        </p:nvGraphicFramePr>
        <p:xfrm>
          <a:off x="2895600" y="3581400"/>
          <a:ext cx="3613150" cy="1196975"/>
        </p:xfrm>
        <a:graphic>
          <a:graphicData uri="http://schemas.openxmlformats.org/presentationml/2006/ole">
            <mc:AlternateContent xmlns:mc="http://schemas.openxmlformats.org/markup-compatibility/2006">
              <mc:Choice xmlns:v="urn:schemas-microsoft-com:vml" Requires="v">
                <p:oleObj spid="_x0000_s229463" name="Equation" r:id="rId4" imgW="2070000" imgH="685800" progId="Equation.3">
                  <p:embed/>
                </p:oleObj>
              </mc:Choice>
              <mc:Fallback>
                <p:oleObj name="Equation" r:id="rId4" imgW="2070000" imgH="6858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581400"/>
                        <a:ext cx="3613150" cy="1196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457200" y="4800600"/>
            <a:ext cx="8229600" cy="923330"/>
          </a:xfrm>
          <a:prstGeom prst="rect">
            <a:avLst/>
          </a:prstGeom>
        </p:spPr>
        <p:txBody>
          <a:bodyPr wrap="square">
            <a:spAutoFit/>
          </a:bodyPr>
          <a:lstStyle/>
          <a:p>
            <a:pPr algn="l" rtl="0"/>
            <a:r>
              <a:rPr lang="en-US" dirty="0" smtClean="0"/>
              <a:t>That is, if a smooth curve passes through either of the critical points </a:t>
            </a:r>
            <a:r>
              <a:rPr lang="el-GR" dirty="0" smtClean="0">
                <a:latin typeface="Times New Roman"/>
                <a:cs typeface="Times New Roman"/>
              </a:rPr>
              <a:t>ζ</a:t>
            </a:r>
            <a:r>
              <a:rPr lang="en-US" dirty="0" smtClean="0">
                <a:latin typeface="Times New Roman"/>
                <a:cs typeface="Times New Roman"/>
              </a:rPr>
              <a:t>=±</a:t>
            </a:r>
            <a:r>
              <a:rPr lang="en-US" dirty="0" smtClean="0"/>
              <a:t> c, the corresponding curve in the z plane will contain a knife-edge at the corresponding critical point z =</a:t>
            </a:r>
            <a:r>
              <a:rPr lang="en-US" dirty="0" smtClean="0">
                <a:latin typeface="Times New Roman"/>
                <a:cs typeface="Times New Roman"/>
              </a:rPr>
              <a:t>±</a:t>
            </a:r>
            <a:r>
              <a:rPr lang="en-US" dirty="0" smtClean="0"/>
              <a:t>2c.</a:t>
            </a:r>
            <a:endParaRPr lang="fa-IR" dirty="0"/>
          </a:p>
        </p:txBody>
      </p:sp>
      <p:sp>
        <p:nvSpPr>
          <p:cNvPr id="8" name="Slide Number Placeholder 7"/>
          <p:cNvSpPr>
            <a:spLocks noGrp="1"/>
          </p:cNvSpPr>
          <p:nvPr>
            <p:ph type="sldNum" sz="quarter" idx="12"/>
          </p:nvPr>
        </p:nvSpPr>
        <p:spPr/>
        <p:txBody>
          <a:bodyPr/>
          <a:lstStyle/>
          <a:p>
            <a:fld id="{86F77744-0308-434A-82FC-DEB67A89E99B}" type="slidenum">
              <a:rPr lang="fa-IR" smtClean="0"/>
              <a:pPr/>
              <a:t>212</a:t>
            </a:fld>
            <a:endParaRPr lang="fa-I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CIRCULAR CYLINDER TRANSFORMATION BY </a:t>
            </a:r>
            <a:r>
              <a:rPr lang="en-US" dirty="0" err="1" smtClean="0"/>
              <a:t>Joukowski</a:t>
            </a:r>
            <a:r>
              <a:rPr lang="en-US" dirty="0" smtClean="0"/>
              <a:t> </a:t>
            </a:r>
            <a:endParaRPr lang="fa-IR" dirty="0"/>
          </a:p>
        </p:txBody>
      </p:sp>
      <p:pic>
        <p:nvPicPr>
          <p:cNvPr id="249858" name="Picture 2"/>
          <p:cNvPicPr>
            <a:picLocks noChangeAspect="1" noChangeArrowheads="1"/>
          </p:cNvPicPr>
          <p:nvPr/>
        </p:nvPicPr>
        <p:blipFill>
          <a:blip r:embed="rId2" cstate="print"/>
          <a:srcRect/>
          <a:stretch>
            <a:fillRect/>
          </a:stretch>
        </p:blipFill>
        <p:spPr bwMode="auto">
          <a:xfrm>
            <a:off x="0" y="1447800"/>
            <a:ext cx="9144000" cy="519738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213</a:t>
            </a:fld>
            <a:endParaRPr lang="fa-IR"/>
          </a:p>
        </p:txBody>
      </p:sp>
      <p:sp>
        <p:nvSpPr>
          <p:cNvPr id="3" name="Rectangle 2"/>
          <p:cNvSpPr/>
          <p:nvPr/>
        </p:nvSpPr>
        <p:spPr>
          <a:xfrm>
            <a:off x="0" y="2362200"/>
            <a:ext cx="990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381000" y="2971800"/>
            <a:ext cx="1524000" cy="902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ight Arrow 4"/>
          <p:cNvSpPr/>
          <p:nvPr/>
        </p:nvSpPr>
        <p:spPr>
          <a:xfrm>
            <a:off x="2286000" y="3276600"/>
            <a:ext cx="990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SYMMETRICAL JOUKOWSKI AIRFOIL</a:t>
            </a:r>
            <a:endParaRPr lang="fa-IR" dirty="0"/>
          </a:p>
        </p:txBody>
      </p:sp>
      <p:sp>
        <p:nvSpPr>
          <p:cNvPr id="4" name="Content Placeholder 3"/>
          <p:cNvSpPr>
            <a:spLocks noGrp="1"/>
          </p:cNvSpPr>
          <p:nvPr>
            <p:ph idx="1"/>
          </p:nvPr>
        </p:nvSpPr>
        <p:spPr/>
        <p:txBody>
          <a:bodyPr/>
          <a:lstStyle/>
          <a:p>
            <a:pPr algn="l" rtl="0"/>
            <a:r>
              <a:rPr lang="en-US" dirty="0" smtClean="0"/>
              <a:t>A family of airfoils may be obtained in the z plane by considering the </a:t>
            </a:r>
            <a:r>
              <a:rPr lang="en-US" dirty="0" err="1" smtClean="0"/>
              <a:t>Joukowski</a:t>
            </a:r>
            <a:r>
              <a:rPr lang="en-US" dirty="0" smtClean="0"/>
              <a:t> transformation in conjunction with a series of circles in the z plane whose centers are slightly displaced from the origin. </a:t>
            </a:r>
          </a:p>
          <a:p>
            <a:pPr algn="l" rtl="0"/>
            <a:r>
              <a:rPr lang="en-US" dirty="0" smtClean="0"/>
              <a:t>These airfoils are known as the </a:t>
            </a:r>
            <a:r>
              <a:rPr lang="en-US" dirty="0" err="1" smtClean="0"/>
              <a:t>Joukowski</a:t>
            </a:r>
            <a:r>
              <a:rPr lang="en-US" dirty="0" smtClean="0"/>
              <a:t> family of airfoils.</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214</a:t>
            </a:fld>
            <a:endParaRPr lang="fa-I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50882" name="Picture 2"/>
          <p:cNvPicPr>
            <a:picLocks noChangeAspect="1" noChangeArrowheads="1"/>
          </p:cNvPicPr>
          <p:nvPr/>
        </p:nvPicPr>
        <p:blipFill>
          <a:blip r:embed="rId2" cstate="print"/>
          <a:srcRect/>
          <a:stretch>
            <a:fillRect/>
          </a:stretch>
        </p:blipFill>
        <p:spPr bwMode="auto">
          <a:xfrm>
            <a:off x="457200" y="304800"/>
            <a:ext cx="8153399" cy="6089116"/>
          </a:xfrm>
          <a:prstGeom prst="rect">
            <a:avLst/>
          </a:prstGeom>
          <a:noFill/>
          <a:ln w="9525">
            <a:noFill/>
            <a:miter lim="800000"/>
            <a:headEnd/>
            <a:tailEnd/>
          </a:ln>
        </p:spPr>
      </p:pic>
      <p:cxnSp>
        <p:nvCxnSpPr>
          <p:cNvPr id="6" name="Straight Arrow Connector 5"/>
          <p:cNvCxnSpPr/>
          <p:nvPr/>
        </p:nvCxnSpPr>
        <p:spPr>
          <a:xfrm flipV="1">
            <a:off x="6096000" y="0"/>
            <a:ext cx="0" cy="1981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a:off x="5029200" y="1143000"/>
            <a:ext cx="2209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5-Point Star 7"/>
          <p:cNvSpPr/>
          <p:nvPr/>
        </p:nvSpPr>
        <p:spPr>
          <a:xfrm>
            <a:off x="7086600" y="16764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5-Point Star 8"/>
          <p:cNvSpPr/>
          <p:nvPr/>
        </p:nvSpPr>
        <p:spPr>
          <a:xfrm>
            <a:off x="4495800" y="4572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11" name="Straight Arrow Connector 10"/>
          <p:cNvCxnSpPr/>
          <p:nvPr/>
        </p:nvCxnSpPr>
        <p:spPr>
          <a:xfrm>
            <a:off x="4876800" y="609600"/>
            <a:ext cx="381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705600" y="13716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162800" y="1981200"/>
            <a:ext cx="570989" cy="369332"/>
          </a:xfrm>
          <a:prstGeom prst="rect">
            <a:avLst/>
          </a:prstGeom>
        </p:spPr>
        <p:txBody>
          <a:bodyPr wrap="none">
            <a:spAutoFit/>
          </a:bodyPr>
          <a:lstStyle/>
          <a:p>
            <a:r>
              <a:rPr lang="el-GR" dirty="0" smtClean="0">
                <a:latin typeface="Times New Roman"/>
                <a:cs typeface="Times New Roman"/>
              </a:rPr>
              <a:t>ζ</a:t>
            </a:r>
            <a:r>
              <a:rPr lang="en-US" dirty="0" smtClean="0">
                <a:latin typeface="Times New Roman"/>
                <a:cs typeface="Times New Roman"/>
              </a:rPr>
              <a:t>=c </a:t>
            </a:r>
            <a:endParaRPr lang="fa-IR" dirty="0"/>
          </a:p>
        </p:txBody>
      </p:sp>
      <p:sp>
        <p:nvSpPr>
          <p:cNvPr id="17" name="Rectangle 16"/>
          <p:cNvSpPr/>
          <p:nvPr/>
        </p:nvSpPr>
        <p:spPr>
          <a:xfrm>
            <a:off x="3748971" y="762000"/>
            <a:ext cx="1284326" cy="369332"/>
          </a:xfrm>
          <a:prstGeom prst="rect">
            <a:avLst/>
          </a:prstGeom>
        </p:spPr>
        <p:txBody>
          <a:bodyPr wrap="none">
            <a:spAutoFit/>
          </a:bodyPr>
          <a:lstStyle/>
          <a:p>
            <a:r>
              <a:rPr lang="el-GR" dirty="0" smtClean="0">
                <a:latin typeface="Times New Roman"/>
                <a:cs typeface="Times New Roman"/>
              </a:rPr>
              <a:t>ζ</a:t>
            </a:r>
            <a:r>
              <a:rPr lang="en-US" dirty="0" smtClean="0">
                <a:latin typeface="Times New Roman"/>
                <a:cs typeface="Times New Roman"/>
              </a:rPr>
              <a:t>= - (c+2m)</a:t>
            </a:r>
            <a:endParaRPr lang="fa-IR" dirty="0"/>
          </a:p>
        </p:txBody>
      </p:sp>
      <p:sp>
        <p:nvSpPr>
          <p:cNvPr id="13" name="Slide Number Placeholder 12"/>
          <p:cNvSpPr>
            <a:spLocks noGrp="1"/>
          </p:cNvSpPr>
          <p:nvPr>
            <p:ph type="sldNum" sz="quarter" idx="12"/>
          </p:nvPr>
        </p:nvSpPr>
        <p:spPr/>
        <p:txBody>
          <a:bodyPr/>
          <a:lstStyle/>
          <a:p>
            <a:fld id="{86F77744-0308-434A-82FC-DEB67A89E99B}" type="slidenum">
              <a:rPr lang="fa-IR" smtClean="0"/>
              <a:pPr/>
              <a:t>215</a:t>
            </a:fld>
            <a:endParaRPr lang="fa-I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419"/>
            <a:ext cx="8229600" cy="1143000"/>
          </a:xfrm>
        </p:spPr>
        <p:txBody>
          <a:bodyPr>
            <a:normAutofit fontScale="90000"/>
          </a:bodyPr>
          <a:lstStyle/>
          <a:p>
            <a:r>
              <a:rPr lang="en-US" dirty="0" smtClean="0"/>
              <a:t>Determining the chord length of the airfoil:</a:t>
            </a:r>
            <a:endParaRPr lang="fa-IR" dirty="0"/>
          </a:p>
        </p:txBody>
      </p:sp>
      <p:sp>
        <p:nvSpPr>
          <p:cNvPr id="6" name="Rectangle 5"/>
          <p:cNvSpPr/>
          <p:nvPr/>
        </p:nvSpPr>
        <p:spPr>
          <a:xfrm>
            <a:off x="762000" y="1676400"/>
            <a:ext cx="4714752" cy="584775"/>
          </a:xfrm>
          <a:prstGeom prst="rect">
            <a:avLst/>
          </a:prstGeom>
        </p:spPr>
        <p:txBody>
          <a:bodyPr wrap="none">
            <a:spAutoFit/>
          </a:bodyPr>
          <a:lstStyle/>
          <a:p>
            <a:r>
              <a:rPr lang="en-US" sz="3200" dirty="0" smtClean="0">
                <a:latin typeface="Times New Roman"/>
                <a:cs typeface="Times New Roman"/>
              </a:rPr>
              <a:t>(mapping)  </a:t>
            </a:r>
            <a:r>
              <a:rPr lang="el-GR" sz="3200" dirty="0" smtClean="0">
                <a:latin typeface="Times New Roman"/>
                <a:cs typeface="Times New Roman"/>
              </a:rPr>
              <a:t>ζ</a:t>
            </a:r>
            <a:r>
              <a:rPr lang="en-US" sz="3200" dirty="0" smtClean="0">
                <a:latin typeface="Times New Roman"/>
                <a:cs typeface="Times New Roman"/>
              </a:rPr>
              <a:t>=c    →    z=2c</a:t>
            </a:r>
            <a:endParaRPr lang="fa-IR" sz="3200" dirty="0"/>
          </a:p>
        </p:txBody>
      </p:sp>
      <p:sp>
        <p:nvSpPr>
          <p:cNvPr id="7" name="Rectangle 6"/>
          <p:cNvSpPr/>
          <p:nvPr/>
        </p:nvSpPr>
        <p:spPr>
          <a:xfrm>
            <a:off x="1247081" y="2667000"/>
            <a:ext cx="6611105" cy="584775"/>
          </a:xfrm>
          <a:prstGeom prst="rect">
            <a:avLst/>
          </a:prstGeom>
        </p:spPr>
        <p:txBody>
          <a:bodyPr wrap="none">
            <a:spAutoFit/>
          </a:bodyPr>
          <a:lstStyle/>
          <a:p>
            <a:r>
              <a:rPr lang="en-US" sz="3200" dirty="0" smtClean="0">
                <a:latin typeface="Times New Roman"/>
                <a:cs typeface="Times New Roman"/>
              </a:rPr>
              <a:t>(mapping)  </a:t>
            </a:r>
            <a:r>
              <a:rPr lang="el-GR" sz="3200" dirty="0" smtClean="0">
                <a:latin typeface="Times New Roman"/>
                <a:cs typeface="Times New Roman"/>
              </a:rPr>
              <a:t>ζ</a:t>
            </a:r>
            <a:r>
              <a:rPr lang="en-US" sz="3200" dirty="0" smtClean="0">
                <a:latin typeface="Times New Roman"/>
                <a:cs typeface="Times New Roman"/>
              </a:rPr>
              <a:t>=-(c+2m)=-c(1+2</a:t>
            </a:r>
            <a:r>
              <a:rPr lang="el-GR" sz="3200" dirty="0" smtClean="0">
                <a:latin typeface="Times New Roman"/>
                <a:cs typeface="Times New Roman"/>
              </a:rPr>
              <a:t>ε</a:t>
            </a:r>
            <a:r>
              <a:rPr lang="en-US" sz="3200" dirty="0" smtClean="0">
                <a:latin typeface="Times New Roman"/>
                <a:cs typeface="Times New Roman"/>
              </a:rPr>
              <a:t>)   →    </a:t>
            </a:r>
            <a:endParaRPr lang="fa-IR" sz="3200" dirty="0"/>
          </a:p>
        </p:txBody>
      </p:sp>
      <p:pic>
        <p:nvPicPr>
          <p:cNvPr id="251908" name="Picture 4"/>
          <p:cNvPicPr>
            <a:picLocks noChangeAspect="1" noChangeArrowheads="1"/>
          </p:cNvPicPr>
          <p:nvPr/>
        </p:nvPicPr>
        <p:blipFill>
          <a:blip r:embed="rId3" cstate="print"/>
          <a:srcRect/>
          <a:stretch>
            <a:fillRect/>
          </a:stretch>
        </p:blipFill>
        <p:spPr bwMode="auto">
          <a:xfrm>
            <a:off x="76200" y="3505200"/>
            <a:ext cx="3973786"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1909" name="Picture 5"/>
          <p:cNvPicPr>
            <a:picLocks noChangeAspect="1" noChangeArrowheads="1"/>
          </p:cNvPicPr>
          <p:nvPr/>
        </p:nvPicPr>
        <p:blipFill>
          <a:blip r:embed="rId4" cstate="print"/>
          <a:srcRect/>
          <a:stretch>
            <a:fillRect/>
          </a:stretch>
        </p:blipFill>
        <p:spPr bwMode="auto">
          <a:xfrm>
            <a:off x="4826484" y="3505201"/>
            <a:ext cx="4317515" cy="990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ight Arrow 9"/>
          <p:cNvSpPr/>
          <p:nvPr/>
        </p:nvSpPr>
        <p:spPr>
          <a:xfrm>
            <a:off x="4267200" y="3810000"/>
            <a:ext cx="381000" cy="5334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pic>
        <p:nvPicPr>
          <p:cNvPr id="251910" name="Picture 6"/>
          <p:cNvPicPr>
            <a:picLocks noChangeAspect="1" noChangeArrowheads="1"/>
          </p:cNvPicPr>
          <p:nvPr/>
        </p:nvPicPr>
        <p:blipFill>
          <a:blip r:embed="rId5" cstate="print"/>
          <a:srcRect/>
          <a:stretch>
            <a:fillRect/>
          </a:stretch>
        </p:blipFill>
        <p:spPr bwMode="auto">
          <a:xfrm>
            <a:off x="3886200" y="5105400"/>
            <a:ext cx="1581150" cy="819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86F77744-0308-434A-82FC-DEB67A89E99B}" type="slidenum">
              <a:rPr lang="fa-IR" smtClean="0"/>
              <a:pPr/>
              <a:t>216</a:t>
            </a:fld>
            <a:endParaRPr lang="fa-IR"/>
          </a:p>
        </p:txBody>
      </p:sp>
      <p:pic>
        <p:nvPicPr>
          <p:cNvPr id="11" name="Picture 2"/>
          <p:cNvPicPr>
            <a:picLocks noChangeAspect="1" noChangeArrowheads="1"/>
          </p:cNvPicPr>
          <p:nvPr/>
        </p:nvPicPr>
        <p:blipFill>
          <a:blip r:embed="rId6" cstate="print"/>
          <a:srcRect/>
          <a:stretch>
            <a:fillRect/>
          </a:stretch>
        </p:blipFill>
        <p:spPr bwMode="auto">
          <a:xfrm>
            <a:off x="3586162" y="1322573"/>
            <a:ext cx="928688" cy="550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Determining the airfoil profile:</a:t>
            </a:r>
            <a:endParaRPr lang="fa-IR" dirty="0"/>
          </a:p>
        </p:txBody>
      </p:sp>
      <p:pic>
        <p:nvPicPr>
          <p:cNvPr id="252930" name="Picture 2"/>
          <p:cNvPicPr>
            <a:picLocks noChangeAspect="1" noChangeArrowheads="1"/>
          </p:cNvPicPr>
          <p:nvPr/>
        </p:nvPicPr>
        <p:blipFill>
          <a:blip r:embed="rId2" cstate="print"/>
          <a:srcRect/>
          <a:stretch>
            <a:fillRect/>
          </a:stretch>
        </p:blipFill>
        <p:spPr bwMode="auto">
          <a:xfrm>
            <a:off x="1600200" y="1096962"/>
            <a:ext cx="4257675" cy="1085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2931" name="Picture 3"/>
          <p:cNvPicPr>
            <a:picLocks noChangeAspect="1" noChangeArrowheads="1"/>
          </p:cNvPicPr>
          <p:nvPr/>
        </p:nvPicPr>
        <p:blipFill>
          <a:blip r:embed="rId3" cstate="print"/>
          <a:srcRect/>
          <a:stretch>
            <a:fillRect/>
          </a:stretch>
        </p:blipFill>
        <p:spPr bwMode="auto">
          <a:xfrm>
            <a:off x="6477000" y="1325562"/>
            <a:ext cx="1943100" cy="51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a:off x="76200" y="3001962"/>
            <a:ext cx="8382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52932" name="Picture 4"/>
          <p:cNvPicPr>
            <a:picLocks noChangeAspect="1" noChangeArrowheads="1"/>
          </p:cNvPicPr>
          <p:nvPr/>
        </p:nvPicPr>
        <p:blipFill>
          <a:blip r:embed="rId4" cstate="print"/>
          <a:srcRect/>
          <a:stretch>
            <a:fillRect/>
          </a:stretch>
        </p:blipFill>
        <p:spPr bwMode="auto">
          <a:xfrm>
            <a:off x="990600" y="2392362"/>
            <a:ext cx="6172200" cy="1166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2933" name="Picture 5"/>
          <p:cNvPicPr>
            <a:picLocks noChangeAspect="1" noChangeArrowheads="1"/>
          </p:cNvPicPr>
          <p:nvPr/>
        </p:nvPicPr>
        <p:blipFill>
          <a:blip r:embed="rId5" cstate="print"/>
          <a:srcRect/>
          <a:stretch>
            <a:fillRect/>
          </a:stretch>
        </p:blipFill>
        <p:spPr bwMode="auto">
          <a:xfrm>
            <a:off x="914400" y="3763962"/>
            <a:ext cx="2133600"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2934" name="Picture 6"/>
          <p:cNvPicPr>
            <a:picLocks noChangeAspect="1" noChangeArrowheads="1"/>
          </p:cNvPicPr>
          <p:nvPr/>
        </p:nvPicPr>
        <p:blipFill>
          <a:blip r:embed="rId6" cstate="print"/>
          <a:srcRect/>
          <a:stretch>
            <a:fillRect/>
          </a:stretch>
        </p:blipFill>
        <p:spPr bwMode="auto">
          <a:xfrm>
            <a:off x="5257800" y="3687763"/>
            <a:ext cx="2705100" cy="701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Arrow Connector 10"/>
          <p:cNvCxnSpPr/>
          <p:nvPr/>
        </p:nvCxnSpPr>
        <p:spPr>
          <a:xfrm>
            <a:off x="3733800" y="4144962"/>
            <a:ext cx="8382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52935" name="Picture 7"/>
          <p:cNvPicPr>
            <a:picLocks noChangeAspect="1" noChangeArrowheads="1"/>
          </p:cNvPicPr>
          <p:nvPr/>
        </p:nvPicPr>
        <p:blipFill>
          <a:blip r:embed="rId7" cstate="print"/>
          <a:srcRect/>
          <a:stretch>
            <a:fillRect/>
          </a:stretch>
        </p:blipFill>
        <p:spPr bwMode="auto">
          <a:xfrm>
            <a:off x="914400" y="4754562"/>
            <a:ext cx="4042229" cy="884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Arrow Connector 12"/>
          <p:cNvCxnSpPr/>
          <p:nvPr/>
        </p:nvCxnSpPr>
        <p:spPr>
          <a:xfrm>
            <a:off x="0" y="5287962"/>
            <a:ext cx="8382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Slide Number Placeholder 11"/>
          <p:cNvSpPr>
            <a:spLocks noGrp="1"/>
          </p:cNvSpPr>
          <p:nvPr>
            <p:ph type="sldNum" sz="quarter" idx="12"/>
          </p:nvPr>
        </p:nvSpPr>
        <p:spPr/>
        <p:txBody>
          <a:bodyPr/>
          <a:lstStyle/>
          <a:p>
            <a:fld id="{86F77744-0308-434A-82FC-DEB67A89E99B}" type="slidenum">
              <a:rPr lang="fa-IR" smtClean="0"/>
              <a:pPr/>
              <a:t>217</a:t>
            </a:fld>
            <a:endParaRPr lang="fa-IR"/>
          </a:p>
        </p:txBody>
      </p:sp>
      <p:sp>
        <p:nvSpPr>
          <p:cNvPr id="3" name="Rectangle 2"/>
          <p:cNvSpPr/>
          <p:nvPr/>
        </p:nvSpPr>
        <p:spPr>
          <a:xfrm>
            <a:off x="7417902" y="2713779"/>
            <a:ext cx="1002198" cy="523220"/>
          </a:xfrm>
          <a:prstGeom prst="rect">
            <a:avLst/>
          </a:prstGeom>
        </p:spPr>
        <p:txBody>
          <a:bodyPr wrap="none">
            <a:spAutoFit/>
          </a:bodyPr>
          <a:lstStyle/>
          <a:p>
            <a:r>
              <a:rPr lang="en-US" sz="2800" b="1" dirty="0" smtClean="0">
                <a:latin typeface="Times New Roman"/>
                <a:cs typeface="Times New Roman"/>
              </a:rPr>
              <a:t>m=c</a:t>
            </a:r>
            <a:r>
              <a:rPr lang="el-GR" sz="2800" b="1" dirty="0" smtClean="0">
                <a:latin typeface="Times New Roman"/>
                <a:cs typeface="Times New Roman"/>
              </a:rPr>
              <a:t>ε</a:t>
            </a:r>
            <a:endParaRPr lang="en-US" sz="2800" b="1"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Attention </a:t>
            </a:r>
            <a:endParaRPr lang="fa-IR" dirty="0"/>
          </a:p>
        </p:txBody>
      </p:sp>
      <p:sp>
        <p:nvSpPr>
          <p:cNvPr id="7" name="Rectangle 6"/>
          <p:cNvSpPr/>
          <p:nvPr/>
        </p:nvSpPr>
        <p:spPr>
          <a:xfrm>
            <a:off x="6629400" y="1447800"/>
            <a:ext cx="1676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51906" name="Picture 2"/>
          <p:cNvPicPr>
            <a:picLocks noChangeAspect="1" noChangeArrowheads="1"/>
          </p:cNvPicPr>
          <p:nvPr/>
        </p:nvPicPr>
        <p:blipFill>
          <a:blip r:embed="rId2" cstate="print"/>
          <a:srcRect/>
          <a:stretch>
            <a:fillRect/>
          </a:stretch>
        </p:blipFill>
        <p:spPr bwMode="auto">
          <a:xfrm>
            <a:off x="838200" y="0"/>
            <a:ext cx="7543800" cy="674852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218</a:t>
            </a:fld>
            <a:endParaRPr lang="fa-I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a:t>
            </a:r>
            <a:endParaRPr lang="fa-IR" dirty="0"/>
          </a:p>
        </p:txBody>
      </p:sp>
      <p:pic>
        <p:nvPicPr>
          <p:cNvPr id="3" name="Picture 8"/>
          <p:cNvPicPr>
            <a:picLocks noChangeAspect="1" noChangeArrowheads="1"/>
          </p:cNvPicPr>
          <p:nvPr/>
        </p:nvPicPr>
        <p:blipFill>
          <a:blip r:embed="rId2" cstate="print"/>
          <a:srcRect/>
          <a:stretch>
            <a:fillRect/>
          </a:stretch>
        </p:blipFill>
        <p:spPr bwMode="auto">
          <a:xfrm>
            <a:off x="4343400" y="3048000"/>
            <a:ext cx="4114800" cy="920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9"/>
          <p:cNvPicPr>
            <a:picLocks noChangeAspect="1" noChangeArrowheads="1"/>
          </p:cNvPicPr>
          <p:nvPr/>
        </p:nvPicPr>
        <p:blipFill>
          <a:blip r:embed="rId3" cstate="print"/>
          <a:srcRect/>
          <a:stretch>
            <a:fillRect/>
          </a:stretch>
        </p:blipFill>
        <p:spPr bwMode="auto">
          <a:xfrm>
            <a:off x="2819400" y="4876800"/>
            <a:ext cx="3886200" cy="978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7"/>
          <p:cNvPicPr>
            <a:picLocks noChangeAspect="1" noChangeArrowheads="1"/>
          </p:cNvPicPr>
          <p:nvPr/>
        </p:nvPicPr>
        <p:blipFill>
          <a:blip r:embed="rId4" cstate="print"/>
          <a:srcRect/>
          <a:stretch>
            <a:fillRect/>
          </a:stretch>
        </p:blipFill>
        <p:spPr bwMode="auto">
          <a:xfrm>
            <a:off x="228600" y="3048000"/>
            <a:ext cx="4180112"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219</a:t>
            </a:fld>
            <a:endParaRPr lang="fa-I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Conservation of Energy</a:t>
            </a:r>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t>The principle of conservation of energy amounts to an application of the first law of thermodynamics to a fluid element as it flows.</a:t>
            </a:r>
          </a:p>
          <a:p>
            <a:pPr algn="l" rtl="0"/>
            <a:r>
              <a:rPr lang="en-US" dirty="0" smtClean="0"/>
              <a:t> The first law of thermodynamics applies to a thermodynamic system that is originally at rest and, after some event, is finally at rest again. </a:t>
            </a:r>
          </a:p>
          <a:p>
            <a:pPr algn="l" rtl="0"/>
            <a:r>
              <a:rPr lang="en-US" dirty="0" smtClean="0"/>
              <a:t>Under these conditions, it is stated that the </a:t>
            </a:r>
            <a:r>
              <a:rPr lang="en-US" dirty="0" smtClean="0">
                <a:solidFill>
                  <a:srgbClr val="FF0000"/>
                </a:solidFill>
              </a:rPr>
              <a:t>change in internal energy, due to the event, is equal to the sum of the total work done on the system during the course of the event and any heat that was added.</a:t>
            </a:r>
            <a:endParaRPr lang="fa-IR" dirty="0">
              <a:solidFill>
                <a:srgbClr val="FF0000"/>
              </a:solidFill>
            </a:endParaRPr>
          </a:p>
        </p:txBody>
      </p:sp>
      <p:sp>
        <p:nvSpPr>
          <p:cNvPr id="4" name="Slide Number Placeholder 3"/>
          <p:cNvSpPr>
            <a:spLocks noGrp="1"/>
          </p:cNvSpPr>
          <p:nvPr>
            <p:ph type="sldNum" sz="quarter" idx="12"/>
          </p:nvPr>
        </p:nvSpPr>
        <p:spPr/>
        <p:txBody>
          <a:bodyPr/>
          <a:lstStyle/>
          <a:p>
            <a:fld id="{86F77744-0308-434A-82FC-DEB67A89E99B}" type="slidenum">
              <a:rPr lang="fa-IR" smtClean="0"/>
              <a:pPr/>
              <a:t>22</a:t>
            </a:fld>
            <a:endParaRPr lang="fa-I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52930" name="Picture 2"/>
          <p:cNvPicPr>
            <a:picLocks noChangeAspect="1" noChangeArrowheads="1"/>
          </p:cNvPicPr>
          <p:nvPr/>
        </p:nvPicPr>
        <p:blipFill>
          <a:blip r:embed="rId2" cstate="print"/>
          <a:srcRect/>
          <a:stretch>
            <a:fillRect/>
          </a:stretch>
        </p:blipFill>
        <p:spPr bwMode="auto">
          <a:xfrm>
            <a:off x="485775" y="2190750"/>
            <a:ext cx="8172450" cy="2476500"/>
          </a:xfrm>
          <a:prstGeom prst="rect">
            <a:avLst/>
          </a:prstGeom>
          <a:noFill/>
          <a:ln w="9525">
            <a:noFill/>
            <a:miter lim="800000"/>
            <a:headEnd/>
            <a:tailEnd/>
          </a:ln>
        </p:spPr>
      </p:pic>
      <p:pic>
        <p:nvPicPr>
          <p:cNvPr id="5" name="Picture 4" descr="Screenshot 2016-04-25 11.32.39.png"/>
          <p:cNvPicPr>
            <a:picLocks noChangeAspect="1"/>
          </p:cNvPicPr>
          <p:nvPr/>
        </p:nvPicPr>
        <p:blipFill>
          <a:blip r:embed="rId3" cstate="print"/>
          <a:srcRect l="15000" t="36660" r="23333" b="42589"/>
          <a:stretch>
            <a:fillRect/>
          </a:stretch>
        </p:blipFill>
        <p:spPr>
          <a:xfrm>
            <a:off x="381000" y="5029200"/>
            <a:ext cx="8055429"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220</a:t>
            </a:fld>
            <a:endParaRPr lang="fa-I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on the surface of the airfoil</a:t>
            </a:r>
            <a:endParaRPr lang="fa-IR" dirty="0"/>
          </a:p>
        </p:txBody>
      </p:sp>
      <p:pic>
        <p:nvPicPr>
          <p:cNvPr id="253954" name="Picture 2"/>
          <p:cNvPicPr>
            <a:picLocks noChangeAspect="1" noChangeArrowheads="1"/>
          </p:cNvPicPr>
          <p:nvPr/>
        </p:nvPicPr>
        <p:blipFill>
          <a:blip r:embed="rId2" cstate="print"/>
          <a:srcRect/>
          <a:stretch>
            <a:fillRect/>
          </a:stretch>
        </p:blipFill>
        <p:spPr bwMode="auto">
          <a:xfrm>
            <a:off x="457200" y="1371600"/>
            <a:ext cx="8343900"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3955" name="Picture 3"/>
          <p:cNvPicPr>
            <a:picLocks noChangeAspect="1" noChangeArrowheads="1"/>
          </p:cNvPicPr>
          <p:nvPr/>
        </p:nvPicPr>
        <p:blipFill>
          <a:blip r:embed="rId3" cstate="print"/>
          <a:srcRect/>
          <a:stretch>
            <a:fillRect/>
          </a:stretch>
        </p:blipFill>
        <p:spPr bwMode="auto">
          <a:xfrm>
            <a:off x="571500" y="3087002"/>
            <a:ext cx="8229600" cy="1198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3956" name="Picture 4"/>
          <p:cNvPicPr>
            <a:picLocks noChangeAspect="1" noChangeArrowheads="1"/>
          </p:cNvPicPr>
          <p:nvPr/>
        </p:nvPicPr>
        <p:blipFill>
          <a:blip r:embed="rId4" cstate="print"/>
          <a:srcRect/>
          <a:stretch>
            <a:fillRect/>
          </a:stretch>
        </p:blipFill>
        <p:spPr bwMode="auto">
          <a:xfrm>
            <a:off x="2895600" y="4648200"/>
            <a:ext cx="4572000" cy="146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990600" y="5029200"/>
            <a:ext cx="1295400" cy="7620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8" name="Slide Number Placeholder 7"/>
          <p:cNvSpPr>
            <a:spLocks noGrp="1"/>
          </p:cNvSpPr>
          <p:nvPr>
            <p:ph type="sldNum" sz="quarter" idx="12"/>
          </p:nvPr>
        </p:nvSpPr>
        <p:spPr/>
        <p:txBody>
          <a:bodyPr/>
          <a:lstStyle/>
          <a:p>
            <a:fld id="{86F77744-0308-434A-82FC-DEB67A89E99B}" type="slidenum">
              <a:rPr lang="fa-IR" smtClean="0"/>
              <a:pPr/>
              <a:t>221</a:t>
            </a:fld>
            <a:endParaRPr lang="fa-IR"/>
          </a:p>
        </p:txBody>
      </p:sp>
      <p:pic>
        <p:nvPicPr>
          <p:cNvPr id="9" name="Picture 2"/>
          <p:cNvPicPr>
            <a:picLocks noChangeAspect="1" noChangeArrowheads="1"/>
          </p:cNvPicPr>
          <p:nvPr/>
        </p:nvPicPr>
        <p:blipFill>
          <a:blip r:embed="rId5" cstate="print"/>
          <a:srcRect/>
          <a:stretch>
            <a:fillRect/>
          </a:stretch>
        </p:blipFill>
        <p:spPr bwMode="auto">
          <a:xfrm>
            <a:off x="342901" y="-6741"/>
            <a:ext cx="1181100" cy="699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reeform 2"/>
          <p:cNvSpPr/>
          <p:nvPr/>
        </p:nvSpPr>
        <p:spPr>
          <a:xfrm>
            <a:off x="166556" y="790575"/>
            <a:ext cx="490669" cy="1066800"/>
          </a:xfrm>
          <a:custGeom>
            <a:avLst/>
            <a:gdLst>
              <a:gd name="connsiteX0" fmla="*/ 176344 w 490669"/>
              <a:gd name="connsiteY0" fmla="*/ 0 h 1066800"/>
              <a:gd name="connsiteX1" fmla="*/ 42994 w 490669"/>
              <a:gd name="connsiteY1" fmla="*/ 257175 h 1066800"/>
              <a:gd name="connsiteX2" fmla="*/ 4894 w 490669"/>
              <a:gd name="connsiteY2" fmla="*/ 695325 h 1066800"/>
              <a:gd name="connsiteX3" fmla="*/ 138244 w 490669"/>
              <a:gd name="connsiteY3" fmla="*/ 942975 h 1066800"/>
              <a:gd name="connsiteX4" fmla="*/ 490669 w 490669"/>
              <a:gd name="connsiteY4" fmla="*/ 1066800 h 1066800"/>
              <a:gd name="connsiteX5" fmla="*/ 490669 w 490669"/>
              <a:gd name="connsiteY5"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669" h="1066800">
                <a:moveTo>
                  <a:pt x="176344" y="0"/>
                </a:moveTo>
                <a:cubicBezTo>
                  <a:pt x="123956" y="70644"/>
                  <a:pt x="71569" y="141288"/>
                  <a:pt x="42994" y="257175"/>
                </a:cubicBezTo>
                <a:cubicBezTo>
                  <a:pt x="14419" y="373062"/>
                  <a:pt x="-10981" y="581025"/>
                  <a:pt x="4894" y="695325"/>
                </a:cubicBezTo>
                <a:cubicBezTo>
                  <a:pt x="20769" y="809625"/>
                  <a:pt x="57282" y="881063"/>
                  <a:pt x="138244" y="942975"/>
                </a:cubicBezTo>
                <a:cubicBezTo>
                  <a:pt x="219206" y="1004887"/>
                  <a:pt x="490669" y="1066800"/>
                  <a:pt x="490669" y="1066800"/>
                </a:cubicBezTo>
                <a:lnTo>
                  <a:pt x="490669" y="1066800"/>
                </a:lnTo>
              </a:path>
            </a:pathLst>
          </a:cu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airfoil profile</a:t>
            </a:r>
            <a:endParaRPr lang="fa-IR" dirty="0"/>
          </a:p>
        </p:txBody>
      </p:sp>
      <p:pic>
        <p:nvPicPr>
          <p:cNvPr id="254978" name="Picture 2"/>
          <p:cNvPicPr>
            <a:picLocks noChangeAspect="1" noChangeArrowheads="1"/>
          </p:cNvPicPr>
          <p:nvPr/>
        </p:nvPicPr>
        <p:blipFill>
          <a:blip r:embed="rId2" cstate="print"/>
          <a:srcRect/>
          <a:stretch>
            <a:fillRect/>
          </a:stretch>
        </p:blipFill>
        <p:spPr bwMode="auto">
          <a:xfrm>
            <a:off x="1447800" y="2590800"/>
            <a:ext cx="6086475" cy="13525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222</a:t>
            </a:fld>
            <a:endParaRPr lang="fa-I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Airfoil thickness</a:t>
            </a:r>
            <a:endParaRPr lang="fa-IR" dirty="0"/>
          </a:p>
        </p:txBody>
      </p:sp>
      <p:pic>
        <p:nvPicPr>
          <p:cNvPr id="256002" name="Picture 2"/>
          <p:cNvPicPr>
            <a:picLocks noChangeAspect="1" noChangeArrowheads="1"/>
          </p:cNvPicPr>
          <p:nvPr/>
        </p:nvPicPr>
        <p:blipFill>
          <a:blip r:embed="rId3" cstate="print"/>
          <a:srcRect/>
          <a:stretch>
            <a:fillRect/>
          </a:stretch>
        </p:blipFill>
        <p:spPr bwMode="auto">
          <a:xfrm>
            <a:off x="1600200" y="1524000"/>
            <a:ext cx="1962150" cy="628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003" name="Picture 3"/>
          <p:cNvPicPr>
            <a:picLocks noChangeAspect="1" noChangeArrowheads="1"/>
          </p:cNvPicPr>
          <p:nvPr/>
        </p:nvPicPr>
        <p:blipFill>
          <a:blip r:embed="rId4" cstate="print"/>
          <a:srcRect/>
          <a:stretch>
            <a:fillRect/>
          </a:stretch>
        </p:blipFill>
        <p:spPr bwMode="auto">
          <a:xfrm>
            <a:off x="1828800" y="2362200"/>
            <a:ext cx="5476875" cy="666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004" name="Picture 4"/>
          <p:cNvPicPr>
            <a:picLocks noChangeAspect="1" noChangeArrowheads="1"/>
          </p:cNvPicPr>
          <p:nvPr/>
        </p:nvPicPr>
        <p:blipFill>
          <a:blip r:embed="rId5" cstate="print"/>
          <a:srcRect/>
          <a:stretch>
            <a:fillRect/>
          </a:stretch>
        </p:blipFill>
        <p:spPr bwMode="auto">
          <a:xfrm>
            <a:off x="2667000" y="3276600"/>
            <a:ext cx="3905250"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a:off x="1143000" y="3886200"/>
            <a:ext cx="1066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Slide Number Placeholder 6"/>
          <p:cNvSpPr>
            <a:spLocks noGrp="1"/>
          </p:cNvSpPr>
          <p:nvPr>
            <p:ph type="sldNum" sz="quarter" idx="12"/>
          </p:nvPr>
        </p:nvSpPr>
        <p:spPr/>
        <p:txBody>
          <a:bodyPr/>
          <a:lstStyle/>
          <a:p>
            <a:fld id="{86F77744-0308-434A-82FC-DEB67A89E99B}" type="slidenum">
              <a:rPr lang="fa-IR" smtClean="0"/>
              <a:pPr/>
              <a:t>223</a:t>
            </a:fld>
            <a:endParaRPr lang="fa-IR"/>
          </a:p>
        </p:txBody>
      </p:sp>
      <p:sp>
        <p:nvSpPr>
          <p:cNvPr id="3" name="Rectangle 2"/>
          <p:cNvSpPr/>
          <p:nvPr/>
        </p:nvSpPr>
        <p:spPr>
          <a:xfrm>
            <a:off x="391875" y="1126093"/>
            <a:ext cx="5323125" cy="369332"/>
          </a:xfrm>
          <a:prstGeom prst="rect">
            <a:avLst/>
          </a:prstGeom>
        </p:spPr>
        <p:txBody>
          <a:bodyPr wrap="none">
            <a:spAutoFit/>
          </a:bodyPr>
          <a:lstStyle/>
          <a:p>
            <a:r>
              <a:rPr lang="en-US" b="1" dirty="0">
                <a:solidFill>
                  <a:srgbClr val="0000FF"/>
                </a:solidFill>
              </a:rPr>
              <a:t>The location of the </a:t>
            </a:r>
            <a:r>
              <a:rPr lang="en-US" b="1" dirty="0" smtClean="0">
                <a:solidFill>
                  <a:srgbClr val="0000FF"/>
                </a:solidFill>
              </a:rPr>
              <a:t>maximum and minimum </a:t>
            </a:r>
            <a:r>
              <a:rPr lang="en-US" b="1" dirty="0">
                <a:solidFill>
                  <a:srgbClr val="0000FF"/>
                </a:solidFill>
              </a:rPr>
              <a:t>thickness</a:t>
            </a: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a:p>
        </p:txBody>
      </p:sp>
      <p:pic>
        <p:nvPicPr>
          <p:cNvPr id="4" name="Picture 5"/>
          <p:cNvPicPr>
            <a:picLocks noChangeAspect="1" noChangeArrowheads="1"/>
          </p:cNvPicPr>
          <p:nvPr/>
        </p:nvPicPr>
        <p:blipFill>
          <a:blip r:embed="rId2" cstate="print"/>
          <a:srcRect/>
          <a:stretch>
            <a:fillRect/>
          </a:stretch>
        </p:blipFill>
        <p:spPr bwMode="auto">
          <a:xfrm>
            <a:off x="0" y="1601409"/>
            <a:ext cx="9144000" cy="487559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224</a:t>
            </a:fld>
            <a:endParaRPr lang="fa-IR"/>
          </a:p>
        </p:txBody>
      </p:sp>
      <p:cxnSp>
        <p:nvCxnSpPr>
          <p:cNvPr id="7" name="Straight Arrow Connector 6"/>
          <p:cNvCxnSpPr/>
          <p:nvPr/>
        </p:nvCxnSpPr>
        <p:spPr>
          <a:xfrm>
            <a:off x="6172200" y="3810000"/>
            <a:ext cx="2209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5600700" y="3819525"/>
            <a:ext cx="2209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6257925" y="3389192"/>
            <a:ext cx="1514475" cy="430333"/>
          </a:xfrm>
          <a:custGeom>
            <a:avLst/>
            <a:gdLst>
              <a:gd name="connsiteX0" fmla="*/ 0 w 1609725"/>
              <a:gd name="connsiteY0" fmla="*/ 324216 h 324216"/>
              <a:gd name="connsiteX1" fmla="*/ 57150 w 1609725"/>
              <a:gd name="connsiteY1" fmla="*/ 248016 h 324216"/>
              <a:gd name="connsiteX2" fmla="*/ 152400 w 1609725"/>
              <a:gd name="connsiteY2" fmla="*/ 114666 h 324216"/>
              <a:gd name="connsiteX3" fmla="*/ 228600 w 1609725"/>
              <a:gd name="connsiteY3" fmla="*/ 57516 h 324216"/>
              <a:gd name="connsiteX4" fmla="*/ 504825 w 1609725"/>
              <a:gd name="connsiteY4" fmla="*/ 366 h 324216"/>
              <a:gd name="connsiteX5" fmla="*/ 962025 w 1609725"/>
              <a:gd name="connsiteY5" fmla="*/ 86091 h 324216"/>
              <a:gd name="connsiteX6" fmla="*/ 1609725 w 1609725"/>
              <a:gd name="connsiteY6" fmla="*/ 314691 h 324216"/>
              <a:gd name="connsiteX7" fmla="*/ 1609725 w 1609725"/>
              <a:gd name="connsiteY7" fmla="*/ 314691 h 32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9725" h="324216">
                <a:moveTo>
                  <a:pt x="0" y="324216"/>
                </a:moveTo>
                <a:cubicBezTo>
                  <a:pt x="15875" y="303578"/>
                  <a:pt x="31750" y="282941"/>
                  <a:pt x="57150" y="248016"/>
                </a:cubicBezTo>
                <a:cubicBezTo>
                  <a:pt x="82550" y="213091"/>
                  <a:pt x="123825" y="146416"/>
                  <a:pt x="152400" y="114666"/>
                </a:cubicBezTo>
                <a:cubicBezTo>
                  <a:pt x="180975" y="82916"/>
                  <a:pt x="169863" y="76566"/>
                  <a:pt x="228600" y="57516"/>
                </a:cubicBezTo>
                <a:cubicBezTo>
                  <a:pt x="287337" y="38466"/>
                  <a:pt x="382588" y="-4396"/>
                  <a:pt x="504825" y="366"/>
                </a:cubicBezTo>
                <a:cubicBezTo>
                  <a:pt x="627062" y="5128"/>
                  <a:pt x="777875" y="33704"/>
                  <a:pt x="962025" y="86091"/>
                </a:cubicBezTo>
                <a:cubicBezTo>
                  <a:pt x="1146175" y="138478"/>
                  <a:pt x="1609725" y="314691"/>
                  <a:pt x="1609725" y="314691"/>
                </a:cubicBezTo>
                <a:lnTo>
                  <a:pt x="1609725" y="31469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21430001" flipV="1">
            <a:off x="6265987" y="3782184"/>
            <a:ext cx="1501795" cy="363341"/>
          </a:xfrm>
          <a:custGeom>
            <a:avLst/>
            <a:gdLst>
              <a:gd name="connsiteX0" fmla="*/ 0 w 1609725"/>
              <a:gd name="connsiteY0" fmla="*/ 324216 h 324216"/>
              <a:gd name="connsiteX1" fmla="*/ 57150 w 1609725"/>
              <a:gd name="connsiteY1" fmla="*/ 248016 h 324216"/>
              <a:gd name="connsiteX2" fmla="*/ 152400 w 1609725"/>
              <a:gd name="connsiteY2" fmla="*/ 114666 h 324216"/>
              <a:gd name="connsiteX3" fmla="*/ 228600 w 1609725"/>
              <a:gd name="connsiteY3" fmla="*/ 57516 h 324216"/>
              <a:gd name="connsiteX4" fmla="*/ 504825 w 1609725"/>
              <a:gd name="connsiteY4" fmla="*/ 366 h 324216"/>
              <a:gd name="connsiteX5" fmla="*/ 962025 w 1609725"/>
              <a:gd name="connsiteY5" fmla="*/ 86091 h 324216"/>
              <a:gd name="connsiteX6" fmla="*/ 1609725 w 1609725"/>
              <a:gd name="connsiteY6" fmla="*/ 314691 h 324216"/>
              <a:gd name="connsiteX7" fmla="*/ 1609725 w 1609725"/>
              <a:gd name="connsiteY7" fmla="*/ 314691 h 32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9725" h="324216">
                <a:moveTo>
                  <a:pt x="0" y="324216"/>
                </a:moveTo>
                <a:cubicBezTo>
                  <a:pt x="15875" y="303578"/>
                  <a:pt x="31750" y="282941"/>
                  <a:pt x="57150" y="248016"/>
                </a:cubicBezTo>
                <a:cubicBezTo>
                  <a:pt x="82550" y="213091"/>
                  <a:pt x="123825" y="146416"/>
                  <a:pt x="152400" y="114666"/>
                </a:cubicBezTo>
                <a:cubicBezTo>
                  <a:pt x="180975" y="82916"/>
                  <a:pt x="169863" y="76566"/>
                  <a:pt x="228600" y="57516"/>
                </a:cubicBezTo>
                <a:cubicBezTo>
                  <a:pt x="287337" y="38466"/>
                  <a:pt x="382588" y="-4396"/>
                  <a:pt x="504825" y="366"/>
                </a:cubicBezTo>
                <a:cubicBezTo>
                  <a:pt x="627062" y="5128"/>
                  <a:pt x="777875" y="33704"/>
                  <a:pt x="962025" y="86091"/>
                </a:cubicBezTo>
                <a:cubicBezTo>
                  <a:pt x="1146175" y="138478"/>
                  <a:pt x="1609725" y="314691"/>
                  <a:pt x="1609725" y="314691"/>
                </a:cubicBezTo>
                <a:lnTo>
                  <a:pt x="1609725" y="31469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p:cNvSpPr txBox="1"/>
              <p:nvPr/>
            </p:nvSpPr>
            <p:spPr>
              <a:xfrm>
                <a:off x="6424100" y="3089080"/>
                <a:ext cx="52900"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m:t>
                      </m:r>
                      <m:r>
                        <a:rPr lang="en-US" b="0" i="1" smtClean="0">
                          <a:latin typeface="Cambria Math" panose="02040503050406030204" pitchFamily="18" charset="0"/>
                        </a:rPr>
                        <m:t>2</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6424100" y="3089080"/>
                <a:ext cx="52900" cy="309637"/>
              </a:xfrm>
              <a:prstGeom prst="rect">
                <a:avLst/>
              </a:prstGeom>
              <a:blipFill>
                <a:blip r:embed="rId3"/>
                <a:stretch>
                  <a:fillRect l="-155556" r="-1233333" b="-31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450550" y="4158159"/>
                <a:ext cx="52900"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3</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m:t>
                      </m:r>
                      <m:r>
                        <a:rPr lang="en-US" b="0" i="1" smtClean="0">
                          <a:latin typeface="Cambria Math" panose="02040503050406030204" pitchFamily="18" charset="0"/>
                        </a:rPr>
                        <m:t>2</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450550" y="4158159"/>
                <a:ext cx="52900" cy="309637"/>
              </a:xfrm>
              <a:prstGeom prst="rect">
                <a:avLst/>
              </a:prstGeom>
              <a:blipFill>
                <a:blip r:embed="rId4"/>
                <a:stretch>
                  <a:fillRect l="-66667" r="-1555556" b="-31373"/>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57026" name="Picture 2"/>
          <p:cNvPicPr>
            <a:picLocks noChangeAspect="1" noChangeArrowheads="1"/>
          </p:cNvPicPr>
          <p:nvPr/>
        </p:nvPicPr>
        <p:blipFill>
          <a:blip r:embed="rId2" cstate="print"/>
          <a:srcRect/>
          <a:stretch>
            <a:fillRect/>
          </a:stretch>
        </p:blipFill>
        <p:spPr bwMode="auto">
          <a:xfrm>
            <a:off x="1" y="914400"/>
            <a:ext cx="9144000" cy="483286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225</a:t>
            </a:fld>
            <a:endParaRPr lang="fa-I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dirty="0" smtClean="0"/>
              <a:t>THE AIRFOIL</a:t>
            </a:r>
            <a:br>
              <a:rPr lang="en-US" dirty="0" smtClean="0"/>
            </a:br>
            <a:r>
              <a:rPr lang="fa-IR" dirty="0" smtClean="0"/>
              <a:t>تمرین</a:t>
            </a:r>
            <a:endParaRPr lang="fa-IR" dirty="0"/>
          </a:p>
        </p:txBody>
      </p:sp>
      <p:graphicFrame>
        <p:nvGraphicFramePr>
          <p:cNvPr id="4" name="Content Placeholder 3"/>
          <p:cNvGraphicFramePr>
            <a:graphicFrameLocks noGrp="1"/>
          </p:cNvGraphicFramePr>
          <p:nvPr>
            <p:ph idx="1"/>
          </p:nvPr>
        </p:nvGraphicFramePr>
        <p:xfrm>
          <a:off x="533400" y="3200400"/>
          <a:ext cx="2895600" cy="2971804"/>
        </p:xfrm>
        <a:graphic>
          <a:graphicData uri="http://schemas.openxmlformats.org/drawingml/2006/table">
            <a:tbl>
              <a:tblPr/>
              <a:tblGrid>
                <a:gridCol w="965200">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965200">
                  <a:extLst>
                    <a:ext uri="{9D8B030D-6E8A-4147-A177-3AD203B41FA5}">
                      <a16:colId xmlns:a16="http://schemas.microsoft.com/office/drawing/2014/main" val="20002"/>
                    </a:ext>
                  </a:extLst>
                </a:gridCol>
              </a:tblGrid>
              <a:tr h="270164">
                <a:tc>
                  <a:txBody>
                    <a:bodyPr/>
                    <a:lstStyle/>
                    <a:p>
                      <a:pPr algn="l" fontAlgn="b"/>
                      <a:r>
                        <a:rPr lang="en-US" sz="1200" b="0" i="0" u="none" strike="noStrike" dirty="0">
                          <a:solidFill>
                            <a:srgbClr val="000000"/>
                          </a:solidFill>
                          <a:latin typeface="Times New Roman"/>
                        </a:rPr>
                        <a:t>X</a:t>
                      </a:r>
                    </a:p>
                  </a:txBody>
                  <a:tcPr marL="0" marR="0" marT="0" marB="0" anchor="b">
                    <a:lnL>
                      <a:noFill/>
                    </a:lnL>
                    <a:lnR>
                      <a:noFill/>
                    </a:lnR>
                    <a:lnT>
                      <a:noFill/>
                    </a:lnT>
                    <a:lnB>
                      <a:noFill/>
                    </a:lnB>
                  </a:tcPr>
                </a:tc>
                <a:tc>
                  <a:txBody>
                    <a:bodyPr/>
                    <a:lstStyle/>
                    <a:p>
                      <a:pPr algn="l" fontAlgn="b"/>
                      <a:r>
                        <a:rPr lang="en-US" sz="1200" b="0" i="0" u="none" strike="noStrike">
                          <a:solidFill>
                            <a:srgbClr val="000000"/>
                          </a:solidFill>
                          <a:latin typeface="Times New Roman"/>
                        </a:rPr>
                        <a:t>Y1</a:t>
                      </a:r>
                    </a:p>
                  </a:txBody>
                  <a:tcPr marL="0" marR="0" marT="0" marB="0" anchor="b">
                    <a:lnL>
                      <a:noFill/>
                    </a:lnL>
                    <a:lnR>
                      <a:noFill/>
                    </a:lnR>
                    <a:lnT>
                      <a:noFill/>
                    </a:lnT>
                    <a:lnB>
                      <a:noFill/>
                    </a:lnB>
                  </a:tcPr>
                </a:tc>
                <a:tc>
                  <a:txBody>
                    <a:bodyPr/>
                    <a:lstStyle/>
                    <a:p>
                      <a:pPr algn="l" fontAlgn="b"/>
                      <a:r>
                        <a:rPr lang="en-US" sz="1200" b="0" i="0" u="none" strike="noStrike">
                          <a:solidFill>
                            <a:srgbClr val="000000"/>
                          </a:solidFill>
                          <a:latin typeface="Times New Roman"/>
                        </a:rPr>
                        <a:t>Y2</a:t>
                      </a:r>
                    </a:p>
                  </a:txBody>
                  <a:tcPr marL="0" marR="0" marT="0" marB="0" anchor="b">
                    <a:lnL>
                      <a:noFill/>
                    </a:lnL>
                    <a:lnR>
                      <a:noFill/>
                    </a:lnR>
                    <a:lnT>
                      <a:noFill/>
                    </a:lnT>
                    <a:lnB>
                      <a:noFill/>
                    </a:lnB>
                  </a:tcPr>
                </a:tc>
                <a:extLst>
                  <a:ext uri="{0D108BD9-81ED-4DB2-BD59-A6C34878D82A}">
                    <a16:rowId xmlns:a16="http://schemas.microsoft.com/office/drawing/2014/main" val="10000"/>
                  </a:ext>
                </a:extLst>
              </a:tr>
              <a:tr h="270164">
                <a:tc>
                  <a:txBody>
                    <a:bodyPr/>
                    <a:lstStyle/>
                    <a:p>
                      <a:pPr algn="r" fontAlgn="b"/>
                      <a:r>
                        <a:rPr lang="fa-IR" sz="1200" b="0" i="0" u="none" strike="noStrike" dirty="0">
                          <a:solidFill>
                            <a:srgbClr val="000000"/>
                          </a:solidFill>
                          <a:latin typeface="Times New Roman"/>
                        </a:rPr>
                        <a:t>-0.19</a:t>
                      </a:r>
                    </a:p>
                  </a:txBody>
                  <a:tcPr marL="0" marR="0" marT="0" marB="0" anchor="b">
                    <a:lnL>
                      <a:noFill/>
                    </a:lnL>
                    <a:lnR>
                      <a:noFill/>
                    </a:lnR>
                    <a:lnT>
                      <a:noFill/>
                    </a:lnT>
                    <a:lnB>
                      <a:noFill/>
                    </a:lnB>
                  </a:tcPr>
                </a:tc>
                <a:tc>
                  <a:txBody>
                    <a:bodyPr/>
                    <a:lstStyle/>
                    <a:p>
                      <a:pPr algn="r" fontAlgn="b"/>
                      <a:r>
                        <a:rPr lang="fa-IR" sz="1200" b="0" i="0" u="none" strike="noStrike" dirty="0">
                          <a:solidFill>
                            <a:srgbClr val="000000"/>
                          </a:solidFill>
                          <a:latin typeface="Times New Roman"/>
                        </a:rPr>
                        <a:t>0.000487</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-0.00049</a:t>
                      </a:r>
                    </a:p>
                  </a:txBody>
                  <a:tcPr marL="0" marR="0" marT="0" marB="0" anchor="b">
                    <a:lnL>
                      <a:noFill/>
                    </a:lnL>
                    <a:lnR>
                      <a:noFill/>
                    </a:lnR>
                    <a:lnT>
                      <a:noFill/>
                    </a:lnT>
                    <a:lnB>
                      <a:noFill/>
                    </a:lnB>
                  </a:tcPr>
                </a:tc>
                <a:extLst>
                  <a:ext uri="{0D108BD9-81ED-4DB2-BD59-A6C34878D82A}">
                    <a16:rowId xmlns:a16="http://schemas.microsoft.com/office/drawing/2014/main" val="10001"/>
                  </a:ext>
                </a:extLst>
              </a:tr>
              <a:tr h="270164">
                <a:tc>
                  <a:txBody>
                    <a:bodyPr/>
                    <a:lstStyle/>
                    <a:p>
                      <a:pPr algn="r" fontAlgn="b"/>
                      <a:r>
                        <a:rPr lang="fa-IR" sz="1200" b="0" i="0" u="none" strike="noStrike">
                          <a:solidFill>
                            <a:srgbClr val="000000"/>
                          </a:solidFill>
                          <a:latin typeface="Times New Roman"/>
                        </a:rPr>
                        <a:t>-0.1478</a:t>
                      </a:r>
                    </a:p>
                  </a:txBody>
                  <a:tcPr marL="0" marR="0" marT="0" marB="0" anchor="b">
                    <a:lnL>
                      <a:noFill/>
                    </a:lnL>
                    <a:lnR>
                      <a:noFill/>
                    </a:lnR>
                    <a:lnT>
                      <a:noFill/>
                    </a:lnT>
                    <a:lnB>
                      <a:noFill/>
                    </a:lnB>
                  </a:tcPr>
                </a:tc>
                <a:tc>
                  <a:txBody>
                    <a:bodyPr/>
                    <a:lstStyle/>
                    <a:p>
                      <a:pPr algn="r" fontAlgn="b"/>
                      <a:r>
                        <a:rPr lang="fa-IR" sz="1200" b="0" i="0" u="none" strike="noStrike" dirty="0">
                          <a:solidFill>
                            <a:srgbClr val="000000"/>
                          </a:solidFill>
                          <a:latin typeface="Times New Roman"/>
                        </a:rPr>
                        <a:t>0.008609</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-0.00861</a:t>
                      </a:r>
                    </a:p>
                  </a:txBody>
                  <a:tcPr marL="0" marR="0" marT="0" marB="0" anchor="b">
                    <a:lnL>
                      <a:noFill/>
                    </a:lnL>
                    <a:lnR>
                      <a:noFill/>
                    </a:lnR>
                    <a:lnT>
                      <a:noFill/>
                    </a:lnT>
                    <a:lnB>
                      <a:noFill/>
                    </a:lnB>
                  </a:tcPr>
                </a:tc>
                <a:extLst>
                  <a:ext uri="{0D108BD9-81ED-4DB2-BD59-A6C34878D82A}">
                    <a16:rowId xmlns:a16="http://schemas.microsoft.com/office/drawing/2014/main" val="10002"/>
                  </a:ext>
                </a:extLst>
              </a:tr>
              <a:tr h="270164">
                <a:tc>
                  <a:txBody>
                    <a:bodyPr/>
                    <a:lstStyle/>
                    <a:p>
                      <a:pPr algn="r" fontAlgn="b"/>
                      <a:r>
                        <a:rPr lang="fa-IR" sz="1200" b="0" i="0" u="none" strike="noStrike">
                          <a:solidFill>
                            <a:srgbClr val="000000"/>
                          </a:solidFill>
                          <a:latin typeface="Times New Roman"/>
                        </a:rPr>
                        <a:t>-0.1056</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0.00996</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-0.00996</a:t>
                      </a:r>
                    </a:p>
                  </a:txBody>
                  <a:tcPr marL="0" marR="0" marT="0" marB="0" anchor="b">
                    <a:lnL>
                      <a:noFill/>
                    </a:lnL>
                    <a:lnR>
                      <a:noFill/>
                    </a:lnR>
                    <a:lnT>
                      <a:noFill/>
                    </a:lnT>
                    <a:lnB>
                      <a:noFill/>
                    </a:lnB>
                  </a:tcPr>
                </a:tc>
                <a:extLst>
                  <a:ext uri="{0D108BD9-81ED-4DB2-BD59-A6C34878D82A}">
                    <a16:rowId xmlns:a16="http://schemas.microsoft.com/office/drawing/2014/main" val="10003"/>
                  </a:ext>
                </a:extLst>
              </a:tr>
              <a:tr h="270164">
                <a:tc>
                  <a:txBody>
                    <a:bodyPr/>
                    <a:lstStyle/>
                    <a:p>
                      <a:pPr algn="r" fontAlgn="b"/>
                      <a:r>
                        <a:rPr lang="fa-IR" sz="1200" b="0" i="0" u="none" strike="noStrike">
                          <a:solidFill>
                            <a:srgbClr val="000000"/>
                          </a:solidFill>
                          <a:latin typeface="Times New Roman"/>
                        </a:rPr>
                        <a:t>-0.06333</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0.009678</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-0.00968</a:t>
                      </a:r>
                    </a:p>
                  </a:txBody>
                  <a:tcPr marL="0" marR="0" marT="0" marB="0" anchor="b">
                    <a:lnL>
                      <a:noFill/>
                    </a:lnL>
                    <a:lnR>
                      <a:noFill/>
                    </a:lnR>
                    <a:lnT>
                      <a:noFill/>
                    </a:lnT>
                    <a:lnB>
                      <a:noFill/>
                    </a:lnB>
                  </a:tcPr>
                </a:tc>
                <a:extLst>
                  <a:ext uri="{0D108BD9-81ED-4DB2-BD59-A6C34878D82A}">
                    <a16:rowId xmlns:a16="http://schemas.microsoft.com/office/drawing/2014/main" val="10004"/>
                  </a:ext>
                </a:extLst>
              </a:tr>
              <a:tr h="270164">
                <a:tc>
                  <a:txBody>
                    <a:bodyPr/>
                    <a:lstStyle/>
                    <a:p>
                      <a:pPr algn="r" fontAlgn="b"/>
                      <a:r>
                        <a:rPr lang="fa-IR" sz="1200" b="0" i="0" u="none" strike="noStrike">
                          <a:solidFill>
                            <a:srgbClr val="000000"/>
                          </a:solidFill>
                          <a:latin typeface="Times New Roman"/>
                        </a:rPr>
                        <a:t>-0.02111</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0.008501</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-0.0085</a:t>
                      </a:r>
                    </a:p>
                  </a:txBody>
                  <a:tcPr marL="0" marR="0" marT="0" marB="0" anchor="b">
                    <a:lnL>
                      <a:noFill/>
                    </a:lnL>
                    <a:lnR>
                      <a:noFill/>
                    </a:lnR>
                    <a:lnT>
                      <a:noFill/>
                    </a:lnT>
                    <a:lnB>
                      <a:noFill/>
                    </a:lnB>
                  </a:tcPr>
                </a:tc>
                <a:extLst>
                  <a:ext uri="{0D108BD9-81ED-4DB2-BD59-A6C34878D82A}">
                    <a16:rowId xmlns:a16="http://schemas.microsoft.com/office/drawing/2014/main" val="10005"/>
                  </a:ext>
                </a:extLst>
              </a:tr>
              <a:tr h="270164">
                <a:tc>
                  <a:txBody>
                    <a:bodyPr/>
                    <a:lstStyle/>
                    <a:p>
                      <a:pPr algn="r" fontAlgn="b"/>
                      <a:r>
                        <a:rPr lang="fa-IR" sz="1200" b="0" i="0" u="none" strike="noStrike">
                          <a:solidFill>
                            <a:srgbClr val="000000"/>
                          </a:solidFill>
                          <a:latin typeface="Times New Roman"/>
                        </a:rPr>
                        <a:t>0.02111</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0.0068</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-0.0068</a:t>
                      </a:r>
                    </a:p>
                  </a:txBody>
                  <a:tcPr marL="0" marR="0" marT="0" marB="0" anchor="b">
                    <a:lnL>
                      <a:noFill/>
                    </a:lnL>
                    <a:lnR>
                      <a:noFill/>
                    </a:lnR>
                    <a:lnT>
                      <a:noFill/>
                    </a:lnT>
                    <a:lnB>
                      <a:noFill/>
                    </a:lnB>
                  </a:tcPr>
                </a:tc>
                <a:extLst>
                  <a:ext uri="{0D108BD9-81ED-4DB2-BD59-A6C34878D82A}">
                    <a16:rowId xmlns:a16="http://schemas.microsoft.com/office/drawing/2014/main" val="10006"/>
                  </a:ext>
                </a:extLst>
              </a:tr>
              <a:tr h="270164">
                <a:tc>
                  <a:txBody>
                    <a:bodyPr/>
                    <a:lstStyle/>
                    <a:p>
                      <a:pPr algn="r" fontAlgn="b"/>
                      <a:r>
                        <a:rPr lang="fa-IR" sz="1200" b="0" i="0" u="none" strike="noStrike">
                          <a:solidFill>
                            <a:srgbClr val="000000"/>
                          </a:solidFill>
                          <a:latin typeface="Times New Roman"/>
                        </a:rPr>
                        <a:t>0.06333</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0.004839</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-0.00484</a:t>
                      </a:r>
                    </a:p>
                  </a:txBody>
                  <a:tcPr marL="0" marR="0" marT="0" marB="0" anchor="b">
                    <a:lnL>
                      <a:noFill/>
                    </a:lnL>
                    <a:lnR>
                      <a:noFill/>
                    </a:lnR>
                    <a:lnT>
                      <a:noFill/>
                    </a:lnT>
                    <a:lnB>
                      <a:noFill/>
                    </a:lnB>
                  </a:tcPr>
                </a:tc>
                <a:extLst>
                  <a:ext uri="{0D108BD9-81ED-4DB2-BD59-A6C34878D82A}">
                    <a16:rowId xmlns:a16="http://schemas.microsoft.com/office/drawing/2014/main" val="10007"/>
                  </a:ext>
                </a:extLst>
              </a:tr>
              <a:tr h="270164">
                <a:tc>
                  <a:txBody>
                    <a:bodyPr/>
                    <a:lstStyle/>
                    <a:p>
                      <a:pPr algn="r" fontAlgn="b"/>
                      <a:r>
                        <a:rPr lang="fa-IR" sz="1200" b="0" i="0" u="none" strike="noStrike">
                          <a:solidFill>
                            <a:srgbClr val="000000"/>
                          </a:solidFill>
                          <a:latin typeface="Times New Roman"/>
                        </a:rPr>
                        <a:t>0.1056</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0.002845</a:t>
                      </a:r>
                    </a:p>
                  </a:txBody>
                  <a:tcPr marL="0" marR="0" marT="0" marB="0" anchor="b">
                    <a:lnL>
                      <a:noFill/>
                    </a:lnL>
                    <a:lnR>
                      <a:noFill/>
                    </a:lnR>
                    <a:lnT>
                      <a:noFill/>
                    </a:lnT>
                    <a:lnB>
                      <a:noFill/>
                    </a:lnB>
                  </a:tcPr>
                </a:tc>
                <a:tc>
                  <a:txBody>
                    <a:bodyPr/>
                    <a:lstStyle/>
                    <a:p>
                      <a:pPr algn="r" fontAlgn="b"/>
                      <a:r>
                        <a:rPr lang="fa-IR" sz="1200" b="0" i="0" u="none" strike="noStrike" dirty="0">
                          <a:solidFill>
                            <a:srgbClr val="000000"/>
                          </a:solidFill>
                          <a:latin typeface="Times New Roman"/>
                        </a:rPr>
                        <a:t>-0.00285</a:t>
                      </a:r>
                    </a:p>
                  </a:txBody>
                  <a:tcPr marL="0" marR="0" marT="0" marB="0" anchor="b">
                    <a:lnL>
                      <a:noFill/>
                    </a:lnL>
                    <a:lnR>
                      <a:noFill/>
                    </a:lnR>
                    <a:lnT>
                      <a:noFill/>
                    </a:lnT>
                    <a:lnB>
                      <a:noFill/>
                    </a:lnB>
                  </a:tcPr>
                </a:tc>
                <a:extLst>
                  <a:ext uri="{0D108BD9-81ED-4DB2-BD59-A6C34878D82A}">
                    <a16:rowId xmlns:a16="http://schemas.microsoft.com/office/drawing/2014/main" val="10008"/>
                  </a:ext>
                </a:extLst>
              </a:tr>
              <a:tr h="270164">
                <a:tc>
                  <a:txBody>
                    <a:bodyPr/>
                    <a:lstStyle/>
                    <a:p>
                      <a:pPr algn="r" fontAlgn="b"/>
                      <a:r>
                        <a:rPr lang="fa-IR" sz="1200" b="0" i="0" u="none" strike="noStrike">
                          <a:solidFill>
                            <a:srgbClr val="000000"/>
                          </a:solidFill>
                          <a:latin typeface="Times New Roman"/>
                        </a:rPr>
                        <a:t>0.1478</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0.001075</a:t>
                      </a:r>
                    </a:p>
                  </a:txBody>
                  <a:tcPr marL="0" marR="0" marT="0" marB="0" anchor="b">
                    <a:lnL>
                      <a:noFill/>
                    </a:lnL>
                    <a:lnR>
                      <a:noFill/>
                    </a:lnR>
                    <a:lnT>
                      <a:noFill/>
                    </a:lnT>
                    <a:lnB>
                      <a:noFill/>
                    </a:lnB>
                  </a:tcPr>
                </a:tc>
                <a:tc>
                  <a:txBody>
                    <a:bodyPr/>
                    <a:lstStyle/>
                    <a:p>
                      <a:pPr algn="r" fontAlgn="b"/>
                      <a:r>
                        <a:rPr lang="fa-IR" sz="1200" b="0" i="0" u="none" strike="noStrike">
                          <a:solidFill>
                            <a:srgbClr val="000000"/>
                          </a:solidFill>
                          <a:latin typeface="Times New Roman"/>
                        </a:rPr>
                        <a:t>-0.00108</a:t>
                      </a:r>
                    </a:p>
                  </a:txBody>
                  <a:tcPr marL="0" marR="0" marT="0" marB="0" anchor="b">
                    <a:lnL>
                      <a:noFill/>
                    </a:lnL>
                    <a:lnR>
                      <a:noFill/>
                    </a:lnR>
                    <a:lnT>
                      <a:noFill/>
                    </a:lnT>
                    <a:lnB>
                      <a:noFill/>
                    </a:lnB>
                  </a:tcPr>
                </a:tc>
                <a:extLst>
                  <a:ext uri="{0D108BD9-81ED-4DB2-BD59-A6C34878D82A}">
                    <a16:rowId xmlns:a16="http://schemas.microsoft.com/office/drawing/2014/main" val="10009"/>
                  </a:ext>
                </a:extLst>
              </a:tr>
              <a:tr h="270164">
                <a:tc>
                  <a:txBody>
                    <a:bodyPr/>
                    <a:lstStyle/>
                    <a:p>
                      <a:pPr algn="r" fontAlgn="b"/>
                      <a:r>
                        <a:rPr lang="fa-IR" sz="1200" b="0" i="0" u="none" strike="noStrike">
                          <a:solidFill>
                            <a:srgbClr val="000000"/>
                          </a:solidFill>
                          <a:latin typeface="Times New Roman"/>
                        </a:rPr>
                        <a:t>0.19</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Times New Roman"/>
                        </a:rPr>
                        <a:t>3.85E-09</a:t>
                      </a:r>
                    </a:p>
                  </a:txBody>
                  <a:tcPr marL="0" marR="0" marT="0" marB="0" anchor="b">
                    <a:lnL>
                      <a:noFill/>
                    </a:lnL>
                    <a:lnR>
                      <a:noFill/>
                    </a:lnR>
                    <a:lnT>
                      <a:noFill/>
                    </a:lnT>
                    <a:lnB>
                      <a:noFill/>
                    </a:lnB>
                  </a:tcPr>
                </a:tc>
                <a:tc>
                  <a:txBody>
                    <a:bodyPr/>
                    <a:lstStyle/>
                    <a:p>
                      <a:pPr algn="r" fontAlgn="b"/>
                      <a:r>
                        <a:rPr lang="en-US" sz="1200" b="0" i="0" u="none" strike="noStrike" dirty="0">
                          <a:solidFill>
                            <a:srgbClr val="000000"/>
                          </a:solidFill>
                          <a:latin typeface="Times New Roman"/>
                        </a:rPr>
                        <a:t>-3.85E-09</a:t>
                      </a:r>
                    </a:p>
                  </a:txBody>
                  <a:tcPr marL="0" marR="0" marT="0" marB="0" anchor="b">
                    <a:lnL>
                      <a:noFill/>
                    </a:lnL>
                    <a:lnR>
                      <a:noFill/>
                    </a:lnR>
                    <a:lnT>
                      <a:noFill/>
                    </a:lnT>
                    <a:lnB>
                      <a:noFill/>
                    </a:lnB>
                  </a:tcPr>
                </a:tc>
                <a:extLst>
                  <a:ext uri="{0D108BD9-81ED-4DB2-BD59-A6C34878D82A}">
                    <a16:rowId xmlns:a16="http://schemas.microsoft.com/office/drawing/2014/main" val="10010"/>
                  </a:ext>
                </a:extLst>
              </a:tr>
            </a:tbl>
          </a:graphicData>
        </a:graphic>
      </p:graphicFrame>
      <p:graphicFrame>
        <p:nvGraphicFramePr>
          <p:cNvPr id="5" name="Chart 4"/>
          <p:cNvGraphicFramePr/>
          <p:nvPr>
            <p:extLst>
              <p:ext uri="{D42A27DB-BD31-4B8C-83A1-F6EECF244321}">
                <p14:modId xmlns:p14="http://schemas.microsoft.com/office/powerpoint/2010/main" val="3337832640"/>
              </p:ext>
            </p:extLst>
          </p:nvPr>
        </p:nvGraphicFramePr>
        <p:xfrm>
          <a:off x="3733800" y="33528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fld id="{86F77744-0308-434A-82FC-DEB67A89E99B}" type="slidenum">
              <a:rPr lang="fa-IR" smtClean="0"/>
              <a:pPr/>
              <a:t>226</a:t>
            </a:fld>
            <a:endParaRPr lang="fa-I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Kutta</a:t>
            </a:r>
            <a:r>
              <a:rPr lang="en-US" dirty="0" smtClean="0"/>
              <a:t> condition:</a:t>
            </a:r>
            <a:endParaRPr lang="fa-IR" dirty="0"/>
          </a:p>
        </p:txBody>
      </p:sp>
      <p:sp>
        <p:nvSpPr>
          <p:cNvPr id="3" name="Content Placeholder 2"/>
          <p:cNvSpPr>
            <a:spLocks noGrp="1"/>
          </p:cNvSpPr>
          <p:nvPr>
            <p:ph idx="1"/>
          </p:nvPr>
        </p:nvSpPr>
        <p:spPr/>
        <p:txBody>
          <a:bodyPr>
            <a:normAutofit lnSpcReduction="10000"/>
          </a:bodyPr>
          <a:lstStyle/>
          <a:p>
            <a:pPr algn="l" rtl="0"/>
            <a:r>
              <a:rPr lang="en-US" dirty="0" smtClean="0"/>
              <a:t>The velocity magnitude becomes infinite in sharp points. </a:t>
            </a:r>
          </a:p>
          <a:p>
            <a:pPr algn="l" rtl="0"/>
            <a:r>
              <a:rPr lang="en-US" dirty="0" smtClean="0"/>
              <a:t>The leading edge of real airfoils have a finite thickness and so have a finite radius of curvature at the leading edge. So that the velocity is finite in the leading edge.</a:t>
            </a:r>
          </a:p>
          <a:p>
            <a:pPr algn="l" rtl="0"/>
            <a:r>
              <a:rPr lang="en-US" dirty="0" smtClean="0"/>
              <a:t>However, the trailing edge of airfoils is usually quite sharp, so that the difficulty of infinite velocity components still exists there.</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227</a:t>
            </a:fld>
            <a:endParaRPr lang="fa-I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lstStyle/>
          <a:p>
            <a:pPr algn="l" rtl="0"/>
            <a:r>
              <a:rPr lang="en-US" dirty="0" smtClean="0"/>
              <a:t>This would be accomplished if a circulation existed around the flat plate and the  magnitude of this circulation was just the amount required to rotate the rear stagnation point so that its location coincides with the trailing edge.</a:t>
            </a:r>
          </a:p>
          <a:p>
            <a:pPr algn="l" rtl="0"/>
            <a:r>
              <a:rPr lang="en-US" dirty="0" smtClean="0">
                <a:solidFill>
                  <a:srgbClr val="FF0000"/>
                </a:solidFill>
              </a:rPr>
              <a:t>This condition is called the </a:t>
            </a:r>
            <a:r>
              <a:rPr lang="en-US" dirty="0" err="1" smtClean="0">
                <a:solidFill>
                  <a:srgbClr val="FF0000"/>
                </a:solidFill>
              </a:rPr>
              <a:t>Kutta</a:t>
            </a:r>
            <a:r>
              <a:rPr lang="en-US" dirty="0" smtClean="0">
                <a:solidFill>
                  <a:srgbClr val="FF0000"/>
                </a:solidFill>
              </a:rPr>
              <a:t> condition</a:t>
            </a:r>
            <a:endParaRPr lang="fa-IR" dirty="0">
              <a:solidFill>
                <a:srgbClr val="FF0000"/>
              </a:solidFill>
            </a:endParaRPr>
          </a:p>
        </p:txBody>
      </p:sp>
      <p:sp>
        <p:nvSpPr>
          <p:cNvPr id="4" name="Slide Number Placeholder 3"/>
          <p:cNvSpPr>
            <a:spLocks noGrp="1"/>
          </p:cNvSpPr>
          <p:nvPr>
            <p:ph type="sldNum" sz="quarter" idx="12"/>
          </p:nvPr>
        </p:nvSpPr>
        <p:spPr/>
        <p:txBody>
          <a:bodyPr/>
          <a:lstStyle/>
          <a:p>
            <a:fld id="{86F77744-0308-434A-82FC-DEB67A89E99B}" type="slidenum">
              <a:rPr lang="fa-IR" smtClean="0"/>
              <a:pPr/>
              <a:t>228</a:t>
            </a:fld>
            <a:endParaRPr lang="fa-I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Kutta</a:t>
            </a:r>
            <a:r>
              <a:rPr lang="en-US" dirty="0" smtClean="0"/>
              <a:t> condition, in brief</a:t>
            </a:r>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solidFill>
                  <a:srgbClr val="FF0000"/>
                </a:solidFill>
              </a:rPr>
              <a:t>For bodies with sharp trailing edges that are at small angles of attack to the free stream, the flow will adjust itself in such a way that the rear stagnation point coincides with the trailing edge.</a:t>
            </a:r>
          </a:p>
          <a:p>
            <a:pPr algn="l" rtl="0"/>
            <a:r>
              <a:rPr lang="en-US" dirty="0" smtClean="0"/>
              <a:t>In fluid flow around a body with a sharp corner the </a:t>
            </a:r>
            <a:r>
              <a:rPr lang="en-US" dirty="0" err="1" smtClean="0"/>
              <a:t>Kutta</a:t>
            </a:r>
            <a:r>
              <a:rPr lang="en-US" dirty="0" smtClean="0"/>
              <a:t> condition refers to the flow pattern in which fluid approaches the corner from both directions, meets at the corner and then flows away from the body. None of the fluid flows around the corner and remains attached to the body.</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229</a:t>
            </a:fld>
            <a:endParaRPr lang="fa-I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Deriving basic equations:</a:t>
            </a:r>
            <a:endParaRPr lang="fa-IR" dirty="0"/>
          </a:p>
        </p:txBody>
      </p:sp>
      <p:sp>
        <p:nvSpPr>
          <p:cNvPr id="3" name="Content Placeholder 2"/>
          <p:cNvSpPr>
            <a:spLocks noGrp="1"/>
          </p:cNvSpPr>
          <p:nvPr>
            <p:ph idx="1"/>
          </p:nvPr>
        </p:nvSpPr>
        <p:spPr>
          <a:xfrm>
            <a:off x="533400" y="1600200"/>
            <a:ext cx="8229600" cy="4525963"/>
          </a:xfrm>
        </p:spPr>
        <p:txBody>
          <a:bodyPr>
            <a:normAutofit/>
          </a:bodyPr>
          <a:lstStyle/>
          <a:p>
            <a:pPr algn="l" rtl="0"/>
            <a:r>
              <a:rPr lang="en-US" sz="3000" dirty="0" smtClean="0"/>
              <a:t>we again consider any arbitrary mass of fluid of volume </a:t>
            </a:r>
            <a:r>
              <a:rPr lang="en-US" sz="3000" i="1" dirty="0" smtClean="0"/>
              <a:t>V and follow it in a </a:t>
            </a:r>
            <a:r>
              <a:rPr lang="en-US" sz="3000" i="1" dirty="0" err="1" smtClean="0"/>
              <a:t>Lagrangian</a:t>
            </a:r>
            <a:r>
              <a:rPr lang="en-US" sz="3000" i="1" dirty="0" smtClean="0"/>
              <a:t> frame of reference as it flows.</a:t>
            </a:r>
          </a:p>
          <a:p>
            <a:pPr algn="l" rtl="0"/>
            <a:r>
              <a:rPr lang="en-US" sz="3000" dirty="0" smtClean="0"/>
              <a:t>The total energy of this mass per unit volume is:</a:t>
            </a:r>
          </a:p>
          <a:p>
            <a:pPr algn="l" rtl="0"/>
            <a:endParaRPr lang="en-US" sz="3000" dirty="0" smtClean="0"/>
          </a:p>
          <a:p>
            <a:pPr algn="l" rtl="0"/>
            <a:endParaRPr lang="en-US" sz="3000" dirty="0" smtClean="0"/>
          </a:p>
          <a:p>
            <a:pPr algn="l" rtl="0"/>
            <a:r>
              <a:rPr lang="en-US" sz="2800" dirty="0" smtClean="0"/>
              <a:t>so that the total energy contained in </a:t>
            </a:r>
            <a:r>
              <a:rPr lang="en-US" sz="2800" i="1" dirty="0" smtClean="0"/>
              <a:t>V will be:</a:t>
            </a:r>
            <a:endParaRPr lang="fa-IR" sz="3000" dirty="0"/>
          </a:p>
        </p:txBody>
      </p:sp>
      <p:pic>
        <p:nvPicPr>
          <p:cNvPr id="1026" name="Picture 2"/>
          <p:cNvPicPr>
            <a:picLocks noChangeAspect="1" noChangeArrowheads="1"/>
          </p:cNvPicPr>
          <p:nvPr/>
        </p:nvPicPr>
        <p:blipFill>
          <a:blip r:embed="rId2" cstate="print"/>
          <a:srcRect/>
          <a:stretch>
            <a:fillRect/>
          </a:stretch>
        </p:blipFill>
        <p:spPr bwMode="auto">
          <a:xfrm>
            <a:off x="3124200" y="3657600"/>
            <a:ext cx="2438400" cy="1064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21" name="Picture 1"/>
          <p:cNvPicPr>
            <a:picLocks noChangeAspect="1" noChangeArrowheads="1"/>
          </p:cNvPicPr>
          <p:nvPr/>
        </p:nvPicPr>
        <p:blipFill>
          <a:blip r:embed="rId3" cstate="print"/>
          <a:srcRect/>
          <a:stretch>
            <a:fillRect/>
          </a:stretch>
        </p:blipFill>
        <p:spPr bwMode="auto">
          <a:xfrm>
            <a:off x="2057400" y="5638800"/>
            <a:ext cx="4743450" cy="79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23</a:t>
            </a:fld>
            <a:endParaRPr lang="fa-I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C:\Users\masood\Dropbox\Screenshots\Screenshot 2016-04-25 16.58.34.png"/>
          <p:cNvPicPr>
            <a:picLocks noChangeAspect="1" noChangeArrowheads="1"/>
          </p:cNvPicPr>
          <p:nvPr/>
        </p:nvPicPr>
        <p:blipFill>
          <a:blip r:embed="rId3" cstate="print"/>
          <a:srcRect l="21294" t="29151" r="22477" b="31257"/>
          <a:stretch>
            <a:fillRect/>
          </a:stretch>
        </p:blipFill>
        <p:spPr bwMode="auto">
          <a:xfrm>
            <a:off x="1600200" y="2286000"/>
            <a:ext cx="6096000" cy="2413000"/>
          </a:xfrm>
          <a:prstGeom prst="rect">
            <a:avLst/>
          </a:prstGeom>
          <a:noFill/>
        </p:spPr>
      </p:pic>
      <p:pic>
        <p:nvPicPr>
          <p:cNvPr id="253955" name="Picture 3" descr="C:\Users\masood\Dropbox\Screenshots\Screenshot 2016-04-25 17.07.58.png"/>
          <p:cNvPicPr>
            <a:picLocks noChangeAspect="1" noChangeArrowheads="1"/>
          </p:cNvPicPr>
          <p:nvPr/>
        </p:nvPicPr>
        <p:blipFill>
          <a:blip r:embed="rId4" cstate="print"/>
          <a:srcRect l="11800" t="31235" r="13813" b="34382"/>
          <a:stretch>
            <a:fillRect/>
          </a:stretch>
        </p:blipFill>
        <p:spPr bwMode="auto">
          <a:xfrm>
            <a:off x="228600" y="533400"/>
            <a:ext cx="8686800" cy="2257200"/>
          </a:xfrm>
          <a:prstGeom prst="rect">
            <a:avLst/>
          </a:prstGeom>
          <a:noFill/>
        </p:spPr>
      </p:pic>
      <p:sp>
        <p:nvSpPr>
          <p:cNvPr id="4" name="Slide Number Placeholder 3"/>
          <p:cNvSpPr>
            <a:spLocks noGrp="1"/>
          </p:cNvSpPr>
          <p:nvPr>
            <p:ph type="sldNum" sz="quarter" idx="12"/>
          </p:nvPr>
        </p:nvSpPr>
        <p:spPr/>
        <p:txBody>
          <a:bodyPr/>
          <a:lstStyle/>
          <a:p>
            <a:fld id="{86F77744-0308-434A-82FC-DEB67A89E99B}" type="slidenum">
              <a:rPr lang="fa-IR" smtClean="0"/>
              <a:pPr/>
              <a:t>230</a:t>
            </a:fld>
            <a:endParaRPr lang="fa-IR"/>
          </a:p>
        </p:txBody>
      </p:sp>
      <p:pic>
        <p:nvPicPr>
          <p:cNvPr id="230402" name="Picture 2" descr="https://upload.wikimedia.org/wikipedia/commons/thumb/f/f4/Airfoil_Kutta_condition.jpg/400px-Airfoil_Kutta_condi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498974"/>
            <a:ext cx="3810000" cy="1847851"/>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2590800" y="4699000"/>
            <a:ext cx="533400" cy="177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2590800" y="5029200"/>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953000" y="4787900"/>
            <a:ext cx="533400" cy="177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086350" y="5018759"/>
            <a:ext cx="881166" cy="382016"/>
          </a:xfrm>
          <a:custGeom>
            <a:avLst/>
            <a:gdLst>
              <a:gd name="connsiteX0" fmla="*/ 0 w 881166"/>
              <a:gd name="connsiteY0" fmla="*/ 219991 h 382016"/>
              <a:gd name="connsiteX1" fmla="*/ 352425 w 881166"/>
              <a:gd name="connsiteY1" fmla="*/ 362866 h 382016"/>
              <a:gd name="connsiteX2" fmla="*/ 666750 w 881166"/>
              <a:gd name="connsiteY2" fmla="*/ 372391 h 382016"/>
              <a:gd name="connsiteX3" fmla="*/ 857250 w 881166"/>
              <a:gd name="connsiteY3" fmla="*/ 286666 h 382016"/>
              <a:gd name="connsiteX4" fmla="*/ 876300 w 881166"/>
              <a:gd name="connsiteY4" fmla="*/ 153316 h 382016"/>
              <a:gd name="connsiteX5" fmla="*/ 838200 w 881166"/>
              <a:gd name="connsiteY5" fmla="*/ 67591 h 382016"/>
              <a:gd name="connsiteX6" fmla="*/ 695325 w 881166"/>
              <a:gd name="connsiteY6" fmla="*/ 10441 h 382016"/>
              <a:gd name="connsiteX7" fmla="*/ 609600 w 881166"/>
              <a:gd name="connsiteY7" fmla="*/ 916 h 382016"/>
              <a:gd name="connsiteX8" fmla="*/ 600075 w 881166"/>
              <a:gd name="connsiteY8" fmla="*/ 916 h 38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166" h="382016">
                <a:moveTo>
                  <a:pt x="0" y="219991"/>
                </a:moveTo>
                <a:cubicBezTo>
                  <a:pt x="120650" y="278728"/>
                  <a:pt x="241300" y="337466"/>
                  <a:pt x="352425" y="362866"/>
                </a:cubicBezTo>
                <a:cubicBezTo>
                  <a:pt x="463550" y="388266"/>
                  <a:pt x="582613" y="385091"/>
                  <a:pt x="666750" y="372391"/>
                </a:cubicBezTo>
                <a:cubicBezTo>
                  <a:pt x="750887" y="359691"/>
                  <a:pt x="822325" y="323178"/>
                  <a:pt x="857250" y="286666"/>
                </a:cubicBezTo>
                <a:cubicBezTo>
                  <a:pt x="892175" y="250154"/>
                  <a:pt x="879475" y="189828"/>
                  <a:pt x="876300" y="153316"/>
                </a:cubicBezTo>
                <a:cubicBezTo>
                  <a:pt x="873125" y="116804"/>
                  <a:pt x="868362" y="91403"/>
                  <a:pt x="838200" y="67591"/>
                </a:cubicBezTo>
                <a:cubicBezTo>
                  <a:pt x="808038" y="43779"/>
                  <a:pt x="733425" y="21553"/>
                  <a:pt x="695325" y="10441"/>
                </a:cubicBezTo>
                <a:cubicBezTo>
                  <a:pt x="657225" y="-671"/>
                  <a:pt x="625475" y="2503"/>
                  <a:pt x="609600" y="916"/>
                </a:cubicBezTo>
                <a:cubicBezTo>
                  <a:pt x="593725" y="-672"/>
                  <a:pt x="596900" y="122"/>
                  <a:pt x="600075" y="916"/>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812368" y="5466160"/>
            <a:ext cx="695863" cy="629840"/>
          </a:xfrm>
          <a:custGeom>
            <a:avLst/>
            <a:gdLst>
              <a:gd name="connsiteX0" fmla="*/ 283382 w 695863"/>
              <a:gd name="connsiteY0" fmla="*/ 629840 h 629840"/>
              <a:gd name="connsiteX1" fmla="*/ 16682 w 695863"/>
              <a:gd name="connsiteY1" fmla="*/ 439340 h 629840"/>
              <a:gd name="connsiteX2" fmla="*/ 54782 w 695863"/>
              <a:gd name="connsiteY2" fmla="*/ 86915 h 629840"/>
              <a:gd name="connsiteX3" fmla="*/ 273857 w 695863"/>
              <a:gd name="connsiteY3" fmla="*/ 10715 h 629840"/>
              <a:gd name="connsiteX4" fmla="*/ 540557 w 695863"/>
              <a:gd name="connsiteY4" fmla="*/ 20240 h 629840"/>
              <a:gd name="connsiteX5" fmla="*/ 673907 w 695863"/>
              <a:gd name="connsiteY5" fmla="*/ 191690 h 629840"/>
              <a:gd name="connsiteX6" fmla="*/ 683432 w 695863"/>
              <a:gd name="connsiteY6" fmla="*/ 420290 h 629840"/>
              <a:gd name="connsiteX7" fmla="*/ 550082 w 695863"/>
              <a:gd name="connsiteY7" fmla="*/ 582215 h 629840"/>
              <a:gd name="connsiteX8" fmla="*/ 550082 w 695863"/>
              <a:gd name="connsiteY8" fmla="*/ 582215 h 6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863" h="629840">
                <a:moveTo>
                  <a:pt x="283382" y="629840"/>
                </a:moveTo>
                <a:cubicBezTo>
                  <a:pt x="169082" y="579833"/>
                  <a:pt x="54782" y="529827"/>
                  <a:pt x="16682" y="439340"/>
                </a:cubicBezTo>
                <a:cubicBezTo>
                  <a:pt x="-21418" y="348853"/>
                  <a:pt x="11920" y="158352"/>
                  <a:pt x="54782" y="86915"/>
                </a:cubicBezTo>
                <a:cubicBezTo>
                  <a:pt x="97644" y="15478"/>
                  <a:pt x="192894" y="21827"/>
                  <a:pt x="273857" y="10715"/>
                </a:cubicBezTo>
                <a:cubicBezTo>
                  <a:pt x="354820" y="-398"/>
                  <a:pt x="473882" y="-9922"/>
                  <a:pt x="540557" y="20240"/>
                </a:cubicBezTo>
                <a:cubicBezTo>
                  <a:pt x="607232" y="50402"/>
                  <a:pt x="650095" y="125015"/>
                  <a:pt x="673907" y="191690"/>
                </a:cubicBezTo>
                <a:cubicBezTo>
                  <a:pt x="697720" y="258365"/>
                  <a:pt x="704069" y="355203"/>
                  <a:pt x="683432" y="420290"/>
                </a:cubicBezTo>
                <a:cubicBezTo>
                  <a:pt x="662795" y="485377"/>
                  <a:pt x="550082" y="582215"/>
                  <a:pt x="550082" y="582215"/>
                </a:cubicBezTo>
                <a:lnTo>
                  <a:pt x="550082" y="582215"/>
                </a:lnTo>
              </a:path>
            </a:pathLst>
          </a:custGeom>
          <a:ln>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Right Arrow 10"/>
          <p:cNvSpPr/>
          <p:nvPr/>
        </p:nvSpPr>
        <p:spPr>
          <a:xfrm>
            <a:off x="2590800" y="5721350"/>
            <a:ext cx="533400" cy="177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2590800" y="6051550"/>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700816" y="5721350"/>
            <a:ext cx="533400" cy="177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700816" y="6051550"/>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5700816" y="5133975"/>
            <a:ext cx="928584" cy="14128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 name="Rectangle 14"/>
          <p:cNvSpPr/>
          <p:nvPr/>
        </p:nvSpPr>
        <p:spPr>
          <a:xfrm>
            <a:off x="6298931" y="4750475"/>
            <a:ext cx="2898299" cy="2031325"/>
          </a:xfrm>
          <a:prstGeom prst="rect">
            <a:avLst/>
          </a:prstGeom>
          <a:solidFill>
            <a:schemeClr val="tx1"/>
          </a:solidFill>
        </p:spPr>
        <p:txBody>
          <a:bodyPr wrap="square">
            <a:spAutoFit/>
          </a:bodyPr>
          <a:lstStyle/>
          <a:p>
            <a:r>
              <a:rPr lang="fa-IR" dirty="0"/>
              <a:t>جریان حول لبه تیز باعث ایجاد سرعت بی نهایت می شود. لذا بایستی یک گردابه با جهت مخالف این چرخش سیال اضافه گردد تا نتقط سکون به انتهای ایرفویل منتقل گردد و دیگر چرخش جریان حول لبه فرار نداشته باشیم.</a:t>
            </a:r>
            <a:endParaRPr lang="en-US" dirty="0"/>
          </a:p>
        </p:txBody>
      </p:sp>
      <p:sp>
        <p:nvSpPr>
          <p:cNvPr id="17" name="AutoShape 4" descr="What is a Physically Accurate Explanation for the Kutta Condition? -  Physics Stack Exchan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0406" name="Picture 6" descr="What is a Physically Accurate Explanation for the Kutta Condition? -  Physics Stack Exchan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30" y="5145960"/>
            <a:ext cx="2077195" cy="1150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p:cNvPicPr>
            <a:picLocks noChangeAspect="1" noChangeArrowheads="1"/>
          </p:cNvPicPr>
          <p:nvPr/>
        </p:nvPicPr>
        <p:blipFill>
          <a:blip r:embed="rId3" cstate="print"/>
          <a:srcRect/>
          <a:stretch>
            <a:fillRect/>
          </a:stretch>
        </p:blipFill>
        <p:spPr bwMode="auto">
          <a:xfrm>
            <a:off x="0" y="381000"/>
            <a:ext cx="7096125" cy="6286500"/>
          </a:xfrm>
          <a:prstGeom prst="rect">
            <a:avLst/>
          </a:prstGeom>
          <a:noFill/>
          <a:ln w="9525">
            <a:noFill/>
            <a:miter lim="800000"/>
            <a:headEnd/>
            <a:tailEnd/>
          </a:ln>
        </p:spPr>
      </p:pic>
      <p:pic>
        <p:nvPicPr>
          <p:cNvPr id="254979" name="Picture 3"/>
          <p:cNvPicPr>
            <a:picLocks noChangeAspect="1" noChangeArrowheads="1"/>
          </p:cNvPicPr>
          <p:nvPr/>
        </p:nvPicPr>
        <p:blipFill>
          <a:blip r:embed="rId4" cstate="print"/>
          <a:srcRect/>
          <a:stretch>
            <a:fillRect/>
          </a:stretch>
        </p:blipFill>
        <p:spPr bwMode="auto">
          <a:xfrm>
            <a:off x="6705600" y="2514600"/>
            <a:ext cx="2209800" cy="885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231</a:t>
            </a:fld>
            <a:endParaRPr lang="fa-I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print"/>
          <a:srcRect/>
          <a:stretch>
            <a:fillRect/>
          </a:stretch>
        </p:blipFill>
        <p:spPr bwMode="auto">
          <a:xfrm>
            <a:off x="914400" y="711074"/>
            <a:ext cx="7848600" cy="485680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232</a:t>
            </a:fld>
            <a:endParaRPr lang="fa-IR"/>
          </a:p>
        </p:txBody>
      </p:sp>
      <p:pic>
        <p:nvPicPr>
          <p:cNvPr id="5" name="Picture 3"/>
          <p:cNvPicPr>
            <a:picLocks noChangeAspect="1" noChangeArrowheads="1"/>
          </p:cNvPicPr>
          <p:nvPr/>
        </p:nvPicPr>
        <p:blipFill>
          <a:blip r:embed="rId3" cstate="print"/>
          <a:srcRect/>
          <a:stretch>
            <a:fillRect/>
          </a:stretch>
        </p:blipFill>
        <p:spPr bwMode="auto">
          <a:xfrm>
            <a:off x="914400" y="1678760"/>
            <a:ext cx="1889125" cy="757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File:Airfoil camber.jp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724400"/>
            <a:ext cx="3006725" cy="145937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3048000" y="20574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rot="20500107">
            <a:off x="85726" y="5230348"/>
            <a:ext cx="381000" cy="279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95250" y="5654675"/>
            <a:ext cx="381000" cy="279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448101" y="5231561"/>
                <a:ext cx="52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𝛼</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48101" y="5231561"/>
                <a:ext cx="52900" cy="276999"/>
              </a:xfrm>
              <a:prstGeom prst="rect">
                <a:avLst/>
              </a:prstGeom>
              <a:blipFill>
                <a:blip r:embed="rId5"/>
                <a:stretch>
                  <a:fillRect l="-125000" r="-312500"/>
                </a:stretch>
              </a:blipFill>
            </p:spPr>
            <p:txBody>
              <a:bodyPr/>
              <a:lstStyle/>
              <a:p>
                <a:r>
                  <a:rPr lang="en-US">
                    <a:noFill/>
                  </a:rPr>
                  <a:t> </a:t>
                </a:r>
              </a:p>
            </p:txBody>
          </p:sp>
        </mc:Fallback>
      </mc:AlternateContent>
      <p:cxnSp>
        <p:nvCxnSpPr>
          <p:cNvPr id="13" name="Straight Connector 12"/>
          <p:cNvCxnSpPr/>
          <p:nvPr/>
        </p:nvCxnSpPr>
        <p:spPr>
          <a:xfrm flipV="1">
            <a:off x="-76200" y="5486400"/>
            <a:ext cx="1276207"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complex potential</a:t>
            </a:r>
            <a:endParaRPr lang="fa-IR" dirty="0"/>
          </a:p>
        </p:txBody>
      </p:sp>
      <p:pic>
        <p:nvPicPr>
          <p:cNvPr id="257026" name="Picture 2"/>
          <p:cNvPicPr>
            <a:picLocks noChangeAspect="1" noChangeArrowheads="1"/>
          </p:cNvPicPr>
          <p:nvPr/>
        </p:nvPicPr>
        <p:blipFill>
          <a:blip r:embed="rId2" cstate="print"/>
          <a:srcRect/>
          <a:stretch>
            <a:fillRect/>
          </a:stretch>
        </p:blipFill>
        <p:spPr bwMode="auto">
          <a:xfrm>
            <a:off x="381000" y="1446896"/>
            <a:ext cx="7924800" cy="517774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233</a:t>
            </a:fld>
            <a:endParaRPr lang="fa-IR"/>
          </a:p>
        </p:txBody>
      </p:sp>
    </p:spTree>
    <p:extLst>
      <p:ext uri="{BB962C8B-B14F-4D97-AF65-F5344CB8AC3E}">
        <p14:creationId xmlns:p14="http://schemas.microsoft.com/office/powerpoint/2010/main" val="8111193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234</a:t>
            </a:fld>
            <a:endParaRPr lang="fa-IR"/>
          </a:p>
        </p:txBody>
      </p:sp>
      <p:pic>
        <p:nvPicPr>
          <p:cNvPr id="5" name="Picture 4"/>
          <p:cNvPicPr>
            <a:picLocks noChangeAspect="1"/>
          </p:cNvPicPr>
          <p:nvPr/>
        </p:nvPicPr>
        <p:blipFill>
          <a:blip r:embed="rId2"/>
          <a:stretch>
            <a:fillRect/>
          </a:stretch>
        </p:blipFill>
        <p:spPr>
          <a:xfrm>
            <a:off x="1143000" y="609600"/>
            <a:ext cx="6934199" cy="5441096"/>
          </a:xfrm>
          <a:prstGeom prst="rect">
            <a:avLst/>
          </a:prstGeom>
        </p:spPr>
      </p:pic>
    </p:spTree>
    <p:extLst>
      <p:ext uri="{BB962C8B-B14F-4D97-AF65-F5344CB8AC3E}">
        <p14:creationId xmlns:p14="http://schemas.microsoft.com/office/powerpoint/2010/main" val="35942059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2" cstate="print"/>
          <a:srcRect/>
          <a:stretch>
            <a:fillRect/>
          </a:stretch>
        </p:blipFill>
        <p:spPr bwMode="auto">
          <a:xfrm>
            <a:off x="0" y="428625"/>
            <a:ext cx="9144000" cy="576648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235</a:t>
            </a:fld>
            <a:endParaRPr lang="fa-I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CIRCULAR-ARC AIRFOIL</a:t>
            </a:r>
            <a:endParaRPr lang="fa-IR" dirty="0"/>
          </a:p>
        </p:txBody>
      </p:sp>
      <p:sp>
        <p:nvSpPr>
          <p:cNvPr id="3" name="Content Placeholder 2"/>
          <p:cNvSpPr>
            <a:spLocks noGrp="1"/>
          </p:cNvSpPr>
          <p:nvPr>
            <p:ph idx="1"/>
          </p:nvPr>
        </p:nvSpPr>
        <p:spPr/>
        <p:txBody>
          <a:bodyPr>
            <a:normAutofit fontScale="85000" lnSpcReduction="10000"/>
          </a:bodyPr>
          <a:lstStyle/>
          <a:p>
            <a:pPr algn="l" rtl="0"/>
            <a:r>
              <a:rPr lang="en-US" dirty="0" smtClean="0"/>
              <a:t>It was shown in the two previous sections that, using the </a:t>
            </a:r>
            <a:r>
              <a:rPr lang="en-US" dirty="0" err="1" smtClean="0"/>
              <a:t>Joukowski</a:t>
            </a:r>
            <a:r>
              <a:rPr lang="en-US" dirty="0" smtClean="0"/>
              <a:t> transformation, a circle of radius c centered at the origin of the z plane produced a flat-plate airfoil while a slightly larger circle centered a small distance along the real axis from the origin produced a thin symmetrical airfoil.</a:t>
            </a:r>
          </a:p>
          <a:p>
            <a:pPr algn="l" rtl="0"/>
            <a:r>
              <a:rPr lang="en-US" dirty="0" smtClean="0"/>
              <a:t> It will now be shown that a circle whose radius is slightly larger than c and whose center is located on the imaginary axis of the z plane produces an airfoil that has no thickness but has curvature of camber.</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236</a:t>
            </a:fld>
            <a:endParaRPr lang="fa-I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print"/>
          <a:srcRect/>
          <a:stretch>
            <a:fillRect/>
          </a:stretch>
        </p:blipFill>
        <p:spPr bwMode="auto">
          <a:xfrm>
            <a:off x="885825" y="447675"/>
            <a:ext cx="7372350" cy="59626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237</a:t>
            </a:fld>
            <a:endParaRPr lang="fa-IR"/>
          </a:p>
        </p:txBody>
      </p:sp>
      <p:cxnSp>
        <p:nvCxnSpPr>
          <p:cNvPr id="6" name="Straight Arrow Connector 5"/>
          <p:cNvCxnSpPr/>
          <p:nvPr/>
        </p:nvCxnSpPr>
        <p:spPr>
          <a:xfrm>
            <a:off x="5257800" y="1143000"/>
            <a:ext cx="22098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V="1">
            <a:off x="6019800" y="152400"/>
            <a:ext cx="0" cy="1752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Right Triangle 9"/>
          <p:cNvSpPr/>
          <p:nvPr/>
        </p:nvSpPr>
        <p:spPr>
          <a:xfrm>
            <a:off x="6019800" y="990600"/>
            <a:ext cx="533400" cy="1524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parametric equation of airfoil in the z plane</a:t>
            </a:r>
            <a:endParaRPr lang="fa-IR" dirty="0"/>
          </a:p>
        </p:txBody>
      </p:sp>
      <p:sp>
        <p:nvSpPr>
          <p:cNvPr id="3" name="Content Placeholder 2"/>
          <p:cNvSpPr>
            <a:spLocks noGrp="1"/>
          </p:cNvSpPr>
          <p:nvPr>
            <p:ph idx="1"/>
          </p:nvPr>
        </p:nvSpPr>
        <p:spPr/>
        <p:txBody>
          <a:bodyPr/>
          <a:lstStyle/>
          <a:p>
            <a:r>
              <a:rPr lang="en-US" dirty="0" smtClean="0"/>
              <a:t>Substituting </a:t>
            </a:r>
            <a:r>
              <a:rPr lang="el-GR" dirty="0" smtClean="0">
                <a:latin typeface="Times New Roman"/>
                <a:cs typeface="Times New Roman"/>
              </a:rPr>
              <a:t>ζ</a:t>
            </a:r>
            <a:r>
              <a:rPr lang="en-US" dirty="0" smtClean="0">
                <a:latin typeface="Times New Roman"/>
                <a:cs typeface="Times New Roman"/>
              </a:rPr>
              <a:t> in the </a:t>
            </a:r>
            <a:r>
              <a:rPr lang="en-US" dirty="0" err="1" smtClean="0">
                <a:latin typeface="Times New Roman"/>
                <a:cs typeface="Times New Roman"/>
              </a:rPr>
              <a:t>Joukowski</a:t>
            </a:r>
            <a:r>
              <a:rPr lang="en-US" dirty="0" smtClean="0">
                <a:latin typeface="Times New Roman"/>
                <a:cs typeface="Times New Roman"/>
              </a:rPr>
              <a:t> transformation</a:t>
            </a:r>
            <a:endParaRPr lang="fa-IR" dirty="0"/>
          </a:p>
        </p:txBody>
      </p:sp>
      <p:pic>
        <p:nvPicPr>
          <p:cNvPr id="259074" name="Picture 2"/>
          <p:cNvPicPr>
            <a:picLocks noChangeAspect="1" noChangeArrowheads="1"/>
          </p:cNvPicPr>
          <p:nvPr/>
        </p:nvPicPr>
        <p:blipFill>
          <a:blip r:embed="rId2" cstate="print"/>
          <a:srcRect/>
          <a:stretch>
            <a:fillRect/>
          </a:stretch>
        </p:blipFill>
        <p:spPr bwMode="auto">
          <a:xfrm>
            <a:off x="1371600" y="2362200"/>
            <a:ext cx="5900738" cy="2247900"/>
          </a:xfrm>
          <a:prstGeom prst="rect">
            <a:avLst/>
          </a:prstGeom>
          <a:noFill/>
          <a:ln w="9525">
            <a:noFill/>
            <a:miter lim="800000"/>
            <a:headEnd/>
            <a:tailEnd/>
          </a:ln>
        </p:spPr>
      </p:pic>
      <p:pic>
        <p:nvPicPr>
          <p:cNvPr id="259075" name="Picture 3"/>
          <p:cNvPicPr>
            <a:picLocks noChangeAspect="1" noChangeArrowheads="1"/>
          </p:cNvPicPr>
          <p:nvPr/>
        </p:nvPicPr>
        <p:blipFill>
          <a:blip r:embed="rId3" cstate="print"/>
          <a:srcRect/>
          <a:stretch>
            <a:fillRect/>
          </a:stretch>
        </p:blipFill>
        <p:spPr bwMode="auto">
          <a:xfrm>
            <a:off x="3276600" y="4648200"/>
            <a:ext cx="2533650" cy="1838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238</a:t>
            </a:fld>
            <a:endParaRPr lang="fa-I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Eliminating R</a:t>
            </a:r>
            <a:endParaRPr lang="fa-IR" dirty="0"/>
          </a:p>
        </p:txBody>
      </p:sp>
      <p:sp>
        <p:nvSpPr>
          <p:cNvPr id="3" name="Content Placeholder 2"/>
          <p:cNvSpPr>
            <a:spLocks noGrp="1"/>
          </p:cNvSpPr>
          <p:nvPr>
            <p:ph idx="1"/>
          </p:nvPr>
        </p:nvSpPr>
        <p:spPr/>
        <p:txBody>
          <a:bodyPr/>
          <a:lstStyle/>
          <a:p>
            <a:endParaRPr lang="fa-IR" dirty="0"/>
          </a:p>
        </p:txBody>
      </p:sp>
      <p:pic>
        <p:nvPicPr>
          <p:cNvPr id="260098" name="Picture 2"/>
          <p:cNvPicPr>
            <a:picLocks noChangeAspect="1" noChangeArrowheads="1"/>
          </p:cNvPicPr>
          <p:nvPr/>
        </p:nvPicPr>
        <p:blipFill>
          <a:blip r:embed="rId2" cstate="print"/>
          <a:srcRect/>
          <a:stretch>
            <a:fillRect/>
          </a:stretch>
        </p:blipFill>
        <p:spPr bwMode="auto">
          <a:xfrm>
            <a:off x="0" y="2372515"/>
            <a:ext cx="9144000" cy="143748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239</a:t>
            </a:fld>
            <a:endParaRPr lang="fa-I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Work of external forces and heat leaving the fluid element:</a:t>
            </a:r>
            <a:endParaRPr lang="fa-IR" dirty="0"/>
          </a:p>
        </p:txBody>
      </p:sp>
      <p:sp>
        <p:nvSpPr>
          <p:cNvPr id="3" name="Content Placeholder 2"/>
          <p:cNvSpPr>
            <a:spLocks noGrp="1"/>
          </p:cNvSpPr>
          <p:nvPr>
            <p:ph idx="1"/>
          </p:nvPr>
        </p:nvSpPr>
        <p:spPr/>
        <p:txBody>
          <a:bodyPr/>
          <a:lstStyle/>
          <a:p>
            <a:pPr algn="l" rtl="0"/>
            <a:r>
              <a:rPr lang="en-US" dirty="0" smtClean="0"/>
              <a:t>Work of stress:</a:t>
            </a:r>
          </a:p>
          <a:p>
            <a:pPr algn="l" rtl="0"/>
            <a:endParaRPr lang="en-US" dirty="0" smtClean="0"/>
          </a:p>
          <a:p>
            <a:pPr algn="l" rtl="0"/>
            <a:r>
              <a:rPr lang="en-US" dirty="0" smtClean="0"/>
              <a:t>Work of body force:</a:t>
            </a:r>
          </a:p>
          <a:p>
            <a:pPr algn="l" rtl="0"/>
            <a:endParaRPr lang="en-US" dirty="0" smtClean="0"/>
          </a:p>
          <a:p>
            <a:pPr algn="l" rtl="0"/>
            <a:r>
              <a:rPr lang="en-US" sz="2800" dirty="0" smtClean="0"/>
              <a:t>the net amount of heat leaving the fluid per unit time:</a:t>
            </a:r>
          </a:p>
          <a:p>
            <a:pPr algn="l" rtl="0"/>
            <a:endParaRPr lang="en-US" sz="2800" dirty="0" smtClean="0"/>
          </a:p>
          <a:p>
            <a:pPr algn="l" rtl="0"/>
            <a:endParaRPr lang="fa-IR" dirty="0"/>
          </a:p>
        </p:txBody>
      </p:sp>
      <p:pic>
        <p:nvPicPr>
          <p:cNvPr id="2050" name="Picture 2"/>
          <p:cNvPicPr>
            <a:picLocks noChangeAspect="1" noChangeArrowheads="1"/>
          </p:cNvPicPr>
          <p:nvPr/>
        </p:nvPicPr>
        <p:blipFill>
          <a:blip r:embed="rId2" cstate="print"/>
          <a:srcRect/>
          <a:stretch>
            <a:fillRect/>
          </a:stretch>
        </p:blipFill>
        <p:spPr bwMode="auto">
          <a:xfrm>
            <a:off x="4953000" y="1371600"/>
            <a:ext cx="1905000"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3" cstate="print"/>
          <a:srcRect/>
          <a:stretch>
            <a:fillRect/>
          </a:stretch>
        </p:blipFill>
        <p:spPr bwMode="auto">
          <a:xfrm>
            <a:off x="4724400" y="2590800"/>
            <a:ext cx="222885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p:cNvPicPr>
            <a:picLocks noChangeAspect="1" noChangeArrowheads="1"/>
          </p:cNvPicPr>
          <p:nvPr/>
        </p:nvPicPr>
        <p:blipFill>
          <a:blip r:embed="rId4" cstate="print"/>
          <a:srcRect/>
          <a:stretch>
            <a:fillRect/>
          </a:stretch>
        </p:blipFill>
        <p:spPr bwMode="auto">
          <a:xfrm>
            <a:off x="6096000" y="4419600"/>
            <a:ext cx="1895475" cy="971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24</a:t>
            </a:fld>
            <a:endParaRPr lang="fa-I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Eliminating </a:t>
            </a:r>
            <a:r>
              <a:rPr lang="en-US" i="1" dirty="0" smtClean="0"/>
              <a:t>v</a:t>
            </a:r>
            <a:endParaRPr lang="fa-IR" i="1" dirty="0"/>
          </a:p>
        </p:txBody>
      </p:sp>
      <p:pic>
        <p:nvPicPr>
          <p:cNvPr id="261122" name="Picture 2"/>
          <p:cNvPicPr>
            <a:picLocks noChangeAspect="1" noChangeArrowheads="1"/>
          </p:cNvPicPr>
          <p:nvPr/>
        </p:nvPicPr>
        <p:blipFill>
          <a:blip r:embed="rId2" cstate="print"/>
          <a:srcRect/>
          <a:stretch>
            <a:fillRect/>
          </a:stretch>
        </p:blipFill>
        <p:spPr bwMode="auto">
          <a:xfrm>
            <a:off x="533400" y="1371600"/>
            <a:ext cx="6934200" cy="1575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1123" name="Picture 3"/>
          <p:cNvPicPr>
            <a:picLocks noChangeAspect="1" noChangeArrowheads="1"/>
          </p:cNvPicPr>
          <p:nvPr/>
        </p:nvPicPr>
        <p:blipFill>
          <a:blip r:embed="rId3" cstate="print"/>
          <a:srcRect/>
          <a:stretch>
            <a:fillRect/>
          </a:stretch>
        </p:blipFill>
        <p:spPr bwMode="auto">
          <a:xfrm>
            <a:off x="1219200" y="3124200"/>
            <a:ext cx="312420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a:off x="0" y="3886200"/>
            <a:ext cx="990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61124" name="Picture 4"/>
          <p:cNvPicPr>
            <a:picLocks noChangeAspect="1" noChangeArrowheads="1"/>
          </p:cNvPicPr>
          <p:nvPr/>
        </p:nvPicPr>
        <p:blipFill>
          <a:blip r:embed="rId4" cstate="print"/>
          <a:srcRect/>
          <a:stretch>
            <a:fillRect/>
          </a:stretch>
        </p:blipFill>
        <p:spPr bwMode="auto">
          <a:xfrm>
            <a:off x="1143000" y="4876800"/>
            <a:ext cx="3200400" cy="743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p:nvPr/>
        </p:nvCxnSpPr>
        <p:spPr>
          <a:xfrm flipV="1">
            <a:off x="4343400" y="4800600"/>
            <a:ext cx="18288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4495800" y="3810000"/>
            <a:ext cx="1676400" cy="914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61125" name="Picture 5"/>
          <p:cNvPicPr>
            <a:picLocks noChangeAspect="1" noChangeArrowheads="1"/>
          </p:cNvPicPr>
          <p:nvPr/>
        </p:nvPicPr>
        <p:blipFill>
          <a:blip r:embed="rId5" cstate="print"/>
          <a:srcRect/>
          <a:stretch>
            <a:fillRect/>
          </a:stretch>
        </p:blipFill>
        <p:spPr bwMode="auto">
          <a:xfrm>
            <a:off x="6324600" y="2592315"/>
            <a:ext cx="2667000" cy="4265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86F77744-0308-434A-82FC-DEB67A89E99B}" type="slidenum">
              <a:rPr lang="fa-IR" smtClean="0"/>
              <a:pPr/>
              <a:t>240</a:t>
            </a:fld>
            <a:endParaRPr lang="fa-I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cstate="print"/>
          <a:srcRect/>
          <a:stretch>
            <a:fillRect/>
          </a:stretch>
        </p:blipFill>
        <p:spPr bwMode="auto">
          <a:xfrm>
            <a:off x="914400" y="533400"/>
            <a:ext cx="7810500" cy="1504950"/>
          </a:xfrm>
          <a:prstGeom prst="rect">
            <a:avLst/>
          </a:prstGeom>
          <a:noFill/>
          <a:ln w="9525">
            <a:noFill/>
            <a:miter lim="800000"/>
            <a:headEnd/>
            <a:tailEnd/>
          </a:ln>
        </p:spPr>
      </p:pic>
      <p:sp>
        <p:nvSpPr>
          <p:cNvPr id="5" name="Right Arrow 4"/>
          <p:cNvSpPr/>
          <p:nvPr/>
        </p:nvSpPr>
        <p:spPr>
          <a:xfrm>
            <a:off x="304800" y="1066800"/>
            <a:ext cx="457200" cy="4572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6" name="Right Arrow 5"/>
          <p:cNvSpPr/>
          <p:nvPr/>
        </p:nvSpPr>
        <p:spPr>
          <a:xfrm>
            <a:off x="457200" y="2362200"/>
            <a:ext cx="457200" cy="4572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pic>
        <p:nvPicPr>
          <p:cNvPr id="262147" name="Picture 3"/>
          <p:cNvPicPr>
            <a:picLocks noChangeAspect="1" noChangeArrowheads="1"/>
          </p:cNvPicPr>
          <p:nvPr/>
        </p:nvPicPr>
        <p:blipFill>
          <a:blip r:embed="rId3" cstate="print"/>
          <a:srcRect/>
          <a:stretch>
            <a:fillRect/>
          </a:stretch>
        </p:blipFill>
        <p:spPr bwMode="auto">
          <a:xfrm>
            <a:off x="1143000" y="1866900"/>
            <a:ext cx="5429250" cy="1333500"/>
          </a:xfrm>
          <a:prstGeom prst="rect">
            <a:avLst/>
          </a:prstGeom>
          <a:noFill/>
          <a:ln w="9525">
            <a:noFill/>
            <a:miter lim="800000"/>
            <a:headEnd/>
            <a:tailEnd/>
          </a:ln>
        </p:spPr>
      </p:pic>
      <p:pic>
        <p:nvPicPr>
          <p:cNvPr id="262148" name="Picture 4"/>
          <p:cNvPicPr>
            <a:picLocks noChangeAspect="1" noChangeArrowheads="1"/>
          </p:cNvPicPr>
          <p:nvPr/>
        </p:nvPicPr>
        <p:blipFill>
          <a:blip r:embed="rId4" cstate="print"/>
          <a:srcRect/>
          <a:stretch>
            <a:fillRect/>
          </a:stretch>
        </p:blipFill>
        <p:spPr bwMode="auto">
          <a:xfrm>
            <a:off x="457200" y="3505200"/>
            <a:ext cx="830580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2149" name="Picture 5"/>
          <p:cNvPicPr>
            <a:picLocks noChangeAspect="1" noChangeArrowheads="1"/>
          </p:cNvPicPr>
          <p:nvPr/>
        </p:nvPicPr>
        <p:blipFill>
          <a:blip r:embed="rId5" cstate="print"/>
          <a:srcRect/>
          <a:stretch>
            <a:fillRect/>
          </a:stretch>
        </p:blipFill>
        <p:spPr bwMode="auto">
          <a:xfrm>
            <a:off x="762000" y="4953000"/>
            <a:ext cx="7848600" cy="4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ight Arrow 9"/>
          <p:cNvSpPr/>
          <p:nvPr/>
        </p:nvSpPr>
        <p:spPr>
          <a:xfrm>
            <a:off x="152400" y="5943600"/>
            <a:ext cx="457200" cy="4572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pic>
        <p:nvPicPr>
          <p:cNvPr id="262150" name="Picture 6"/>
          <p:cNvPicPr>
            <a:picLocks noChangeAspect="1" noChangeArrowheads="1"/>
          </p:cNvPicPr>
          <p:nvPr/>
        </p:nvPicPr>
        <p:blipFill>
          <a:blip r:embed="rId6" cstate="print"/>
          <a:srcRect/>
          <a:stretch>
            <a:fillRect/>
          </a:stretch>
        </p:blipFill>
        <p:spPr bwMode="auto">
          <a:xfrm>
            <a:off x="838200" y="5562600"/>
            <a:ext cx="4952999" cy="108478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86F77744-0308-434A-82FC-DEB67A89E99B}" type="slidenum">
              <a:rPr lang="fa-IR" smtClean="0"/>
              <a:pPr/>
              <a:t>241</a:t>
            </a:fld>
            <a:endParaRPr lang="fa-I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cstate="print"/>
          <a:srcRect/>
          <a:stretch>
            <a:fillRect/>
          </a:stretch>
        </p:blipFill>
        <p:spPr bwMode="auto">
          <a:xfrm>
            <a:off x="914400" y="1371600"/>
            <a:ext cx="7191375" cy="523875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Arc airfoil characteristics </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242</a:t>
            </a:fld>
            <a:endParaRPr lang="fa-IR"/>
          </a:p>
        </p:txBody>
      </p:sp>
      <p:pic>
        <p:nvPicPr>
          <p:cNvPr id="5" name="Picture 2"/>
          <p:cNvPicPr>
            <a:picLocks noChangeAspect="1" noChangeArrowheads="1"/>
          </p:cNvPicPr>
          <p:nvPr/>
        </p:nvPicPr>
        <p:blipFill>
          <a:blip r:embed="rId3" cstate="print"/>
          <a:srcRect/>
          <a:stretch>
            <a:fillRect/>
          </a:stretch>
        </p:blipFill>
        <p:spPr bwMode="auto">
          <a:xfrm>
            <a:off x="1295400" y="3276600"/>
            <a:ext cx="1066800" cy="631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ight Arrow 1"/>
          <p:cNvSpPr/>
          <p:nvPr/>
        </p:nvSpPr>
        <p:spPr>
          <a:xfrm>
            <a:off x="2590800" y="3429000"/>
            <a:ext cx="990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arc airfoil curve</a:t>
            </a:r>
            <a:endParaRPr lang="fa-IR" dirty="0"/>
          </a:p>
        </p:txBody>
      </p:sp>
      <p:pic>
        <p:nvPicPr>
          <p:cNvPr id="253954" name="Picture 2"/>
          <p:cNvPicPr>
            <a:picLocks noChangeAspect="1" noChangeArrowheads="1"/>
          </p:cNvPicPr>
          <p:nvPr/>
        </p:nvPicPr>
        <p:blipFill>
          <a:blip r:embed="rId2" cstate="print"/>
          <a:srcRect/>
          <a:stretch>
            <a:fillRect/>
          </a:stretch>
        </p:blipFill>
        <p:spPr bwMode="auto">
          <a:xfrm>
            <a:off x="1400175" y="2581275"/>
            <a:ext cx="6343650" cy="16954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243</a:t>
            </a:fld>
            <a:endParaRPr lang="fa-I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Plot of arc airfoil</a:t>
            </a:r>
            <a:br>
              <a:rPr lang="en-US" dirty="0" smtClean="0"/>
            </a:br>
            <a:r>
              <a:rPr lang="fa-IR" dirty="0" smtClean="0"/>
              <a:t>تمرین</a:t>
            </a:r>
            <a:endParaRPr lang="fa-IR" dirty="0"/>
          </a:p>
        </p:txBody>
      </p:sp>
      <p:pic>
        <p:nvPicPr>
          <p:cNvPr id="3" name="Picture 2" descr="Plot 1.jpg"/>
          <p:cNvPicPr>
            <a:picLocks noChangeAspect="1"/>
          </p:cNvPicPr>
          <p:nvPr/>
        </p:nvPicPr>
        <p:blipFill>
          <a:blip r:embed="rId2" cstate="print"/>
          <a:stretch>
            <a:fillRect/>
          </a:stretch>
        </p:blipFill>
        <p:spPr>
          <a:xfrm>
            <a:off x="0" y="1600200"/>
            <a:ext cx="9144000" cy="4621484"/>
          </a:xfrm>
          <a:prstGeom prst="rect">
            <a:avLst/>
          </a:prstGeom>
        </p:spPr>
      </p:pic>
      <p:sp>
        <p:nvSpPr>
          <p:cNvPr id="4" name="Rectangle 3"/>
          <p:cNvSpPr/>
          <p:nvPr/>
        </p:nvSpPr>
        <p:spPr>
          <a:xfrm>
            <a:off x="2571750" y="3352800"/>
            <a:ext cx="4572000" cy="92333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l" rtl="0"/>
            <a:r>
              <a:rPr lang="en-US" i="1" dirty="0" smtClean="0"/>
              <a:t>l</a:t>
            </a:r>
            <a:r>
              <a:rPr lang="en-US" dirty="0" smtClean="0"/>
              <a:t>=0.4</a:t>
            </a:r>
          </a:p>
          <a:p>
            <a:pPr algn="l" rtl="0"/>
            <a:r>
              <a:rPr lang="en-US" dirty="0" smtClean="0"/>
              <a:t>h=0.02</a:t>
            </a:r>
          </a:p>
          <a:p>
            <a:pPr algn="l" rtl="0"/>
            <a:r>
              <a:rPr lang="pt-BR" dirty="0" smtClean="0"/>
              <a:t>x^2+(y+l^2/(8*h))^2=l^2/4*(1+l^2/(16*h^2))</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244</a:t>
            </a:fld>
            <a:endParaRPr lang="fa-I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Kutta</a:t>
            </a:r>
            <a:r>
              <a:rPr lang="en-US" dirty="0" smtClean="0"/>
              <a:t> condition and lift coefficient:</a:t>
            </a:r>
            <a:endParaRPr lang="fa-IR" dirty="0"/>
          </a:p>
        </p:txBody>
      </p:sp>
      <p:pic>
        <p:nvPicPr>
          <p:cNvPr id="254978" name="Picture 2"/>
          <p:cNvPicPr>
            <a:picLocks noChangeAspect="1" noChangeArrowheads="1"/>
          </p:cNvPicPr>
          <p:nvPr/>
        </p:nvPicPr>
        <p:blipFill>
          <a:blip r:embed="rId2" cstate="print"/>
          <a:srcRect/>
          <a:stretch>
            <a:fillRect/>
          </a:stretch>
        </p:blipFill>
        <p:spPr bwMode="auto">
          <a:xfrm>
            <a:off x="2667000" y="1295400"/>
            <a:ext cx="3810000" cy="1043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4979" name="Picture 3"/>
          <p:cNvPicPr>
            <a:picLocks noChangeAspect="1" noChangeArrowheads="1"/>
          </p:cNvPicPr>
          <p:nvPr/>
        </p:nvPicPr>
        <p:blipFill>
          <a:blip r:embed="rId3" cstate="print"/>
          <a:srcRect/>
          <a:stretch>
            <a:fillRect/>
          </a:stretch>
        </p:blipFill>
        <p:spPr bwMode="auto">
          <a:xfrm>
            <a:off x="147637" y="2433639"/>
            <a:ext cx="8843963" cy="1672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4980" name="Picture 4"/>
          <p:cNvPicPr>
            <a:picLocks noChangeAspect="1" noChangeArrowheads="1"/>
          </p:cNvPicPr>
          <p:nvPr/>
        </p:nvPicPr>
        <p:blipFill>
          <a:blip r:embed="rId4" cstate="print"/>
          <a:srcRect/>
          <a:stretch>
            <a:fillRect/>
          </a:stretch>
        </p:blipFill>
        <p:spPr bwMode="auto">
          <a:xfrm>
            <a:off x="2133600" y="4038600"/>
            <a:ext cx="5105400" cy="127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4981" name="Picture 5"/>
          <p:cNvPicPr>
            <a:picLocks noChangeAspect="1" noChangeArrowheads="1"/>
          </p:cNvPicPr>
          <p:nvPr/>
        </p:nvPicPr>
        <p:blipFill>
          <a:blip r:embed="rId5" cstate="print"/>
          <a:srcRect/>
          <a:stretch>
            <a:fillRect/>
          </a:stretch>
        </p:blipFill>
        <p:spPr bwMode="auto">
          <a:xfrm>
            <a:off x="76200" y="5486400"/>
            <a:ext cx="4067175" cy="1162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4982" name="Picture 6"/>
          <p:cNvPicPr>
            <a:picLocks noChangeAspect="1" noChangeArrowheads="1"/>
          </p:cNvPicPr>
          <p:nvPr/>
        </p:nvPicPr>
        <p:blipFill>
          <a:blip r:embed="rId6" cstate="print"/>
          <a:srcRect/>
          <a:stretch>
            <a:fillRect/>
          </a:stretch>
        </p:blipFill>
        <p:spPr bwMode="auto">
          <a:xfrm>
            <a:off x="5000625" y="5410200"/>
            <a:ext cx="4067175"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ight Arrow 7"/>
          <p:cNvSpPr/>
          <p:nvPr/>
        </p:nvSpPr>
        <p:spPr>
          <a:xfrm>
            <a:off x="2362200" y="3352800"/>
            <a:ext cx="1447800" cy="4572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9" name="Right Arrow 8"/>
          <p:cNvSpPr/>
          <p:nvPr/>
        </p:nvSpPr>
        <p:spPr>
          <a:xfrm>
            <a:off x="4419600" y="5638800"/>
            <a:ext cx="381000" cy="838200"/>
          </a:xfrm>
          <a:prstGeom prst="rightArrow">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fa-IR"/>
          </a:p>
        </p:txBody>
      </p:sp>
      <p:sp>
        <p:nvSpPr>
          <p:cNvPr id="10" name="Slide Number Placeholder 9"/>
          <p:cNvSpPr>
            <a:spLocks noGrp="1"/>
          </p:cNvSpPr>
          <p:nvPr>
            <p:ph type="sldNum" sz="quarter" idx="12"/>
          </p:nvPr>
        </p:nvSpPr>
        <p:spPr/>
        <p:txBody>
          <a:bodyPr/>
          <a:lstStyle/>
          <a:p>
            <a:fld id="{86F77744-0308-434A-82FC-DEB67A89E99B}" type="slidenum">
              <a:rPr lang="fa-IR" smtClean="0"/>
              <a:pPr/>
              <a:t>245</a:t>
            </a:fld>
            <a:endParaRPr lang="fa-I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complex potential of the arc airfoil:</a:t>
            </a:r>
            <a:endParaRPr lang="fa-IR" dirty="0"/>
          </a:p>
        </p:txBody>
      </p:sp>
      <p:pic>
        <p:nvPicPr>
          <p:cNvPr id="256002" name="Picture 2"/>
          <p:cNvPicPr>
            <a:picLocks noChangeAspect="1" noChangeArrowheads="1"/>
          </p:cNvPicPr>
          <p:nvPr/>
        </p:nvPicPr>
        <p:blipFill>
          <a:blip r:embed="rId2" cstate="print"/>
          <a:srcRect/>
          <a:stretch>
            <a:fillRect/>
          </a:stretch>
        </p:blipFill>
        <p:spPr bwMode="auto">
          <a:xfrm>
            <a:off x="76200" y="1676400"/>
            <a:ext cx="9043050" cy="159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003" name="Picture 3"/>
          <p:cNvPicPr>
            <a:picLocks noChangeAspect="1" noChangeArrowheads="1"/>
          </p:cNvPicPr>
          <p:nvPr/>
        </p:nvPicPr>
        <p:blipFill>
          <a:blip r:embed="rId3" cstate="print"/>
          <a:srcRect/>
          <a:stretch>
            <a:fillRect/>
          </a:stretch>
        </p:blipFill>
        <p:spPr bwMode="auto">
          <a:xfrm>
            <a:off x="2514600" y="3733800"/>
            <a:ext cx="3571875" cy="1244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004" name="Picture 4"/>
          <p:cNvPicPr>
            <a:picLocks noChangeAspect="1" noChangeArrowheads="1"/>
          </p:cNvPicPr>
          <p:nvPr/>
        </p:nvPicPr>
        <p:blipFill>
          <a:blip r:embed="rId4" cstate="print"/>
          <a:srcRect/>
          <a:stretch>
            <a:fillRect/>
          </a:stretch>
        </p:blipFill>
        <p:spPr bwMode="auto">
          <a:xfrm>
            <a:off x="7010400" y="3505200"/>
            <a:ext cx="1762125"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246</a:t>
            </a:fld>
            <a:endParaRPr lang="fa-I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JOUKOWSKI AIRFOIL</a:t>
            </a:r>
            <a:endParaRPr lang="fa-IR" dirty="0"/>
          </a:p>
        </p:txBody>
      </p:sp>
      <p:pic>
        <p:nvPicPr>
          <p:cNvPr id="258050" name="Picture 2"/>
          <p:cNvPicPr>
            <a:picLocks noChangeAspect="1" noChangeArrowheads="1"/>
          </p:cNvPicPr>
          <p:nvPr/>
        </p:nvPicPr>
        <p:blipFill>
          <a:blip r:embed="rId2" cstate="print"/>
          <a:srcRect/>
          <a:stretch>
            <a:fillRect/>
          </a:stretch>
        </p:blipFill>
        <p:spPr bwMode="auto">
          <a:xfrm>
            <a:off x="762000" y="1143000"/>
            <a:ext cx="7353760" cy="5715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247</a:t>
            </a:fld>
            <a:endParaRPr lang="fa-IR"/>
          </a:p>
        </p:txBody>
      </p:sp>
      <p:sp>
        <p:nvSpPr>
          <p:cNvPr id="6" name="Freeform 5"/>
          <p:cNvSpPr/>
          <p:nvPr/>
        </p:nvSpPr>
        <p:spPr>
          <a:xfrm>
            <a:off x="2486025" y="1809750"/>
            <a:ext cx="1266825" cy="116705"/>
          </a:xfrm>
          <a:custGeom>
            <a:avLst/>
            <a:gdLst>
              <a:gd name="connsiteX0" fmla="*/ 0 w 1266825"/>
              <a:gd name="connsiteY0" fmla="*/ 66675 h 116705"/>
              <a:gd name="connsiteX1" fmla="*/ 657225 w 1266825"/>
              <a:gd name="connsiteY1" fmla="*/ 114300 h 116705"/>
              <a:gd name="connsiteX2" fmla="*/ 1266825 w 1266825"/>
              <a:gd name="connsiteY2" fmla="*/ 0 h 116705"/>
              <a:gd name="connsiteX3" fmla="*/ 1266825 w 1266825"/>
              <a:gd name="connsiteY3" fmla="*/ 0 h 116705"/>
            </a:gdLst>
            <a:ahLst/>
            <a:cxnLst>
              <a:cxn ang="0">
                <a:pos x="connsiteX0" y="connsiteY0"/>
              </a:cxn>
              <a:cxn ang="0">
                <a:pos x="connsiteX1" y="connsiteY1"/>
              </a:cxn>
              <a:cxn ang="0">
                <a:pos x="connsiteX2" y="connsiteY2"/>
              </a:cxn>
              <a:cxn ang="0">
                <a:pos x="connsiteX3" y="connsiteY3"/>
              </a:cxn>
            </a:cxnLst>
            <a:rect l="l" t="t" r="r" b="b"/>
            <a:pathLst>
              <a:path w="1266825" h="116705">
                <a:moveTo>
                  <a:pt x="0" y="66675"/>
                </a:moveTo>
                <a:cubicBezTo>
                  <a:pt x="223044" y="96044"/>
                  <a:pt x="446088" y="125413"/>
                  <a:pt x="657225" y="114300"/>
                </a:cubicBezTo>
                <a:cubicBezTo>
                  <a:pt x="868363" y="103188"/>
                  <a:pt x="1266825" y="0"/>
                  <a:pt x="1266825" y="0"/>
                </a:cubicBezTo>
                <a:lnTo>
                  <a:pt x="12668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19800" y="4419600"/>
            <a:ext cx="45719" cy="76200"/>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JOUKOWSKI AIRFOIL</a:t>
            </a:r>
            <a:endParaRPr lang="fa-IR" dirty="0"/>
          </a:p>
        </p:txBody>
      </p:sp>
      <p:pic>
        <p:nvPicPr>
          <p:cNvPr id="257026" name="Picture 2"/>
          <p:cNvPicPr>
            <a:picLocks noChangeAspect="1" noChangeArrowheads="1"/>
          </p:cNvPicPr>
          <p:nvPr/>
        </p:nvPicPr>
        <p:blipFill>
          <a:blip r:embed="rId3" cstate="print"/>
          <a:srcRect/>
          <a:stretch>
            <a:fillRect/>
          </a:stretch>
        </p:blipFill>
        <p:spPr bwMode="auto">
          <a:xfrm>
            <a:off x="1" y="1551107"/>
            <a:ext cx="9144000" cy="1344493"/>
          </a:xfrm>
          <a:prstGeom prst="rect">
            <a:avLst/>
          </a:prstGeom>
          <a:noFill/>
          <a:ln w="9525">
            <a:noFill/>
            <a:miter lim="800000"/>
            <a:headEnd/>
            <a:tailEnd/>
          </a:ln>
        </p:spPr>
      </p:pic>
      <p:sp>
        <p:nvSpPr>
          <p:cNvPr id="4" name="Right Brace 3"/>
          <p:cNvSpPr/>
          <p:nvPr/>
        </p:nvSpPr>
        <p:spPr>
          <a:xfrm rot="5400000">
            <a:off x="2476500" y="1104900"/>
            <a:ext cx="533400" cy="3810000"/>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5" name="Right Brace 4"/>
          <p:cNvSpPr/>
          <p:nvPr/>
        </p:nvSpPr>
        <p:spPr>
          <a:xfrm rot="5400000">
            <a:off x="6477000" y="914400"/>
            <a:ext cx="533400" cy="4191000"/>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6" name="Rectangle 5"/>
          <p:cNvSpPr/>
          <p:nvPr/>
        </p:nvSpPr>
        <p:spPr>
          <a:xfrm>
            <a:off x="1828800" y="3352800"/>
            <a:ext cx="1158291" cy="369332"/>
          </a:xfrm>
          <a:prstGeom prst="rect">
            <a:avLst/>
          </a:prstGeom>
        </p:spPr>
        <p:txBody>
          <a:bodyPr wrap="square">
            <a:spAutoFit/>
          </a:bodyPr>
          <a:lstStyle/>
          <a:p>
            <a:r>
              <a:rPr lang="en-US" dirty="0" smtClean="0"/>
              <a:t>Arc airfoil</a:t>
            </a:r>
            <a:endParaRPr lang="fa-IR" dirty="0"/>
          </a:p>
        </p:txBody>
      </p:sp>
      <p:sp>
        <p:nvSpPr>
          <p:cNvPr id="7" name="Rectangle 6"/>
          <p:cNvSpPr/>
          <p:nvPr/>
        </p:nvSpPr>
        <p:spPr>
          <a:xfrm>
            <a:off x="6248400" y="3352800"/>
            <a:ext cx="1772344" cy="369332"/>
          </a:xfrm>
          <a:prstGeom prst="rect">
            <a:avLst/>
          </a:prstGeom>
        </p:spPr>
        <p:txBody>
          <a:bodyPr wrap="none">
            <a:spAutoFit/>
          </a:bodyPr>
          <a:lstStyle/>
          <a:p>
            <a:r>
              <a:rPr lang="en-US" dirty="0" smtClean="0"/>
              <a:t>Symmetric airfoil</a:t>
            </a:r>
            <a:endParaRPr lang="fa-IR" dirty="0"/>
          </a:p>
        </p:txBody>
      </p:sp>
      <p:sp>
        <p:nvSpPr>
          <p:cNvPr id="8" name="Slide Number Placeholder 7"/>
          <p:cNvSpPr>
            <a:spLocks noGrp="1"/>
          </p:cNvSpPr>
          <p:nvPr>
            <p:ph type="sldNum" sz="quarter" idx="12"/>
          </p:nvPr>
        </p:nvSpPr>
        <p:spPr/>
        <p:txBody>
          <a:bodyPr/>
          <a:lstStyle/>
          <a:p>
            <a:fld id="{86F77744-0308-434A-82FC-DEB67A89E99B}" type="slidenum">
              <a:rPr lang="fa-IR" smtClean="0"/>
              <a:pPr/>
              <a:t>248</a:t>
            </a:fld>
            <a:endParaRPr lang="fa-IR"/>
          </a:p>
        </p:txBody>
      </p:sp>
      <p:pic>
        <p:nvPicPr>
          <p:cNvPr id="9" name="Picture 2"/>
          <p:cNvPicPr>
            <a:picLocks noChangeAspect="1" noChangeArrowheads="1"/>
          </p:cNvPicPr>
          <p:nvPr/>
        </p:nvPicPr>
        <p:blipFill>
          <a:blip r:embed="rId4" cstate="print"/>
          <a:srcRect/>
          <a:stretch>
            <a:fillRect/>
          </a:stretch>
        </p:blipFill>
        <p:spPr bwMode="auto">
          <a:xfrm>
            <a:off x="479418" y="5377802"/>
            <a:ext cx="3635382" cy="971619"/>
          </a:xfrm>
          <a:prstGeom prst="rect">
            <a:avLst/>
          </a:prstGeom>
          <a:noFill/>
          <a:ln w="9525">
            <a:noFill/>
            <a:miter lim="800000"/>
            <a:headEnd/>
            <a:tailEnd/>
          </a:ln>
        </p:spPr>
      </p:pic>
      <p:sp>
        <p:nvSpPr>
          <p:cNvPr id="3" name="Up Arrow 2"/>
          <p:cNvSpPr/>
          <p:nvPr/>
        </p:nvSpPr>
        <p:spPr>
          <a:xfrm rot="502567">
            <a:off x="2057400" y="3962400"/>
            <a:ext cx="304800" cy="14154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Lift and lift coefficient</a:t>
            </a:r>
            <a:endParaRPr lang="fa-IR" dirty="0"/>
          </a:p>
        </p:txBody>
      </p:sp>
      <p:pic>
        <p:nvPicPr>
          <p:cNvPr id="259074" name="Picture 2"/>
          <p:cNvPicPr>
            <a:picLocks noChangeAspect="1" noChangeArrowheads="1"/>
          </p:cNvPicPr>
          <p:nvPr/>
        </p:nvPicPr>
        <p:blipFill>
          <a:blip r:embed="rId3" cstate="print"/>
          <a:srcRect/>
          <a:stretch>
            <a:fillRect/>
          </a:stretch>
        </p:blipFill>
        <p:spPr bwMode="auto">
          <a:xfrm>
            <a:off x="1371600" y="5334000"/>
            <a:ext cx="5808830" cy="1143000"/>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1066799" y="1676400"/>
            <a:ext cx="4982135" cy="1447800"/>
          </a:xfrm>
          <a:prstGeom prst="rect">
            <a:avLst/>
          </a:prstGeom>
          <a:noFill/>
          <a:ln w="9525">
            <a:noFill/>
            <a:miter lim="800000"/>
            <a:headEnd/>
            <a:tailEnd/>
          </a:ln>
        </p:spPr>
      </p:pic>
      <p:pic>
        <p:nvPicPr>
          <p:cNvPr id="5" name="Picture 4"/>
          <p:cNvPicPr>
            <a:picLocks noChangeAspect="1" noChangeArrowheads="1"/>
          </p:cNvPicPr>
          <p:nvPr/>
        </p:nvPicPr>
        <p:blipFill>
          <a:blip r:embed="rId5" cstate="print"/>
          <a:srcRect/>
          <a:stretch>
            <a:fillRect/>
          </a:stretch>
        </p:blipFill>
        <p:spPr bwMode="auto">
          <a:xfrm>
            <a:off x="457200" y="2971800"/>
            <a:ext cx="7702040" cy="1381125"/>
          </a:xfrm>
          <a:prstGeom prst="rect">
            <a:avLst/>
          </a:prstGeom>
          <a:noFill/>
          <a:ln w="9525">
            <a:noFill/>
            <a:miter lim="800000"/>
            <a:headEnd/>
            <a:tailEnd/>
          </a:ln>
        </p:spPr>
      </p:pic>
      <p:pic>
        <p:nvPicPr>
          <p:cNvPr id="6" name="Picture 5"/>
          <p:cNvPicPr>
            <a:picLocks noChangeAspect="1" noChangeArrowheads="1"/>
          </p:cNvPicPr>
          <p:nvPr/>
        </p:nvPicPr>
        <p:blipFill>
          <a:blip r:embed="rId6" cstate="print"/>
          <a:srcRect b="13333"/>
          <a:stretch>
            <a:fillRect/>
          </a:stretch>
        </p:blipFill>
        <p:spPr bwMode="auto">
          <a:xfrm>
            <a:off x="304800" y="4457700"/>
            <a:ext cx="8660423" cy="5715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6F77744-0308-434A-82FC-DEB67A89E99B}" type="slidenum">
              <a:rPr lang="fa-IR" smtClean="0"/>
              <a:pPr/>
              <a:t>249</a:t>
            </a:fld>
            <a:endParaRPr lang="fa-I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energy conservation equation:</a:t>
            </a:r>
            <a:endParaRPr lang="fa-IR" dirty="0"/>
          </a:p>
        </p:txBody>
      </p:sp>
      <p:sp>
        <p:nvSpPr>
          <p:cNvPr id="3" name="Content Placeholder 2"/>
          <p:cNvSpPr>
            <a:spLocks noGrp="1"/>
          </p:cNvSpPr>
          <p:nvPr>
            <p:ph idx="1"/>
          </p:nvPr>
        </p:nvSpPr>
        <p:spPr/>
        <p:txBody>
          <a:bodyPr/>
          <a:lstStyle/>
          <a:p>
            <a:pPr algn="l" rtl="0"/>
            <a:r>
              <a:rPr lang="en-US" dirty="0" smtClean="0"/>
              <a:t>In this way, the expression of the statement that the rate of change of total energy is equal to the rate at which work is being done plus the rate at which heat is being </a:t>
            </a:r>
            <a:r>
              <a:rPr lang="en-US" i="1" dirty="0" smtClean="0"/>
              <a:t>added becomes</a:t>
            </a:r>
            <a:endParaRPr lang="fa-IR" dirty="0"/>
          </a:p>
        </p:txBody>
      </p:sp>
      <p:pic>
        <p:nvPicPr>
          <p:cNvPr id="182273" name="Picture 1"/>
          <p:cNvPicPr>
            <a:picLocks noChangeAspect="1" noChangeArrowheads="1"/>
          </p:cNvPicPr>
          <p:nvPr/>
        </p:nvPicPr>
        <p:blipFill>
          <a:blip r:embed="rId3" cstate="print"/>
          <a:srcRect/>
          <a:stretch>
            <a:fillRect/>
          </a:stretch>
        </p:blipFill>
        <p:spPr bwMode="auto">
          <a:xfrm>
            <a:off x="838200" y="4495800"/>
            <a:ext cx="7667625" cy="9429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25</a:t>
            </a:fld>
            <a:endParaRPr lang="fa-IR"/>
          </a:p>
        </p:txBody>
      </p:sp>
      <p:sp>
        <p:nvSpPr>
          <p:cNvPr id="4" name="Oval 3"/>
          <p:cNvSpPr/>
          <p:nvPr/>
        </p:nvSpPr>
        <p:spPr>
          <a:xfrm>
            <a:off x="4800600" y="5438776"/>
            <a:ext cx="1447800" cy="1282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4" idx="6"/>
          </p:cNvCxnSpPr>
          <p:nvPr/>
        </p:nvCxnSpPr>
        <p:spPr>
          <a:xfrm>
            <a:off x="6248400" y="6080126"/>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399953" y="5756831"/>
            <a:ext cx="306494" cy="369332"/>
          </a:xfrm>
          <a:prstGeom prst="rect">
            <a:avLst/>
          </a:prstGeom>
        </p:spPr>
        <p:txBody>
          <a:bodyPr wrap="none">
            <a:spAutoFit/>
          </a:bodyPr>
          <a:lstStyle/>
          <a:p>
            <a:r>
              <a:rPr lang="en-US" dirty="0"/>
              <a:t>n</a:t>
            </a:r>
          </a:p>
        </p:txBody>
      </p:sp>
      <p:sp>
        <p:nvSpPr>
          <p:cNvPr id="9" name="Rectangle 8"/>
          <p:cNvSpPr/>
          <p:nvPr/>
        </p:nvSpPr>
        <p:spPr>
          <a:xfrm>
            <a:off x="5864436" y="5648748"/>
            <a:ext cx="306494" cy="369332"/>
          </a:xfrm>
          <a:prstGeom prst="rect">
            <a:avLst/>
          </a:prstGeom>
        </p:spPr>
        <p:txBody>
          <a:bodyPr wrap="none">
            <a:spAutoFit/>
          </a:bodyPr>
          <a:lstStyle/>
          <a:p>
            <a:r>
              <a:rPr lang="en-US" dirty="0"/>
              <a:t>q</a:t>
            </a:r>
          </a:p>
        </p:txBody>
      </p:sp>
      <p:cxnSp>
        <p:nvCxnSpPr>
          <p:cNvPr id="11" name="Straight Arrow Connector 10"/>
          <p:cNvCxnSpPr>
            <a:stCxn id="4" idx="6"/>
          </p:cNvCxnSpPr>
          <p:nvPr/>
        </p:nvCxnSpPr>
        <p:spPr>
          <a:xfrm flipH="1">
            <a:off x="5791200" y="6080126"/>
            <a:ext cx="457200"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p:cNvCxnSpPr>
            <a:stCxn id="4" idx="6"/>
          </p:cNvCxnSpPr>
          <p:nvPr/>
        </p:nvCxnSpPr>
        <p:spPr>
          <a:xfrm>
            <a:off x="6248400" y="6080126"/>
            <a:ext cx="9906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6870969" y="5731193"/>
            <a:ext cx="306494" cy="369332"/>
          </a:xfrm>
          <a:prstGeom prst="rect">
            <a:avLst/>
          </a:prstGeom>
        </p:spPr>
        <p:txBody>
          <a:bodyPr wrap="none">
            <a:spAutoFit/>
          </a:bodyPr>
          <a:lstStyle/>
          <a:p>
            <a:r>
              <a:rPr lang="en-US" dirty="0"/>
              <a:t>q</a:t>
            </a: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86F77744-0308-434A-82FC-DEB67A89E99B}" type="slidenum">
              <a:rPr lang="fa-IR" smtClean="0"/>
              <a:pPr/>
              <a:t>250</a:t>
            </a:fld>
            <a:endParaRPr lang="fa-IR"/>
          </a:p>
        </p:txBody>
      </p:sp>
      <p:sp>
        <p:nvSpPr>
          <p:cNvPr id="4" name="Oval 3"/>
          <p:cNvSpPr/>
          <p:nvPr/>
        </p:nvSpPr>
        <p:spPr>
          <a:xfrm>
            <a:off x="2476500" y="2667000"/>
            <a:ext cx="2971800" cy="2971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219200" y="4493924"/>
            <a:ext cx="5486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90109" y="2209800"/>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85800" y="2590800"/>
            <a:ext cx="6172200" cy="3429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62494" y="4349234"/>
            <a:ext cx="282449" cy="369332"/>
          </a:xfrm>
          <a:prstGeom prst="rect">
            <a:avLst/>
          </a:prstGeom>
        </p:spPr>
        <p:txBody>
          <a:bodyPr wrap="none">
            <a:spAutoFit/>
          </a:bodyPr>
          <a:lstStyle/>
          <a:p>
            <a:r>
              <a:rPr lang="en-US" dirty="0"/>
              <a:t>c</a:t>
            </a:r>
          </a:p>
        </p:txBody>
      </p:sp>
      <p:sp>
        <p:nvSpPr>
          <p:cNvPr id="13" name="Rectangle 12"/>
          <p:cNvSpPr/>
          <p:nvPr/>
        </p:nvSpPr>
        <p:spPr>
          <a:xfrm>
            <a:off x="3642494" y="4187371"/>
            <a:ext cx="369011" cy="369332"/>
          </a:xfrm>
          <a:prstGeom prst="rect">
            <a:avLst/>
          </a:prstGeom>
        </p:spPr>
        <p:txBody>
          <a:bodyPr wrap="none">
            <a:spAutoFit/>
          </a:bodyPr>
          <a:lstStyle/>
          <a:p>
            <a:r>
              <a:rPr lang="en-US" dirty="0"/>
              <a:t>m</a:t>
            </a:r>
          </a:p>
        </p:txBody>
      </p:sp>
    </p:spTree>
    <p:extLst>
      <p:ext uri="{BB962C8B-B14F-4D97-AF65-F5344CB8AC3E}">
        <p14:creationId xmlns:p14="http://schemas.microsoft.com/office/powerpoint/2010/main" val="356652664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Three-Dimensional Potential</a:t>
            </a:r>
            <a:br>
              <a:rPr lang="en-US" dirty="0" smtClean="0"/>
            </a:br>
            <a:r>
              <a:rPr lang="en-US" dirty="0" smtClean="0"/>
              <a:t>Flows</a:t>
            </a:r>
            <a:endParaRPr lang="fa-IR" dirty="0"/>
          </a:p>
        </p:txBody>
      </p:sp>
      <p:sp>
        <p:nvSpPr>
          <p:cNvPr id="4" name="Subtitle 3"/>
          <p:cNvSpPr>
            <a:spLocks noGrp="1"/>
          </p:cNvSpPr>
          <p:nvPr>
            <p:ph type="subTitle" idx="1"/>
          </p:nvPr>
        </p:nvSpPr>
        <p:spPr/>
        <p:txBody>
          <a:bodyPr/>
          <a:lstStyle/>
          <a:p>
            <a:r>
              <a:rPr lang="en-US" dirty="0" smtClean="0"/>
              <a:t>Chapter 5</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251</a:t>
            </a:fld>
            <a:endParaRPr lang="fa-I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endParaRPr lang="fa-IR" dirty="0"/>
          </a:p>
        </p:txBody>
      </p:sp>
      <p:sp>
        <p:nvSpPr>
          <p:cNvPr id="3" name="Content Placeholder 2"/>
          <p:cNvSpPr>
            <a:spLocks noGrp="1"/>
          </p:cNvSpPr>
          <p:nvPr>
            <p:ph idx="1"/>
          </p:nvPr>
        </p:nvSpPr>
        <p:spPr/>
        <p:txBody>
          <a:bodyPr>
            <a:normAutofit/>
          </a:bodyPr>
          <a:lstStyle/>
          <a:p>
            <a:pPr algn="l" rtl="0"/>
            <a:r>
              <a:rPr lang="en-US" dirty="0" smtClean="0"/>
              <a:t>Although there are no significant phenomena associated with three-dimensional flows that do not exist in two-dimensional flows, the method of analyzing flow problems is completely different. The method of employing analytic functions of complex variables cannot be used here in view of the three-dimensionality of the problems.</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252</a:t>
            </a:fld>
            <a:endParaRPr lang="fa-I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Spherical coordinate</a:t>
            </a:r>
            <a:endParaRPr lang="fa-IR" dirty="0"/>
          </a:p>
        </p:txBody>
      </p:sp>
      <p:pic>
        <p:nvPicPr>
          <p:cNvPr id="260098" name="Picture 2"/>
          <p:cNvPicPr>
            <a:picLocks noChangeAspect="1" noChangeArrowheads="1"/>
          </p:cNvPicPr>
          <p:nvPr/>
        </p:nvPicPr>
        <p:blipFill>
          <a:blip r:embed="rId2" cstate="print"/>
          <a:srcRect/>
          <a:stretch>
            <a:fillRect/>
          </a:stretch>
        </p:blipFill>
        <p:spPr bwMode="auto">
          <a:xfrm>
            <a:off x="171450" y="1704975"/>
            <a:ext cx="8801100" cy="47720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253</a:t>
            </a:fld>
            <a:endParaRPr lang="fa-I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Velocity potential for axisymmetric flow</a:t>
            </a:r>
            <a:endParaRPr lang="fa-IR" dirty="0"/>
          </a:p>
        </p:txBody>
      </p:sp>
      <p:pic>
        <p:nvPicPr>
          <p:cNvPr id="261122" name="Picture 2"/>
          <p:cNvPicPr>
            <a:picLocks noChangeAspect="1" noChangeArrowheads="1"/>
          </p:cNvPicPr>
          <p:nvPr/>
        </p:nvPicPr>
        <p:blipFill>
          <a:blip r:embed="rId3" cstate="print"/>
          <a:srcRect/>
          <a:stretch>
            <a:fillRect/>
          </a:stretch>
        </p:blipFill>
        <p:spPr bwMode="auto">
          <a:xfrm>
            <a:off x="3505200" y="1524000"/>
            <a:ext cx="1924050" cy="628650"/>
          </a:xfrm>
          <a:prstGeom prst="rect">
            <a:avLst/>
          </a:prstGeom>
          <a:noFill/>
          <a:ln w="9525">
            <a:noFill/>
            <a:miter lim="800000"/>
            <a:headEnd/>
            <a:tailEnd/>
          </a:ln>
        </p:spPr>
      </p:pic>
      <p:pic>
        <p:nvPicPr>
          <p:cNvPr id="261123" name="Picture 3"/>
          <p:cNvPicPr>
            <a:picLocks noChangeAspect="1" noChangeArrowheads="1"/>
          </p:cNvPicPr>
          <p:nvPr/>
        </p:nvPicPr>
        <p:blipFill>
          <a:blip r:embed="rId4" cstate="print"/>
          <a:srcRect/>
          <a:stretch>
            <a:fillRect/>
          </a:stretch>
        </p:blipFill>
        <p:spPr bwMode="auto">
          <a:xfrm>
            <a:off x="628650" y="2814638"/>
            <a:ext cx="7886700" cy="1228725"/>
          </a:xfrm>
          <a:prstGeom prst="rect">
            <a:avLst/>
          </a:prstGeom>
          <a:noFill/>
          <a:ln w="9525">
            <a:noFill/>
            <a:miter lim="800000"/>
            <a:headEnd/>
            <a:tailEnd/>
          </a:ln>
        </p:spPr>
      </p:pic>
      <p:sp>
        <p:nvSpPr>
          <p:cNvPr id="6" name="Rectangle 5"/>
          <p:cNvSpPr/>
          <p:nvPr/>
        </p:nvSpPr>
        <p:spPr>
          <a:xfrm>
            <a:off x="197159" y="2209800"/>
            <a:ext cx="4984441" cy="461665"/>
          </a:xfrm>
          <a:prstGeom prst="rect">
            <a:avLst/>
          </a:prstGeom>
        </p:spPr>
        <p:txBody>
          <a:bodyPr wrap="none">
            <a:spAutoFit/>
          </a:bodyPr>
          <a:lstStyle/>
          <a:p>
            <a:r>
              <a:rPr lang="en-US" sz="2400" b="1" dirty="0" smtClean="0">
                <a:solidFill>
                  <a:srgbClr val="FF0000"/>
                </a:solidFill>
              </a:rPr>
              <a:t>The Laplace equation must be solved:</a:t>
            </a:r>
            <a:endParaRPr lang="fa-IR" sz="2400" b="1" dirty="0">
              <a:solidFill>
                <a:srgbClr val="FF0000"/>
              </a:solidFill>
            </a:endParaRPr>
          </a:p>
        </p:txBody>
      </p:sp>
      <p:pic>
        <p:nvPicPr>
          <p:cNvPr id="261124" name="Picture 4"/>
          <p:cNvPicPr>
            <a:picLocks noChangeAspect="1" noChangeArrowheads="1"/>
          </p:cNvPicPr>
          <p:nvPr/>
        </p:nvPicPr>
        <p:blipFill>
          <a:blip r:embed="rId5" cstate="print"/>
          <a:srcRect/>
          <a:stretch>
            <a:fillRect/>
          </a:stretch>
        </p:blipFill>
        <p:spPr bwMode="auto">
          <a:xfrm>
            <a:off x="457200" y="4095750"/>
            <a:ext cx="1864272"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1125" name="Picture 5"/>
          <p:cNvPicPr>
            <a:picLocks noChangeAspect="1" noChangeArrowheads="1"/>
          </p:cNvPicPr>
          <p:nvPr/>
        </p:nvPicPr>
        <p:blipFill>
          <a:blip r:embed="rId6" cstate="print"/>
          <a:srcRect/>
          <a:stretch>
            <a:fillRect/>
          </a:stretch>
        </p:blipFill>
        <p:spPr bwMode="auto">
          <a:xfrm>
            <a:off x="2514600" y="5029200"/>
            <a:ext cx="6153150" cy="523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86F77744-0308-434A-82FC-DEB67A89E99B}" type="slidenum">
              <a:rPr lang="fa-IR" smtClean="0"/>
              <a:pPr/>
              <a:t>254</a:t>
            </a:fld>
            <a:endParaRPr lang="fa-I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Laplace equation</a:t>
            </a:r>
            <a:endParaRPr lang="fa-IR" dirty="0"/>
          </a:p>
        </p:txBody>
      </p:sp>
      <p:sp>
        <p:nvSpPr>
          <p:cNvPr id="3" name="Content Placeholder 2"/>
          <p:cNvSpPr>
            <a:spLocks noGrp="1"/>
          </p:cNvSpPr>
          <p:nvPr>
            <p:ph idx="1"/>
          </p:nvPr>
        </p:nvSpPr>
        <p:spPr/>
        <p:txBody>
          <a:bodyPr/>
          <a:lstStyle/>
          <a:p>
            <a:pPr algn="l" rtl="0"/>
            <a:endParaRPr lang="en-US" dirty="0" smtClean="0"/>
          </a:p>
          <a:p>
            <a:pPr algn="l" rtl="0"/>
            <a:endParaRPr lang="en-US" dirty="0" smtClean="0"/>
          </a:p>
          <a:p>
            <a:pPr algn="l" rtl="0"/>
            <a:r>
              <a:rPr lang="en-US" dirty="0" smtClean="0"/>
              <a:t>Now consider the velocity components to be related to a function </a:t>
            </a:r>
            <a:r>
              <a:rPr lang="el-GR" dirty="0" smtClean="0">
                <a:latin typeface="Times New Roman"/>
                <a:cs typeface="Times New Roman"/>
              </a:rPr>
              <a:t>ψ</a:t>
            </a:r>
            <a:r>
              <a:rPr lang="en-US" dirty="0" smtClean="0">
                <a:latin typeface="Times New Roman"/>
                <a:cs typeface="Times New Roman"/>
              </a:rPr>
              <a:t> </a:t>
            </a:r>
            <a:r>
              <a:rPr lang="en-US" dirty="0" smtClean="0"/>
              <a:t>in the following way:</a:t>
            </a:r>
            <a:endParaRPr lang="fa-IR" dirty="0"/>
          </a:p>
        </p:txBody>
      </p:sp>
      <p:pic>
        <p:nvPicPr>
          <p:cNvPr id="262146" name="Picture 2"/>
          <p:cNvPicPr>
            <a:picLocks noChangeAspect="1" noChangeArrowheads="1"/>
          </p:cNvPicPr>
          <p:nvPr/>
        </p:nvPicPr>
        <p:blipFill>
          <a:blip r:embed="rId2" cstate="print"/>
          <a:srcRect/>
          <a:stretch>
            <a:fillRect/>
          </a:stretch>
        </p:blipFill>
        <p:spPr bwMode="auto">
          <a:xfrm>
            <a:off x="533400" y="1447800"/>
            <a:ext cx="7239000" cy="1390650"/>
          </a:xfrm>
          <a:prstGeom prst="rect">
            <a:avLst/>
          </a:prstGeom>
          <a:noFill/>
          <a:ln w="9525">
            <a:noFill/>
            <a:miter lim="800000"/>
            <a:headEnd/>
            <a:tailEnd/>
          </a:ln>
        </p:spPr>
      </p:pic>
      <p:pic>
        <p:nvPicPr>
          <p:cNvPr id="262147" name="Picture 3"/>
          <p:cNvPicPr>
            <a:picLocks noChangeAspect="1" noChangeArrowheads="1"/>
          </p:cNvPicPr>
          <p:nvPr/>
        </p:nvPicPr>
        <p:blipFill>
          <a:blip r:embed="rId3" cstate="print"/>
          <a:srcRect t="2721"/>
          <a:stretch>
            <a:fillRect/>
          </a:stretch>
        </p:blipFill>
        <p:spPr bwMode="auto">
          <a:xfrm>
            <a:off x="2819400" y="3886200"/>
            <a:ext cx="3486150" cy="27241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255</a:t>
            </a:fld>
            <a:endParaRPr lang="fa-I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STOKES’ STREAM FUNCTION</a:t>
            </a:r>
            <a:endParaRPr lang="fa-IR" dirty="0"/>
          </a:p>
        </p:txBody>
      </p:sp>
      <p:pic>
        <p:nvPicPr>
          <p:cNvPr id="263170" name="Picture 2"/>
          <p:cNvPicPr>
            <a:picLocks noChangeAspect="1" noChangeArrowheads="1"/>
          </p:cNvPicPr>
          <p:nvPr/>
        </p:nvPicPr>
        <p:blipFill>
          <a:blip r:embed="rId2" cstate="print"/>
          <a:srcRect/>
          <a:stretch>
            <a:fillRect/>
          </a:stretch>
        </p:blipFill>
        <p:spPr bwMode="auto">
          <a:xfrm>
            <a:off x="0" y="2221192"/>
            <a:ext cx="9144000" cy="433200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256</a:t>
            </a:fld>
            <a:endParaRPr lang="fa-I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rate:</a:t>
            </a:r>
            <a:endParaRPr lang="fa-IR" dirty="0"/>
          </a:p>
        </p:txBody>
      </p:sp>
      <p:sp>
        <p:nvSpPr>
          <p:cNvPr id="3" name="Content Placeholder 2"/>
          <p:cNvSpPr>
            <a:spLocks noGrp="1"/>
          </p:cNvSpPr>
          <p:nvPr>
            <p:ph idx="1"/>
          </p:nvPr>
        </p:nvSpPr>
        <p:spPr/>
        <p:txBody>
          <a:bodyPr/>
          <a:lstStyle/>
          <a:p>
            <a:pPr algn="l" rtl="0"/>
            <a:r>
              <a:rPr lang="en-US" dirty="0" smtClean="0"/>
              <a:t>It will now be shown that the quantity 2</a:t>
            </a:r>
            <a:r>
              <a:rPr lang="el-GR" dirty="0" smtClean="0">
                <a:latin typeface="Times New Roman"/>
                <a:cs typeface="Times New Roman"/>
              </a:rPr>
              <a:t>πψ</a:t>
            </a:r>
            <a:r>
              <a:rPr lang="en-US" dirty="0" smtClean="0"/>
              <a:t> corresponds to the volume of fluid crossing the surface of revolution which is formed by rotating the position vector OP, in Fig. 5.1, around the reference axis.</a:t>
            </a:r>
          </a:p>
          <a:p>
            <a:pPr algn="l" rtl="0"/>
            <a:r>
              <a:rPr lang="en-US" dirty="0" smtClean="0"/>
              <a:t>Fig. 5.2 shows that a quantity of fluid        crosses a unit area of this surface so that:</a:t>
            </a:r>
            <a:endParaRPr lang="fa-IR" dirty="0"/>
          </a:p>
        </p:txBody>
      </p:sp>
      <p:pic>
        <p:nvPicPr>
          <p:cNvPr id="264194" name="Picture 2"/>
          <p:cNvPicPr>
            <a:picLocks noChangeAspect="1" noChangeArrowheads="1"/>
          </p:cNvPicPr>
          <p:nvPr/>
        </p:nvPicPr>
        <p:blipFill>
          <a:blip r:embed="rId2" cstate="print"/>
          <a:srcRect/>
          <a:stretch>
            <a:fillRect/>
          </a:stretch>
        </p:blipFill>
        <p:spPr bwMode="auto">
          <a:xfrm>
            <a:off x="7086600" y="4221906"/>
            <a:ext cx="1905000" cy="426294"/>
          </a:xfrm>
          <a:prstGeom prst="rect">
            <a:avLst/>
          </a:prstGeom>
          <a:noFill/>
          <a:ln w="9525">
            <a:noFill/>
            <a:miter lim="800000"/>
            <a:headEnd/>
            <a:tailEnd/>
          </a:ln>
        </p:spPr>
      </p:pic>
      <p:pic>
        <p:nvPicPr>
          <p:cNvPr id="264195" name="Picture 3"/>
          <p:cNvPicPr>
            <a:picLocks noChangeAspect="1" noChangeArrowheads="1"/>
          </p:cNvPicPr>
          <p:nvPr/>
        </p:nvPicPr>
        <p:blipFill>
          <a:blip r:embed="rId3" cstate="print"/>
          <a:srcRect/>
          <a:stretch>
            <a:fillRect/>
          </a:stretch>
        </p:blipFill>
        <p:spPr bwMode="auto">
          <a:xfrm>
            <a:off x="1524000" y="5257800"/>
            <a:ext cx="5867400" cy="1251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257</a:t>
            </a:fld>
            <a:endParaRPr lang="fa-I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ctr" rtl="0">
              <a:buNone/>
            </a:pPr>
            <a:r>
              <a:rPr lang="fa-IR" dirty="0" smtClean="0">
                <a:latin typeface="Times New Roman"/>
                <a:cs typeface="Times New Roman"/>
              </a:rPr>
              <a:t> </a:t>
            </a:r>
            <a:r>
              <a:rPr lang="el-GR" dirty="0" smtClean="0">
                <a:latin typeface="Times New Roman"/>
                <a:cs typeface="Times New Roman"/>
              </a:rPr>
              <a:t>Ψ</a:t>
            </a:r>
            <a:r>
              <a:rPr lang="en-US" dirty="0" smtClean="0">
                <a:latin typeface="Times New Roman"/>
                <a:cs typeface="Times New Roman"/>
              </a:rPr>
              <a:t>=</a:t>
            </a:r>
            <a:r>
              <a:rPr lang="el-GR" dirty="0" smtClean="0">
                <a:latin typeface="Times New Roman"/>
                <a:cs typeface="Times New Roman"/>
              </a:rPr>
              <a:t>ψ</a:t>
            </a:r>
            <a:r>
              <a:rPr lang="en-US" dirty="0" smtClean="0">
                <a:latin typeface="Times New Roman"/>
                <a:cs typeface="Times New Roman"/>
              </a:rPr>
              <a:t>(r,</a:t>
            </a:r>
            <a:r>
              <a:rPr lang="el-GR" dirty="0" smtClean="0">
                <a:latin typeface="Times New Roman"/>
                <a:cs typeface="Times New Roman"/>
              </a:rPr>
              <a:t>θ</a:t>
            </a:r>
            <a:r>
              <a:rPr lang="en-US" dirty="0" smtClean="0">
                <a:latin typeface="Times New Roman"/>
                <a:cs typeface="Times New Roman"/>
              </a:rPr>
              <a:t>) then:</a:t>
            </a:r>
            <a:endParaRPr lang="fa-IR" dirty="0"/>
          </a:p>
        </p:txBody>
      </p:sp>
      <p:pic>
        <p:nvPicPr>
          <p:cNvPr id="265218" name="Picture 2"/>
          <p:cNvPicPr>
            <a:picLocks noChangeAspect="1" noChangeArrowheads="1"/>
          </p:cNvPicPr>
          <p:nvPr/>
        </p:nvPicPr>
        <p:blipFill>
          <a:blip r:embed="rId2" cstate="print"/>
          <a:srcRect/>
          <a:stretch>
            <a:fillRect/>
          </a:stretch>
        </p:blipFill>
        <p:spPr bwMode="auto">
          <a:xfrm>
            <a:off x="2667000" y="2286000"/>
            <a:ext cx="4057650" cy="1295400"/>
          </a:xfrm>
          <a:prstGeom prst="rect">
            <a:avLst/>
          </a:prstGeom>
          <a:noFill/>
          <a:ln w="9525">
            <a:noFill/>
            <a:miter lim="800000"/>
            <a:headEnd/>
            <a:tailEnd/>
          </a:ln>
        </p:spPr>
      </p:pic>
      <p:pic>
        <p:nvPicPr>
          <p:cNvPr id="265219" name="Picture 3"/>
          <p:cNvPicPr>
            <a:picLocks noChangeAspect="1" noChangeArrowheads="1"/>
          </p:cNvPicPr>
          <p:nvPr/>
        </p:nvPicPr>
        <p:blipFill>
          <a:blip r:embed="rId3" cstate="print"/>
          <a:srcRect/>
          <a:stretch>
            <a:fillRect/>
          </a:stretch>
        </p:blipFill>
        <p:spPr bwMode="auto">
          <a:xfrm>
            <a:off x="3505200" y="3962400"/>
            <a:ext cx="3295650" cy="2419350"/>
          </a:xfrm>
          <a:prstGeom prst="rect">
            <a:avLst/>
          </a:prstGeom>
          <a:noFill/>
          <a:ln w="9525">
            <a:noFill/>
            <a:miter lim="800000"/>
            <a:headEnd/>
            <a:tailEnd/>
          </a:ln>
        </p:spPr>
      </p:pic>
      <p:sp>
        <p:nvSpPr>
          <p:cNvPr id="6" name="Right Arrow 5"/>
          <p:cNvSpPr/>
          <p:nvPr/>
        </p:nvSpPr>
        <p:spPr>
          <a:xfrm>
            <a:off x="1828800" y="4648200"/>
            <a:ext cx="1143000" cy="8382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258</a:t>
            </a:fld>
            <a:endParaRPr lang="fa-I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SOLUTIONOF THE POTENTIAL EQUATION</a:t>
            </a:r>
            <a:endParaRPr lang="fa-IR" dirty="0"/>
          </a:p>
        </p:txBody>
      </p:sp>
      <p:pic>
        <p:nvPicPr>
          <p:cNvPr id="266242" name="Picture 2"/>
          <p:cNvPicPr>
            <a:picLocks noChangeAspect="1" noChangeArrowheads="1"/>
          </p:cNvPicPr>
          <p:nvPr/>
        </p:nvPicPr>
        <p:blipFill>
          <a:blip r:embed="rId2" cstate="print"/>
          <a:srcRect/>
          <a:stretch>
            <a:fillRect/>
          </a:stretch>
        </p:blipFill>
        <p:spPr bwMode="auto">
          <a:xfrm>
            <a:off x="3429000" y="1676400"/>
            <a:ext cx="2409825" cy="628650"/>
          </a:xfrm>
          <a:prstGeom prst="rect">
            <a:avLst/>
          </a:prstGeom>
          <a:noFill/>
          <a:ln w="9525">
            <a:noFill/>
            <a:miter lim="800000"/>
            <a:headEnd/>
            <a:tailEnd/>
          </a:ln>
        </p:spPr>
      </p:pic>
      <p:pic>
        <p:nvPicPr>
          <p:cNvPr id="266243" name="Picture 3"/>
          <p:cNvPicPr>
            <a:picLocks noChangeAspect="1" noChangeArrowheads="1"/>
          </p:cNvPicPr>
          <p:nvPr/>
        </p:nvPicPr>
        <p:blipFill>
          <a:blip r:embed="rId3" cstate="print"/>
          <a:srcRect/>
          <a:stretch>
            <a:fillRect/>
          </a:stretch>
        </p:blipFill>
        <p:spPr bwMode="auto">
          <a:xfrm>
            <a:off x="1828800" y="2362200"/>
            <a:ext cx="5295900" cy="1019175"/>
          </a:xfrm>
          <a:prstGeom prst="rect">
            <a:avLst/>
          </a:prstGeom>
          <a:noFill/>
          <a:ln w="9525">
            <a:noFill/>
            <a:miter lim="800000"/>
            <a:headEnd/>
            <a:tailEnd/>
          </a:ln>
        </p:spPr>
      </p:pic>
      <p:pic>
        <p:nvPicPr>
          <p:cNvPr id="266244" name="Picture 4"/>
          <p:cNvPicPr>
            <a:picLocks noChangeAspect="1" noChangeArrowheads="1"/>
          </p:cNvPicPr>
          <p:nvPr/>
        </p:nvPicPr>
        <p:blipFill>
          <a:blip r:embed="rId4" cstate="print"/>
          <a:srcRect/>
          <a:stretch>
            <a:fillRect/>
          </a:stretch>
        </p:blipFill>
        <p:spPr bwMode="auto">
          <a:xfrm>
            <a:off x="1981200" y="4191000"/>
            <a:ext cx="5086350" cy="1066800"/>
          </a:xfrm>
          <a:prstGeom prst="rect">
            <a:avLst/>
          </a:prstGeom>
          <a:noFill/>
          <a:ln w="9525">
            <a:noFill/>
            <a:miter lim="800000"/>
            <a:headEnd/>
            <a:tailEnd/>
          </a:ln>
        </p:spPr>
      </p:pic>
      <p:sp>
        <p:nvSpPr>
          <p:cNvPr id="7" name="Right Arrow 6"/>
          <p:cNvSpPr/>
          <p:nvPr/>
        </p:nvSpPr>
        <p:spPr>
          <a:xfrm>
            <a:off x="1143000" y="4343400"/>
            <a:ext cx="685800" cy="7620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8" name="Slide Number Placeholder 7"/>
          <p:cNvSpPr>
            <a:spLocks noGrp="1"/>
          </p:cNvSpPr>
          <p:nvPr>
            <p:ph type="sldNum" sz="quarter" idx="12"/>
          </p:nvPr>
        </p:nvSpPr>
        <p:spPr/>
        <p:txBody>
          <a:bodyPr/>
          <a:lstStyle/>
          <a:p>
            <a:fld id="{86F77744-0308-434A-82FC-DEB67A89E99B}" type="slidenum">
              <a:rPr lang="fa-IR" smtClean="0"/>
              <a:pPr/>
              <a:t>259</a:t>
            </a:fld>
            <a:endParaRPr lang="fa-I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material derivative, Reynolds transport and divergence theorem </a:t>
            </a:r>
            <a:endParaRPr lang="fa-IR" dirty="0"/>
          </a:p>
        </p:txBody>
      </p:sp>
      <p:sp>
        <p:nvSpPr>
          <p:cNvPr id="3" name="Content Placeholder 2"/>
          <p:cNvSpPr>
            <a:spLocks noGrp="1"/>
          </p:cNvSpPr>
          <p:nvPr>
            <p:ph idx="1"/>
          </p:nvPr>
        </p:nvSpPr>
        <p:spPr/>
        <p:txBody>
          <a:bodyPr/>
          <a:lstStyle/>
          <a:p>
            <a:pPr algn="l" rtl="0"/>
            <a:r>
              <a:rPr lang="en-US" dirty="0" smtClean="0"/>
              <a:t>Material derivative:</a:t>
            </a:r>
          </a:p>
          <a:p>
            <a:pPr algn="l" rtl="0"/>
            <a:endParaRPr lang="en-US" dirty="0" smtClean="0"/>
          </a:p>
          <a:p>
            <a:pPr algn="l" rtl="0"/>
            <a:endParaRPr lang="en-US" dirty="0" smtClean="0"/>
          </a:p>
          <a:p>
            <a:pPr algn="l" rtl="0"/>
            <a:endParaRPr lang="en-US" dirty="0" smtClean="0"/>
          </a:p>
          <a:p>
            <a:pPr algn="l" rtl="0"/>
            <a:endParaRPr lang="en-US" dirty="0" smtClean="0"/>
          </a:p>
          <a:p>
            <a:pPr algn="l" rtl="0"/>
            <a:r>
              <a:rPr lang="en-US" dirty="0" smtClean="0"/>
              <a:t>Divergence theorem:</a:t>
            </a:r>
            <a:endParaRPr lang="fa-IR" dirty="0"/>
          </a:p>
        </p:txBody>
      </p:sp>
      <p:pic>
        <p:nvPicPr>
          <p:cNvPr id="4099" name="Picture 3"/>
          <p:cNvPicPr>
            <a:picLocks noChangeAspect="1" noChangeArrowheads="1"/>
          </p:cNvPicPr>
          <p:nvPr/>
        </p:nvPicPr>
        <p:blipFill>
          <a:blip r:embed="rId2" cstate="print"/>
          <a:srcRect/>
          <a:stretch>
            <a:fillRect/>
          </a:stretch>
        </p:blipFill>
        <p:spPr bwMode="auto">
          <a:xfrm>
            <a:off x="1167238" y="5181600"/>
            <a:ext cx="7109988"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1250" name="Picture 2"/>
          <p:cNvPicPr>
            <a:picLocks noChangeAspect="1" noChangeArrowheads="1"/>
          </p:cNvPicPr>
          <p:nvPr/>
        </p:nvPicPr>
        <p:blipFill>
          <a:blip r:embed="rId3" cstate="print"/>
          <a:srcRect/>
          <a:stretch>
            <a:fillRect/>
          </a:stretch>
        </p:blipFill>
        <p:spPr bwMode="auto">
          <a:xfrm>
            <a:off x="1143000" y="2667000"/>
            <a:ext cx="6943725" cy="18478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26</a:t>
            </a:fld>
            <a:endParaRPr lang="fa-I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267266" name="Picture 2"/>
          <p:cNvPicPr>
            <a:picLocks noChangeAspect="1" noChangeArrowheads="1"/>
          </p:cNvPicPr>
          <p:nvPr/>
        </p:nvPicPr>
        <p:blipFill>
          <a:blip r:embed="rId2" cstate="print"/>
          <a:srcRect/>
          <a:stretch>
            <a:fillRect/>
          </a:stretch>
        </p:blipFill>
        <p:spPr bwMode="auto">
          <a:xfrm>
            <a:off x="0" y="1714047"/>
            <a:ext cx="9144000" cy="468675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260</a:t>
            </a:fld>
            <a:endParaRPr lang="fa-I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of the two equations</a:t>
            </a:r>
            <a:endParaRPr lang="fa-IR" dirty="0"/>
          </a:p>
        </p:txBody>
      </p:sp>
      <p:pic>
        <p:nvPicPr>
          <p:cNvPr id="268290" name="Picture 2"/>
          <p:cNvPicPr>
            <a:picLocks noChangeAspect="1" noChangeArrowheads="1"/>
          </p:cNvPicPr>
          <p:nvPr/>
        </p:nvPicPr>
        <p:blipFill>
          <a:blip r:embed="rId2" cstate="print"/>
          <a:srcRect/>
          <a:stretch>
            <a:fillRect/>
          </a:stretch>
        </p:blipFill>
        <p:spPr bwMode="auto">
          <a:xfrm>
            <a:off x="2743200" y="1447800"/>
            <a:ext cx="3600450" cy="1181100"/>
          </a:xfrm>
          <a:prstGeom prst="rect">
            <a:avLst/>
          </a:prstGeom>
          <a:noFill/>
          <a:ln w="9525">
            <a:noFill/>
            <a:miter lim="800000"/>
            <a:headEnd/>
            <a:tailEnd/>
          </a:ln>
        </p:spPr>
      </p:pic>
      <p:pic>
        <p:nvPicPr>
          <p:cNvPr id="268292" name="Picture 4"/>
          <p:cNvPicPr>
            <a:picLocks noChangeAspect="1" noChangeArrowheads="1"/>
          </p:cNvPicPr>
          <p:nvPr/>
        </p:nvPicPr>
        <p:blipFill>
          <a:blip r:embed="rId3" cstate="print"/>
          <a:srcRect/>
          <a:stretch>
            <a:fillRect/>
          </a:stretch>
        </p:blipFill>
        <p:spPr bwMode="auto">
          <a:xfrm>
            <a:off x="1600200" y="2590800"/>
            <a:ext cx="6419850" cy="876300"/>
          </a:xfrm>
          <a:prstGeom prst="rect">
            <a:avLst/>
          </a:prstGeom>
          <a:noFill/>
          <a:ln w="9525">
            <a:noFill/>
            <a:miter lim="800000"/>
            <a:headEnd/>
            <a:tailEnd/>
          </a:ln>
        </p:spPr>
      </p:pic>
      <p:pic>
        <p:nvPicPr>
          <p:cNvPr id="268293" name="Picture 5"/>
          <p:cNvPicPr>
            <a:picLocks noChangeAspect="1" noChangeArrowheads="1"/>
          </p:cNvPicPr>
          <p:nvPr/>
        </p:nvPicPr>
        <p:blipFill>
          <a:blip r:embed="rId4" cstate="print"/>
          <a:srcRect/>
          <a:stretch>
            <a:fillRect/>
          </a:stretch>
        </p:blipFill>
        <p:spPr bwMode="auto">
          <a:xfrm>
            <a:off x="0" y="3733800"/>
            <a:ext cx="8991600" cy="994091"/>
          </a:xfrm>
          <a:prstGeom prst="rect">
            <a:avLst/>
          </a:prstGeom>
          <a:noFill/>
          <a:ln w="9525">
            <a:noFill/>
            <a:miter lim="800000"/>
            <a:headEnd/>
            <a:tailEnd/>
          </a:ln>
        </p:spPr>
      </p:pic>
      <p:pic>
        <p:nvPicPr>
          <p:cNvPr id="268294" name="Picture 6"/>
          <p:cNvPicPr>
            <a:picLocks noChangeAspect="1" noChangeArrowheads="1"/>
          </p:cNvPicPr>
          <p:nvPr/>
        </p:nvPicPr>
        <p:blipFill>
          <a:blip r:embed="rId5" cstate="print"/>
          <a:srcRect t="17582" b="3297"/>
          <a:stretch>
            <a:fillRect/>
          </a:stretch>
        </p:blipFill>
        <p:spPr bwMode="auto">
          <a:xfrm>
            <a:off x="1066800" y="5257800"/>
            <a:ext cx="6934200" cy="13716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6F77744-0308-434A-82FC-DEB67A89E99B}" type="slidenum">
              <a:rPr lang="fa-IR" smtClean="0"/>
              <a:pPr/>
              <a:t>261</a:t>
            </a:fld>
            <a:endParaRPr lang="fa-I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l" rtl="0"/>
            <a:r>
              <a:rPr lang="en-US" dirty="0" smtClean="0"/>
              <a:t>The Legendre function of the first kind that is defined by:</a:t>
            </a:r>
            <a:endParaRPr lang="fa-IR" dirty="0"/>
          </a:p>
        </p:txBody>
      </p:sp>
      <p:pic>
        <p:nvPicPr>
          <p:cNvPr id="269314" name="Picture 2"/>
          <p:cNvPicPr>
            <a:picLocks noChangeAspect="1" noChangeArrowheads="1"/>
          </p:cNvPicPr>
          <p:nvPr/>
        </p:nvPicPr>
        <p:blipFill>
          <a:blip r:embed="rId2" cstate="print"/>
          <a:srcRect/>
          <a:stretch>
            <a:fillRect/>
          </a:stretch>
        </p:blipFill>
        <p:spPr bwMode="auto">
          <a:xfrm>
            <a:off x="3124200" y="2438400"/>
            <a:ext cx="3124200" cy="876300"/>
          </a:xfrm>
          <a:prstGeom prst="rect">
            <a:avLst/>
          </a:prstGeom>
          <a:noFill/>
          <a:ln w="9525">
            <a:noFill/>
            <a:miter lim="800000"/>
            <a:headEnd/>
            <a:tailEnd/>
          </a:ln>
        </p:spPr>
      </p:pic>
      <p:pic>
        <p:nvPicPr>
          <p:cNvPr id="269315" name="Picture 3"/>
          <p:cNvPicPr>
            <a:picLocks noChangeAspect="1" noChangeArrowheads="1"/>
          </p:cNvPicPr>
          <p:nvPr/>
        </p:nvPicPr>
        <p:blipFill>
          <a:blip r:embed="rId3" cstate="print"/>
          <a:srcRect/>
          <a:stretch>
            <a:fillRect/>
          </a:stretch>
        </p:blipFill>
        <p:spPr bwMode="auto">
          <a:xfrm>
            <a:off x="3048000" y="3352800"/>
            <a:ext cx="3714750" cy="23717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262</a:t>
            </a:fld>
            <a:endParaRPr lang="fa-I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UNIFORM FLOW</a:t>
            </a:r>
            <a:endParaRPr lang="fa-IR" dirty="0"/>
          </a:p>
        </p:txBody>
      </p:sp>
      <p:pic>
        <p:nvPicPr>
          <p:cNvPr id="254979" name="Picture 3"/>
          <p:cNvPicPr>
            <a:picLocks noGrp="1" noChangeAspect="1" noChangeArrowheads="1"/>
          </p:cNvPicPr>
          <p:nvPr>
            <p:ph idx="1"/>
          </p:nvPr>
        </p:nvPicPr>
        <p:blipFill>
          <a:blip r:embed="rId2" cstate="print"/>
          <a:stretch>
            <a:fillRect/>
          </a:stretch>
        </p:blipFill>
        <p:spPr bwMode="auto">
          <a:xfrm>
            <a:off x="4648200" y="2667000"/>
            <a:ext cx="3276600" cy="685800"/>
          </a:xfrm>
          <a:prstGeom prst="rect">
            <a:avLst/>
          </a:prstGeom>
          <a:noFill/>
          <a:ln w="9525">
            <a:noFill/>
            <a:miter lim="800000"/>
            <a:headEnd/>
            <a:tailEnd/>
          </a:ln>
        </p:spPr>
      </p:pic>
      <p:pic>
        <p:nvPicPr>
          <p:cNvPr id="254978" name="Picture 2"/>
          <p:cNvPicPr>
            <a:picLocks noChangeAspect="1" noChangeArrowheads="1"/>
          </p:cNvPicPr>
          <p:nvPr/>
        </p:nvPicPr>
        <p:blipFill>
          <a:blip r:embed="rId3" cstate="print"/>
          <a:srcRect/>
          <a:stretch>
            <a:fillRect/>
          </a:stretch>
        </p:blipFill>
        <p:spPr bwMode="auto">
          <a:xfrm>
            <a:off x="1066800" y="2209800"/>
            <a:ext cx="3480288" cy="1809750"/>
          </a:xfrm>
          <a:prstGeom prst="rect">
            <a:avLst/>
          </a:prstGeom>
          <a:noFill/>
          <a:ln w="9525">
            <a:noFill/>
            <a:miter lim="800000"/>
            <a:headEnd/>
            <a:tailEnd/>
          </a:ln>
        </p:spPr>
      </p:pic>
      <p:sp>
        <p:nvSpPr>
          <p:cNvPr id="6" name="Right Arrow 5"/>
          <p:cNvSpPr/>
          <p:nvPr/>
        </p:nvSpPr>
        <p:spPr>
          <a:xfrm>
            <a:off x="1524000" y="4876800"/>
            <a:ext cx="1219200" cy="6096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pic>
        <p:nvPicPr>
          <p:cNvPr id="254980" name="Picture 4"/>
          <p:cNvPicPr>
            <a:picLocks noChangeAspect="1" noChangeArrowheads="1"/>
          </p:cNvPicPr>
          <p:nvPr/>
        </p:nvPicPr>
        <p:blipFill>
          <a:blip r:embed="rId4" cstate="print"/>
          <a:srcRect/>
          <a:stretch>
            <a:fillRect/>
          </a:stretch>
        </p:blipFill>
        <p:spPr bwMode="auto">
          <a:xfrm>
            <a:off x="2971800" y="4724400"/>
            <a:ext cx="4476750" cy="9525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6F77744-0308-434A-82FC-DEB67A89E99B}" type="slidenum">
              <a:rPr lang="fa-IR" smtClean="0"/>
              <a:pPr/>
              <a:t>263</a:t>
            </a:fld>
            <a:endParaRPr lang="fa-I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Streamline of uniform flow</a:t>
            </a:r>
            <a:endParaRPr lang="fa-IR" dirty="0"/>
          </a:p>
        </p:txBody>
      </p:sp>
      <p:pic>
        <p:nvPicPr>
          <p:cNvPr id="256002" name="Picture 2"/>
          <p:cNvPicPr>
            <a:picLocks noChangeAspect="1" noChangeArrowheads="1"/>
          </p:cNvPicPr>
          <p:nvPr/>
        </p:nvPicPr>
        <p:blipFill>
          <a:blip r:embed="rId2" cstate="print"/>
          <a:srcRect/>
          <a:stretch>
            <a:fillRect/>
          </a:stretch>
        </p:blipFill>
        <p:spPr bwMode="auto">
          <a:xfrm>
            <a:off x="762000" y="1295400"/>
            <a:ext cx="3848100" cy="1104900"/>
          </a:xfrm>
          <a:prstGeom prst="rect">
            <a:avLst/>
          </a:prstGeom>
          <a:noFill/>
          <a:ln w="9525">
            <a:noFill/>
            <a:miter lim="800000"/>
            <a:headEnd/>
            <a:tailEnd/>
          </a:ln>
        </p:spPr>
      </p:pic>
      <p:pic>
        <p:nvPicPr>
          <p:cNvPr id="256003" name="Picture 3"/>
          <p:cNvPicPr>
            <a:picLocks noChangeAspect="1" noChangeArrowheads="1"/>
          </p:cNvPicPr>
          <p:nvPr/>
        </p:nvPicPr>
        <p:blipFill>
          <a:blip r:embed="rId3" cstate="print"/>
          <a:srcRect/>
          <a:stretch>
            <a:fillRect/>
          </a:stretch>
        </p:blipFill>
        <p:spPr bwMode="auto">
          <a:xfrm>
            <a:off x="914400" y="2514600"/>
            <a:ext cx="4800600" cy="1725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004" name="Picture 4"/>
          <p:cNvPicPr>
            <a:picLocks noChangeAspect="1" noChangeArrowheads="1"/>
          </p:cNvPicPr>
          <p:nvPr/>
        </p:nvPicPr>
        <p:blipFill>
          <a:blip r:embed="rId4" cstate="print"/>
          <a:srcRect/>
          <a:stretch>
            <a:fillRect/>
          </a:stretch>
        </p:blipFill>
        <p:spPr bwMode="auto">
          <a:xfrm>
            <a:off x="914400" y="4433796"/>
            <a:ext cx="4800600" cy="2271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a:off x="5943600" y="3505200"/>
            <a:ext cx="6096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867400" y="4648200"/>
            <a:ext cx="6096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6005" name="Picture 5"/>
          <p:cNvPicPr>
            <a:picLocks noChangeAspect="1" noChangeArrowheads="1"/>
          </p:cNvPicPr>
          <p:nvPr/>
        </p:nvPicPr>
        <p:blipFill>
          <a:blip r:embed="rId5" cstate="print"/>
          <a:srcRect/>
          <a:stretch>
            <a:fillRect/>
          </a:stretch>
        </p:blipFill>
        <p:spPr bwMode="auto">
          <a:xfrm>
            <a:off x="6181725" y="3276600"/>
            <a:ext cx="2962275" cy="4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006" name="Picture 6"/>
          <p:cNvPicPr>
            <a:picLocks noChangeAspect="1" noChangeArrowheads="1"/>
          </p:cNvPicPr>
          <p:nvPr/>
        </p:nvPicPr>
        <p:blipFill>
          <a:blip r:embed="rId6" cstate="print"/>
          <a:srcRect/>
          <a:stretch>
            <a:fillRect/>
          </a:stretch>
        </p:blipFill>
        <p:spPr bwMode="auto">
          <a:xfrm>
            <a:off x="5867401" y="5648258"/>
            <a:ext cx="3200399" cy="572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86F77744-0308-434A-82FC-DEB67A89E99B}" type="slidenum">
              <a:rPr lang="fa-IR" smtClean="0"/>
              <a:pPr/>
              <a:t>264</a:t>
            </a:fld>
            <a:endParaRPr lang="fa-I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57026" name="Picture 2"/>
          <p:cNvPicPr>
            <a:picLocks noChangeAspect="1" noChangeArrowheads="1"/>
          </p:cNvPicPr>
          <p:nvPr/>
        </p:nvPicPr>
        <p:blipFill>
          <a:blip r:embed="rId2" cstate="print"/>
          <a:srcRect/>
          <a:stretch>
            <a:fillRect/>
          </a:stretch>
        </p:blipFill>
        <p:spPr bwMode="auto">
          <a:xfrm>
            <a:off x="52388" y="323850"/>
            <a:ext cx="9039225" cy="3181350"/>
          </a:xfrm>
          <a:prstGeom prst="rect">
            <a:avLst/>
          </a:prstGeom>
          <a:noFill/>
          <a:ln w="9525">
            <a:noFill/>
            <a:miter lim="800000"/>
            <a:headEnd/>
            <a:tailEnd/>
          </a:ln>
        </p:spPr>
      </p:pic>
      <p:pic>
        <p:nvPicPr>
          <p:cNvPr id="257027" name="Picture 3"/>
          <p:cNvPicPr>
            <a:picLocks noChangeAspect="1" noChangeArrowheads="1"/>
          </p:cNvPicPr>
          <p:nvPr/>
        </p:nvPicPr>
        <p:blipFill>
          <a:blip r:embed="rId3" cstate="print"/>
          <a:srcRect/>
          <a:stretch>
            <a:fillRect/>
          </a:stretch>
        </p:blipFill>
        <p:spPr bwMode="auto">
          <a:xfrm>
            <a:off x="2286000" y="3657600"/>
            <a:ext cx="4457700" cy="189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7028" name="Picture 4"/>
          <p:cNvPicPr>
            <a:picLocks noChangeAspect="1" noChangeArrowheads="1"/>
          </p:cNvPicPr>
          <p:nvPr/>
        </p:nvPicPr>
        <p:blipFill>
          <a:blip r:embed="rId4" cstate="print"/>
          <a:srcRect/>
          <a:stretch>
            <a:fillRect/>
          </a:stretch>
        </p:blipFill>
        <p:spPr bwMode="auto">
          <a:xfrm>
            <a:off x="6705600" y="990600"/>
            <a:ext cx="1847850" cy="533400"/>
          </a:xfrm>
          <a:prstGeom prst="rect">
            <a:avLst/>
          </a:prstGeom>
          <a:noFill/>
          <a:ln w="9525">
            <a:noFill/>
            <a:miter lim="800000"/>
            <a:headEnd/>
            <a:tailEnd/>
          </a:ln>
        </p:spPr>
      </p:pic>
      <p:sp>
        <p:nvSpPr>
          <p:cNvPr id="7" name="Rectangle 6"/>
          <p:cNvSpPr/>
          <p:nvPr/>
        </p:nvSpPr>
        <p:spPr>
          <a:xfrm>
            <a:off x="3810000" y="0"/>
            <a:ext cx="4003852"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dirty="0" smtClean="0"/>
              <a:t>area perpendicular to the velocity vector</a:t>
            </a:r>
            <a:endParaRPr lang="fa-IR" dirty="0"/>
          </a:p>
        </p:txBody>
      </p:sp>
      <p:cxnSp>
        <p:nvCxnSpPr>
          <p:cNvPr id="9" name="Straight Arrow Connector 8"/>
          <p:cNvCxnSpPr/>
          <p:nvPr/>
        </p:nvCxnSpPr>
        <p:spPr>
          <a:xfrm>
            <a:off x="7086600" y="381000"/>
            <a:ext cx="2286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86F77744-0308-434A-82FC-DEB67A89E99B}" type="slidenum">
              <a:rPr lang="fa-IR" smtClean="0"/>
              <a:pPr/>
              <a:t>265</a:t>
            </a:fld>
            <a:endParaRPr lang="fa-I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AND SINK</a:t>
            </a:r>
            <a:endParaRPr lang="fa-IR" dirty="0"/>
          </a:p>
        </p:txBody>
      </p:sp>
      <p:sp>
        <p:nvSpPr>
          <p:cNvPr id="3" name="Content Placeholder 2"/>
          <p:cNvSpPr>
            <a:spLocks noGrp="1"/>
          </p:cNvSpPr>
          <p:nvPr>
            <p:ph idx="1"/>
          </p:nvPr>
        </p:nvSpPr>
        <p:spPr/>
        <p:txBody>
          <a:bodyPr/>
          <a:lstStyle/>
          <a:p>
            <a:endParaRPr lang="fa-IR" dirty="0"/>
          </a:p>
        </p:txBody>
      </p:sp>
      <p:pic>
        <p:nvPicPr>
          <p:cNvPr id="241665" name="Picture 1"/>
          <p:cNvPicPr>
            <a:picLocks noChangeAspect="1" noChangeArrowheads="1"/>
          </p:cNvPicPr>
          <p:nvPr/>
        </p:nvPicPr>
        <p:blipFill>
          <a:blip r:embed="rId2" cstate="print"/>
          <a:srcRect/>
          <a:stretch>
            <a:fillRect/>
          </a:stretch>
        </p:blipFill>
        <p:spPr bwMode="auto">
          <a:xfrm>
            <a:off x="457200" y="1524000"/>
            <a:ext cx="3371850" cy="1533525"/>
          </a:xfrm>
          <a:prstGeom prst="rect">
            <a:avLst/>
          </a:prstGeom>
          <a:noFill/>
          <a:ln w="9525">
            <a:noFill/>
            <a:miter lim="800000"/>
            <a:headEnd/>
            <a:tailEnd/>
          </a:ln>
        </p:spPr>
      </p:pic>
      <p:pic>
        <p:nvPicPr>
          <p:cNvPr id="241666" name="Picture 2"/>
          <p:cNvPicPr>
            <a:picLocks noChangeAspect="1" noChangeArrowheads="1"/>
          </p:cNvPicPr>
          <p:nvPr/>
        </p:nvPicPr>
        <p:blipFill>
          <a:blip r:embed="rId3" cstate="print"/>
          <a:srcRect/>
          <a:stretch>
            <a:fillRect/>
          </a:stretch>
        </p:blipFill>
        <p:spPr bwMode="auto">
          <a:xfrm>
            <a:off x="4572000" y="2133600"/>
            <a:ext cx="1676400" cy="409575"/>
          </a:xfrm>
          <a:prstGeom prst="rect">
            <a:avLst/>
          </a:prstGeom>
          <a:noFill/>
          <a:ln w="9525">
            <a:noFill/>
            <a:miter lim="800000"/>
            <a:headEnd/>
            <a:tailEnd/>
          </a:ln>
        </p:spPr>
      </p:pic>
      <p:pic>
        <p:nvPicPr>
          <p:cNvPr id="241667" name="Picture 3"/>
          <p:cNvPicPr>
            <a:picLocks noChangeAspect="1" noChangeArrowheads="1"/>
          </p:cNvPicPr>
          <p:nvPr/>
        </p:nvPicPr>
        <p:blipFill>
          <a:blip r:embed="rId4" cstate="print"/>
          <a:srcRect/>
          <a:stretch>
            <a:fillRect/>
          </a:stretch>
        </p:blipFill>
        <p:spPr bwMode="auto">
          <a:xfrm>
            <a:off x="3429000" y="3200400"/>
            <a:ext cx="2362200" cy="104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1668" name="Picture 4"/>
          <p:cNvPicPr>
            <a:picLocks noChangeAspect="1" noChangeArrowheads="1"/>
          </p:cNvPicPr>
          <p:nvPr/>
        </p:nvPicPr>
        <p:blipFill>
          <a:blip r:embed="rId5" cstate="print"/>
          <a:srcRect/>
          <a:stretch>
            <a:fillRect/>
          </a:stretch>
        </p:blipFill>
        <p:spPr bwMode="auto">
          <a:xfrm>
            <a:off x="3733800" y="4419600"/>
            <a:ext cx="2019300" cy="1809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86F77744-0308-434A-82FC-DEB67A89E99B}" type="slidenum">
              <a:rPr lang="fa-IR" smtClean="0"/>
              <a:pPr/>
              <a:t>266</a:t>
            </a:fld>
            <a:endParaRPr lang="fa-I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Calculating B0 according to flow rate</a:t>
            </a:r>
            <a:endParaRPr lang="fa-IR" dirty="0"/>
          </a:p>
        </p:txBody>
      </p:sp>
      <p:pic>
        <p:nvPicPr>
          <p:cNvPr id="258050" name="Picture 2"/>
          <p:cNvPicPr>
            <a:picLocks noChangeAspect="1" noChangeArrowheads="1"/>
          </p:cNvPicPr>
          <p:nvPr/>
        </p:nvPicPr>
        <p:blipFill>
          <a:blip r:embed="rId2" cstate="print"/>
          <a:srcRect/>
          <a:stretch>
            <a:fillRect/>
          </a:stretch>
        </p:blipFill>
        <p:spPr bwMode="auto">
          <a:xfrm>
            <a:off x="838200" y="2743200"/>
            <a:ext cx="4305300" cy="161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8051" name="Picture 3"/>
          <p:cNvPicPr>
            <a:picLocks noChangeAspect="1" noChangeArrowheads="1"/>
          </p:cNvPicPr>
          <p:nvPr/>
        </p:nvPicPr>
        <p:blipFill>
          <a:blip r:embed="rId3" cstate="print"/>
          <a:srcRect/>
          <a:stretch>
            <a:fillRect/>
          </a:stretch>
        </p:blipFill>
        <p:spPr bwMode="auto">
          <a:xfrm>
            <a:off x="5410200" y="3200400"/>
            <a:ext cx="3114675" cy="125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8052" name="Picture 4"/>
          <p:cNvPicPr>
            <a:picLocks noChangeAspect="1" noChangeArrowheads="1"/>
          </p:cNvPicPr>
          <p:nvPr/>
        </p:nvPicPr>
        <p:blipFill>
          <a:blip r:embed="rId4" cstate="print"/>
          <a:srcRect/>
          <a:stretch>
            <a:fillRect/>
          </a:stretch>
        </p:blipFill>
        <p:spPr bwMode="auto">
          <a:xfrm>
            <a:off x="5181600" y="1676400"/>
            <a:ext cx="3714750" cy="628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8053" name="Picture 5"/>
          <p:cNvPicPr>
            <a:picLocks noChangeAspect="1" noChangeArrowheads="1"/>
          </p:cNvPicPr>
          <p:nvPr/>
        </p:nvPicPr>
        <p:blipFill>
          <a:blip r:embed="rId5" cstate="print"/>
          <a:srcRect t="15190" b="8861"/>
          <a:stretch>
            <a:fillRect/>
          </a:stretch>
        </p:blipFill>
        <p:spPr bwMode="auto">
          <a:xfrm>
            <a:off x="1524000" y="1295400"/>
            <a:ext cx="260985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8054" name="Picture 6"/>
          <p:cNvPicPr>
            <a:picLocks noChangeAspect="1" noChangeArrowheads="1"/>
          </p:cNvPicPr>
          <p:nvPr/>
        </p:nvPicPr>
        <p:blipFill>
          <a:blip r:embed="rId6" cstate="print"/>
          <a:srcRect/>
          <a:stretch>
            <a:fillRect/>
          </a:stretch>
        </p:blipFill>
        <p:spPr bwMode="auto">
          <a:xfrm>
            <a:off x="4343400" y="5105400"/>
            <a:ext cx="45085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86F77744-0308-434A-82FC-DEB67A89E99B}" type="slidenum">
              <a:rPr lang="fa-IR" smtClean="0"/>
              <a:pPr/>
              <a:t>267</a:t>
            </a:fld>
            <a:endParaRPr lang="fa-I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cstate="print"/>
          <a:srcRect/>
          <a:stretch>
            <a:fillRect/>
          </a:stretch>
        </p:blipFill>
        <p:spPr bwMode="auto">
          <a:xfrm>
            <a:off x="985838" y="790575"/>
            <a:ext cx="7172325" cy="527685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Doublet </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268</a:t>
            </a:fld>
            <a:endParaRPr lang="fa-I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FLOWDUE TO A DOUBLET</a:t>
            </a:r>
            <a:endParaRPr lang="fa-IR" dirty="0"/>
          </a:p>
        </p:txBody>
      </p:sp>
      <p:sp>
        <p:nvSpPr>
          <p:cNvPr id="3" name="Content Placeholder 2"/>
          <p:cNvSpPr>
            <a:spLocks noGrp="1"/>
          </p:cNvSpPr>
          <p:nvPr>
            <p:ph idx="1"/>
          </p:nvPr>
        </p:nvSpPr>
        <p:spPr/>
        <p:txBody>
          <a:bodyPr/>
          <a:lstStyle/>
          <a:p>
            <a:endParaRPr lang="fa-IR" dirty="0"/>
          </a:p>
        </p:txBody>
      </p:sp>
      <p:pic>
        <p:nvPicPr>
          <p:cNvPr id="240641" name="Picture 1"/>
          <p:cNvPicPr>
            <a:picLocks noChangeAspect="1" noChangeArrowheads="1"/>
          </p:cNvPicPr>
          <p:nvPr/>
        </p:nvPicPr>
        <p:blipFill>
          <a:blip r:embed="rId2" cstate="print"/>
          <a:srcRect/>
          <a:stretch>
            <a:fillRect/>
          </a:stretch>
        </p:blipFill>
        <p:spPr bwMode="auto">
          <a:xfrm>
            <a:off x="1752600" y="2286000"/>
            <a:ext cx="5915025" cy="26289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269</a:t>
            </a:fld>
            <a:endParaRPr lang="fa-I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lgn="l" rtl="0"/>
            <a:r>
              <a:rPr lang="en-US" dirty="0" smtClean="0">
                <a:solidFill>
                  <a:srgbClr val="FF0000"/>
                </a:solidFill>
              </a:rPr>
              <a:t>Divergence theorem:</a:t>
            </a:r>
          </a:p>
          <a:p>
            <a:pPr algn="l" rtl="0"/>
            <a:endParaRPr lang="en-US" dirty="0" smtClean="0">
              <a:solidFill>
                <a:srgbClr val="FF0000"/>
              </a:solidFill>
            </a:endParaRPr>
          </a:p>
          <a:p>
            <a:pPr algn="l" rtl="0"/>
            <a:endParaRPr lang="en-US" dirty="0" smtClean="0">
              <a:solidFill>
                <a:srgbClr val="FF0000"/>
              </a:solidFill>
            </a:endParaRPr>
          </a:p>
          <a:p>
            <a:pPr algn="l" rtl="0"/>
            <a:endParaRPr lang="en-US" dirty="0" smtClean="0">
              <a:solidFill>
                <a:srgbClr val="FF0000"/>
              </a:solidFill>
            </a:endParaRPr>
          </a:p>
          <a:p>
            <a:pPr algn="l" rtl="0"/>
            <a:r>
              <a:rPr lang="en-US" dirty="0" smtClean="0">
                <a:solidFill>
                  <a:srgbClr val="FF0000"/>
                </a:solidFill>
              </a:rPr>
              <a:t>As a result:</a:t>
            </a:r>
            <a:endParaRPr lang="fa-IR" dirty="0">
              <a:solidFill>
                <a:srgbClr val="FF0000"/>
              </a:solidFill>
            </a:endParaRPr>
          </a:p>
        </p:txBody>
      </p:sp>
      <p:pic>
        <p:nvPicPr>
          <p:cNvPr id="5122" name="Picture 2"/>
          <p:cNvPicPr>
            <a:picLocks noChangeAspect="1" noChangeArrowheads="1"/>
          </p:cNvPicPr>
          <p:nvPr/>
        </p:nvPicPr>
        <p:blipFill>
          <a:blip r:embed="rId3" cstate="print"/>
          <a:srcRect/>
          <a:stretch>
            <a:fillRect/>
          </a:stretch>
        </p:blipFill>
        <p:spPr bwMode="auto">
          <a:xfrm>
            <a:off x="1524000" y="1447800"/>
            <a:ext cx="5928527"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1"/>
          <p:cNvPicPr>
            <a:picLocks noChangeAspect="1" noChangeArrowheads="1"/>
          </p:cNvPicPr>
          <p:nvPr/>
        </p:nvPicPr>
        <p:blipFill>
          <a:blip r:embed="rId4" cstate="print"/>
          <a:srcRect/>
          <a:stretch>
            <a:fillRect/>
          </a:stretch>
        </p:blipFill>
        <p:spPr bwMode="auto">
          <a:xfrm>
            <a:off x="838200" y="3886200"/>
            <a:ext cx="7409331" cy="22098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27</a:t>
            </a:fld>
            <a:endParaRPr lang="fa-I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59074" name="Picture 2"/>
          <p:cNvPicPr>
            <a:picLocks noChangeAspect="1" noChangeArrowheads="1"/>
          </p:cNvPicPr>
          <p:nvPr/>
        </p:nvPicPr>
        <p:blipFill>
          <a:blip r:embed="rId2" cstate="print"/>
          <a:srcRect/>
          <a:stretch>
            <a:fillRect/>
          </a:stretch>
        </p:blipFill>
        <p:spPr bwMode="auto">
          <a:xfrm>
            <a:off x="490538" y="1862138"/>
            <a:ext cx="8162925" cy="31337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270</a:t>
            </a:fld>
            <a:endParaRPr lang="fa-I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cstate="print"/>
          <a:srcRect/>
          <a:stretch>
            <a:fillRect/>
          </a:stretch>
        </p:blipFill>
        <p:spPr bwMode="auto">
          <a:xfrm>
            <a:off x="1371600" y="533400"/>
            <a:ext cx="6103144" cy="83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1123" name="Picture 3"/>
          <p:cNvPicPr>
            <a:picLocks noChangeAspect="1" noChangeArrowheads="1"/>
          </p:cNvPicPr>
          <p:nvPr/>
        </p:nvPicPr>
        <p:blipFill>
          <a:blip r:embed="rId3" cstate="print"/>
          <a:srcRect/>
          <a:stretch>
            <a:fillRect/>
          </a:stretch>
        </p:blipFill>
        <p:spPr bwMode="auto">
          <a:xfrm>
            <a:off x="1676400" y="1524000"/>
            <a:ext cx="5242316"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271</a:t>
            </a:fld>
            <a:endParaRPr lang="fa-I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cstate="print"/>
          <a:srcRect/>
          <a:stretch>
            <a:fillRect/>
          </a:stretch>
        </p:blipFill>
        <p:spPr bwMode="auto">
          <a:xfrm>
            <a:off x="1219200" y="457200"/>
            <a:ext cx="7277100" cy="1381125"/>
          </a:xfrm>
          <a:prstGeom prst="rect">
            <a:avLst/>
          </a:prstGeom>
          <a:noFill/>
          <a:ln w="9525">
            <a:noFill/>
            <a:miter lim="800000"/>
            <a:headEnd/>
            <a:tailEnd/>
          </a:ln>
        </p:spPr>
      </p:pic>
      <p:sp>
        <p:nvSpPr>
          <p:cNvPr id="3" name="Right Arrow 2"/>
          <p:cNvSpPr/>
          <p:nvPr/>
        </p:nvSpPr>
        <p:spPr>
          <a:xfrm>
            <a:off x="457200" y="838200"/>
            <a:ext cx="457200" cy="685800"/>
          </a:xfrm>
          <a:prstGeom prst="right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pic>
        <p:nvPicPr>
          <p:cNvPr id="262147" name="Picture 3"/>
          <p:cNvPicPr>
            <a:picLocks noChangeAspect="1" noChangeArrowheads="1"/>
          </p:cNvPicPr>
          <p:nvPr/>
        </p:nvPicPr>
        <p:blipFill>
          <a:blip r:embed="rId3" cstate="print"/>
          <a:srcRect/>
          <a:stretch>
            <a:fillRect/>
          </a:stretch>
        </p:blipFill>
        <p:spPr bwMode="auto">
          <a:xfrm>
            <a:off x="-38100" y="1962903"/>
            <a:ext cx="9182100" cy="780297"/>
          </a:xfrm>
          <a:prstGeom prst="rect">
            <a:avLst/>
          </a:prstGeom>
          <a:noFill/>
          <a:ln w="9525">
            <a:noFill/>
            <a:miter lim="800000"/>
            <a:headEnd/>
            <a:tailEnd/>
          </a:ln>
        </p:spPr>
      </p:pic>
      <p:pic>
        <p:nvPicPr>
          <p:cNvPr id="262148" name="Picture 4"/>
          <p:cNvPicPr>
            <a:picLocks noChangeAspect="1" noChangeArrowheads="1"/>
          </p:cNvPicPr>
          <p:nvPr/>
        </p:nvPicPr>
        <p:blipFill>
          <a:blip r:embed="rId4" cstate="print"/>
          <a:srcRect/>
          <a:stretch>
            <a:fillRect/>
          </a:stretch>
        </p:blipFill>
        <p:spPr bwMode="auto">
          <a:xfrm>
            <a:off x="2667000" y="3352800"/>
            <a:ext cx="3829050" cy="12287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272</a:t>
            </a:fld>
            <a:endParaRPr lang="fa-I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a:t>
            </a:r>
            <a:r>
              <a:rPr lang="el-GR" dirty="0" smtClean="0">
                <a:latin typeface="Times New Roman"/>
                <a:cs typeface="Times New Roman"/>
              </a:rPr>
              <a:t>ψ</a:t>
            </a:r>
            <a:endParaRPr lang="fa-IR" dirty="0"/>
          </a:p>
        </p:txBody>
      </p:sp>
      <p:pic>
        <p:nvPicPr>
          <p:cNvPr id="263170" name="Picture 2"/>
          <p:cNvPicPr>
            <a:picLocks noChangeAspect="1" noChangeArrowheads="1"/>
          </p:cNvPicPr>
          <p:nvPr/>
        </p:nvPicPr>
        <p:blipFill>
          <a:blip r:embed="rId2" cstate="print"/>
          <a:srcRect/>
          <a:stretch>
            <a:fillRect/>
          </a:stretch>
        </p:blipFill>
        <p:spPr bwMode="auto">
          <a:xfrm>
            <a:off x="1143000" y="2286000"/>
            <a:ext cx="6650182" cy="3048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273</a:t>
            </a:fld>
            <a:endParaRPr lang="fa-I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264194" name="Picture 2"/>
          <p:cNvPicPr>
            <a:picLocks noChangeAspect="1" noChangeArrowheads="1"/>
          </p:cNvPicPr>
          <p:nvPr/>
        </p:nvPicPr>
        <p:blipFill>
          <a:blip r:embed="rId2" cstate="print"/>
          <a:srcRect/>
          <a:stretch>
            <a:fillRect/>
          </a:stretch>
        </p:blipFill>
        <p:spPr bwMode="auto">
          <a:xfrm>
            <a:off x="381000" y="1709738"/>
            <a:ext cx="8382000" cy="34385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274</a:t>
            </a:fld>
            <a:endParaRPr lang="fa-I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265218" name="Picture 2"/>
          <p:cNvPicPr>
            <a:picLocks noChangeAspect="1" noChangeArrowheads="1"/>
          </p:cNvPicPr>
          <p:nvPr/>
        </p:nvPicPr>
        <p:blipFill>
          <a:blip r:embed="rId2" cstate="print"/>
          <a:srcRect/>
          <a:stretch>
            <a:fillRect/>
          </a:stretch>
        </p:blipFill>
        <p:spPr bwMode="auto">
          <a:xfrm>
            <a:off x="0" y="1524000"/>
            <a:ext cx="9144000" cy="534629"/>
          </a:xfrm>
          <a:prstGeom prst="rect">
            <a:avLst/>
          </a:prstGeom>
          <a:noFill/>
          <a:ln w="9525">
            <a:noFill/>
            <a:miter lim="800000"/>
            <a:headEnd/>
            <a:tailEnd/>
          </a:ln>
        </p:spPr>
      </p:pic>
      <p:pic>
        <p:nvPicPr>
          <p:cNvPr id="265219" name="Picture 3"/>
          <p:cNvPicPr>
            <a:picLocks noChangeAspect="1" noChangeArrowheads="1"/>
          </p:cNvPicPr>
          <p:nvPr/>
        </p:nvPicPr>
        <p:blipFill>
          <a:blip r:embed="rId3" cstate="print"/>
          <a:srcRect/>
          <a:stretch>
            <a:fillRect/>
          </a:stretch>
        </p:blipFill>
        <p:spPr bwMode="auto">
          <a:xfrm>
            <a:off x="1752600" y="2667000"/>
            <a:ext cx="57531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275</a:t>
            </a:fld>
            <a:endParaRPr lang="fa-I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FLOWAROUNDA SPHERE</a:t>
            </a:r>
            <a:endParaRPr lang="fa-IR" dirty="0"/>
          </a:p>
        </p:txBody>
      </p:sp>
      <p:sp>
        <p:nvSpPr>
          <p:cNvPr id="3" name="Content Placeholder 2"/>
          <p:cNvSpPr>
            <a:spLocks noGrp="1"/>
          </p:cNvSpPr>
          <p:nvPr>
            <p:ph idx="1"/>
          </p:nvPr>
        </p:nvSpPr>
        <p:spPr/>
        <p:txBody>
          <a:bodyPr/>
          <a:lstStyle/>
          <a:p>
            <a:pPr algn="l" rtl="0"/>
            <a:r>
              <a:rPr lang="en-US" dirty="0" smtClean="0"/>
              <a:t>The stream function for a uniform flow past a sphere may be obtained by superimposing the solution for a uniform flow and that for a doublet.</a:t>
            </a:r>
            <a:endParaRPr lang="fa-IR" dirty="0"/>
          </a:p>
        </p:txBody>
      </p:sp>
      <p:pic>
        <p:nvPicPr>
          <p:cNvPr id="239617" name="Picture 1"/>
          <p:cNvPicPr>
            <a:picLocks noChangeAspect="1" noChangeArrowheads="1"/>
          </p:cNvPicPr>
          <p:nvPr/>
        </p:nvPicPr>
        <p:blipFill>
          <a:blip r:embed="rId2" cstate="print"/>
          <a:srcRect/>
          <a:stretch>
            <a:fillRect/>
          </a:stretch>
        </p:blipFill>
        <p:spPr bwMode="auto">
          <a:xfrm>
            <a:off x="1447800" y="3886200"/>
            <a:ext cx="6181725" cy="10382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276</a:t>
            </a:fld>
            <a:endParaRPr lang="fa-I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Times New Roman"/>
                <a:cs typeface="Times New Roman"/>
              </a:rPr>
              <a:t>Ψ</a:t>
            </a:r>
            <a:r>
              <a:rPr lang="en-US" dirty="0" smtClean="0">
                <a:latin typeface="Times New Roman"/>
                <a:cs typeface="Times New Roman"/>
              </a:rPr>
              <a:t>=0 is the sphere </a:t>
            </a:r>
            <a:r>
              <a:rPr lang="en-US" dirty="0" err="1" smtClean="0">
                <a:latin typeface="Times New Roman"/>
                <a:cs typeface="Times New Roman"/>
              </a:rPr>
              <a:t>suface</a:t>
            </a:r>
            <a:endParaRPr lang="fa-IR" dirty="0"/>
          </a:p>
        </p:txBody>
      </p:sp>
      <p:sp>
        <p:nvSpPr>
          <p:cNvPr id="3" name="Content Placeholder 2"/>
          <p:cNvSpPr>
            <a:spLocks noGrp="1"/>
          </p:cNvSpPr>
          <p:nvPr>
            <p:ph idx="1"/>
          </p:nvPr>
        </p:nvSpPr>
        <p:spPr/>
        <p:txBody>
          <a:bodyPr/>
          <a:lstStyle/>
          <a:p>
            <a:endParaRPr lang="fa-IR"/>
          </a:p>
        </p:txBody>
      </p:sp>
      <p:pic>
        <p:nvPicPr>
          <p:cNvPr id="266242" name="Picture 2"/>
          <p:cNvPicPr>
            <a:picLocks noChangeAspect="1" noChangeArrowheads="1"/>
          </p:cNvPicPr>
          <p:nvPr/>
        </p:nvPicPr>
        <p:blipFill>
          <a:blip r:embed="rId2" cstate="print"/>
          <a:srcRect/>
          <a:stretch>
            <a:fillRect/>
          </a:stretch>
        </p:blipFill>
        <p:spPr bwMode="auto">
          <a:xfrm>
            <a:off x="1981200" y="1600200"/>
            <a:ext cx="5495925" cy="1343025"/>
          </a:xfrm>
          <a:prstGeom prst="rect">
            <a:avLst/>
          </a:prstGeom>
          <a:noFill/>
          <a:ln w="9525">
            <a:noFill/>
            <a:miter lim="800000"/>
            <a:headEnd/>
            <a:tailEnd/>
          </a:ln>
        </p:spPr>
      </p:pic>
      <p:pic>
        <p:nvPicPr>
          <p:cNvPr id="266243" name="Picture 3"/>
          <p:cNvPicPr>
            <a:picLocks noChangeAspect="1" noChangeArrowheads="1"/>
          </p:cNvPicPr>
          <p:nvPr/>
        </p:nvPicPr>
        <p:blipFill>
          <a:blip r:embed="rId3" cstate="print"/>
          <a:srcRect/>
          <a:stretch>
            <a:fillRect/>
          </a:stretch>
        </p:blipFill>
        <p:spPr bwMode="auto">
          <a:xfrm>
            <a:off x="3128963" y="2767013"/>
            <a:ext cx="2886075" cy="1323975"/>
          </a:xfrm>
          <a:prstGeom prst="rect">
            <a:avLst/>
          </a:prstGeom>
          <a:noFill/>
          <a:ln w="9525">
            <a:noFill/>
            <a:miter lim="800000"/>
            <a:headEnd/>
            <a:tailEnd/>
          </a:ln>
        </p:spPr>
      </p:pic>
      <p:pic>
        <p:nvPicPr>
          <p:cNvPr id="266244" name="Picture 4"/>
          <p:cNvPicPr>
            <a:picLocks noChangeAspect="1" noChangeArrowheads="1"/>
          </p:cNvPicPr>
          <p:nvPr/>
        </p:nvPicPr>
        <p:blipFill>
          <a:blip r:embed="rId4" cstate="print"/>
          <a:srcRect/>
          <a:stretch>
            <a:fillRect/>
          </a:stretch>
        </p:blipFill>
        <p:spPr bwMode="auto">
          <a:xfrm>
            <a:off x="1981200" y="4495800"/>
            <a:ext cx="5667375" cy="1285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277</a:t>
            </a:fld>
            <a:endParaRPr lang="fa-I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Times New Roman"/>
                <a:cs typeface="Times New Roman"/>
              </a:rPr>
              <a:t>φ</a:t>
            </a:r>
            <a:endParaRPr lang="fa-IR" dirty="0"/>
          </a:p>
        </p:txBody>
      </p:sp>
      <p:pic>
        <p:nvPicPr>
          <p:cNvPr id="267266" name="Picture 2"/>
          <p:cNvPicPr>
            <a:picLocks noChangeAspect="1" noChangeArrowheads="1"/>
          </p:cNvPicPr>
          <p:nvPr/>
        </p:nvPicPr>
        <p:blipFill>
          <a:blip r:embed="rId3" cstate="print"/>
          <a:srcRect/>
          <a:stretch>
            <a:fillRect/>
          </a:stretch>
        </p:blipFill>
        <p:spPr bwMode="auto">
          <a:xfrm>
            <a:off x="838200" y="2743200"/>
            <a:ext cx="7248525" cy="1676400"/>
          </a:xfrm>
          <a:prstGeom prst="rect">
            <a:avLst/>
          </a:prstGeom>
          <a:noFill/>
          <a:ln w="9525">
            <a:noFill/>
            <a:miter lim="800000"/>
            <a:headEnd/>
            <a:tailEnd/>
          </a:ln>
        </p:spPr>
      </p:pic>
      <p:sp>
        <p:nvSpPr>
          <p:cNvPr id="6" name="Rectangle 5"/>
          <p:cNvSpPr/>
          <p:nvPr/>
        </p:nvSpPr>
        <p:spPr>
          <a:xfrm>
            <a:off x="914400" y="3124200"/>
            <a:ext cx="17526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Rectangle 4"/>
          <p:cNvSpPr/>
          <p:nvPr/>
        </p:nvSpPr>
        <p:spPr>
          <a:xfrm>
            <a:off x="533400" y="3192959"/>
            <a:ext cx="2209800" cy="769441"/>
          </a:xfrm>
          <a:prstGeom prst="rect">
            <a:avLst/>
          </a:prstGeom>
        </p:spPr>
        <p:txBody>
          <a:bodyPr wrap="square">
            <a:spAutoFit/>
          </a:bodyPr>
          <a:lstStyle/>
          <a:p>
            <a:r>
              <a:rPr lang="el-GR" sz="4400" dirty="0" smtClean="0">
                <a:latin typeface="Times New Roman"/>
                <a:cs typeface="Times New Roman"/>
              </a:rPr>
              <a:t>Φ</a:t>
            </a:r>
            <a:r>
              <a:rPr lang="en-US" sz="4400" dirty="0" smtClean="0">
                <a:latin typeface="Times New Roman"/>
                <a:cs typeface="Times New Roman"/>
              </a:rPr>
              <a:t>(r,</a:t>
            </a:r>
            <a:r>
              <a:rPr lang="el-GR" sz="4400" dirty="0" smtClean="0">
                <a:latin typeface="Times New Roman"/>
                <a:cs typeface="Times New Roman"/>
              </a:rPr>
              <a:t>θ</a:t>
            </a:r>
            <a:r>
              <a:rPr lang="en-US" sz="4400" dirty="0" smtClean="0">
                <a:latin typeface="Times New Roman"/>
                <a:cs typeface="Times New Roman"/>
              </a:rPr>
              <a:t>)</a:t>
            </a:r>
            <a:endParaRPr lang="fa-IR" sz="4400" dirty="0"/>
          </a:p>
        </p:txBody>
      </p:sp>
      <p:sp>
        <p:nvSpPr>
          <p:cNvPr id="7" name="Slide Number Placeholder 6"/>
          <p:cNvSpPr>
            <a:spLocks noGrp="1"/>
          </p:cNvSpPr>
          <p:nvPr>
            <p:ph type="sldNum" sz="quarter" idx="12"/>
          </p:nvPr>
        </p:nvSpPr>
        <p:spPr/>
        <p:txBody>
          <a:bodyPr/>
          <a:lstStyle/>
          <a:p>
            <a:fld id="{86F77744-0308-434A-82FC-DEB67A89E99B}" type="slidenum">
              <a:rPr lang="fa-IR" smtClean="0"/>
              <a:pPr/>
              <a:t>278</a:t>
            </a:fld>
            <a:endParaRPr lang="fa-I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Part III. Viscous Flows of Incompressible Fluids</a:t>
            </a:r>
            <a:endParaRPr lang="fa-IR" dirty="0"/>
          </a:p>
        </p:txBody>
      </p:sp>
      <p:sp>
        <p:nvSpPr>
          <p:cNvPr id="5" name="Subtitle 4"/>
          <p:cNvSpPr>
            <a:spLocks noGrp="1"/>
          </p:cNvSpPr>
          <p:nvPr>
            <p:ph type="subTitle" idx="1"/>
          </p:nvPr>
        </p:nvSpPr>
        <p:spPr/>
        <p:txBody>
          <a:bodyPr/>
          <a:lstStyle/>
          <a:p>
            <a:r>
              <a:rPr lang="en-US" dirty="0" smtClean="0"/>
              <a:t>Exact Solutions</a:t>
            </a:r>
            <a:endParaRPr lang="fa-IR" dirty="0"/>
          </a:p>
        </p:txBody>
      </p:sp>
      <p:sp>
        <p:nvSpPr>
          <p:cNvPr id="6" name="Slide Number Placeholder 5"/>
          <p:cNvSpPr>
            <a:spLocks noGrp="1"/>
          </p:cNvSpPr>
          <p:nvPr>
            <p:ph type="sldNum" sz="quarter" idx="12"/>
          </p:nvPr>
        </p:nvSpPr>
        <p:spPr/>
        <p:txBody>
          <a:bodyPr/>
          <a:lstStyle/>
          <a:p>
            <a:fld id="{86F77744-0308-434A-82FC-DEB67A89E99B}" type="slidenum">
              <a:rPr lang="fa-IR" smtClean="0"/>
              <a:pPr/>
              <a:t>279</a:t>
            </a:fld>
            <a:endParaRPr lang="fa-I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Every term is written in volume integral form:</a:t>
            </a:r>
            <a:endParaRPr lang="fa-IR" dirty="0"/>
          </a:p>
        </p:txBody>
      </p:sp>
      <p:sp>
        <p:nvSpPr>
          <p:cNvPr id="3" name="Content Placeholder 2"/>
          <p:cNvSpPr>
            <a:spLocks noGrp="1"/>
          </p:cNvSpPr>
          <p:nvPr>
            <p:ph idx="1"/>
          </p:nvPr>
        </p:nvSpPr>
        <p:spPr/>
        <p:txBody>
          <a:bodyPr/>
          <a:lstStyle/>
          <a:p>
            <a:pPr algn="l" rtl="0"/>
            <a:endParaRPr lang="en-US" dirty="0" smtClean="0"/>
          </a:p>
          <a:p>
            <a:pPr algn="l" rtl="0"/>
            <a:endParaRPr lang="en-US" dirty="0" smtClean="0"/>
          </a:p>
        </p:txBody>
      </p:sp>
      <p:pic>
        <p:nvPicPr>
          <p:cNvPr id="6146" name="Picture 2"/>
          <p:cNvPicPr>
            <a:picLocks noChangeAspect="1" noChangeArrowheads="1"/>
          </p:cNvPicPr>
          <p:nvPr/>
        </p:nvPicPr>
        <p:blipFill>
          <a:blip r:embed="rId2" cstate="print"/>
          <a:srcRect/>
          <a:stretch>
            <a:fillRect/>
          </a:stretch>
        </p:blipFill>
        <p:spPr bwMode="auto">
          <a:xfrm>
            <a:off x="3200400" y="1524000"/>
            <a:ext cx="2390775"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8177" name="Picture 1"/>
          <p:cNvPicPr>
            <a:picLocks noChangeAspect="1" noChangeArrowheads="1"/>
          </p:cNvPicPr>
          <p:nvPr/>
        </p:nvPicPr>
        <p:blipFill>
          <a:blip r:embed="rId3" cstate="print"/>
          <a:srcRect/>
          <a:stretch>
            <a:fillRect/>
          </a:stretch>
        </p:blipFill>
        <p:spPr bwMode="auto">
          <a:xfrm>
            <a:off x="381000" y="3581400"/>
            <a:ext cx="8324850" cy="1095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28</a:t>
            </a:fld>
            <a:endParaRPr lang="fa-I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Governing equation in this part</a:t>
            </a:r>
            <a:endParaRPr lang="fa-IR" dirty="0"/>
          </a:p>
        </p:txBody>
      </p:sp>
      <p:sp>
        <p:nvSpPr>
          <p:cNvPr id="3" name="Content Placeholder 2"/>
          <p:cNvSpPr>
            <a:spLocks noGrp="1"/>
          </p:cNvSpPr>
          <p:nvPr>
            <p:ph idx="1"/>
          </p:nvPr>
        </p:nvSpPr>
        <p:spPr/>
        <p:txBody>
          <a:bodyPr/>
          <a:lstStyle/>
          <a:p>
            <a:endParaRPr lang="fa-IR"/>
          </a:p>
        </p:txBody>
      </p:sp>
      <p:pic>
        <p:nvPicPr>
          <p:cNvPr id="252930" name="Picture 2"/>
          <p:cNvPicPr>
            <a:picLocks noChangeAspect="1" noChangeArrowheads="1"/>
          </p:cNvPicPr>
          <p:nvPr/>
        </p:nvPicPr>
        <p:blipFill>
          <a:blip r:embed="rId2" cstate="print"/>
          <a:srcRect/>
          <a:stretch>
            <a:fillRect/>
          </a:stretch>
        </p:blipFill>
        <p:spPr bwMode="auto">
          <a:xfrm>
            <a:off x="0" y="980151"/>
            <a:ext cx="9144000" cy="587784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280</a:t>
            </a:fld>
            <a:endParaRPr lang="fa-I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COUETTE FLOW</a:t>
            </a:r>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t>One of the simplest viscous-flow fields is that for flow between </a:t>
            </a:r>
            <a:r>
              <a:rPr lang="en-US" dirty="0" smtClean="0">
                <a:solidFill>
                  <a:srgbClr val="FF0000"/>
                </a:solidFill>
              </a:rPr>
              <a:t>two parallel surfaces</a:t>
            </a:r>
            <a:r>
              <a:rPr lang="en-US" dirty="0" smtClean="0"/>
              <a:t>, whose size in the z direction is supposed to be very large compared with their separation distance h.</a:t>
            </a:r>
          </a:p>
          <a:p>
            <a:pPr algn="l" rtl="0"/>
            <a:r>
              <a:rPr lang="en-US" dirty="0" smtClean="0"/>
              <a:t> The flow between these plates is taken to be in the x direction, and since there is no flow in the y direction, the pressure will be a function of x only. </a:t>
            </a:r>
          </a:p>
          <a:p>
            <a:pPr algn="l" rtl="0"/>
            <a:r>
              <a:rPr lang="en-US" dirty="0" smtClean="0"/>
              <a:t>That is, since there are no inertia, viscous, or external forces in the y direction, there can be no pressure gradient in that direction.</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281</a:t>
            </a:fld>
            <a:endParaRPr lang="fa-I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fa-IR" dirty="0"/>
          </a:p>
        </p:txBody>
      </p:sp>
      <p:sp>
        <p:nvSpPr>
          <p:cNvPr id="3" name="Title 1"/>
          <p:cNvSpPr txBox="1">
            <a:spLocks/>
          </p:cNvSpPr>
          <p:nvPr/>
        </p:nvSpPr>
        <p:spPr>
          <a:xfrm>
            <a:off x="381000" y="2286000"/>
            <a:ext cx="8229600" cy="1143000"/>
          </a:xfrm>
          <a:prstGeom prst="rect">
            <a:avLst/>
          </a:prstGeom>
        </p:spPr>
        <p:txBody>
          <a:bodyPr vert="horz" lIns="91440" tIns="45720" rIns="91440" bIns="45720" rtlCol="1" anchor="ctr">
            <a:normAutofit fontScale="92500" lnSpcReduction="2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Fluid</a:t>
            </a:r>
            <a:r>
              <a:rPr kumimoji="0" lang="en-US" sz="4400" b="0" i="0" u="none" strike="noStrike" kern="1200" cap="none" spc="0" normalizeH="0" noProof="0" dirty="0" smtClean="0">
                <a:ln>
                  <a:noFill/>
                </a:ln>
                <a:solidFill>
                  <a:srgbClr val="FF0000"/>
                </a:solidFill>
                <a:effectLst/>
                <a:uLnTx/>
                <a:uFillTx/>
                <a:latin typeface="+mj-lt"/>
                <a:ea typeface="+mj-ea"/>
                <a:cs typeface="+mj-cs"/>
              </a:rPr>
              <a:t> flows in x direction due to a pressure gradient in the x-dir</a:t>
            </a:r>
            <a:endParaRPr kumimoji="0" lang="fa-IR" sz="4400" b="0" i="0" u="none" strike="noStrike" kern="1200" cap="none" spc="0" normalizeH="0" baseline="0" noProof="0" dirty="0">
              <a:ln>
                <a:noFill/>
              </a:ln>
              <a:solidFill>
                <a:srgbClr val="FF0000"/>
              </a:solidFill>
              <a:effectLst/>
              <a:uLnTx/>
              <a:uFillTx/>
              <a:latin typeface="+mj-lt"/>
              <a:ea typeface="+mj-ea"/>
              <a:cs typeface="+mj-cs"/>
            </a:endParaRPr>
          </a:p>
        </p:txBody>
      </p:sp>
      <p:sp>
        <p:nvSpPr>
          <p:cNvPr id="4" name="Slide Number Placeholder 3"/>
          <p:cNvSpPr>
            <a:spLocks noGrp="1"/>
          </p:cNvSpPr>
          <p:nvPr>
            <p:ph type="sldNum" sz="quarter" idx="12"/>
          </p:nvPr>
        </p:nvSpPr>
        <p:spPr/>
        <p:txBody>
          <a:bodyPr/>
          <a:lstStyle/>
          <a:p>
            <a:fld id="{86F77744-0308-434A-82FC-DEB67A89E99B}" type="slidenum">
              <a:rPr lang="fa-IR" smtClean="0"/>
              <a:pPr/>
              <a:t>282</a:t>
            </a:fld>
            <a:endParaRPr lang="fa-IR"/>
          </a:p>
        </p:txBody>
      </p:sp>
      <p:cxnSp>
        <p:nvCxnSpPr>
          <p:cNvPr id="6" name="Straight Connector 5"/>
          <p:cNvCxnSpPr/>
          <p:nvPr/>
        </p:nvCxnSpPr>
        <p:spPr>
          <a:xfrm>
            <a:off x="1905000" y="4648200"/>
            <a:ext cx="3505200" cy="0"/>
          </a:xfrm>
          <a:prstGeom prst="line">
            <a:avLst/>
          </a:prstGeom>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1905000" y="5867400"/>
            <a:ext cx="3505200" cy="0"/>
          </a:xfrm>
          <a:prstGeom prst="line">
            <a:avLst/>
          </a:prstGeom>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1905000" y="4667250"/>
            <a:ext cx="3524250" cy="1143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219200" y="4953000"/>
            <a:ext cx="609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762125" y="5810250"/>
            <a:ext cx="914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1914525" y="5200650"/>
            <a:ext cx="0" cy="857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5486400" y="4629150"/>
            <a:ext cx="0" cy="1219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5181600" y="5120502"/>
                <a:ext cx="52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5181600" y="5120502"/>
                <a:ext cx="52900" cy="276999"/>
              </a:xfrm>
              <a:prstGeom prst="rect">
                <a:avLst/>
              </a:prstGeom>
              <a:blipFill>
                <a:blip r:embed="rId2"/>
                <a:stretch>
                  <a:fillRect l="-155556" r="-288889" b="-8889"/>
                </a:stretch>
              </a:blipFill>
            </p:spPr>
            <p:txBody>
              <a:bodyPr/>
              <a:lstStyle/>
              <a:p>
                <a:r>
                  <a:rPr lang="en-US">
                    <a:noFill/>
                  </a:rPr>
                  <a:t> </a:t>
                </a:r>
              </a:p>
            </p:txBody>
          </p:sp>
        </mc:Fallback>
      </mc:AlternateContent>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t>Governing equations for </a:t>
            </a:r>
            <a:r>
              <a:rPr lang="en-US" sz="2400" b="1" u="sng" dirty="0" smtClean="0"/>
              <a:t>Newtonian </a:t>
            </a:r>
            <a:r>
              <a:rPr lang="en-US" sz="2400" b="1" dirty="0" smtClean="0"/>
              <a:t>fluids</a:t>
            </a:r>
            <a:endParaRPr lang="fa-IR" sz="2400" b="1" dirty="0"/>
          </a:p>
        </p:txBody>
      </p:sp>
      <p:pic>
        <p:nvPicPr>
          <p:cNvPr id="18434" name="Picture 2"/>
          <p:cNvPicPr>
            <a:picLocks noChangeAspect="1" noChangeArrowheads="1"/>
          </p:cNvPicPr>
          <p:nvPr/>
        </p:nvPicPr>
        <p:blipFill>
          <a:blip r:embed="rId3" cstate="print"/>
          <a:srcRect/>
          <a:stretch>
            <a:fillRect/>
          </a:stretch>
        </p:blipFill>
        <p:spPr bwMode="auto">
          <a:xfrm>
            <a:off x="875490" y="1853942"/>
            <a:ext cx="7134225" cy="4410075"/>
          </a:xfrm>
          <a:prstGeom prst="rect">
            <a:avLst/>
          </a:prstGeom>
          <a:noFill/>
          <a:ln w="9525">
            <a:noFill/>
            <a:miter lim="800000"/>
            <a:headEnd/>
            <a:tailEnd/>
          </a:ln>
        </p:spPr>
      </p:pic>
      <p:sp>
        <p:nvSpPr>
          <p:cNvPr id="5" name="Rectangle 4"/>
          <p:cNvSpPr/>
          <p:nvPr/>
        </p:nvSpPr>
        <p:spPr>
          <a:xfrm>
            <a:off x="7467600" y="4572000"/>
            <a:ext cx="7620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7266765" y="2025237"/>
            <a:ext cx="7620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283</a:t>
            </a:fld>
            <a:endParaRPr lang="fa-IR"/>
          </a:p>
        </p:txBody>
      </p:sp>
      <p:cxnSp>
        <p:nvCxnSpPr>
          <p:cNvPr id="4" name="Straight Arrow Connector 3"/>
          <p:cNvCxnSpPr/>
          <p:nvPr/>
        </p:nvCxnSpPr>
        <p:spPr>
          <a:xfrm flipV="1">
            <a:off x="3581400" y="1752600"/>
            <a:ext cx="5334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109152" y="1999045"/>
            <a:ext cx="949438" cy="369332"/>
          </a:xfrm>
          <a:prstGeom prst="rect">
            <a:avLst/>
          </a:prstGeom>
        </p:spPr>
        <p:txBody>
          <a:bodyPr wrap="square">
            <a:spAutoFit/>
          </a:bodyPr>
          <a:lstStyle/>
          <a:p>
            <a:r>
              <a:rPr lang="en-US" dirty="0" smtClean="0"/>
              <a:t>u=u(y</a:t>
            </a:r>
            <a:r>
              <a:rPr lang="en-US" dirty="0"/>
              <a:t>)</a:t>
            </a:r>
          </a:p>
        </p:txBody>
      </p:sp>
      <p:cxnSp>
        <p:nvCxnSpPr>
          <p:cNvPr id="10" name="Straight Arrow Connector 9"/>
          <p:cNvCxnSpPr/>
          <p:nvPr/>
        </p:nvCxnSpPr>
        <p:spPr>
          <a:xfrm flipV="1">
            <a:off x="6679277" y="22098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srcRect/>
          <a:stretch>
            <a:fillRect/>
          </a:stretch>
        </p:blipFill>
        <p:spPr bwMode="auto">
          <a:xfrm>
            <a:off x="76200" y="2971800"/>
            <a:ext cx="9018925"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Arrow Connector 12"/>
          <p:cNvCxnSpPr/>
          <p:nvPr/>
        </p:nvCxnSpPr>
        <p:spPr>
          <a:xfrm flipV="1">
            <a:off x="457200" y="2781300"/>
            <a:ext cx="1066800" cy="179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382000" y="2743200"/>
            <a:ext cx="612488" cy="1862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514600" y="2781300"/>
            <a:ext cx="609600" cy="179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96314" y="2596634"/>
            <a:ext cx="630301" cy="369332"/>
          </a:xfrm>
          <a:prstGeom prst="rect">
            <a:avLst/>
          </a:prstGeom>
        </p:spPr>
        <p:txBody>
          <a:bodyPr wrap="none">
            <a:spAutoFit/>
          </a:bodyPr>
          <a:lstStyle/>
          <a:p>
            <a:r>
              <a:rPr lang="en-US" dirty="0"/>
              <a:t>X-</a:t>
            </a:r>
            <a:r>
              <a:rPr lang="en-US" dirty="0" err="1"/>
              <a:t>dir</a:t>
            </a:r>
            <a:endParaRPr lang="en-US" dirty="0"/>
          </a:p>
        </p:txBody>
      </p:sp>
      <p:pic>
        <p:nvPicPr>
          <p:cNvPr id="20" name="Picture 2"/>
          <p:cNvPicPr>
            <a:picLocks noChangeAspect="1" noChangeArrowheads="1"/>
          </p:cNvPicPr>
          <p:nvPr/>
        </p:nvPicPr>
        <p:blipFill>
          <a:blip r:embed="rId4" cstate="print"/>
          <a:srcRect/>
          <a:stretch>
            <a:fillRect/>
          </a:stretch>
        </p:blipFill>
        <p:spPr bwMode="auto">
          <a:xfrm>
            <a:off x="125075" y="5077438"/>
            <a:ext cx="9018925"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p:cNvSpPr/>
          <p:nvPr/>
        </p:nvSpPr>
        <p:spPr>
          <a:xfrm>
            <a:off x="76200" y="4756666"/>
            <a:ext cx="622285" cy="369332"/>
          </a:xfrm>
          <a:prstGeom prst="rect">
            <a:avLst/>
          </a:prstGeom>
        </p:spPr>
        <p:txBody>
          <a:bodyPr wrap="none">
            <a:spAutoFit/>
          </a:bodyPr>
          <a:lstStyle/>
          <a:p>
            <a:r>
              <a:rPr lang="en-US" dirty="0"/>
              <a:t>Y-</a:t>
            </a:r>
            <a:r>
              <a:rPr lang="en-US" dirty="0" err="1"/>
              <a:t>dir</a:t>
            </a:r>
            <a:endParaRPr lang="en-US" dirty="0"/>
          </a:p>
        </p:txBody>
      </p:sp>
      <p:cxnSp>
        <p:nvCxnSpPr>
          <p:cNvPr id="22" name="Straight Arrow Connector 21"/>
          <p:cNvCxnSpPr/>
          <p:nvPr/>
        </p:nvCxnSpPr>
        <p:spPr>
          <a:xfrm flipV="1">
            <a:off x="511464" y="4941332"/>
            <a:ext cx="1012536" cy="1611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213120" y="5071701"/>
            <a:ext cx="1139680" cy="151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726060" y="5125998"/>
            <a:ext cx="760340" cy="1427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324600" y="5125998"/>
            <a:ext cx="1038225" cy="1578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8382000" y="5377005"/>
            <a:ext cx="533400" cy="124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000500" y="3043489"/>
            <a:ext cx="3848100" cy="15624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5895975" y="1888079"/>
                <a:ext cx="52900" cy="5740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𝑢</m:t>
                          </m:r>
                        </m:num>
                        <m:den>
                          <m:r>
                            <a:rPr lang="en-US" i="1" smtClean="0">
                              <a:latin typeface="Cambria Math" panose="02040503050406030204" pitchFamily="18" charset="0"/>
                            </a:rPr>
                            <m:t>𝜕</m:t>
                          </m:r>
                          <m:r>
                            <a:rPr lang="en-US" b="0" i="1" smtClean="0">
                              <a:latin typeface="Cambria Math" panose="02040503050406030204" pitchFamily="18" charset="0"/>
                            </a:rPr>
                            <m:t>𝑦</m:t>
                          </m:r>
                        </m:den>
                      </m:f>
                      <m:r>
                        <a:rPr lang="en-US" b="0" i="1" smtClean="0">
                          <a:latin typeface="Cambria Math" panose="02040503050406030204" pitchFamily="18" charset="0"/>
                        </a:rPr>
                        <m:t>=</m:t>
                      </m:r>
                      <m:r>
                        <a:rPr lang="en-US" b="0" i="1" smtClean="0">
                          <a:latin typeface="Cambria Math" panose="02040503050406030204" pitchFamily="18" charset="0"/>
                        </a:rPr>
                        <m:t>0</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895975" y="1888079"/>
                <a:ext cx="52900" cy="574003"/>
              </a:xfrm>
              <a:prstGeom prst="rect">
                <a:avLst/>
              </a:prstGeom>
              <a:blipFill>
                <a:blip r:embed="rId5"/>
                <a:stretch>
                  <a:fillRect r="-1133333"/>
                </a:stretch>
              </a:blipFill>
            </p:spPr>
            <p:txBody>
              <a:bodyPr/>
              <a:lstStyle/>
              <a:p>
                <a:r>
                  <a:rPr lang="en-US">
                    <a:noFill/>
                  </a:rPr>
                  <a:t> </a:t>
                </a:r>
              </a:p>
            </p:txBody>
          </p:sp>
        </mc:Fallback>
      </mc:AlternateContent>
    </p:spTree>
    <p:extLst>
      <p:ext uri="{BB962C8B-B14F-4D97-AF65-F5344CB8AC3E}">
        <p14:creationId xmlns:p14="http://schemas.microsoft.com/office/powerpoint/2010/main" val="255617380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a:t>
            </a:r>
            <a:r>
              <a:rPr lang="en-US" dirty="0" smtClean="0"/>
              <a:t>solution</a:t>
            </a:r>
            <a:endParaRPr lang="fa-IR" dirty="0"/>
          </a:p>
        </p:txBody>
      </p:sp>
      <p:pic>
        <p:nvPicPr>
          <p:cNvPr id="253955" name="Picture 3"/>
          <p:cNvPicPr>
            <a:picLocks noChangeAspect="1" noChangeArrowheads="1"/>
          </p:cNvPicPr>
          <p:nvPr/>
        </p:nvPicPr>
        <p:blipFill>
          <a:blip r:embed="rId2" cstate="print"/>
          <a:srcRect/>
          <a:stretch>
            <a:fillRect/>
          </a:stretch>
        </p:blipFill>
        <p:spPr bwMode="auto">
          <a:xfrm>
            <a:off x="2514600" y="2108994"/>
            <a:ext cx="3383902" cy="1295400"/>
          </a:xfrm>
          <a:prstGeom prst="rect">
            <a:avLst/>
          </a:prstGeom>
          <a:noFill/>
          <a:ln w="9525">
            <a:noFill/>
            <a:miter lim="800000"/>
            <a:headEnd/>
            <a:tailEnd/>
          </a:ln>
        </p:spPr>
      </p:pic>
      <p:pic>
        <p:nvPicPr>
          <p:cNvPr id="253956" name="Picture 4"/>
          <p:cNvPicPr>
            <a:picLocks noChangeAspect="1" noChangeArrowheads="1"/>
          </p:cNvPicPr>
          <p:nvPr/>
        </p:nvPicPr>
        <p:blipFill>
          <a:blip r:embed="rId3" cstate="print"/>
          <a:srcRect/>
          <a:stretch>
            <a:fillRect/>
          </a:stretch>
        </p:blipFill>
        <p:spPr bwMode="auto">
          <a:xfrm>
            <a:off x="914400" y="4114800"/>
            <a:ext cx="5191125" cy="14859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284</a:t>
            </a:fld>
            <a:endParaRPr lang="fa-I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conditions:</a:t>
            </a:r>
            <a:endParaRPr lang="fa-IR" dirty="0"/>
          </a:p>
        </p:txBody>
      </p:sp>
      <p:pic>
        <p:nvPicPr>
          <p:cNvPr id="3" name="Picture 5"/>
          <p:cNvPicPr>
            <a:picLocks noChangeAspect="1" noChangeArrowheads="1"/>
          </p:cNvPicPr>
          <p:nvPr/>
        </p:nvPicPr>
        <p:blipFill>
          <a:blip r:embed="rId2" cstate="print"/>
          <a:srcRect/>
          <a:stretch>
            <a:fillRect/>
          </a:stretch>
        </p:blipFill>
        <p:spPr bwMode="auto">
          <a:xfrm>
            <a:off x="0" y="1219200"/>
            <a:ext cx="9144000" cy="1081646"/>
          </a:xfrm>
          <a:prstGeom prst="rect">
            <a:avLst/>
          </a:prstGeom>
          <a:noFill/>
          <a:ln w="9525">
            <a:noFill/>
            <a:miter lim="800000"/>
            <a:headEnd/>
            <a:tailEnd/>
          </a:ln>
        </p:spPr>
      </p:pic>
      <p:pic>
        <p:nvPicPr>
          <p:cNvPr id="254978" name="Picture 2"/>
          <p:cNvPicPr>
            <a:picLocks noChangeAspect="1" noChangeArrowheads="1"/>
          </p:cNvPicPr>
          <p:nvPr/>
        </p:nvPicPr>
        <p:blipFill>
          <a:blip r:embed="rId3" cstate="print"/>
          <a:srcRect/>
          <a:stretch>
            <a:fillRect/>
          </a:stretch>
        </p:blipFill>
        <p:spPr bwMode="auto">
          <a:xfrm>
            <a:off x="2286000" y="2514600"/>
            <a:ext cx="4629150" cy="1257300"/>
          </a:xfrm>
          <a:prstGeom prst="rect">
            <a:avLst/>
          </a:prstGeom>
          <a:noFill/>
          <a:ln w="9525">
            <a:noFill/>
            <a:miter lim="800000"/>
            <a:headEnd/>
            <a:tailEnd/>
          </a:ln>
        </p:spPr>
      </p:pic>
      <p:pic>
        <p:nvPicPr>
          <p:cNvPr id="254979" name="Picture 3"/>
          <p:cNvPicPr>
            <a:picLocks noChangeAspect="1" noChangeArrowheads="1"/>
          </p:cNvPicPr>
          <p:nvPr/>
        </p:nvPicPr>
        <p:blipFill>
          <a:blip r:embed="rId4" cstate="print"/>
          <a:srcRect/>
          <a:stretch>
            <a:fillRect/>
          </a:stretch>
        </p:blipFill>
        <p:spPr bwMode="auto">
          <a:xfrm>
            <a:off x="457200" y="3962400"/>
            <a:ext cx="3114675" cy="1314450"/>
          </a:xfrm>
          <a:prstGeom prst="rect">
            <a:avLst/>
          </a:prstGeom>
          <a:noFill/>
          <a:ln w="9525">
            <a:noFill/>
            <a:miter lim="800000"/>
            <a:headEnd/>
            <a:tailEnd/>
          </a:ln>
        </p:spPr>
      </p:pic>
      <p:sp>
        <p:nvSpPr>
          <p:cNvPr id="6" name="Right Arrow 5"/>
          <p:cNvSpPr/>
          <p:nvPr/>
        </p:nvSpPr>
        <p:spPr>
          <a:xfrm>
            <a:off x="3657600" y="4419600"/>
            <a:ext cx="1066800" cy="4572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pic>
        <p:nvPicPr>
          <p:cNvPr id="254980" name="Picture 4"/>
          <p:cNvPicPr>
            <a:picLocks noChangeAspect="1" noChangeArrowheads="1"/>
          </p:cNvPicPr>
          <p:nvPr/>
        </p:nvPicPr>
        <p:blipFill>
          <a:blip r:embed="rId5" cstate="print"/>
          <a:srcRect/>
          <a:stretch>
            <a:fillRect/>
          </a:stretch>
        </p:blipFill>
        <p:spPr bwMode="auto">
          <a:xfrm>
            <a:off x="4953000" y="3962400"/>
            <a:ext cx="3695700" cy="14097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6F77744-0308-434A-82FC-DEB67A89E99B}" type="slidenum">
              <a:rPr lang="fa-IR" smtClean="0"/>
              <a:pPr/>
              <a:t>285</a:t>
            </a:fld>
            <a:endParaRPr lang="fa-I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Case 2.</a:t>
            </a:r>
            <a:endParaRPr lang="fa-IR" dirty="0"/>
          </a:p>
        </p:txBody>
      </p:sp>
      <p:sp>
        <p:nvSpPr>
          <p:cNvPr id="3" name="Subtitle 2"/>
          <p:cNvSpPr>
            <a:spLocks noGrp="1"/>
          </p:cNvSpPr>
          <p:nvPr>
            <p:ph type="subTitle" idx="1"/>
          </p:nvPr>
        </p:nvSpPr>
        <p:spPr/>
        <p:txBody>
          <a:bodyPr>
            <a:normAutofit/>
          </a:bodyPr>
          <a:lstStyle/>
          <a:p>
            <a:r>
              <a:rPr lang="en-US" dirty="0" smtClean="0">
                <a:solidFill>
                  <a:schemeClr val="tx1"/>
                </a:solidFill>
              </a:rPr>
              <a:t>move one of the two surfaces.</a:t>
            </a:r>
          </a:p>
          <a:p>
            <a:r>
              <a:rPr lang="en-US" dirty="0" smtClean="0">
                <a:solidFill>
                  <a:schemeClr val="tx1"/>
                </a:solidFill>
              </a:rPr>
              <a:t>such a situation, which is referred to as plane </a:t>
            </a:r>
            <a:r>
              <a:rPr lang="en-US" dirty="0" err="1" smtClean="0">
                <a:solidFill>
                  <a:schemeClr val="tx1"/>
                </a:solidFill>
              </a:rPr>
              <a:t>Couette</a:t>
            </a:r>
            <a:r>
              <a:rPr lang="en-US" dirty="0" smtClean="0">
                <a:solidFill>
                  <a:schemeClr val="tx1"/>
                </a:solidFill>
              </a:rPr>
              <a:t> flow.</a:t>
            </a:r>
            <a:endParaRPr lang="fa-IR" dirty="0">
              <a:solidFill>
                <a:schemeClr val="tx1"/>
              </a:solidFill>
            </a:endParaRPr>
          </a:p>
        </p:txBody>
      </p:sp>
      <p:sp>
        <p:nvSpPr>
          <p:cNvPr id="4" name="Slide Number Placeholder 3"/>
          <p:cNvSpPr>
            <a:spLocks noGrp="1"/>
          </p:cNvSpPr>
          <p:nvPr>
            <p:ph type="sldNum" sz="quarter" idx="12"/>
          </p:nvPr>
        </p:nvSpPr>
        <p:spPr/>
        <p:txBody>
          <a:bodyPr/>
          <a:lstStyle/>
          <a:p>
            <a:fld id="{86F77744-0308-434A-82FC-DEB67A89E99B}" type="slidenum">
              <a:rPr lang="fa-IR" smtClean="0"/>
              <a:pPr/>
              <a:t>286</a:t>
            </a:fld>
            <a:endParaRPr lang="fa-IR"/>
          </a:p>
        </p:txBody>
      </p:sp>
      <p:grpSp>
        <p:nvGrpSpPr>
          <p:cNvPr id="13" name="Group 12"/>
          <p:cNvGrpSpPr/>
          <p:nvPr/>
        </p:nvGrpSpPr>
        <p:grpSpPr>
          <a:xfrm>
            <a:off x="2371725" y="838200"/>
            <a:ext cx="3724275" cy="1428750"/>
            <a:chOff x="1762125" y="4629150"/>
            <a:chExt cx="3724275" cy="1428750"/>
          </a:xfrm>
        </p:grpSpPr>
        <p:cxnSp>
          <p:nvCxnSpPr>
            <p:cNvPr id="5" name="Straight Connector 4"/>
            <p:cNvCxnSpPr/>
            <p:nvPr/>
          </p:nvCxnSpPr>
          <p:spPr>
            <a:xfrm>
              <a:off x="1905000" y="4648200"/>
              <a:ext cx="3505200" cy="0"/>
            </a:xfrm>
            <a:prstGeom prst="line">
              <a:avLst/>
            </a:prstGeom>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1905000" y="5867400"/>
              <a:ext cx="3505200" cy="0"/>
            </a:xfrm>
            <a:prstGeom prst="line">
              <a:avLst/>
            </a:prstGeom>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1905000" y="4667250"/>
              <a:ext cx="3524250" cy="1143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762125" y="5810250"/>
              <a:ext cx="914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1914525" y="5200650"/>
              <a:ext cx="0" cy="857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5486400" y="4629150"/>
              <a:ext cx="0" cy="1219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5181600" y="5120502"/>
                  <a:ext cx="52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5181600" y="5120502"/>
                  <a:ext cx="52900" cy="276999"/>
                </a:xfrm>
                <a:prstGeom prst="rect">
                  <a:avLst/>
                </a:prstGeom>
                <a:blipFill>
                  <a:blip r:embed="rId2"/>
                  <a:stretch>
                    <a:fillRect l="-155556" r="-288889" b="-6522"/>
                  </a:stretch>
                </a:blipFill>
              </p:spPr>
              <p:txBody>
                <a:bodyPr/>
                <a:lstStyle/>
                <a:p>
                  <a:r>
                    <a:rPr lang="en-US">
                      <a:noFill/>
                    </a:rPr>
                    <a:t> </a:t>
                  </a:r>
                </a:p>
              </p:txBody>
            </p:sp>
          </mc:Fallback>
        </mc:AlternateContent>
      </p:grpSp>
      <p:sp>
        <p:nvSpPr>
          <p:cNvPr id="14" name="Right Arrow 13"/>
          <p:cNvSpPr/>
          <p:nvPr/>
        </p:nvSpPr>
        <p:spPr>
          <a:xfrm>
            <a:off x="6019800" y="762000"/>
            <a:ext cx="838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1426" name="Picture 2" descr="https://upload.wikimedia.org/wikipedia/commons/thumb/9/93/Laminar_shear.svg/300px-Laminar_shear.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463" y="1347359"/>
            <a:ext cx="2195512" cy="15661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t>Governing equations for </a:t>
            </a:r>
            <a:r>
              <a:rPr lang="en-US" sz="2400" b="1" u="sng" dirty="0" smtClean="0"/>
              <a:t>Newtonian </a:t>
            </a:r>
            <a:r>
              <a:rPr lang="en-US" sz="2400" b="1" dirty="0" smtClean="0"/>
              <a:t>fluids</a:t>
            </a:r>
            <a:endParaRPr lang="fa-IR" sz="2400" b="1" dirty="0"/>
          </a:p>
        </p:txBody>
      </p:sp>
      <p:pic>
        <p:nvPicPr>
          <p:cNvPr id="18434" name="Picture 2"/>
          <p:cNvPicPr>
            <a:picLocks noChangeAspect="1" noChangeArrowheads="1"/>
          </p:cNvPicPr>
          <p:nvPr/>
        </p:nvPicPr>
        <p:blipFill>
          <a:blip r:embed="rId3" cstate="print"/>
          <a:srcRect/>
          <a:stretch>
            <a:fillRect/>
          </a:stretch>
        </p:blipFill>
        <p:spPr bwMode="auto">
          <a:xfrm>
            <a:off x="875490" y="1853942"/>
            <a:ext cx="7134225" cy="4410075"/>
          </a:xfrm>
          <a:prstGeom prst="rect">
            <a:avLst/>
          </a:prstGeom>
          <a:noFill/>
          <a:ln w="9525">
            <a:noFill/>
            <a:miter lim="800000"/>
            <a:headEnd/>
            <a:tailEnd/>
          </a:ln>
        </p:spPr>
      </p:pic>
      <p:sp>
        <p:nvSpPr>
          <p:cNvPr id="5" name="Rectangle 4"/>
          <p:cNvSpPr/>
          <p:nvPr/>
        </p:nvSpPr>
        <p:spPr>
          <a:xfrm>
            <a:off x="7467600" y="4572000"/>
            <a:ext cx="7620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7266765" y="2025237"/>
            <a:ext cx="7620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287</a:t>
            </a:fld>
            <a:endParaRPr lang="fa-IR"/>
          </a:p>
        </p:txBody>
      </p:sp>
      <p:cxnSp>
        <p:nvCxnSpPr>
          <p:cNvPr id="4" name="Straight Arrow Connector 3"/>
          <p:cNvCxnSpPr/>
          <p:nvPr/>
        </p:nvCxnSpPr>
        <p:spPr>
          <a:xfrm flipV="1">
            <a:off x="3581400" y="1752600"/>
            <a:ext cx="5334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109152" y="1999045"/>
            <a:ext cx="949438" cy="369332"/>
          </a:xfrm>
          <a:prstGeom prst="rect">
            <a:avLst/>
          </a:prstGeom>
        </p:spPr>
        <p:txBody>
          <a:bodyPr wrap="square">
            <a:spAutoFit/>
          </a:bodyPr>
          <a:lstStyle/>
          <a:p>
            <a:r>
              <a:rPr lang="en-US" dirty="0" smtClean="0"/>
              <a:t>u=u(y</a:t>
            </a:r>
            <a:r>
              <a:rPr lang="en-US" dirty="0"/>
              <a:t>)</a:t>
            </a:r>
          </a:p>
        </p:txBody>
      </p:sp>
      <p:cxnSp>
        <p:nvCxnSpPr>
          <p:cNvPr id="10" name="Straight Arrow Connector 9"/>
          <p:cNvCxnSpPr/>
          <p:nvPr/>
        </p:nvCxnSpPr>
        <p:spPr>
          <a:xfrm flipV="1">
            <a:off x="6679277" y="22098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srcRect/>
          <a:stretch>
            <a:fillRect/>
          </a:stretch>
        </p:blipFill>
        <p:spPr bwMode="auto">
          <a:xfrm>
            <a:off x="76200" y="3049226"/>
            <a:ext cx="9018925"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Arrow Connector 12"/>
          <p:cNvCxnSpPr/>
          <p:nvPr/>
        </p:nvCxnSpPr>
        <p:spPr>
          <a:xfrm flipV="1">
            <a:off x="457200" y="2781300"/>
            <a:ext cx="1066800" cy="179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382000" y="2743200"/>
            <a:ext cx="612488" cy="1862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514600" y="2781300"/>
            <a:ext cx="609600" cy="179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96314" y="2596634"/>
            <a:ext cx="630301" cy="369332"/>
          </a:xfrm>
          <a:prstGeom prst="rect">
            <a:avLst/>
          </a:prstGeom>
        </p:spPr>
        <p:txBody>
          <a:bodyPr wrap="none">
            <a:spAutoFit/>
          </a:bodyPr>
          <a:lstStyle/>
          <a:p>
            <a:r>
              <a:rPr lang="en-US" dirty="0"/>
              <a:t>X-</a:t>
            </a:r>
            <a:r>
              <a:rPr lang="en-US" dirty="0" err="1"/>
              <a:t>dir</a:t>
            </a:r>
            <a:endParaRPr lang="en-US" dirty="0"/>
          </a:p>
        </p:txBody>
      </p:sp>
      <p:pic>
        <p:nvPicPr>
          <p:cNvPr id="20" name="Picture 2"/>
          <p:cNvPicPr>
            <a:picLocks noChangeAspect="1" noChangeArrowheads="1"/>
          </p:cNvPicPr>
          <p:nvPr/>
        </p:nvPicPr>
        <p:blipFill>
          <a:blip r:embed="rId4" cstate="print"/>
          <a:srcRect/>
          <a:stretch>
            <a:fillRect/>
          </a:stretch>
        </p:blipFill>
        <p:spPr bwMode="auto">
          <a:xfrm>
            <a:off x="125075" y="5077438"/>
            <a:ext cx="9018925"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p:cNvSpPr/>
          <p:nvPr/>
        </p:nvSpPr>
        <p:spPr>
          <a:xfrm>
            <a:off x="76200" y="4756666"/>
            <a:ext cx="622285" cy="369332"/>
          </a:xfrm>
          <a:prstGeom prst="rect">
            <a:avLst/>
          </a:prstGeom>
        </p:spPr>
        <p:txBody>
          <a:bodyPr wrap="none">
            <a:spAutoFit/>
          </a:bodyPr>
          <a:lstStyle/>
          <a:p>
            <a:r>
              <a:rPr lang="en-US" dirty="0"/>
              <a:t>Y-</a:t>
            </a:r>
            <a:r>
              <a:rPr lang="en-US" dirty="0" err="1"/>
              <a:t>dir</a:t>
            </a:r>
            <a:endParaRPr lang="en-US" dirty="0"/>
          </a:p>
        </p:txBody>
      </p:sp>
      <p:cxnSp>
        <p:nvCxnSpPr>
          <p:cNvPr id="22" name="Straight Arrow Connector 21"/>
          <p:cNvCxnSpPr/>
          <p:nvPr/>
        </p:nvCxnSpPr>
        <p:spPr>
          <a:xfrm flipV="1">
            <a:off x="511464" y="4941332"/>
            <a:ext cx="1012536" cy="1611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213120" y="5071701"/>
            <a:ext cx="1139680" cy="151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726060" y="5125998"/>
            <a:ext cx="760340" cy="1427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324600" y="5125998"/>
            <a:ext cx="1038225" cy="1578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8382000" y="5377005"/>
            <a:ext cx="533400" cy="124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000500" y="3043489"/>
            <a:ext cx="3848100" cy="15624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5895975" y="1888079"/>
                <a:ext cx="52900" cy="5740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𝑢</m:t>
                          </m:r>
                        </m:num>
                        <m:den>
                          <m:r>
                            <a:rPr lang="en-US" i="1" smtClean="0">
                              <a:latin typeface="Cambria Math" panose="02040503050406030204" pitchFamily="18" charset="0"/>
                            </a:rPr>
                            <m:t>𝜕</m:t>
                          </m:r>
                          <m:r>
                            <a:rPr lang="en-US" b="0" i="1" smtClean="0">
                              <a:latin typeface="Cambria Math" panose="02040503050406030204" pitchFamily="18" charset="0"/>
                            </a:rPr>
                            <m:t>𝑦</m:t>
                          </m:r>
                        </m:den>
                      </m:f>
                      <m:r>
                        <a:rPr lang="en-US" b="0" i="1" smtClean="0">
                          <a:latin typeface="Cambria Math" panose="02040503050406030204" pitchFamily="18" charset="0"/>
                        </a:rPr>
                        <m:t>=</m:t>
                      </m:r>
                      <m:r>
                        <a:rPr lang="en-US" b="0" i="1" smtClean="0">
                          <a:latin typeface="Cambria Math" panose="02040503050406030204" pitchFamily="18" charset="0"/>
                        </a:rPr>
                        <m:t>0</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895975" y="1888079"/>
                <a:ext cx="52900" cy="574003"/>
              </a:xfrm>
              <a:prstGeom prst="rect">
                <a:avLst/>
              </a:prstGeom>
              <a:blipFill>
                <a:blip r:embed="rId5"/>
                <a:stretch>
                  <a:fillRect r="-1133333"/>
                </a:stretch>
              </a:blipFill>
            </p:spPr>
            <p:txBody>
              <a:bodyPr/>
              <a:lstStyle/>
              <a:p>
                <a:r>
                  <a:rPr lang="en-US">
                    <a:noFill/>
                  </a:rPr>
                  <a:t> </a:t>
                </a:r>
              </a:p>
            </p:txBody>
          </p:sp>
        </mc:Fallback>
      </mc:AlternateContent>
      <p:cxnSp>
        <p:nvCxnSpPr>
          <p:cNvPr id="11" name="Straight Arrow Connector 10"/>
          <p:cNvCxnSpPr/>
          <p:nvPr/>
        </p:nvCxnSpPr>
        <p:spPr>
          <a:xfrm flipV="1">
            <a:off x="4726060" y="3124200"/>
            <a:ext cx="836540" cy="1447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31875"/>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equations  and solution</a:t>
            </a:r>
            <a:endParaRPr lang="fa-IR" dirty="0"/>
          </a:p>
        </p:txBody>
      </p:sp>
      <p:pic>
        <p:nvPicPr>
          <p:cNvPr id="256002" name="Picture 2"/>
          <p:cNvPicPr>
            <a:picLocks noChangeAspect="1" noChangeArrowheads="1"/>
          </p:cNvPicPr>
          <p:nvPr/>
        </p:nvPicPr>
        <p:blipFill>
          <a:blip r:embed="rId2" cstate="print"/>
          <a:srcRect/>
          <a:stretch>
            <a:fillRect/>
          </a:stretch>
        </p:blipFill>
        <p:spPr bwMode="auto">
          <a:xfrm>
            <a:off x="3429000" y="2057400"/>
            <a:ext cx="2286000" cy="1295400"/>
          </a:xfrm>
          <a:prstGeom prst="rect">
            <a:avLst/>
          </a:prstGeom>
          <a:noFill/>
          <a:ln w="9525">
            <a:noFill/>
            <a:miter lim="800000"/>
            <a:headEnd/>
            <a:tailEnd/>
          </a:ln>
        </p:spPr>
      </p:pic>
      <p:pic>
        <p:nvPicPr>
          <p:cNvPr id="256003" name="Picture 3"/>
          <p:cNvPicPr>
            <a:picLocks noChangeAspect="1" noChangeArrowheads="1"/>
          </p:cNvPicPr>
          <p:nvPr/>
        </p:nvPicPr>
        <p:blipFill>
          <a:blip r:embed="rId3" cstate="print"/>
          <a:srcRect/>
          <a:stretch>
            <a:fillRect/>
          </a:stretch>
        </p:blipFill>
        <p:spPr bwMode="auto">
          <a:xfrm>
            <a:off x="2667000" y="3581400"/>
            <a:ext cx="3810000" cy="838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288</a:t>
            </a:fld>
            <a:endParaRPr lang="fa-I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a:t>
            </a:r>
            <a:endParaRPr lang="fa-IR" dirty="0"/>
          </a:p>
        </p:txBody>
      </p:sp>
      <p:pic>
        <p:nvPicPr>
          <p:cNvPr id="257026" name="Picture 2"/>
          <p:cNvPicPr>
            <a:picLocks noChangeAspect="1" noChangeArrowheads="1"/>
          </p:cNvPicPr>
          <p:nvPr/>
        </p:nvPicPr>
        <p:blipFill>
          <a:blip r:embed="rId2" cstate="print"/>
          <a:srcRect/>
          <a:stretch>
            <a:fillRect/>
          </a:stretch>
        </p:blipFill>
        <p:spPr bwMode="auto">
          <a:xfrm>
            <a:off x="0" y="1447800"/>
            <a:ext cx="9144000" cy="1030181"/>
          </a:xfrm>
          <a:prstGeom prst="rect">
            <a:avLst/>
          </a:prstGeom>
          <a:noFill/>
          <a:ln w="9525">
            <a:noFill/>
            <a:miter lim="800000"/>
            <a:headEnd/>
            <a:tailEnd/>
          </a:ln>
        </p:spPr>
      </p:pic>
      <p:pic>
        <p:nvPicPr>
          <p:cNvPr id="257027" name="Picture 3"/>
          <p:cNvPicPr>
            <a:picLocks noChangeAspect="1" noChangeArrowheads="1"/>
          </p:cNvPicPr>
          <p:nvPr/>
        </p:nvPicPr>
        <p:blipFill>
          <a:blip r:embed="rId3" cstate="print"/>
          <a:srcRect/>
          <a:stretch>
            <a:fillRect/>
          </a:stretch>
        </p:blipFill>
        <p:spPr bwMode="auto">
          <a:xfrm>
            <a:off x="3733800" y="3124200"/>
            <a:ext cx="1866900" cy="1143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289</a:t>
            </a:fld>
            <a:endParaRPr lang="fa-I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Simplifying the energy equation:</a:t>
            </a:r>
            <a:endParaRPr lang="fa-IR" dirty="0"/>
          </a:p>
        </p:txBody>
      </p:sp>
      <p:sp>
        <p:nvSpPr>
          <p:cNvPr id="3" name="Content Placeholder 2"/>
          <p:cNvSpPr>
            <a:spLocks noGrp="1"/>
          </p:cNvSpPr>
          <p:nvPr>
            <p:ph idx="1"/>
          </p:nvPr>
        </p:nvSpPr>
        <p:spPr/>
        <p:txBody>
          <a:bodyPr/>
          <a:lstStyle/>
          <a:p>
            <a:pPr algn="l" rtl="0"/>
            <a:r>
              <a:rPr lang="en-US" dirty="0" smtClean="0"/>
              <a:t>The first term of left side of the previous equation:</a:t>
            </a:r>
          </a:p>
          <a:p>
            <a:pPr algn="l" rtl="0"/>
            <a:endParaRPr lang="en-US" dirty="0" smtClean="0"/>
          </a:p>
          <a:p>
            <a:pPr algn="l" rtl="0"/>
            <a:endParaRPr lang="en-US" dirty="0" smtClean="0"/>
          </a:p>
          <a:p>
            <a:pPr algn="l" rtl="0"/>
            <a:r>
              <a:rPr lang="en-US" sz="2500" b="1" dirty="0" smtClean="0"/>
              <a:t>The second term of left side of the previous equation:</a:t>
            </a:r>
            <a:endParaRPr lang="fa-IR" sz="2500" b="1" dirty="0" smtClean="0"/>
          </a:p>
          <a:p>
            <a:pPr algn="l" rtl="0"/>
            <a:endParaRPr lang="fa-IR" dirty="0"/>
          </a:p>
        </p:txBody>
      </p:sp>
      <p:pic>
        <p:nvPicPr>
          <p:cNvPr id="177153" name="Picture 1"/>
          <p:cNvPicPr>
            <a:picLocks noChangeAspect="1" noChangeArrowheads="1"/>
          </p:cNvPicPr>
          <p:nvPr/>
        </p:nvPicPr>
        <p:blipFill>
          <a:blip r:embed="rId2" cstate="print"/>
          <a:srcRect/>
          <a:stretch>
            <a:fillRect/>
          </a:stretch>
        </p:blipFill>
        <p:spPr bwMode="auto">
          <a:xfrm>
            <a:off x="1143000" y="2819400"/>
            <a:ext cx="6962775" cy="857250"/>
          </a:xfrm>
          <a:prstGeom prst="rect">
            <a:avLst/>
          </a:prstGeom>
          <a:noFill/>
          <a:ln w="9525">
            <a:noFill/>
            <a:miter lim="800000"/>
            <a:headEnd/>
            <a:tailEnd/>
          </a:ln>
        </p:spPr>
      </p:pic>
      <p:pic>
        <p:nvPicPr>
          <p:cNvPr id="177154" name="Picture 2"/>
          <p:cNvPicPr>
            <a:picLocks noChangeAspect="1" noChangeArrowheads="1"/>
          </p:cNvPicPr>
          <p:nvPr/>
        </p:nvPicPr>
        <p:blipFill>
          <a:blip r:embed="rId3" cstate="print"/>
          <a:srcRect/>
          <a:stretch>
            <a:fillRect/>
          </a:stretch>
        </p:blipFill>
        <p:spPr bwMode="auto">
          <a:xfrm>
            <a:off x="990600" y="4419600"/>
            <a:ext cx="7229475" cy="17335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29</a:t>
            </a:fld>
            <a:endParaRPr lang="fa-IR"/>
          </a:p>
        </p:txBody>
      </p:sp>
      <p:sp>
        <p:nvSpPr>
          <p:cNvPr id="4" name="Oval 3"/>
          <p:cNvSpPr/>
          <p:nvPr/>
        </p:nvSpPr>
        <p:spPr>
          <a:xfrm>
            <a:off x="4343400" y="2792413"/>
            <a:ext cx="762000" cy="857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32382" y="4419600"/>
            <a:ext cx="1477818" cy="9025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34199" y="2850284"/>
            <a:ext cx="1171575" cy="82636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3886200" y="5322166"/>
            <a:ext cx="2133600" cy="83098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CASE 3</a:t>
            </a:r>
            <a:endParaRPr lang="fa-IR" dirty="0"/>
          </a:p>
        </p:txBody>
      </p:sp>
      <p:sp>
        <p:nvSpPr>
          <p:cNvPr id="5" name="Subtitle 4"/>
          <p:cNvSpPr>
            <a:spLocks noGrp="1"/>
          </p:cNvSpPr>
          <p:nvPr>
            <p:ph type="subTitle" idx="1"/>
          </p:nvPr>
        </p:nvSpPr>
        <p:spPr>
          <a:xfrm>
            <a:off x="1371600" y="3886200"/>
            <a:ext cx="6858000" cy="2057400"/>
          </a:xfrm>
        </p:spPr>
        <p:txBody>
          <a:bodyPr>
            <a:noAutofit/>
          </a:bodyPr>
          <a:lstStyle/>
          <a:p>
            <a:pPr rtl="0"/>
            <a:r>
              <a:rPr lang="en-US" sz="2400" dirty="0" smtClean="0">
                <a:solidFill>
                  <a:schemeClr val="tx1"/>
                </a:solidFill>
              </a:rPr>
              <a:t>A more general situation is one in which either of the </a:t>
            </a:r>
            <a:r>
              <a:rPr lang="fa-IR" sz="2400" dirty="0" smtClean="0">
                <a:solidFill>
                  <a:schemeClr val="tx1"/>
                </a:solidFill>
              </a:rPr>
              <a:t> </a:t>
            </a:r>
            <a:r>
              <a:rPr lang="en-US" sz="2400" dirty="0" smtClean="0">
                <a:solidFill>
                  <a:schemeClr val="tx1"/>
                </a:solidFill>
              </a:rPr>
              <a:t>two surfaces is moving at constant velocity and there is also an external pressure gradient.</a:t>
            </a:r>
          </a:p>
          <a:p>
            <a:pPr rtl="0"/>
            <a:r>
              <a:rPr lang="en-US" sz="2400" dirty="0" smtClean="0">
                <a:solidFill>
                  <a:schemeClr val="tx1"/>
                </a:solidFill>
              </a:rPr>
              <a:t>Such a situation is referred to as general </a:t>
            </a:r>
            <a:r>
              <a:rPr lang="en-US" sz="2400" dirty="0" err="1" smtClean="0">
                <a:solidFill>
                  <a:schemeClr val="tx1"/>
                </a:solidFill>
              </a:rPr>
              <a:t>Couette</a:t>
            </a:r>
            <a:r>
              <a:rPr lang="en-US" sz="2400" dirty="0" smtClean="0">
                <a:solidFill>
                  <a:schemeClr val="tx1"/>
                </a:solidFill>
              </a:rPr>
              <a:t> flow</a:t>
            </a:r>
            <a:endParaRPr lang="fa-IR" sz="2400" dirty="0">
              <a:solidFill>
                <a:schemeClr val="tx1"/>
              </a:solidFill>
            </a:endParaRPr>
          </a:p>
        </p:txBody>
      </p:sp>
      <p:sp>
        <p:nvSpPr>
          <p:cNvPr id="6" name="Slide Number Placeholder 5"/>
          <p:cNvSpPr>
            <a:spLocks noGrp="1"/>
          </p:cNvSpPr>
          <p:nvPr>
            <p:ph type="sldNum" sz="quarter" idx="12"/>
          </p:nvPr>
        </p:nvSpPr>
        <p:spPr/>
        <p:txBody>
          <a:bodyPr/>
          <a:lstStyle/>
          <a:p>
            <a:fld id="{86F77744-0308-434A-82FC-DEB67A89E99B}" type="slidenum">
              <a:rPr lang="fa-IR" smtClean="0"/>
              <a:pPr/>
              <a:t>290</a:t>
            </a:fld>
            <a:endParaRPr lang="fa-I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superposition</a:t>
            </a:r>
            <a:endParaRPr lang="fa-IR" dirty="0"/>
          </a:p>
        </p:txBody>
      </p:sp>
      <p:pic>
        <p:nvPicPr>
          <p:cNvPr id="258050" name="Picture 2"/>
          <p:cNvPicPr>
            <a:picLocks noChangeAspect="1" noChangeArrowheads="1"/>
          </p:cNvPicPr>
          <p:nvPr/>
        </p:nvPicPr>
        <p:blipFill>
          <a:blip r:embed="rId2" cstate="print"/>
          <a:srcRect/>
          <a:stretch>
            <a:fillRect/>
          </a:stretch>
        </p:blipFill>
        <p:spPr bwMode="auto">
          <a:xfrm>
            <a:off x="2438400" y="1752600"/>
            <a:ext cx="4381500" cy="11525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291</a:t>
            </a:fld>
            <a:endParaRPr lang="fa-I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cstate="print"/>
          <a:srcRect/>
          <a:stretch>
            <a:fillRect/>
          </a:stretch>
        </p:blipFill>
        <p:spPr bwMode="auto">
          <a:xfrm>
            <a:off x="3581400" y="0"/>
            <a:ext cx="5157787" cy="6673316"/>
          </a:xfrm>
          <a:prstGeom prst="rect">
            <a:avLst/>
          </a:prstGeom>
          <a:noFill/>
          <a:ln w="9525">
            <a:noFill/>
            <a:miter lim="800000"/>
            <a:headEnd/>
            <a:tailEnd/>
          </a:ln>
        </p:spPr>
      </p:pic>
      <p:sp>
        <p:nvSpPr>
          <p:cNvPr id="5" name="Rectangle 4"/>
          <p:cNvSpPr/>
          <p:nvPr/>
        </p:nvSpPr>
        <p:spPr>
          <a:xfrm>
            <a:off x="609600" y="2895600"/>
            <a:ext cx="2743200" cy="1200329"/>
          </a:xfrm>
          <a:prstGeom prst="rect">
            <a:avLst/>
          </a:prstGeom>
        </p:spPr>
        <p:txBody>
          <a:bodyPr wrap="square">
            <a:spAutoFit/>
          </a:bodyPr>
          <a:lstStyle/>
          <a:p>
            <a:pPr algn="l" rtl="0"/>
            <a:r>
              <a:rPr lang="en-US" dirty="0" smtClean="0"/>
              <a:t>(a) Flow between parallel surfaces, (b) plane </a:t>
            </a:r>
            <a:r>
              <a:rPr lang="en-US" dirty="0" err="1" smtClean="0"/>
              <a:t>Couette</a:t>
            </a:r>
            <a:r>
              <a:rPr lang="en-US" dirty="0" smtClean="0"/>
              <a:t> flow, and (c) general</a:t>
            </a:r>
          </a:p>
          <a:p>
            <a:pPr algn="l" rtl="0"/>
            <a:r>
              <a:rPr lang="en-US" dirty="0" err="1" smtClean="0"/>
              <a:t>Couette</a:t>
            </a:r>
            <a:r>
              <a:rPr lang="en-US" dirty="0" smtClean="0"/>
              <a:t> flow.</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292</a:t>
            </a:fld>
            <a:endParaRPr lang="fa-I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POISEUILLE FLOW</a:t>
            </a:r>
            <a:endParaRPr lang="fa-IR" dirty="0"/>
          </a:p>
        </p:txBody>
      </p:sp>
      <p:sp>
        <p:nvSpPr>
          <p:cNvPr id="3" name="Content Placeholder 2"/>
          <p:cNvSpPr>
            <a:spLocks noGrp="1"/>
          </p:cNvSpPr>
          <p:nvPr>
            <p:ph idx="1"/>
          </p:nvPr>
        </p:nvSpPr>
        <p:spPr/>
        <p:txBody>
          <a:bodyPr/>
          <a:lstStyle/>
          <a:p>
            <a:pPr algn="l" rtl="0"/>
            <a:r>
              <a:rPr lang="en-US" dirty="0" smtClean="0"/>
              <a:t>The steady flow of a viscous fluid in a conduit of arbitrary but constant cross section is referred to as </a:t>
            </a:r>
            <a:r>
              <a:rPr lang="en-US" dirty="0" err="1" smtClean="0"/>
              <a:t>Poiseuille</a:t>
            </a:r>
            <a:r>
              <a:rPr lang="en-US" dirty="0" smtClean="0"/>
              <a:t> flow.</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293</a:t>
            </a:fld>
            <a:endParaRPr lang="fa-IR"/>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cstate="print"/>
          <a:srcRect/>
          <a:stretch>
            <a:fillRect/>
          </a:stretch>
        </p:blipFill>
        <p:spPr bwMode="auto">
          <a:xfrm>
            <a:off x="3581400" y="304800"/>
            <a:ext cx="5243512" cy="6338507"/>
          </a:xfrm>
          <a:prstGeom prst="rect">
            <a:avLst/>
          </a:prstGeom>
          <a:noFill/>
          <a:ln w="9525">
            <a:noFill/>
            <a:miter lim="800000"/>
            <a:headEnd/>
            <a:tailEnd/>
          </a:ln>
        </p:spPr>
      </p:pic>
      <p:sp>
        <p:nvSpPr>
          <p:cNvPr id="5" name="Rectangle 4"/>
          <p:cNvSpPr/>
          <p:nvPr/>
        </p:nvSpPr>
        <p:spPr>
          <a:xfrm>
            <a:off x="0" y="1828800"/>
            <a:ext cx="3276600" cy="1200329"/>
          </a:xfrm>
          <a:prstGeom prst="rect">
            <a:avLst/>
          </a:prstGeom>
        </p:spPr>
        <p:txBody>
          <a:bodyPr wrap="square">
            <a:spAutoFit/>
          </a:bodyPr>
          <a:lstStyle/>
          <a:p>
            <a:pPr algn="l" rtl="0"/>
            <a:r>
              <a:rPr lang="en-US" dirty="0" smtClean="0"/>
              <a:t>Viscous flow along conduits of various cross sections: (a) arbitrary,</a:t>
            </a:r>
          </a:p>
          <a:p>
            <a:pPr algn="l" rtl="0"/>
            <a:r>
              <a:rPr lang="en-US" dirty="0" smtClean="0"/>
              <a:t>(b) circular, (c) elliptic.</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294</a:t>
            </a:fld>
            <a:endParaRPr lang="fa-IR"/>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6F77744-0308-434A-82FC-DEB67A89E99B}" type="slidenum">
              <a:rPr lang="fa-IR" smtClean="0"/>
              <a:pPr/>
              <a:t>295</a:t>
            </a:fld>
            <a:endParaRPr lang="fa-IR"/>
          </a:p>
        </p:txBody>
      </p:sp>
      <p:pic>
        <p:nvPicPr>
          <p:cNvPr id="232450"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62000" y="762000"/>
            <a:ext cx="6986919" cy="478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V="1">
            <a:off x="990600" y="1981200"/>
            <a:ext cx="533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828800" y="2057400"/>
            <a:ext cx="3810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38400" y="2133600"/>
            <a:ext cx="1524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276600" y="2057400"/>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953000" y="2057400"/>
            <a:ext cx="2286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867400" y="1981200"/>
            <a:ext cx="2286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648200" y="533400"/>
            <a:ext cx="216859"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257800" y="609600"/>
            <a:ext cx="2286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09600" y="3581400"/>
            <a:ext cx="75438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87333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t>Governing equations for </a:t>
            </a:r>
            <a:r>
              <a:rPr lang="en-US" sz="2400" b="1" u="sng" dirty="0" smtClean="0"/>
              <a:t>Newtonian </a:t>
            </a:r>
            <a:r>
              <a:rPr lang="en-US" sz="2400" b="1" dirty="0" smtClean="0"/>
              <a:t>fluids</a:t>
            </a:r>
            <a:endParaRPr lang="fa-IR" sz="2400" b="1" dirty="0"/>
          </a:p>
        </p:txBody>
      </p:sp>
      <p:pic>
        <p:nvPicPr>
          <p:cNvPr id="18434" name="Picture 2"/>
          <p:cNvPicPr>
            <a:picLocks noChangeAspect="1" noChangeArrowheads="1"/>
          </p:cNvPicPr>
          <p:nvPr/>
        </p:nvPicPr>
        <p:blipFill>
          <a:blip r:embed="rId3" cstate="print"/>
          <a:srcRect/>
          <a:stretch>
            <a:fillRect/>
          </a:stretch>
        </p:blipFill>
        <p:spPr bwMode="auto">
          <a:xfrm>
            <a:off x="990600" y="1905000"/>
            <a:ext cx="7134225" cy="4410075"/>
          </a:xfrm>
          <a:prstGeom prst="rect">
            <a:avLst/>
          </a:prstGeom>
          <a:noFill/>
          <a:ln w="9525">
            <a:noFill/>
            <a:miter lim="800000"/>
            <a:headEnd/>
            <a:tailEnd/>
          </a:ln>
        </p:spPr>
      </p:pic>
      <p:sp>
        <p:nvSpPr>
          <p:cNvPr id="5" name="Rectangle 4"/>
          <p:cNvSpPr/>
          <p:nvPr/>
        </p:nvSpPr>
        <p:spPr>
          <a:xfrm>
            <a:off x="7467600" y="4572000"/>
            <a:ext cx="7620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7467600" y="1981200"/>
            <a:ext cx="7620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296</a:t>
            </a:fld>
            <a:endParaRPr lang="fa-IR"/>
          </a:p>
        </p:txBody>
      </p:sp>
      <p:cxnSp>
        <p:nvCxnSpPr>
          <p:cNvPr id="4" name="Straight Arrow Connector 3"/>
          <p:cNvCxnSpPr/>
          <p:nvPr/>
        </p:nvCxnSpPr>
        <p:spPr>
          <a:xfrm flipV="1">
            <a:off x="3581400" y="1752600"/>
            <a:ext cx="5334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7241736" y="1990415"/>
                <a:ext cx="633187" cy="499560"/>
              </a:xfrm>
              <a:prstGeom prst="rect">
                <a:avLst/>
              </a:prstGeom>
            </p:spPr>
            <p:txBody>
              <a:bodyPr wrap="none">
                <a:spAutoFit/>
              </a:bodyPr>
              <a:lstStyle/>
              <a:p>
                <a:r>
                  <a:rPr lang="en-US" dirty="0" smtClean="0"/>
                  <a:t>0=</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𝑢</m:t>
                        </m:r>
                      </m:num>
                      <m:den>
                        <m:r>
                          <a:rPr lang="en-US" i="1" smtClean="0">
                            <a:latin typeface="Cambria Math" panose="02040503050406030204" pitchFamily="18" charset="0"/>
                          </a:rPr>
                          <m:t>𝜕</m:t>
                        </m:r>
                        <m:r>
                          <a:rPr lang="en-US" i="1" smtClean="0">
                            <a:latin typeface="Cambria Math" panose="02040503050406030204" pitchFamily="18" charset="0"/>
                          </a:rPr>
                          <m:t>𝑥</m:t>
                        </m:r>
                      </m:den>
                    </m:f>
                  </m:oMath>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7241736" y="1990415"/>
                <a:ext cx="633187" cy="499560"/>
              </a:xfrm>
              <a:prstGeom prst="rect">
                <a:avLst/>
              </a:prstGeom>
              <a:blipFill>
                <a:blip r:embed="rId4"/>
                <a:stretch>
                  <a:fillRect l="-6731" b="-8642"/>
                </a:stretch>
              </a:blipFill>
            </p:spPr>
            <p:txBody>
              <a:bodyPr/>
              <a:lstStyle/>
              <a:p>
                <a:r>
                  <a:rPr lang="en-US">
                    <a:noFill/>
                  </a:rPr>
                  <a:t> </a:t>
                </a:r>
              </a:p>
            </p:txBody>
          </p:sp>
        </mc:Fallback>
      </mc:AlternateContent>
      <p:cxnSp>
        <p:nvCxnSpPr>
          <p:cNvPr id="10" name="Straight Arrow Connector 9"/>
          <p:cNvCxnSpPr/>
          <p:nvPr/>
        </p:nvCxnSpPr>
        <p:spPr>
          <a:xfrm>
            <a:off x="5712489" y="2247900"/>
            <a:ext cx="9931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5" cstate="print"/>
          <a:srcRect/>
          <a:stretch>
            <a:fillRect/>
          </a:stretch>
        </p:blipFill>
        <p:spPr bwMode="auto">
          <a:xfrm>
            <a:off x="76200" y="3049226"/>
            <a:ext cx="9018925"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196314" y="2596634"/>
            <a:ext cx="630301" cy="369332"/>
          </a:xfrm>
          <a:prstGeom prst="rect">
            <a:avLst/>
          </a:prstGeom>
        </p:spPr>
        <p:txBody>
          <a:bodyPr wrap="none">
            <a:spAutoFit/>
          </a:bodyPr>
          <a:lstStyle/>
          <a:p>
            <a:r>
              <a:rPr lang="en-US" dirty="0"/>
              <a:t>X-</a:t>
            </a:r>
            <a:r>
              <a:rPr lang="en-US" dirty="0" err="1"/>
              <a:t>dir</a:t>
            </a:r>
            <a:endParaRPr lang="en-US" dirty="0"/>
          </a:p>
        </p:txBody>
      </p:sp>
      <p:pic>
        <p:nvPicPr>
          <p:cNvPr id="20" name="Picture 2"/>
          <p:cNvPicPr>
            <a:picLocks noChangeAspect="1" noChangeArrowheads="1"/>
          </p:cNvPicPr>
          <p:nvPr/>
        </p:nvPicPr>
        <p:blipFill>
          <a:blip r:embed="rId5" cstate="print"/>
          <a:srcRect/>
          <a:stretch>
            <a:fillRect/>
          </a:stretch>
        </p:blipFill>
        <p:spPr bwMode="auto">
          <a:xfrm>
            <a:off x="125075" y="5077438"/>
            <a:ext cx="9018925"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p:cNvSpPr/>
          <p:nvPr/>
        </p:nvSpPr>
        <p:spPr>
          <a:xfrm>
            <a:off x="76200" y="4756666"/>
            <a:ext cx="622285" cy="369332"/>
          </a:xfrm>
          <a:prstGeom prst="rect">
            <a:avLst/>
          </a:prstGeom>
        </p:spPr>
        <p:txBody>
          <a:bodyPr wrap="none">
            <a:spAutoFit/>
          </a:bodyPr>
          <a:lstStyle/>
          <a:p>
            <a:r>
              <a:rPr lang="en-US" dirty="0"/>
              <a:t>Y-</a:t>
            </a:r>
            <a:r>
              <a:rPr lang="en-US" dirty="0" err="1"/>
              <a:t>dir</a:t>
            </a:r>
            <a:endParaRPr lang="en-US" dirty="0"/>
          </a:p>
        </p:txBody>
      </p:sp>
      <p:cxnSp>
        <p:nvCxnSpPr>
          <p:cNvPr id="22" name="Straight Arrow Connector 21"/>
          <p:cNvCxnSpPr/>
          <p:nvPr/>
        </p:nvCxnSpPr>
        <p:spPr>
          <a:xfrm flipV="1">
            <a:off x="511464" y="4941332"/>
            <a:ext cx="1012536" cy="1611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213120" y="5071701"/>
            <a:ext cx="1139680" cy="151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726060" y="5125998"/>
            <a:ext cx="760340" cy="1427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324600" y="5125998"/>
            <a:ext cx="1038225" cy="1578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8382000" y="5377005"/>
            <a:ext cx="533400" cy="124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213177" y="2013098"/>
            <a:ext cx="947246" cy="369332"/>
          </a:xfrm>
          <a:prstGeom prst="rect">
            <a:avLst/>
          </a:prstGeom>
        </p:spPr>
        <p:txBody>
          <a:bodyPr wrap="none">
            <a:spAutoFit/>
          </a:bodyPr>
          <a:lstStyle/>
          <a:p>
            <a:r>
              <a:rPr lang="en-US" dirty="0" smtClean="0"/>
              <a:t>u=u(</a:t>
            </a:r>
            <a:r>
              <a:rPr lang="en-US" dirty="0" err="1" smtClean="0"/>
              <a:t>y,z</a:t>
            </a:r>
            <a:r>
              <a:rPr lang="en-US" dirty="0"/>
              <a:t>)</a:t>
            </a:r>
          </a:p>
        </p:txBody>
      </p:sp>
      <p:sp>
        <p:nvSpPr>
          <p:cNvPr id="9" name="Right Arrow 8"/>
          <p:cNvSpPr/>
          <p:nvPr/>
        </p:nvSpPr>
        <p:spPr>
          <a:xfrm>
            <a:off x="7874923" y="2058626"/>
            <a:ext cx="225864" cy="271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196314" y="2781300"/>
            <a:ext cx="1480086" cy="1714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438400" y="3118366"/>
            <a:ext cx="1143000" cy="13453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8350689" y="3127375"/>
            <a:ext cx="688536" cy="1444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028369"/>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equations</a:t>
            </a:r>
            <a:endParaRPr lang="fa-IR" dirty="0"/>
          </a:p>
        </p:txBody>
      </p:sp>
      <p:pic>
        <p:nvPicPr>
          <p:cNvPr id="260099" name="Picture 3"/>
          <p:cNvPicPr>
            <a:picLocks noChangeAspect="1" noChangeArrowheads="1"/>
          </p:cNvPicPr>
          <p:nvPr/>
        </p:nvPicPr>
        <p:blipFill>
          <a:blip r:embed="rId2" cstate="print"/>
          <a:srcRect/>
          <a:stretch>
            <a:fillRect/>
          </a:stretch>
        </p:blipFill>
        <p:spPr bwMode="auto">
          <a:xfrm>
            <a:off x="2286000" y="1295400"/>
            <a:ext cx="4648200" cy="1477076"/>
          </a:xfrm>
          <a:prstGeom prst="rect">
            <a:avLst/>
          </a:prstGeom>
          <a:noFill/>
          <a:ln w="9525">
            <a:noFill/>
            <a:miter lim="800000"/>
            <a:headEnd/>
            <a:tailEnd/>
          </a:ln>
        </p:spPr>
      </p:pic>
      <p:pic>
        <p:nvPicPr>
          <p:cNvPr id="260100" name="Picture 4"/>
          <p:cNvPicPr>
            <a:picLocks noChangeAspect="1" noChangeArrowheads="1"/>
          </p:cNvPicPr>
          <p:nvPr/>
        </p:nvPicPr>
        <p:blipFill>
          <a:blip r:embed="rId3" cstate="print"/>
          <a:srcRect/>
          <a:stretch>
            <a:fillRect/>
          </a:stretch>
        </p:blipFill>
        <p:spPr bwMode="auto">
          <a:xfrm>
            <a:off x="2971800" y="3581400"/>
            <a:ext cx="3467100" cy="13906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297</a:t>
            </a:fld>
            <a:endParaRPr lang="fa-IR"/>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for circular cross section</a:t>
            </a:r>
            <a:endParaRPr lang="fa-IR" dirty="0"/>
          </a:p>
        </p:txBody>
      </p:sp>
      <p:pic>
        <p:nvPicPr>
          <p:cNvPr id="261122" name="Picture 2"/>
          <p:cNvPicPr>
            <a:picLocks noChangeAspect="1" noChangeArrowheads="1"/>
          </p:cNvPicPr>
          <p:nvPr/>
        </p:nvPicPr>
        <p:blipFill>
          <a:blip r:embed="rId2" cstate="print"/>
          <a:srcRect/>
          <a:stretch>
            <a:fillRect/>
          </a:stretch>
        </p:blipFill>
        <p:spPr bwMode="auto">
          <a:xfrm>
            <a:off x="0" y="1447800"/>
            <a:ext cx="9144000" cy="2776999"/>
          </a:xfrm>
          <a:prstGeom prst="rect">
            <a:avLst/>
          </a:prstGeom>
          <a:noFill/>
          <a:ln w="9525">
            <a:noFill/>
            <a:miter lim="800000"/>
            <a:headEnd/>
            <a:tailEnd/>
          </a:ln>
        </p:spPr>
      </p:pic>
      <p:pic>
        <p:nvPicPr>
          <p:cNvPr id="261123" name="Picture 3"/>
          <p:cNvPicPr>
            <a:picLocks noChangeAspect="1" noChangeArrowheads="1"/>
          </p:cNvPicPr>
          <p:nvPr/>
        </p:nvPicPr>
        <p:blipFill>
          <a:blip r:embed="rId3" cstate="print"/>
          <a:srcRect/>
          <a:stretch>
            <a:fillRect/>
          </a:stretch>
        </p:blipFill>
        <p:spPr bwMode="auto">
          <a:xfrm>
            <a:off x="2514600" y="4267200"/>
            <a:ext cx="4067175" cy="12287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298</a:t>
            </a:fld>
            <a:endParaRPr lang="fa-IR"/>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a:t>
            </a:r>
            <a:endParaRPr lang="fa-IR" dirty="0"/>
          </a:p>
        </p:txBody>
      </p:sp>
      <p:pic>
        <p:nvPicPr>
          <p:cNvPr id="262146" name="Picture 2"/>
          <p:cNvPicPr>
            <a:picLocks noChangeAspect="1" noChangeArrowheads="1"/>
          </p:cNvPicPr>
          <p:nvPr/>
        </p:nvPicPr>
        <p:blipFill>
          <a:blip r:embed="rId2" cstate="print"/>
          <a:srcRect/>
          <a:stretch>
            <a:fillRect/>
          </a:stretch>
        </p:blipFill>
        <p:spPr bwMode="auto">
          <a:xfrm>
            <a:off x="0" y="3124200"/>
            <a:ext cx="9144000" cy="1400757"/>
          </a:xfrm>
          <a:prstGeom prst="rect">
            <a:avLst/>
          </a:prstGeom>
          <a:noFill/>
          <a:ln w="9525">
            <a:noFill/>
            <a:miter lim="800000"/>
            <a:headEnd/>
            <a:tailEnd/>
          </a:ln>
        </p:spPr>
      </p:pic>
      <p:pic>
        <p:nvPicPr>
          <p:cNvPr id="262148" name="Picture 4"/>
          <p:cNvPicPr>
            <a:picLocks noChangeAspect="1" noChangeArrowheads="1"/>
          </p:cNvPicPr>
          <p:nvPr/>
        </p:nvPicPr>
        <p:blipFill>
          <a:blip r:embed="rId3" cstate="print"/>
          <a:srcRect/>
          <a:stretch>
            <a:fillRect/>
          </a:stretch>
        </p:blipFill>
        <p:spPr bwMode="auto">
          <a:xfrm>
            <a:off x="2362200" y="4648200"/>
            <a:ext cx="4838700" cy="133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3890" name="Picture 2"/>
          <p:cNvPicPr>
            <a:picLocks noChangeAspect="1" noChangeArrowheads="1"/>
          </p:cNvPicPr>
          <p:nvPr/>
        </p:nvPicPr>
        <p:blipFill>
          <a:blip r:embed="rId4" cstate="print"/>
          <a:srcRect/>
          <a:stretch>
            <a:fillRect/>
          </a:stretch>
        </p:blipFill>
        <p:spPr bwMode="auto">
          <a:xfrm>
            <a:off x="1600200" y="1295400"/>
            <a:ext cx="6019800" cy="14573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299</a:t>
            </a:fld>
            <a:endParaRPr lang="fa-I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447800" y="0"/>
            <a:ext cx="5486400" cy="654488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3</a:t>
            </a:fld>
            <a:endParaRPr lang="fa-I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algn="l" rtl="0"/>
            <a:r>
              <a:rPr lang="en-US" dirty="0" smtClean="0"/>
              <a:t>In this last equation, the quantity ∂</a:t>
            </a:r>
            <a:r>
              <a:rPr lang="en-US" i="1" dirty="0" smtClean="0"/>
              <a:t> (</a:t>
            </a:r>
            <a:r>
              <a:rPr lang="en-US" i="1" dirty="0" err="1" smtClean="0"/>
              <a:t>ρu</a:t>
            </a:r>
            <a:r>
              <a:rPr lang="en-US" sz="2000" i="1" dirty="0" err="1" smtClean="0"/>
              <a:t>k</a:t>
            </a:r>
            <a:r>
              <a:rPr lang="en-US" i="1" dirty="0" smtClean="0"/>
              <a:t>)/ ∂</a:t>
            </a:r>
            <a:r>
              <a:rPr lang="en-US" i="1" dirty="0" err="1" smtClean="0"/>
              <a:t>x</a:t>
            </a:r>
            <a:r>
              <a:rPr lang="en-US" sz="2000" i="1" dirty="0" err="1" smtClean="0"/>
              <a:t>k</a:t>
            </a:r>
            <a:r>
              <a:rPr lang="en-US" i="1" dirty="0" smtClean="0"/>
              <a:t>, which appears in the first and </a:t>
            </a:r>
            <a:r>
              <a:rPr lang="en-US" dirty="0" smtClean="0"/>
              <a:t>third terms on the right-hand side, may be replaced by –∂ρ</a:t>
            </a:r>
            <a:r>
              <a:rPr lang="en-US" i="1" dirty="0" smtClean="0"/>
              <a:t>/ ∂t in view of the </a:t>
            </a:r>
            <a:r>
              <a:rPr lang="en-US" dirty="0" smtClean="0"/>
              <a:t>continuity equation. Hence, it follows that</a:t>
            </a:r>
            <a:endParaRPr lang="fa-IR" dirty="0"/>
          </a:p>
        </p:txBody>
      </p:sp>
      <p:pic>
        <p:nvPicPr>
          <p:cNvPr id="176129" name="Picture 1"/>
          <p:cNvPicPr>
            <a:picLocks noChangeAspect="1" noChangeArrowheads="1"/>
          </p:cNvPicPr>
          <p:nvPr/>
        </p:nvPicPr>
        <p:blipFill>
          <a:blip r:embed="rId2" cstate="print"/>
          <a:srcRect/>
          <a:stretch>
            <a:fillRect/>
          </a:stretch>
        </p:blipFill>
        <p:spPr bwMode="auto">
          <a:xfrm>
            <a:off x="457200" y="4343400"/>
            <a:ext cx="8429625" cy="885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30</a:t>
            </a:fld>
            <a:endParaRPr lang="fa-I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dirty="0" smtClean="0"/>
              <a:t>SOLUTION FOR ELLIPTIC</a:t>
            </a:r>
            <a:endParaRPr lang="fa-IR" dirty="0"/>
          </a:p>
        </p:txBody>
      </p:sp>
      <p:pic>
        <p:nvPicPr>
          <p:cNvPr id="263170" name="Picture 2"/>
          <p:cNvPicPr>
            <a:picLocks noChangeAspect="1" noChangeArrowheads="1"/>
          </p:cNvPicPr>
          <p:nvPr/>
        </p:nvPicPr>
        <p:blipFill>
          <a:blip r:embed="rId2" cstate="print"/>
          <a:srcRect/>
          <a:stretch>
            <a:fillRect/>
          </a:stretch>
        </p:blipFill>
        <p:spPr bwMode="auto">
          <a:xfrm>
            <a:off x="381000" y="609600"/>
            <a:ext cx="8153400" cy="626291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300</a:t>
            </a:fld>
            <a:endParaRPr lang="fa-I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STOKES’ FIRST PROBLEM</a:t>
            </a:r>
            <a:endParaRPr lang="fa-IR" dirty="0"/>
          </a:p>
        </p:txBody>
      </p:sp>
      <p:sp>
        <p:nvSpPr>
          <p:cNvPr id="4" name="Content Placeholder 3"/>
          <p:cNvSpPr>
            <a:spLocks noGrp="1"/>
          </p:cNvSpPr>
          <p:nvPr>
            <p:ph idx="1"/>
          </p:nvPr>
        </p:nvSpPr>
        <p:spPr/>
        <p:txBody>
          <a:bodyPr>
            <a:normAutofit/>
          </a:bodyPr>
          <a:lstStyle/>
          <a:p>
            <a:pPr algn="l" rtl="0"/>
            <a:r>
              <a:rPr lang="en-US" dirty="0" smtClean="0"/>
              <a:t>The x axis coincides with an infinitely long flat plate above which a fluid exists. Initially, both the plate and the fluid are </a:t>
            </a:r>
            <a:r>
              <a:rPr lang="en-US" dirty="0" smtClean="0">
                <a:solidFill>
                  <a:srgbClr val="FF0000"/>
                </a:solidFill>
              </a:rPr>
              <a:t>at rest</a:t>
            </a:r>
            <a:r>
              <a:rPr lang="en-US" dirty="0" smtClean="0"/>
              <a:t>. Suddenly, the </a:t>
            </a:r>
            <a:r>
              <a:rPr lang="en-US" dirty="0" smtClean="0">
                <a:solidFill>
                  <a:srgbClr val="FF0000"/>
                </a:solidFill>
              </a:rPr>
              <a:t>plate is jerked into motion </a:t>
            </a:r>
            <a:r>
              <a:rPr lang="en-US" dirty="0" smtClean="0"/>
              <a:t>in its own plane with a constant velocity. Under these  conditions, what will be the response of the fluid to this motion on the boundary?</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301</a:t>
            </a:fld>
            <a:endParaRPr lang="fa-I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Conditions:</a:t>
            </a:r>
            <a:endParaRPr lang="fa-IR" dirty="0"/>
          </a:p>
        </p:txBody>
      </p:sp>
      <p:sp>
        <p:nvSpPr>
          <p:cNvPr id="3" name="Content Placeholder 2"/>
          <p:cNvSpPr>
            <a:spLocks noGrp="1"/>
          </p:cNvSpPr>
          <p:nvPr>
            <p:ph idx="1"/>
          </p:nvPr>
        </p:nvSpPr>
        <p:spPr/>
        <p:txBody>
          <a:bodyPr>
            <a:normAutofit fontScale="92500" lnSpcReduction="10000"/>
          </a:bodyPr>
          <a:lstStyle/>
          <a:p>
            <a:pPr algn="l" rtl="0"/>
            <a:r>
              <a:rPr lang="en-US" dirty="0" smtClean="0"/>
              <a:t>it may be reasonably assumed that the motion of the fluid will also be in direction of motion. Thus </a:t>
            </a:r>
            <a:r>
              <a:rPr lang="en-US" dirty="0" smtClean="0">
                <a:solidFill>
                  <a:srgbClr val="FF0000"/>
                </a:solidFill>
              </a:rPr>
              <a:t>the only nonzero velocity component will be u, and this velocity component will be a function of y and t only. </a:t>
            </a:r>
          </a:p>
          <a:p>
            <a:pPr algn="l" rtl="0"/>
            <a:r>
              <a:rPr lang="en-US" dirty="0" smtClean="0"/>
              <a:t>Then the pressure will be independent of y, and since u is independent of x, so will P be independent of x. </a:t>
            </a:r>
          </a:p>
          <a:p>
            <a:pPr algn="l" rtl="0"/>
            <a:r>
              <a:rPr lang="en-US" dirty="0" smtClean="0"/>
              <a:t>That is, the pressure will be constant everywhere in the fluid.</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302</a:t>
            </a:fld>
            <a:endParaRPr lang="fa-I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STOKES’ FIRST PROBLEM</a:t>
            </a:r>
            <a:endParaRPr lang="fa-IR" dirty="0"/>
          </a:p>
        </p:txBody>
      </p:sp>
      <p:pic>
        <p:nvPicPr>
          <p:cNvPr id="251906" name="Picture 2"/>
          <p:cNvPicPr>
            <a:picLocks noChangeAspect="1" noChangeArrowheads="1"/>
          </p:cNvPicPr>
          <p:nvPr/>
        </p:nvPicPr>
        <p:blipFill>
          <a:blip r:embed="rId2" cstate="print"/>
          <a:srcRect/>
          <a:stretch>
            <a:fillRect/>
          </a:stretch>
        </p:blipFill>
        <p:spPr bwMode="auto">
          <a:xfrm>
            <a:off x="1243013" y="1103927"/>
            <a:ext cx="6376987" cy="544927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303</a:t>
            </a:fld>
            <a:endParaRPr lang="fa-I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6F77744-0308-434A-82FC-DEB67A89E99B}" type="slidenum">
              <a:rPr lang="fa-IR" smtClean="0"/>
              <a:pPr/>
              <a:t>304</a:t>
            </a:fld>
            <a:endParaRPr lang="fa-IR"/>
          </a:p>
        </p:txBody>
      </p:sp>
      <p:pic>
        <p:nvPicPr>
          <p:cNvPr id="232450"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62000" y="876300"/>
            <a:ext cx="6986919" cy="478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flipV="1">
            <a:off x="4648200" y="647700"/>
            <a:ext cx="216859"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257800" y="609600"/>
            <a:ext cx="2286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828800" y="2209800"/>
            <a:ext cx="3810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124200" y="220980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438400" y="220980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284034" y="220980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943475" y="220980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791200" y="213360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086600" y="213360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14400" y="3657600"/>
            <a:ext cx="70866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12159" y="5067300"/>
            <a:ext cx="70866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86894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t>Governing equations for </a:t>
            </a:r>
            <a:r>
              <a:rPr lang="en-US" sz="2400" b="1" u="sng" dirty="0" smtClean="0"/>
              <a:t>Newtonian </a:t>
            </a:r>
            <a:r>
              <a:rPr lang="en-US" sz="2400" b="1" dirty="0" smtClean="0"/>
              <a:t>fluids</a:t>
            </a:r>
            <a:endParaRPr lang="fa-IR" sz="2400" b="1" dirty="0"/>
          </a:p>
        </p:txBody>
      </p:sp>
      <p:pic>
        <p:nvPicPr>
          <p:cNvPr id="18434" name="Picture 2"/>
          <p:cNvPicPr>
            <a:picLocks noChangeAspect="1" noChangeArrowheads="1"/>
          </p:cNvPicPr>
          <p:nvPr/>
        </p:nvPicPr>
        <p:blipFill>
          <a:blip r:embed="rId3" cstate="print"/>
          <a:srcRect/>
          <a:stretch>
            <a:fillRect/>
          </a:stretch>
        </p:blipFill>
        <p:spPr bwMode="auto">
          <a:xfrm>
            <a:off x="990600" y="1905000"/>
            <a:ext cx="7134225" cy="4410075"/>
          </a:xfrm>
          <a:prstGeom prst="rect">
            <a:avLst/>
          </a:prstGeom>
          <a:noFill/>
          <a:ln w="9525">
            <a:noFill/>
            <a:miter lim="800000"/>
            <a:headEnd/>
            <a:tailEnd/>
          </a:ln>
        </p:spPr>
      </p:pic>
      <p:sp>
        <p:nvSpPr>
          <p:cNvPr id="5" name="Rectangle 4"/>
          <p:cNvSpPr/>
          <p:nvPr/>
        </p:nvSpPr>
        <p:spPr>
          <a:xfrm>
            <a:off x="7467600" y="4572000"/>
            <a:ext cx="7620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305</a:t>
            </a:fld>
            <a:endParaRPr lang="fa-IR"/>
          </a:p>
        </p:txBody>
      </p:sp>
      <p:cxnSp>
        <p:nvCxnSpPr>
          <p:cNvPr id="10" name="Straight Arrow Connector 9"/>
          <p:cNvCxnSpPr/>
          <p:nvPr/>
        </p:nvCxnSpPr>
        <p:spPr>
          <a:xfrm>
            <a:off x="5712489" y="2247900"/>
            <a:ext cx="9931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srcRect/>
          <a:stretch>
            <a:fillRect/>
          </a:stretch>
        </p:blipFill>
        <p:spPr bwMode="auto">
          <a:xfrm>
            <a:off x="76200" y="3049226"/>
            <a:ext cx="9018925"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196314" y="2596634"/>
            <a:ext cx="630301" cy="369332"/>
          </a:xfrm>
          <a:prstGeom prst="rect">
            <a:avLst/>
          </a:prstGeom>
        </p:spPr>
        <p:txBody>
          <a:bodyPr wrap="none">
            <a:spAutoFit/>
          </a:bodyPr>
          <a:lstStyle/>
          <a:p>
            <a:r>
              <a:rPr lang="en-US" dirty="0"/>
              <a:t>X-</a:t>
            </a:r>
            <a:r>
              <a:rPr lang="en-US" dirty="0" err="1"/>
              <a:t>dir</a:t>
            </a:r>
            <a:endParaRPr lang="en-US" dirty="0"/>
          </a:p>
        </p:txBody>
      </p:sp>
      <p:pic>
        <p:nvPicPr>
          <p:cNvPr id="20" name="Picture 2"/>
          <p:cNvPicPr>
            <a:picLocks noChangeAspect="1" noChangeArrowheads="1"/>
          </p:cNvPicPr>
          <p:nvPr/>
        </p:nvPicPr>
        <p:blipFill>
          <a:blip r:embed="rId4" cstate="print"/>
          <a:srcRect/>
          <a:stretch>
            <a:fillRect/>
          </a:stretch>
        </p:blipFill>
        <p:spPr bwMode="auto">
          <a:xfrm>
            <a:off x="125075" y="5077438"/>
            <a:ext cx="9018925"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p:cNvSpPr/>
          <p:nvPr/>
        </p:nvSpPr>
        <p:spPr>
          <a:xfrm>
            <a:off x="76200" y="4756666"/>
            <a:ext cx="622285" cy="369332"/>
          </a:xfrm>
          <a:prstGeom prst="rect">
            <a:avLst/>
          </a:prstGeom>
        </p:spPr>
        <p:txBody>
          <a:bodyPr wrap="none">
            <a:spAutoFit/>
          </a:bodyPr>
          <a:lstStyle/>
          <a:p>
            <a:r>
              <a:rPr lang="en-US" dirty="0"/>
              <a:t>Y-</a:t>
            </a:r>
            <a:r>
              <a:rPr lang="en-US" dirty="0" err="1"/>
              <a:t>dir</a:t>
            </a:r>
            <a:endParaRPr lang="en-US" dirty="0"/>
          </a:p>
        </p:txBody>
      </p:sp>
      <p:sp>
        <p:nvSpPr>
          <p:cNvPr id="3" name="Rectangle 2"/>
          <p:cNvSpPr/>
          <p:nvPr/>
        </p:nvSpPr>
        <p:spPr>
          <a:xfrm>
            <a:off x="8258125" y="2013098"/>
            <a:ext cx="902298" cy="369332"/>
          </a:xfrm>
          <a:prstGeom prst="rect">
            <a:avLst/>
          </a:prstGeom>
        </p:spPr>
        <p:txBody>
          <a:bodyPr wrap="none">
            <a:spAutoFit/>
          </a:bodyPr>
          <a:lstStyle/>
          <a:p>
            <a:r>
              <a:rPr lang="en-US" dirty="0" smtClean="0"/>
              <a:t>u=u(</a:t>
            </a:r>
            <a:r>
              <a:rPr lang="en-US" dirty="0" err="1" smtClean="0"/>
              <a:t>y,t</a:t>
            </a:r>
            <a:r>
              <a:rPr lang="en-US" dirty="0" smtClean="0"/>
              <a:t>)</a:t>
            </a:r>
            <a:endParaRPr lang="en-US" dirty="0"/>
          </a:p>
        </p:txBody>
      </p:sp>
      <p:sp>
        <p:nvSpPr>
          <p:cNvPr id="9" name="Right Arrow 8"/>
          <p:cNvSpPr/>
          <p:nvPr/>
        </p:nvSpPr>
        <p:spPr>
          <a:xfrm>
            <a:off x="7391400" y="2058626"/>
            <a:ext cx="709387"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733800" y="1752600"/>
            <a:ext cx="2286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438400" y="3124200"/>
            <a:ext cx="457200" cy="1447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724400" y="3124200"/>
            <a:ext cx="762000" cy="137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8305800" y="3200400"/>
            <a:ext cx="609600" cy="1219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32" name="Straight Arrow Connector 18431"/>
          <p:cNvCxnSpPr/>
          <p:nvPr/>
        </p:nvCxnSpPr>
        <p:spPr>
          <a:xfrm flipV="1">
            <a:off x="533400" y="5125998"/>
            <a:ext cx="914400" cy="1427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35" name="Straight Arrow Connector 18434"/>
          <p:cNvCxnSpPr/>
          <p:nvPr/>
        </p:nvCxnSpPr>
        <p:spPr>
          <a:xfrm flipV="1">
            <a:off x="2743200" y="5125998"/>
            <a:ext cx="914400" cy="1503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37" name="Straight Arrow Connector 18436"/>
          <p:cNvCxnSpPr/>
          <p:nvPr/>
        </p:nvCxnSpPr>
        <p:spPr>
          <a:xfrm flipV="1">
            <a:off x="4724400" y="5257800"/>
            <a:ext cx="762000" cy="129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39" name="Straight Arrow Connector 18438"/>
          <p:cNvCxnSpPr/>
          <p:nvPr/>
        </p:nvCxnSpPr>
        <p:spPr>
          <a:xfrm flipV="1">
            <a:off x="6324600" y="5125998"/>
            <a:ext cx="1066800" cy="1427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41" name="Straight Arrow Connector 18440"/>
          <p:cNvCxnSpPr/>
          <p:nvPr/>
        </p:nvCxnSpPr>
        <p:spPr>
          <a:xfrm flipV="1">
            <a:off x="8229600" y="5410200"/>
            <a:ext cx="865525" cy="1143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987006"/>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 and B.C.</a:t>
            </a:r>
            <a:endParaRPr lang="fa-IR" dirty="0"/>
          </a:p>
        </p:txBody>
      </p:sp>
      <p:pic>
        <p:nvPicPr>
          <p:cNvPr id="252930" name="Picture 2"/>
          <p:cNvPicPr>
            <a:picLocks noChangeAspect="1" noChangeArrowheads="1"/>
          </p:cNvPicPr>
          <p:nvPr/>
        </p:nvPicPr>
        <p:blipFill>
          <a:blip r:embed="rId2" cstate="print"/>
          <a:srcRect/>
          <a:stretch>
            <a:fillRect/>
          </a:stretch>
        </p:blipFill>
        <p:spPr bwMode="auto">
          <a:xfrm>
            <a:off x="3200400" y="1219200"/>
            <a:ext cx="2771775" cy="1600200"/>
          </a:xfrm>
          <a:prstGeom prst="rect">
            <a:avLst/>
          </a:prstGeom>
          <a:noFill/>
          <a:ln w="9525">
            <a:noFill/>
            <a:miter lim="800000"/>
            <a:headEnd/>
            <a:tailEnd/>
          </a:ln>
        </p:spPr>
      </p:pic>
      <p:pic>
        <p:nvPicPr>
          <p:cNvPr id="252931" name="Picture 3"/>
          <p:cNvPicPr>
            <a:picLocks noChangeAspect="1" noChangeArrowheads="1"/>
          </p:cNvPicPr>
          <p:nvPr/>
        </p:nvPicPr>
        <p:blipFill>
          <a:blip r:embed="rId3" cstate="print"/>
          <a:srcRect/>
          <a:stretch>
            <a:fillRect/>
          </a:stretch>
        </p:blipFill>
        <p:spPr bwMode="auto">
          <a:xfrm>
            <a:off x="1752600" y="2895600"/>
            <a:ext cx="5648325" cy="23907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306</a:t>
            </a:fld>
            <a:endParaRPr lang="fa-I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SIMILARITY SOLUTION</a:t>
            </a:r>
            <a:endParaRPr lang="fa-IR" dirty="0"/>
          </a:p>
        </p:txBody>
      </p:sp>
      <p:pic>
        <p:nvPicPr>
          <p:cNvPr id="253954" name="Picture 2"/>
          <p:cNvPicPr>
            <a:picLocks noChangeAspect="1" noChangeArrowheads="1"/>
          </p:cNvPicPr>
          <p:nvPr/>
        </p:nvPicPr>
        <p:blipFill>
          <a:blip r:embed="rId2" cstate="print"/>
          <a:srcRect/>
          <a:stretch>
            <a:fillRect/>
          </a:stretch>
        </p:blipFill>
        <p:spPr bwMode="auto">
          <a:xfrm>
            <a:off x="3048000" y="1905000"/>
            <a:ext cx="3224212" cy="340585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307</a:t>
            </a:fld>
            <a:endParaRPr lang="fa-I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p:cNvPicPr>
            <a:picLocks noChangeAspect="1" noChangeArrowheads="1"/>
          </p:cNvPicPr>
          <p:nvPr/>
        </p:nvPicPr>
        <p:blipFill>
          <a:blip r:embed="rId2" cstate="print"/>
          <a:srcRect/>
          <a:stretch>
            <a:fillRect/>
          </a:stretch>
        </p:blipFill>
        <p:spPr bwMode="auto">
          <a:xfrm>
            <a:off x="1371600" y="1371600"/>
            <a:ext cx="6391275" cy="38481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308</a:t>
            </a:fld>
            <a:endParaRPr lang="fa-I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2" cstate="print"/>
          <a:srcRect/>
          <a:stretch>
            <a:fillRect/>
          </a:stretch>
        </p:blipFill>
        <p:spPr bwMode="auto">
          <a:xfrm>
            <a:off x="2133600" y="533400"/>
            <a:ext cx="4181475" cy="1152525"/>
          </a:xfrm>
          <a:prstGeom prst="rect">
            <a:avLst/>
          </a:prstGeom>
          <a:noFill/>
          <a:ln w="9525">
            <a:noFill/>
            <a:miter lim="800000"/>
            <a:headEnd/>
            <a:tailEnd/>
          </a:ln>
        </p:spPr>
      </p:pic>
      <p:pic>
        <p:nvPicPr>
          <p:cNvPr id="256003" name="Picture 3"/>
          <p:cNvPicPr>
            <a:picLocks noChangeAspect="1" noChangeArrowheads="1"/>
          </p:cNvPicPr>
          <p:nvPr/>
        </p:nvPicPr>
        <p:blipFill>
          <a:blip r:embed="rId3" cstate="print"/>
          <a:srcRect/>
          <a:stretch>
            <a:fillRect/>
          </a:stretch>
        </p:blipFill>
        <p:spPr bwMode="auto">
          <a:xfrm>
            <a:off x="4495800" y="4419600"/>
            <a:ext cx="43815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1676400" y="5029200"/>
            <a:ext cx="1524000" cy="11430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pic>
        <p:nvPicPr>
          <p:cNvPr id="256004" name="Picture 4"/>
          <p:cNvPicPr>
            <a:picLocks noChangeAspect="1" noChangeArrowheads="1"/>
          </p:cNvPicPr>
          <p:nvPr/>
        </p:nvPicPr>
        <p:blipFill>
          <a:blip r:embed="rId4" cstate="print"/>
          <a:srcRect/>
          <a:stretch>
            <a:fillRect/>
          </a:stretch>
        </p:blipFill>
        <p:spPr bwMode="auto">
          <a:xfrm>
            <a:off x="990600" y="2133600"/>
            <a:ext cx="7153275" cy="140017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6F77744-0308-434A-82FC-DEB67A89E99B}" type="slidenum">
              <a:rPr lang="fa-IR" smtClean="0"/>
              <a:pPr/>
              <a:t>309</a:t>
            </a:fld>
            <a:endParaRPr lang="fa-I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that the left hand side will be:</a:t>
            </a:r>
            <a:endParaRPr lang="fa-IR" dirty="0"/>
          </a:p>
        </p:txBody>
      </p:sp>
      <p:sp>
        <p:nvSpPr>
          <p:cNvPr id="5" name="Content Placeholder 4"/>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lgn="l" rtl="0"/>
            <a:r>
              <a:rPr lang="en-US" dirty="0" smtClean="0">
                <a:solidFill>
                  <a:srgbClr val="FF0000"/>
                </a:solidFill>
              </a:rPr>
              <a:t>Also: </a:t>
            </a:r>
          </a:p>
          <a:p>
            <a:pPr algn="l" rtl="0"/>
            <a:endParaRPr lang="fa-IR" dirty="0"/>
          </a:p>
        </p:txBody>
      </p:sp>
      <p:pic>
        <p:nvPicPr>
          <p:cNvPr id="9219" name="Picture 3"/>
          <p:cNvPicPr>
            <a:picLocks noChangeAspect="1" noChangeArrowheads="1"/>
          </p:cNvPicPr>
          <p:nvPr/>
        </p:nvPicPr>
        <p:blipFill>
          <a:blip r:embed="rId2" cstate="print"/>
          <a:srcRect/>
          <a:stretch>
            <a:fillRect/>
          </a:stretch>
        </p:blipFill>
        <p:spPr bwMode="auto">
          <a:xfrm>
            <a:off x="2133600" y="5181600"/>
            <a:ext cx="5734050" cy="148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5105" name="Picture 1"/>
          <p:cNvPicPr>
            <a:picLocks noChangeAspect="1" noChangeArrowheads="1"/>
          </p:cNvPicPr>
          <p:nvPr/>
        </p:nvPicPr>
        <p:blipFill>
          <a:blip r:embed="rId3" cstate="print"/>
          <a:srcRect/>
          <a:stretch>
            <a:fillRect/>
          </a:stretch>
        </p:blipFill>
        <p:spPr bwMode="auto">
          <a:xfrm>
            <a:off x="1219200" y="1676400"/>
            <a:ext cx="6657975" cy="267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31</a:t>
            </a:fld>
            <a:endParaRPr lang="fa-I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a:t>
            </a:r>
            <a:r>
              <a:rPr lang="el-GR" dirty="0" smtClean="0">
                <a:latin typeface="Times New Roman"/>
                <a:cs typeface="Times New Roman"/>
              </a:rPr>
              <a:t>α</a:t>
            </a:r>
            <a:endParaRPr lang="fa-IR" dirty="0"/>
          </a:p>
        </p:txBody>
      </p:sp>
      <p:pic>
        <p:nvPicPr>
          <p:cNvPr id="257026" name="Picture 2"/>
          <p:cNvPicPr>
            <a:picLocks noChangeAspect="1" noChangeArrowheads="1"/>
          </p:cNvPicPr>
          <p:nvPr/>
        </p:nvPicPr>
        <p:blipFill>
          <a:blip r:embed="rId3" cstate="print"/>
          <a:srcRect/>
          <a:stretch>
            <a:fillRect/>
          </a:stretch>
        </p:blipFill>
        <p:spPr bwMode="auto">
          <a:xfrm>
            <a:off x="0" y="1371601"/>
            <a:ext cx="9144000" cy="763515"/>
          </a:xfrm>
          <a:prstGeom prst="rect">
            <a:avLst/>
          </a:prstGeom>
          <a:noFill/>
          <a:ln w="9525">
            <a:noFill/>
            <a:miter lim="800000"/>
            <a:headEnd/>
            <a:tailEnd/>
          </a:ln>
        </p:spPr>
      </p:pic>
      <p:pic>
        <p:nvPicPr>
          <p:cNvPr id="257027" name="Picture 3"/>
          <p:cNvPicPr>
            <a:picLocks noChangeAspect="1" noChangeArrowheads="1"/>
          </p:cNvPicPr>
          <p:nvPr/>
        </p:nvPicPr>
        <p:blipFill>
          <a:blip r:embed="rId4" cstate="print"/>
          <a:srcRect/>
          <a:stretch>
            <a:fillRect/>
          </a:stretch>
        </p:blipFill>
        <p:spPr bwMode="auto">
          <a:xfrm>
            <a:off x="-19050" y="2133600"/>
            <a:ext cx="9163050" cy="227693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310</a:t>
            </a:fld>
            <a:endParaRPr lang="fa-I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differential equation to be solved</a:t>
            </a:r>
            <a:endParaRPr lang="fa-IR" dirty="0"/>
          </a:p>
        </p:txBody>
      </p:sp>
      <p:pic>
        <p:nvPicPr>
          <p:cNvPr id="4" name="Picture 4"/>
          <p:cNvPicPr>
            <a:picLocks noChangeAspect="1" noChangeArrowheads="1"/>
          </p:cNvPicPr>
          <p:nvPr/>
        </p:nvPicPr>
        <p:blipFill>
          <a:blip r:embed="rId2" cstate="print"/>
          <a:srcRect/>
          <a:stretch>
            <a:fillRect/>
          </a:stretch>
        </p:blipFill>
        <p:spPr bwMode="auto">
          <a:xfrm>
            <a:off x="2895600" y="3048000"/>
            <a:ext cx="4000500"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311</a:t>
            </a:fld>
            <a:endParaRPr lang="fa-I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of the equation:</a:t>
            </a:r>
            <a:endParaRPr lang="fa-IR" dirty="0"/>
          </a:p>
        </p:txBody>
      </p:sp>
      <p:pic>
        <p:nvPicPr>
          <p:cNvPr id="258050" name="Picture 2"/>
          <p:cNvPicPr>
            <a:picLocks noChangeAspect="1" noChangeArrowheads="1"/>
          </p:cNvPicPr>
          <p:nvPr/>
        </p:nvPicPr>
        <p:blipFill>
          <a:blip r:embed="rId2" cstate="print"/>
          <a:srcRect/>
          <a:stretch>
            <a:fillRect/>
          </a:stretch>
        </p:blipFill>
        <p:spPr bwMode="auto">
          <a:xfrm>
            <a:off x="2590800" y="1371600"/>
            <a:ext cx="4263390" cy="1371600"/>
          </a:xfrm>
          <a:prstGeom prst="rect">
            <a:avLst/>
          </a:prstGeom>
          <a:noFill/>
          <a:ln w="9525">
            <a:noFill/>
            <a:miter lim="800000"/>
            <a:headEnd/>
            <a:tailEnd/>
          </a:ln>
        </p:spPr>
      </p:pic>
      <p:pic>
        <p:nvPicPr>
          <p:cNvPr id="258051" name="Picture 3"/>
          <p:cNvPicPr>
            <a:picLocks noChangeAspect="1" noChangeArrowheads="1"/>
          </p:cNvPicPr>
          <p:nvPr/>
        </p:nvPicPr>
        <p:blipFill>
          <a:blip r:embed="rId3" cstate="print"/>
          <a:srcRect/>
          <a:stretch>
            <a:fillRect/>
          </a:stretch>
        </p:blipFill>
        <p:spPr bwMode="auto">
          <a:xfrm>
            <a:off x="3200400" y="2895600"/>
            <a:ext cx="4133850" cy="762000"/>
          </a:xfrm>
          <a:prstGeom prst="rect">
            <a:avLst/>
          </a:prstGeom>
          <a:noFill/>
          <a:ln w="9525">
            <a:noFill/>
            <a:miter lim="800000"/>
            <a:headEnd/>
            <a:tailEnd/>
          </a:ln>
        </p:spPr>
      </p:pic>
      <p:sp>
        <p:nvSpPr>
          <p:cNvPr id="6" name="Right Arrow 5"/>
          <p:cNvSpPr/>
          <p:nvPr/>
        </p:nvSpPr>
        <p:spPr>
          <a:xfrm>
            <a:off x="1524000" y="3048000"/>
            <a:ext cx="1371600" cy="5334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pic>
        <p:nvPicPr>
          <p:cNvPr id="258052" name="Picture 4"/>
          <p:cNvPicPr>
            <a:picLocks noChangeAspect="1" noChangeArrowheads="1"/>
          </p:cNvPicPr>
          <p:nvPr/>
        </p:nvPicPr>
        <p:blipFill>
          <a:blip r:embed="rId4" cstate="print"/>
          <a:srcRect/>
          <a:stretch>
            <a:fillRect/>
          </a:stretch>
        </p:blipFill>
        <p:spPr bwMode="auto">
          <a:xfrm>
            <a:off x="3505200" y="3810000"/>
            <a:ext cx="5048250" cy="2438400"/>
          </a:xfrm>
          <a:prstGeom prst="rect">
            <a:avLst/>
          </a:prstGeom>
          <a:noFill/>
          <a:ln w="9525">
            <a:noFill/>
            <a:miter lim="800000"/>
            <a:headEnd/>
            <a:tailEnd/>
          </a:ln>
        </p:spPr>
      </p:pic>
      <p:sp>
        <p:nvSpPr>
          <p:cNvPr id="8" name="Right Arrow 7"/>
          <p:cNvSpPr/>
          <p:nvPr/>
        </p:nvSpPr>
        <p:spPr>
          <a:xfrm>
            <a:off x="1447800" y="4648200"/>
            <a:ext cx="1143000" cy="1066800"/>
          </a:xfrm>
          <a:prstGeom prst="rightArrow">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a:p>
        </p:txBody>
      </p:sp>
      <p:sp>
        <p:nvSpPr>
          <p:cNvPr id="9" name="Slide Number Placeholder 8"/>
          <p:cNvSpPr>
            <a:spLocks noGrp="1"/>
          </p:cNvSpPr>
          <p:nvPr>
            <p:ph type="sldNum" sz="quarter" idx="12"/>
          </p:nvPr>
        </p:nvSpPr>
        <p:spPr/>
        <p:txBody>
          <a:bodyPr/>
          <a:lstStyle/>
          <a:p>
            <a:fld id="{86F77744-0308-434A-82FC-DEB67A89E99B}" type="slidenum">
              <a:rPr lang="fa-IR" smtClean="0"/>
              <a:pPr/>
              <a:t>312</a:t>
            </a:fld>
            <a:endParaRPr lang="fa-I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the B.C. and I.C.</a:t>
            </a:r>
            <a:endParaRPr lang="fa-IR" dirty="0"/>
          </a:p>
        </p:txBody>
      </p:sp>
      <p:pic>
        <p:nvPicPr>
          <p:cNvPr id="259074" name="Picture 2"/>
          <p:cNvPicPr>
            <a:picLocks noChangeAspect="1" noChangeArrowheads="1"/>
          </p:cNvPicPr>
          <p:nvPr/>
        </p:nvPicPr>
        <p:blipFill>
          <a:blip r:embed="rId2" cstate="print"/>
          <a:srcRect/>
          <a:stretch>
            <a:fillRect/>
          </a:stretch>
        </p:blipFill>
        <p:spPr bwMode="auto">
          <a:xfrm>
            <a:off x="0" y="1261315"/>
            <a:ext cx="9144000" cy="346308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313</a:t>
            </a:fld>
            <a:endParaRPr lang="fa-I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9" name="Picture 3"/>
          <p:cNvPicPr>
            <a:picLocks noChangeAspect="1" noChangeArrowheads="1"/>
          </p:cNvPicPr>
          <p:nvPr/>
        </p:nvPicPr>
        <p:blipFill>
          <a:blip r:embed="rId2" cstate="print"/>
          <a:srcRect/>
          <a:stretch>
            <a:fillRect/>
          </a:stretch>
        </p:blipFill>
        <p:spPr bwMode="auto">
          <a:xfrm>
            <a:off x="685800" y="1447800"/>
            <a:ext cx="7715250" cy="1771650"/>
          </a:xfrm>
          <a:prstGeom prst="rect">
            <a:avLst/>
          </a:prstGeom>
          <a:noFill/>
          <a:ln w="9525">
            <a:noFill/>
            <a:miter lim="800000"/>
            <a:headEnd/>
            <a:tailEnd/>
          </a:ln>
        </p:spPr>
      </p:pic>
      <p:pic>
        <p:nvPicPr>
          <p:cNvPr id="260100" name="Picture 4"/>
          <p:cNvPicPr>
            <a:picLocks noChangeAspect="1" noChangeArrowheads="1"/>
          </p:cNvPicPr>
          <p:nvPr/>
        </p:nvPicPr>
        <p:blipFill>
          <a:blip r:embed="rId3" cstate="print"/>
          <a:srcRect/>
          <a:stretch>
            <a:fillRect/>
          </a:stretch>
        </p:blipFill>
        <p:spPr bwMode="auto">
          <a:xfrm>
            <a:off x="2209800" y="4343400"/>
            <a:ext cx="4819650" cy="140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314</a:t>
            </a:fld>
            <a:endParaRPr lang="fa-I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Thickness of the layer affected by the  plate motion</a:t>
            </a:r>
            <a:endParaRPr lang="fa-IR" dirty="0"/>
          </a:p>
        </p:txBody>
      </p:sp>
      <p:pic>
        <p:nvPicPr>
          <p:cNvPr id="261122" name="Picture 2"/>
          <p:cNvPicPr>
            <a:picLocks noChangeAspect="1" noChangeArrowheads="1"/>
          </p:cNvPicPr>
          <p:nvPr/>
        </p:nvPicPr>
        <p:blipFill>
          <a:blip r:embed="rId2" cstate="print"/>
          <a:srcRect/>
          <a:stretch>
            <a:fillRect/>
          </a:stretch>
        </p:blipFill>
        <p:spPr bwMode="auto">
          <a:xfrm>
            <a:off x="762335" y="1447800"/>
            <a:ext cx="7772065" cy="515865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315</a:t>
            </a:fld>
            <a:endParaRPr lang="fa-I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STOKES’ SECOND PROBLEM</a:t>
            </a:r>
            <a:endParaRPr lang="fa-IR" dirty="0"/>
          </a:p>
        </p:txBody>
      </p:sp>
      <p:sp>
        <p:nvSpPr>
          <p:cNvPr id="3" name="Content Placeholder 2"/>
          <p:cNvSpPr>
            <a:spLocks noGrp="1"/>
          </p:cNvSpPr>
          <p:nvPr>
            <p:ph idx="1"/>
          </p:nvPr>
        </p:nvSpPr>
        <p:spPr/>
        <p:txBody>
          <a:bodyPr/>
          <a:lstStyle/>
          <a:p>
            <a:pPr algn="l" rtl="0"/>
            <a:r>
              <a:rPr lang="en-US" dirty="0" smtClean="0"/>
              <a:t>Stokes’ second problem differs from Stokes’ first problem only in the condition that the boundary y = 0 is oscillating in time rather than impulsively starting into motion.</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316</a:t>
            </a:fld>
            <a:endParaRPr lang="fa-I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62146" name="Picture 2"/>
          <p:cNvPicPr>
            <a:picLocks noChangeAspect="1" noChangeArrowheads="1"/>
          </p:cNvPicPr>
          <p:nvPr/>
        </p:nvPicPr>
        <p:blipFill>
          <a:blip r:embed="rId2" cstate="print"/>
          <a:srcRect/>
          <a:stretch>
            <a:fillRect/>
          </a:stretch>
        </p:blipFill>
        <p:spPr bwMode="auto">
          <a:xfrm>
            <a:off x="267228" y="76200"/>
            <a:ext cx="8359900" cy="6629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317</a:t>
            </a:fld>
            <a:endParaRPr lang="fa-I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 and I.C.</a:t>
            </a:r>
            <a:endParaRPr lang="fa-IR" dirty="0"/>
          </a:p>
        </p:txBody>
      </p:sp>
      <p:pic>
        <p:nvPicPr>
          <p:cNvPr id="251906" name="Picture 2"/>
          <p:cNvPicPr>
            <a:picLocks noChangeAspect="1" noChangeArrowheads="1"/>
          </p:cNvPicPr>
          <p:nvPr/>
        </p:nvPicPr>
        <p:blipFill>
          <a:blip r:embed="rId2" cstate="print"/>
          <a:srcRect/>
          <a:stretch>
            <a:fillRect/>
          </a:stretch>
        </p:blipFill>
        <p:spPr bwMode="auto">
          <a:xfrm>
            <a:off x="2133600" y="1828800"/>
            <a:ext cx="4267200" cy="359056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318</a:t>
            </a:fld>
            <a:endParaRPr lang="fa-I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fa-IR" dirty="0"/>
          </a:p>
        </p:txBody>
      </p:sp>
      <p:pic>
        <p:nvPicPr>
          <p:cNvPr id="252930" name="Picture 2"/>
          <p:cNvPicPr>
            <a:picLocks noChangeAspect="1" noChangeArrowheads="1"/>
          </p:cNvPicPr>
          <p:nvPr/>
        </p:nvPicPr>
        <p:blipFill>
          <a:blip r:embed="rId2" cstate="print"/>
          <a:srcRect/>
          <a:stretch>
            <a:fillRect/>
          </a:stretch>
        </p:blipFill>
        <p:spPr bwMode="auto">
          <a:xfrm>
            <a:off x="0" y="1673942"/>
            <a:ext cx="9144000" cy="373625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319</a:t>
            </a:fld>
            <a:endParaRPr lang="fa-I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895600" y="1905000"/>
            <a:ext cx="1143000" cy="9144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fa-IR" dirty="0"/>
          </a:p>
        </p:txBody>
      </p:sp>
      <p:sp>
        <p:nvSpPr>
          <p:cNvPr id="2" name="Title 1"/>
          <p:cNvSpPr>
            <a:spLocks noGrp="1"/>
          </p:cNvSpPr>
          <p:nvPr>
            <p:ph type="title"/>
          </p:nvPr>
        </p:nvSpPr>
        <p:spPr/>
        <p:txBody>
          <a:bodyPr>
            <a:normAutofit fontScale="90000"/>
          </a:bodyPr>
          <a:lstStyle/>
          <a:p>
            <a:r>
              <a:rPr lang="en-US" dirty="0" smtClean="0"/>
              <a:t>Cancelation of momentum equation hidden in the energy equation:</a:t>
            </a:r>
            <a:endParaRPr lang="fa-IR" dirty="0"/>
          </a:p>
        </p:txBody>
      </p:sp>
      <p:sp>
        <p:nvSpPr>
          <p:cNvPr id="3" name="Content Placeholder 2"/>
          <p:cNvSpPr>
            <a:spLocks noGrp="1"/>
          </p:cNvSpPr>
          <p:nvPr>
            <p:ph idx="1"/>
          </p:nvPr>
        </p:nvSpPr>
        <p:spPr/>
        <p:txBody>
          <a:bodyPr/>
          <a:lstStyle/>
          <a:p>
            <a:pPr algn="l" rtl="0"/>
            <a:endParaRPr lang="en-US" dirty="0" smtClean="0"/>
          </a:p>
          <a:p>
            <a:pPr algn="l" rtl="0"/>
            <a:endParaRPr lang="en-US" dirty="0" smtClean="0"/>
          </a:p>
          <a:p>
            <a:pPr algn="l" rtl="0"/>
            <a:endParaRPr lang="en-US" dirty="0" smtClean="0"/>
          </a:p>
          <a:p>
            <a:pPr algn="l" rtl="0"/>
            <a:endParaRPr lang="en-US" dirty="0" smtClean="0"/>
          </a:p>
          <a:p>
            <a:pPr algn="l" rtl="0"/>
            <a:endParaRPr lang="en-US" dirty="0" smtClean="0"/>
          </a:p>
          <a:p>
            <a:pPr algn="l" rtl="0"/>
            <a:endParaRPr lang="fa-IR" dirty="0"/>
          </a:p>
        </p:txBody>
      </p:sp>
      <p:pic>
        <p:nvPicPr>
          <p:cNvPr id="10242" name="Picture 2"/>
          <p:cNvPicPr>
            <a:picLocks noChangeAspect="1" noChangeArrowheads="1"/>
          </p:cNvPicPr>
          <p:nvPr/>
        </p:nvPicPr>
        <p:blipFill>
          <a:blip r:embed="rId2" cstate="print"/>
          <a:srcRect/>
          <a:stretch>
            <a:fillRect/>
          </a:stretch>
        </p:blipFill>
        <p:spPr bwMode="auto">
          <a:xfrm>
            <a:off x="533400" y="1676400"/>
            <a:ext cx="5508171" cy="121920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4343400" y="2743201"/>
            <a:ext cx="4333875" cy="1100666"/>
          </a:xfrm>
          <a:prstGeom prst="rect">
            <a:avLst/>
          </a:prstGeom>
          <a:noFill/>
          <a:ln w="9525">
            <a:noFill/>
            <a:miter lim="800000"/>
            <a:headEnd/>
            <a:tailEnd/>
          </a:ln>
        </p:spPr>
      </p:pic>
      <p:cxnSp>
        <p:nvCxnSpPr>
          <p:cNvPr id="8" name="Straight Arrow Connector 7"/>
          <p:cNvCxnSpPr/>
          <p:nvPr/>
        </p:nvCxnSpPr>
        <p:spPr>
          <a:xfrm flipV="1">
            <a:off x="3581400" y="2667000"/>
            <a:ext cx="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V="1">
            <a:off x="4038600" y="2590800"/>
            <a:ext cx="533400" cy="914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V="1">
            <a:off x="4648200" y="3505200"/>
            <a:ext cx="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V="1">
            <a:off x="7315200" y="3657600"/>
            <a:ext cx="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245" name="Picture 5"/>
          <p:cNvPicPr>
            <a:picLocks noChangeAspect="1" noChangeArrowheads="1"/>
          </p:cNvPicPr>
          <p:nvPr/>
        </p:nvPicPr>
        <p:blipFill>
          <a:blip r:embed="rId4" cstate="print"/>
          <a:srcRect/>
          <a:stretch>
            <a:fillRect/>
          </a:stretch>
        </p:blipFill>
        <p:spPr bwMode="auto">
          <a:xfrm>
            <a:off x="2286000" y="4876800"/>
            <a:ext cx="6038850" cy="1314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5-Point Star 12"/>
          <p:cNvSpPr/>
          <p:nvPr/>
        </p:nvSpPr>
        <p:spPr>
          <a:xfrm>
            <a:off x="914400" y="5105400"/>
            <a:ext cx="8382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Slide Number Placeholder 13"/>
          <p:cNvSpPr>
            <a:spLocks noGrp="1"/>
          </p:cNvSpPr>
          <p:nvPr>
            <p:ph type="sldNum" sz="quarter" idx="12"/>
          </p:nvPr>
        </p:nvSpPr>
        <p:spPr/>
        <p:txBody>
          <a:bodyPr/>
          <a:lstStyle/>
          <a:p>
            <a:fld id="{86F77744-0308-434A-82FC-DEB67A89E99B}" type="slidenum">
              <a:rPr lang="fa-IR" smtClean="0"/>
              <a:pPr/>
              <a:t>32</a:t>
            </a:fld>
            <a:endParaRPr lang="fa-IR"/>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cstate="print"/>
          <a:srcRect/>
          <a:stretch>
            <a:fillRect/>
          </a:stretch>
        </p:blipFill>
        <p:spPr bwMode="auto">
          <a:xfrm>
            <a:off x="3581400" y="247048"/>
            <a:ext cx="4747005" cy="2286000"/>
          </a:xfrm>
          <a:prstGeom prst="rect">
            <a:avLst/>
          </a:prstGeom>
          <a:noFill/>
          <a:ln w="9525">
            <a:noFill/>
            <a:miter lim="800000"/>
            <a:headEnd/>
            <a:tailEnd/>
          </a:ln>
        </p:spPr>
      </p:pic>
      <p:pic>
        <p:nvPicPr>
          <p:cNvPr id="253955" name="Picture 3"/>
          <p:cNvPicPr>
            <a:picLocks noChangeAspect="1" noChangeArrowheads="1"/>
          </p:cNvPicPr>
          <p:nvPr/>
        </p:nvPicPr>
        <p:blipFill>
          <a:blip r:embed="rId3" cstate="print"/>
          <a:srcRect/>
          <a:stretch>
            <a:fillRect/>
          </a:stretch>
        </p:blipFill>
        <p:spPr bwMode="auto">
          <a:xfrm>
            <a:off x="2895600" y="2895600"/>
            <a:ext cx="3619500" cy="838200"/>
          </a:xfrm>
          <a:prstGeom prst="rect">
            <a:avLst/>
          </a:prstGeom>
          <a:noFill/>
          <a:ln w="9525">
            <a:noFill/>
            <a:miter lim="800000"/>
            <a:headEnd/>
            <a:tailEnd/>
          </a:ln>
        </p:spPr>
      </p:pic>
      <p:pic>
        <p:nvPicPr>
          <p:cNvPr id="253956" name="Picture 4"/>
          <p:cNvPicPr>
            <a:picLocks noChangeAspect="1" noChangeArrowheads="1"/>
          </p:cNvPicPr>
          <p:nvPr/>
        </p:nvPicPr>
        <p:blipFill>
          <a:blip r:embed="rId4" cstate="print"/>
          <a:srcRect/>
          <a:stretch>
            <a:fillRect/>
          </a:stretch>
        </p:blipFill>
        <p:spPr bwMode="auto">
          <a:xfrm>
            <a:off x="0" y="4114800"/>
            <a:ext cx="9144000" cy="1019777"/>
          </a:xfrm>
          <a:prstGeom prst="rect">
            <a:avLst/>
          </a:prstGeom>
          <a:noFill/>
          <a:ln w="9525">
            <a:noFill/>
            <a:miter lim="800000"/>
            <a:headEnd/>
            <a:tailEnd/>
          </a:ln>
        </p:spPr>
      </p:pic>
      <p:sp>
        <p:nvSpPr>
          <p:cNvPr id="9" name="Rectangle 8"/>
          <p:cNvSpPr/>
          <p:nvPr/>
        </p:nvSpPr>
        <p:spPr>
          <a:xfrm>
            <a:off x="6629400" y="4472288"/>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Slide Number Placeholder 5"/>
          <p:cNvSpPr>
            <a:spLocks noGrp="1"/>
          </p:cNvSpPr>
          <p:nvPr>
            <p:ph type="sldNum" sz="quarter" idx="12"/>
          </p:nvPr>
        </p:nvSpPr>
        <p:spPr/>
        <p:txBody>
          <a:bodyPr/>
          <a:lstStyle/>
          <a:p>
            <a:fld id="{86F77744-0308-434A-82FC-DEB67A89E99B}" type="slidenum">
              <a:rPr lang="fa-IR" smtClean="0"/>
              <a:pPr/>
              <a:t>320</a:t>
            </a:fld>
            <a:endParaRPr lang="fa-IR"/>
          </a:p>
        </p:txBody>
      </p:sp>
      <p:pic>
        <p:nvPicPr>
          <p:cNvPr id="7" name="Picture 2"/>
          <p:cNvPicPr>
            <a:picLocks noChangeAspect="1" noChangeArrowheads="1"/>
          </p:cNvPicPr>
          <p:nvPr/>
        </p:nvPicPr>
        <p:blipFill rotWithShape="1">
          <a:blip r:embed="rId5" cstate="print"/>
          <a:srcRect l="25000" r="14285" b="55433"/>
          <a:stretch/>
        </p:blipFill>
        <p:spPr bwMode="auto">
          <a:xfrm>
            <a:off x="381000" y="304800"/>
            <a:ext cx="1943100" cy="1200150"/>
          </a:xfrm>
          <a:prstGeom prst="rect">
            <a:avLst/>
          </a:prstGeom>
          <a:noFill/>
          <a:ln w="9525">
            <a:noFill/>
            <a:miter lim="800000"/>
            <a:headEnd/>
            <a:tailEnd/>
          </a:ln>
        </p:spPr>
      </p:pic>
      <p:sp>
        <p:nvSpPr>
          <p:cNvPr id="3" name="Right Arrow 2"/>
          <p:cNvSpPr/>
          <p:nvPr/>
        </p:nvSpPr>
        <p:spPr>
          <a:xfrm>
            <a:off x="2590800" y="838200"/>
            <a:ext cx="762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p:cNvPicPr>
            <a:picLocks noChangeAspect="1" noChangeArrowheads="1"/>
          </p:cNvPicPr>
          <p:nvPr/>
        </p:nvPicPr>
        <p:blipFill>
          <a:blip r:embed="rId2" cstate="print"/>
          <a:srcRect/>
          <a:stretch>
            <a:fillRect/>
          </a:stretch>
        </p:blipFill>
        <p:spPr bwMode="auto">
          <a:xfrm>
            <a:off x="685800" y="2428875"/>
            <a:ext cx="7572375" cy="1228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4979" name="Picture 3"/>
          <p:cNvPicPr>
            <a:picLocks noChangeAspect="1" noChangeArrowheads="1"/>
          </p:cNvPicPr>
          <p:nvPr/>
        </p:nvPicPr>
        <p:blipFill>
          <a:blip r:embed="rId3" cstate="print"/>
          <a:srcRect/>
          <a:stretch>
            <a:fillRect/>
          </a:stretch>
        </p:blipFill>
        <p:spPr bwMode="auto">
          <a:xfrm>
            <a:off x="0" y="3886200"/>
            <a:ext cx="8767646"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p:txBody>
          <a:bodyPr/>
          <a:lstStyle/>
          <a:p>
            <a:r>
              <a:rPr lang="en-US" dirty="0" smtClean="0"/>
              <a:t>Applying boundary conditions</a:t>
            </a:r>
            <a:endParaRPr lang="fa-IR" dirty="0"/>
          </a:p>
        </p:txBody>
      </p:sp>
      <p:sp>
        <p:nvSpPr>
          <p:cNvPr id="5" name="Rectangle 4"/>
          <p:cNvSpPr/>
          <p:nvPr/>
        </p:nvSpPr>
        <p:spPr>
          <a:xfrm>
            <a:off x="304800" y="1447800"/>
            <a:ext cx="8229600" cy="830997"/>
          </a:xfrm>
          <a:prstGeom prst="rect">
            <a:avLst/>
          </a:prstGeom>
        </p:spPr>
        <p:txBody>
          <a:bodyPr wrap="square">
            <a:spAutoFit/>
          </a:bodyPr>
          <a:lstStyle/>
          <a:p>
            <a:pPr algn="l" rtl="0"/>
            <a:r>
              <a:rPr lang="en-US" sz="2400" dirty="0" smtClean="0">
                <a:solidFill>
                  <a:srgbClr val="0070C0"/>
                </a:solidFill>
              </a:rPr>
              <a:t>The condition that the velocity be finite requires that the constant B should be zero. </a:t>
            </a:r>
            <a:endParaRPr lang="fa-IR" sz="2400" dirty="0">
              <a:solidFill>
                <a:srgbClr val="0070C0"/>
              </a:solidFill>
            </a:endParaRPr>
          </a:p>
        </p:txBody>
      </p:sp>
      <p:sp>
        <p:nvSpPr>
          <p:cNvPr id="6" name="Slide Number Placeholder 5"/>
          <p:cNvSpPr>
            <a:spLocks noGrp="1"/>
          </p:cNvSpPr>
          <p:nvPr>
            <p:ph type="sldNum" sz="quarter" idx="12"/>
          </p:nvPr>
        </p:nvSpPr>
        <p:spPr/>
        <p:txBody>
          <a:bodyPr/>
          <a:lstStyle/>
          <a:p>
            <a:fld id="{86F77744-0308-434A-82FC-DEB67A89E99B}" type="slidenum">
              <a:rPr lang="fa-IR" smtClean="0"/>
              <a:pPr/>
              <a:t>321</a:t>
            </a:fld>
            <a:endParaRPr lang="fa-I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256002" name="Picture 2"/>
          <p:cNvPicPr>
            <a:picLocks noChangeAspect="1" noChangeArrowheads="1"/>
          </p:cNvPicPr>
          <p:nvPr/>
        </p:nvPicPr>
        <p:blipFill>
          <a:blip r:embed="rId2" cstate="print"/>
          <a:srcRect/>
          <a:stretch>
            <a:fillRect/>
          </a:stretch>
        </p:blipFill>
        <p:spPr bwMode="auto">
          <a:xfrm>
            <a:off x="1" y="1484467"/>
            <a:ext cx="8915400" cy="1106333"/>
          </a:xfrm>
          <a:prstGeom prst="rect">
            <a:avLst/>
          </a:prstGeom>
          <a:noFill/>
          <a:ln w="9525">
            <a:noFill/>
            <a:miter lim="800000"/>
            <a:headEnd/>
            <a:tailEnd/>
          </a:ln>
        </p:spPr>
      </p:pic>
      <p:pic>
        <p:nvPicPr>
          <p:cNvPr id="256004" name="Picture 4"/>
          <p:cNvPicPr>
            <a:picLocks noChangeAspect="1" noChangeArrowheads="1"/>
          </p:cNvPicPr>
          <p:nvPr/>
        </p:nvPicPr>
        <p:blipFill>
          <a:blip r:embed="rId3" cstate="print"/>
          <a:srcRect/>
          <a:stretch>
            <a:fillRect/>
          </a:stretch>
        </p:blipFill>
        <p:spPr bwMode="auto">
          <a:xfrm>
            <a:off x="647700" y="2647950"/>
            <a:ext cx="7848600" cy="15621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322</a:t>
            </a:fld>
            <a:endParaRPr lang="fa-I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Thickness of the layer affected by the  plate motion</a:t>
            </a:r>
            <a:endParaRPr lang="fa-IR" dirty="0"/>
          </a:p>
        </p:txBody>
      </p:sp>
      <p:pic>
        <p:nvPicPr>
          <p:cNvPr id="257026" name="Picture 2"/>
          <p:cNvPicPr>
            <a:picLocks noChangeAspect="1" noChangeArrowheads="1"/>
          </p:cNvPicPr>
          <p:nvPr/>
        </p:nvPicPr>
        <p:blipFill>
          <a:blip r:embed="rId2" cstate="print"/>
          <a:srcRect/>
          <a:stretch>
            <a:fillRect/>
          </a:stretch>
        </p:blipFill>
        <p:spPr bwMode="auto">
          <a:xfrm>
            <a:off x="0" y="1676400"/>
            <a:ext cx="9144000" cy="1399777"/>
          </a:xfrm>
          <a:prstGeom prst="rect">
            <a:avLst/>
          </a:prstGeom>
          <a:noFill/>
          <a:ln w="9525">
            <a:noFill/>
            <a:miter lim="800000"/>
            <a:headEnd/>
            <a:tailEnd/>
          </a:ln>
        </p:spPr>
      </p:pic>
      <p:pic>
        <p:nvPicPr>
          <p:cNvPr id="257027" name="Picture 3"/>
          <p:cNvPicPr>
            <a:picLocks noChangeAspect="1" noChangeArrowheads="1"/>
          </p:cNvPicPr>
          <p:nvPr/>
        </p:nvPicPr>
        <p:blipFill>
          <a:blip r:embed="rId3" cstate="print"/>
          <a:srcRect/>
          <a:stretch>
            <a:fillRect/>
          </a:stretch>
        </p:blipFill>
        <p:spPr bwMode="auto">
          <a:xfrm>
            <a:off x="152400" y="3124200"/>
            <a:ext cx="8703676" cy="345826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323</a:t>
            </a:fld>
            <a:endParaRPr lang="fa-I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Pulsating flow between parallel</a:t>
            </a:r>
            <a:br>
              <a:rPr lang="en-US" dirty="0" smtClean="0"/>
            </a:br>
            <a:r>
              <a:rPr lang="en-US" dirty="0" smtClean="0"/>
              <a:t>surfaces</a:t>
            </a:r>
            <a:endParaRPr lang="fa-IR" dirty="0"/>
          </a:p>
        </p:txBody>
      </p:sp>
      <p:sp>
        <p:nvSpPr>
          <p:cNvPr id="3" name="Content Placeholder 2"/>
          <p:cNvSpPr>
            <a:spLocks noGrp="1"/>
          </p:cNvSpPr>
          <p:nvPr>
            <p:ph idx="1"/>
          </p:nvPr>
        </p:nvSpPr>
        <p:spPr/>
        <p:txBody>
          <a:bodyPr>
            <a:normAutofit fontScale="92500" lnSpcReduction="10000"/>
          </a:bodyPr>
          <a:lstStyle/>
          <a:p>
            <a:pPr algn="l" rtl="0"/>
            <a:r>
              <a:rPr lang="en-US" dirty="0" smtClean="0"/>
              <a:t>Another type of unsteady-flow situation for which an exact solution exists is that of an oscillating pressure in a fluid layer that is bounded by two parallel planes.</a:t>
            </a:r>
          </a:p>
          <a:p>
            <a:pPr algn="l" rtl="0"/>
            <a:r>
              <a:rPr lang="en-US" dirty="0" smtClean="0"/>
              <a:t>We consider the two parallel surfaces to be located at y = </a:t>
            </a:r>
            <a:r>
              <a:rPr lang="en-US" dirty="0" smtClean="0">
                <a:latin typeface="Times New Roman"/>
                <a:cs typeface="Times New Roman"/>
              </a:rPr>
              <a:t>± </a:t>
            </a:r>
            <a:r>
              <a:rPr lang="en-US" dirty="0" smtClean="0"/>
              <a:t>a and consider the pressure gradient in the x-direction to oscillate in time. Then the velocity will be in the x direction only and will also oscillate in time. That is, the only nonzero velocity component will be u(</a:t>
            </a:r>
            <a:r>
              <a:rPr lang="en-US" dirty="0" err="1" smtClean="0"/>
              <a:t>y,t</a:t>
            </a:r>
            <a:r>
              <a:rPr lang="en-US" dirty="0" smtClean="0"/>
              <a:t>).</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324</a:t>
            </a:fld>
            <a:endParaRPr lang="fa-I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 and B.C.</a:t>
            </a:r>
            <a:endParaRPr lang="fa-IR" dirty="0"/>
          </a:p>
        </p:txBody>
      </p:sp>
      <p:pic>
        <p:nvPicPr>
          <p:cNvPr id="258050" name="Picture 2"/>
          <p:cNvPicPr>
            <a:picLocks noChangeAspect="1" noChangeArrowheads="1"/>
          </p:cNvPicPr>
          <p:nvPr/>
        </p:nvPicPr>
        <p:blipFill>
          <a:blip r:embed="rId2" cstate="print"/>
          <a:srcRect/>
          <a:stretch>
            <a:fillRect/>
          </a:stretch>
        </p:blipFill>
        <p:spPr bwMode="auto">
          <a:xfrm>
            <a:off x="2590800" y="1524000"/>
            <a:ext cx="4019550" cy="1276350"/>
          </a:xfrm>
          <a:prstGeom prst="rect">
            <a:avLst/>
          </a:prstGeom>
          <a:noFill/>
          <a:ln w="9525">
            <a:noFill/>
            <a:miter lim="800000"/>
            <a:headEnd/>
            <a:tailEnd/>
          </a:ln>
        </p:spPr>
      </p:pic>
      <p:pic>
        <p:nvPicPr>
          <p:cNvPr id="258051" name="Picture 3"/>
          <p:cNvPicPr>
            <a:picLocks noChangeAspect="1" noChangeArrowheads="1"/>
          </p:cNvPicPr>
          <p:nvPr/>
        </p:nvPicPr>
        <p:blipFill>
          <a:blip r:embed="rId3" cstate="print"/>
          <a:srcRect/>
          <a:stretch>
            <a:fillRect/>
          </a:stretch>
        </p:blipFill>
        <p:spPr bwMode="auto">
          <a:xfrm>
            <a:off x="19050" y="3062288"/>
            <a:ext cx="9124950" cy="704029"/>
          </a:xfrm>
          <a:prstGeom prst="rect">
            <a:avLst/>
          </a:prstGeom>
          <a:noFill/>
          <a:ln w="9525">
            <a:noFill/>
            <a:miter lim="800000"/>
            <a:headEnd/>
            <a:tailEnd/>
          </a:ln>
        </p:spPr>
      </p:pic>
      <p:pic>
        <p:nvPicPr>
          <p:cNvPr id="258052" name="Picture 4"/>
          <p:cNvPicPr>
            <a:picLocks noChangeAspect="1" noChangeArrowheads="1"/>
          </p:cNvPicPr>
          <p:nvPr/>
        </p:nvPicPr>
        <p:blipFill>
          <a:blip r:embed="rId4" cstate="print"/>
          <a:srcRect/>
          <a:stretch>
            <a:fillRect/>
          </a:stretch>
        </p:blipFill>
        <p:spPr bwMode="auto">
          <a:xfrm>
            <a:off x="3200400" y="3810000"/>
            <a:ext cx="2886075" cy="1200150"/>
          </a:xfrm>
          <a:prstGeom prst="rect">
            <a:avLst/>
          </a:prstGeom>
          <a:noFill/>
          <a:ln w="9525">
            <a:noFill/>
            <a:miter lim="800000"/>
            <a:headEnd/>
            <a:tailEnd/>
          </a:ln>
        </p:spPr>
      </p:pic>
      <p:pic>
        <p:nvPicPr>
          <p:cNvPr id="258053" name="Picture 5"/>
          <p:cNvPicPr>
            <a:picLocks noChangeAspect="1" noChangeArrowheads="1"/>
          </p:cNvPicPr>
          <p:nvPr/>
        </p:nvPicPr>
        <p:blipFill>
          <a:blip r:embed="rId5" cstate="print"/>
          <a:srcRect/>
          <a:stretch>
            <a:fillRect/>
          </a:stretch>
        </p:blipFill>
        <p:spPr bwMode="auto">
          <a:xfrm>
            <a:off x="0" y="5410200"/>
            <a:ext cx="9144000" cy="765036"/>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6F77744-0308-434A-82FC-DEB67A89E99B}" type="slidenum">
              <a:rPr lang="fa-IR" smtClean="0"/>
              <a:pPr/>
              <a:t>325</a:t>
            </a:fld>
            <a:endParaRPr lang="fa-I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259074" name="Picture 2"/>
          <p:cNvPicPr>
            <a:picLocks noChangeAspect="1" noChangeArrowheads="1"/>
          </p:cNvPicPr>
          <p:nvPr/>
        </p:nvPicPr>
        <p:blipFill>
          <a:blip r:embed="rId2" cstate="print"/>
          <a:srcRect/>
          <a:stretch>
            <a:fillRect/>
          </a:stretch>
        </p:blipFill>
        <p:spPr bwMode="auto">
          <a:xfrm>
            <a:off x="2590800" y="1600200"/>
            <a:ext cx="3981450" cy="1952625"/>
          </a:xfrm>
          <a:prstGeom prst="rect">
            <a:avLst/>
          </a:prstGeom>
          <a:noFill/>
          <a:ln w="9525">
            <a:noFill/>
            <a:miter lim="800000"/>
            <a:headEnd/>
            <a:tailEnd/>
          </a:ln>
        </p:spPr>
      </p:pic>
      <p:pic>
        <p:nvPicPr>
          <p:cNvPr id="259075" name="Picture 3"/>
          <p:cNvPicPr>
            <a:picLocks noChangeAspect="1" noChangeArrowheads="1"/>
          </p:cNvPicPr>
          <p:nvPr/>
        </p:nvPicPr>
        <p:blipFill>
          <a:blip r:embed="rId3" cstate="print"/>
          <a:srcRect/>
          <a:stretch>
            <a:fillRect/>
          </a:stretch>
        </p:blipFill>
        <p:spPr bwMode="auto">
          <a:xfrm>
            <a:off x="1523999" y="4572000"/>
            <a:ext cx="7496175" cy="103208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326</a:t>
            </a:fld>
            <a:endParaRPr lang="fa-IR"/>
          </a:p>
        </p:txBody>
      </p:sp>
      <p:pic>
        <p:nvPicPr>
          <p:cNvPr id="6" name="Picture 2"/>
          <p:cNvPicPr>
            <a:picLocks noChangeAspect="1" noChangeArrowheads="1"/>
          </p:cNvPicPr>
          <p:nvPr/>
        </p:nvPicPr>
        <p:blipFill>
          <a:blip r:embed="rId4" cstate="print"/>
          <a:srcRect/>
          <a:stretch>
            <a:fillRect/>
          </a:stretch>
        </p:blipFill>
        <p:spPr bwMode="auto">
          <a:xfrm>
            <a:off x="28575" y="3552825"/>
            <a:ext cx="3019425" cy="958775"/>
          </a:xfrm>
          <a:prstGeom prst="rect">
            <a:avLst/>
          </a:prstGeom>
          <a:noFill/>
          <a:ln w="9525">
            <a:noFill/>
            <a:miter lim="800000"/>
            <a:headEnd/>
            <a:tailEnd/>
          </a:ln>
        </p:spPr>
      </p:pic>
      <p:sp>
        <p:nvSpPr>
          <p:cNvPr id="3" name="Freeform 2"/>
          <p:cNvSpPr/>
          <p:nvPr/>
        </p:nvSpPr>
        <p:spPr>
          <a:xfrm>
            <a:off x="546505" y="4000500"/>
            <a:ext cx="2944768" cy="1139075"/>
          </a:xfrm>
          <a:custGeom>
            <a:avLst/>
            <a:gdLst>
              <a:gd name="connsiteX0" fmla="*/ 2796770 w 2944768"/>
              <a:gd name="connsiteY0" fmla="*/ 0 h 1139075"/>
              <a:gd name="connsiteX1" fmla="*/ 2882495 w 2944768"/>
              <a:gd name="connsiteY1" fmla="*/ 504825 h 1139075"/>
              <a:gd name="connsiteX2" fmla="*/ 1987145 w 2944768"/>
              <a:gd name="connsiteY2" fmla="*/ 619125 h 1139075"/>
              <a:gd name="connsiteX3" fmla="*/ 691745 w 2944768"/>
              <a:gd name="connsiteY3" fmla="*/ 628650 h 1139075"/>
              <a:gd name="connsiteX4" fmla="*/ 15470 w 2944768"/>
              <a:gd name="connsiteY4" fmla="*/ 742950 h 1139075"/>
              <a:gd name="connsiteX5" fmla="*/ 272645 w 2944768"/>
              <a:gd name="connsiteY5" fmla="*/ 1104900 h 1139075"/>
              <a:gd name="connsiteX6" fmla="*/ 891770 w 2944768"/>
              <a:gd name="connsiteY6" fmla="*/ 1123950 h 1139075"/>
              <a:gd name="connsiteX7" fmla="*/ 891770 w 2944768"/>
              <a:gd name="connsiteY7" fmla="*/ 1123950 h 113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4768" h="1139075">
                <a:moveTo>
                  <a:pt x="2796770" y="0"/>
                </a:moveTo>
                <a:cubicBezTo>
                  <a:pt x="2907101" y="200819"/>
                  <a:pt x="3017433" y="401638"/>
                  <a:pt x="2882495" y="504825"/>
                </a:cubicBezTo>
                <a:cubicBezTo>
                  <a:pt x="2747557" y="608013"/>
                  <a:pt x="2352270" y="598488"/>
                  <a:pt x="1987145" y="619125"/>
                </a:cubicBezTo>
                <a:cubicBezTo>
                  <a:pt x="1622020" y="639763"/>
                  <a:pt x="1020357" y="608013"/>
                  <a:pt x="691745" y="628650"/>
                </a:cubicBezTo>
                <a:cubicBezTo>
                  <a:pt x="363132" y="649288"/>
                  <a:pt x="85320" y="663575"/>
                  <a:pt x="15470" y="742950"/>
                </a:cubicBezTo>
                <a:cubicBezTo>
                  <a:pt x="-54380" y="822325"/>
                  <a:pt x="126595" y="1041400"/>
                  <a:pt x="272645" y="1104900"/>
                </a:cubicBezTo>
                <a:cubicBezTo>
                  <a:pt x="418695" y="1168400"/>
                  <a:pt x="891770" y="1123950"/>
                  <a:pt x="891770" y="1123950"/>
                </a:cubicBezTo>
                <a:lnTo>
                  <a:pt x="891770" y="1123950"/>
                </a:ln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fa-IR" dirty="0"/>
          </a:p>
        </p:txBody>
      </p:sp>
      <p:pic>
        <p:nvPicPr>
          <p:cNvPr id="260098" name="Picture 2"/>
          <p:cNvPicPr>
            <a:picLocks noChangeAspect="1" noChangeArrowheads="1"/>
          </p:cNvPicPr>
          <p:nvPr/>
        </p:nvPicPr>
        <p:blipFill>
          <a:blip r:embed="rId2" cstate="print"/>
          <a:srcRect/>
          <a:stretch>
            <a:fillRect/>
          </a:stretch>
        </p:blipFill>
        <p:spPr bwMode="auto">
          <a:xfrm>
            <a:off x="914400" y="4419600"/>
            <a:ext cx="7743825" cy="106680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2590800" y="2065849"/>
            <a:ext cx="3276600" cy="146475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327</a:t>
            </a:fld>
            <a:endParaRPr lang="fa-I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boundary condition</a:t>
            </a:r>
            <a:endParaRPr lang="fa-IR" dirty="0"/>
          </a:p>
        </p:txBody>
      </p:sp>
      <p:pic>
        <p:nvPicPr>
          <p:cNvPr id="261122" name="Picture 2"/>
          <p:cNvPicPr>
            <a:picLocks noChangeAspect="1" noChangeArrowheads="1"/>
          </p:cNvPicPr>
          <p:nvPr/>
        </p:nvPicPr>
        <p:blipFill>
          <a:blip r:embed="rId2" cstate="print"/>
          <a:srcRect/>
          <a:stretch>
            <a:fillRect/>
          </a:stretch>
        </p:blipFill>
        <p:spPr bwMode="auto">
          <a:xfrm>
            <a:off x="990600" y="1905000"/>
            <a:ext cx="7172325" cy="1933575"/>
          </a:xfrm>
          <a:prstGeom prst="rect">
            <a:avLst/>
          </a:prstGeom>
          <a:noFill/>
          <a:ln w="9525">
            <a:noFill/>
            <a:miter lim="800000"/>
            <a:headEnd/>
            <a:tailEnd/>
          </a:ln>
        </p:spPr>
      </p:pic>
      <p:pic>
        <p:nvPicPr>
          <p:cNvPr id="261123" name="Picture 3"/>
          <p:cNvPicPr>
            <a:picLocks noChangeAspect="1" noChangeArrowheads="1"/>
          </p:cNvPicPr>
          <p:nvPr/>
        </p:nvPicPr>
        <p:blipFill>
          <a:blip r:embed="rId3" cstate="print"/>
          <a:srcRect/>
          <a:stretch>
            <a:fillRect/>
          </a:stretch>
        </p:blipFill>
        <p:spPr bwMode="auto">
          <a:xfrm>
            <a:off x="2209800" y="4122269"/>
            <a:ext cx="5324475" cy="1950387"/>
          </a:xfrm>
          <a:prstGeom prst="rect">
            <a:avLst/>
          </a:prstGeom>
          <a:noFill/>
          <a:ln w="9525">
            <a:noFill/>
            <a:miter lim="800000"/>
            <a:headEnd/>
            <a:tailEnd/>
          </a:ln>
        </p:spPr>
      </p:pic>
      <p:sp>
        <p:nvSpPr>
          <p:cNvPr id="5" name="Right Arrow 4"/>
          <p:cNvSpPr/>
          <p:nvPr/>
        </p:nvSpPr>
        <p:spPr>
          <a:xfrm>
            <a:off x="990600" y="4800600"/>
            <a:ext cx="8382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Slide Number Placeholder 5"/>
          <p:cNvSpPr>
            <a:spLocks noGrp="1"/>
          </p:cNvSpPr>
          <p:nvPr>
            <p:ph type="sldNum" sz="quarter" idx="12"/>
          </p:nvPr>
        </p:nvSpPr>
        <p:spPr/>
        <p:txBody>
          <a:bodyPr/>
          <a:lstStyle/>
          <a:p>
            <a:fld id="{86F77744-0308-434A-82FC-DEB67A89E99B}" type="slidenum">
              <a:rPr lang="fa-IR" smtClean="0"/>
              <a:pPr/>
              <a:t>328</a:t>
            </a:fld>
            <a:endParaRPr lang="fa-I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a:t>
            </a:r>
            <a:endParaRPr lang="fa-IR" dirty="0"/>
          </a:p>
        </p:txBody>
      </p:sp>
      <p:pic>
        <p:nvPicPr>
          <p:cNvPr id="262146" name="Picture 2"/>
          <p:cNvPicPr>
            <a:picLocks noChangeAspect="1" noChangeArrowheads="1"/>
          </p:cNvPicPr>
          <p:nvPr/>
        </p:nvPicPr>
        <p:blipFill>
          <a:blip r:embed="rId2" cstate="print"/>
          <a:srcRect/>
          <a:stretch>
            <a:fillRect/>
          </a:stretch>
        </p:blipFill>
        <p:spPr bwMode="auto">
          <a:xfrm>
            <a:off x="1905000" y="1600200"/>
            <a:ext cx="5400675" cy="1085850"/>
          </a:xfrm>
          <a:prstGeom prst="rect">
            <a:avLst/>
          </a:prstGeom>
          <a:noFill/>
          <a:ln w="9525">
            <a:noFill/>
            <a:miter lim="800000"/>
            <a:headEnd/>
            <a:tailEnd/>
          </a:ln>
        </p:spPr>
      </p:pic>
      <p:pic>
        <p:nvPicPr>
          <p:cNvPr id="262147" name="Picture 3"/>
          <p:cNvPicPr>
            <a:picLocks noChangeAspect="1" noChangeArrowheads="1"/>
          </p:cNvPicPr>
          <p:nvPr/>
        </p:nvPicPr>
        <p:blipFill>
          <a:blip r:embed="rId3" cstate="print"/>
          <a:srcRect/>
          <a:stretch>
            <a:fillRect/>
          </a:stretch>
        </p:blipFill>
        <p:spPr bwMode="auto">
          <a:xfrm>
            <a:off x="304800" y="3352800"/>
            <a:ext cx="8229600" cy="121023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329</a:t>
            </a:fld>
            <a:endParaRPr lang="fa-I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Rotation and Rate of Shear</a:t>
            </a:r>
            <a:endParaRPr lang="fa-IR" dirty="0"/>
          </a:p>
        </p:txBody>
      </p:sp>
      <p:sp>
        <p:nvSpPr>
          <p:cNvPr id="5" name="Content Placeholder 4"/>
          <p:cNvSpPr>
            <a:spLocks noGrp="1"/>
          </p:cNvSpPr>
          <p:nvPr>
            <p:ph idx="1"/>
          </p:nvPr>
        </p:nvSpPr>
        <p:spPr>
          <a:xfrm>
            <a:off x="457200" y="1600201"/>
            <a:ext cx="2819400" cy="4419600"/>
          </a:xfrm>
        </p:spPr>
        <p:txBody>
          <a:bodyPr>
            <a:normAutofit/>
          </a:bodyPr>
          <a:lstStyle/>
          <a:p>
            <a:pPr algn="l" rtl="0">
              <a:buNone/>
            </a:pPr>
            <a:r>
              <a:rPr lang="en-US" sz="2000" dirty="0" smtClean="0"/>
              <a:t>Infinitesimal element of fluid at time </a:t>
            </a:r>
            <a:r>
              <a:rPr lang="en-US" sz="2000" i="1" dirty="0" smtClean="0"/>
              <a:t>t = 0 (indicated by ABCD) and at time t = </a:t>
            </a:r>
            <a:r>
              <a:rPr lang="en-US" sz="2000" i="1" dirty="0" err="1" smtClean="0"/>
              <a:t>δt</a:t>
            </a:r>
            <a:r>
              <a:rPr lang="en-US" sz="2000" i="1" dirty="0" smtClean="0"/>
              <a:t>  (indicated by </a:t>
            </a:r>
            <a:r>
              <a:rPr lang="en-US" sz="2000" dirty="0" smtClean="0"/>
              <a:t>AʹBʹCʹDʹ).</a:t>
            </a:r>
            <a:endParaRPr lang="fa-IR" sz="2000" dirty="0"/>
          </a:p>
        </p:txBody>
      </p:sp>
      <p:pic>
        <p:nvPicPr>
          <p:cNvPr id="11266" name="Picture 2"/>
          <p:cNvPicPr>
            <a:picLocks noChangeAspect="1" noChangeArrowheads="1"/>
          </p:cNvPicPr>
          <p:nvPr/>
        </p:nvPicPr>
        <p:blipFill>
          <a:blip r:embed="rId3" cstate="print"/>
          <a:srcRect/>
          <a:stretch>
            <a:fillRect/>
          </a:stretch>
        </p:blipFill>
        <p:spPr bwMode="auto">
          <a:xfrm>
            <a:off x="3886200" y="1828801"/>
            <a:ext cx="4663737"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7" name="Picture 3"/>
          <p:cNvPicPr>
            <a:picLocks noChangeAspect="1" noChangeArrowheads="1"/>
          </p:cNvPicPr>
          <p:nvPr/>
        </p:nvPicPr>
        <p:blipFill>
          <a:blip r:embed="rId4" cstate="print"/>
          <a:srcRect/>
          <a:stretch>
            <a:fillRect/>
          </a:stretch>
        </p:blipFill>
        <p:spPr bwMode="auto">
          <a:xfrm>
            <a:off x="533400" y="3505200"/>
            <a:ext cx="2667000" cy="125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8" name="Picture 4"/>
          <p:cNvPicPr>
            <a:picLocks noChangeAspect="1" noChangeArrowheads="1"/>
          </p:cNvPicPr>
          <p:nvPr/>
        </p:nvPicPr>
        <p:blipFill>
          <a:blip r:embed="rId5" cstate="print"/>
          <a:srcRect/>
          <a:stretch>
            <a:fillRect/>
          </a:stretch>
        </p:blipFill>
        <p:spPr bwMode="auto">
          <a:xfrm>
            <a:off x="533400" y="5105400"/>
            <a:ext cx="2678072"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33</a:t>
            </a:fld>
            <a:endParaRPr lang="fa-IR"/>
          </a:p>
        </p:txBody>
      </p:sp>
      <p:sp>
        <p:nvSpPr>
          <p:cNvPr id="4" name="TextBox 3"/>
          <p:cNvSpPr txBox="1"/>
          <p:nvPr/>
        </p:nvSpPr>
        <p:spPr>
          <a:xfrm>
            <a:off x="4120221" y="2768527"/>
            <a:ext cx="1350050" cy="276999"/>
          </a:xfrm>
          <a:prstGeom prst="rect">
            <a:avLst/>
          </a:prstGeom>
          <a:noFill/>
        </p:spPr>
        <p:txBody>
          <a:bodyPr wrap="none" lIns="0" tIns="0" rIns="0" bIns="0" rtlCol="0">
            <a:spAutoFit/>
          </a:bodyPr>
          <a:lstStyle/>
          <a:p>
            <a:pPr algn="l" rtl="0"/>
            <a:r>
              <a:rPr lang="en-US" dirty="0" smtClean="0"/>
              <a:t>Alfa=</a:t>
            </a:r>
            <a:r>
              <a:rPr lang="en-US" dirty="0" err="1" smtClean="0"/>
              <a:t>Dv</a:t>
            </a:r>
            <a:r>
              <a:rPr lang="en-US" dirty="0" smtClean="0"/>
              <a:t>*</a:t>
            </a:r>
            <a:r>
              <a:rPr lang="en-US" dirty="0" err="1" smtClean="0"/>
              <a:t>dt</a:t>
            </a:r>
            <a:r>
              <a:rPr lang="en-US" dirty="0" smtClean="0"/>
              <a:t>/dx</a:t>
            </a:r>
            <a:endParaRPr lang="en-US" dirty="0"/>
          </a:p>
        </p:txBody>
      </p:sp>
      <p:sp>
        <p:nvSpPr>
          <p:cNvPr id="10" name="TextBox 9"/>
          <p:cNvSpPr txBox="1"/>
          <p:nvPr/>
        </p:nvSpPr>
        <p:spPr>
          <a:xfrm>
            <a:off x="4120221" y="3251108"/>
            <a:ext cx="1324402" cy="276999"/>
          </a:xfrm>
          <a:prstGeom prst="rect">
            <a:avLst/>
          </a:prstGeom>
          <a:noFill/>
        </p:spPr>
        <p:txBody>
          <a:bodyPr wrap="none" lIns="0" tIns="0" rIns="0" bIns="0" rtlCol="0">
            <a:spAutoFit/>
          </a:bodyPr>
          <a:lstStyle/>
          <a:p>
            <a:pPr algn="l" rtl="0"/>
            <a:r>
              <a:rPr lang="en-US" dirty="0" smtClean="0"/>
              <a:t>Alfa/</a:t>
            </a:r>
            <a:r>
              <a:rPr lang="en-US" dirty="0" err="1" smtClean="0"/>
              <a:t>dt</a:t>
            </a:r>
            <a:r>
              <a:rPr lang="en-US" dirty="0" smtClean="0"/>
              <a:t>=</a:t>
            </a:r>
            <a:r>
              <a:rPr lang="en-US" dirty="0" err="1" smtClean="0"/>
              <a:t>Dv</a:t>
            </a:r>
            <a:r>
              <a:rPr lang="en-US" dirty="0" smtClean="0"/>
              <a:t>/dx</a:t>
            </a:r>
            <a:endParaRPr lang="en-US" dirty="0"/>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457200"/>
            <a:ext cx="4572000" cy="5632311"/>
          </a:xfrm>
          <a:prstGeom prst="rect">
            <a:avLst/>
          </a:prstGeom>
        </p:spPr>
        <p:txBody>
          <a:bodyPr>
            <a:spAutoFit/>
          </a:bodyPr>
          <a:lstStyle/>
          <a:p>
            <a:pPr algn="l" rtl="0"/>
            <a:r>
              <a:rPr lang="en-US" dirty="0" smtClean="0"/>
              <a:t>%</a:t>
            </a:r>
            <a:r>
              <a:rPr lang="en-US" dirty="0" err="1" smtClean="0"/>
              <a:t>syms</a:t>
            </a:r>
            <a:r>
              <a:rPr lang="en-US" dirty="0" smtClean="0"/>
              <a:t> y</a:t>
            </a:r>
          </a:p>
          <a:p>
            <a:pPr algn="l" rtl="0"/>
            <a:r>
              <a:rPr lang="en-US" dirty="0" smtClean="0"/>
              <a:t> a=0.005;</a:t>
            </a:r>
          </a:p>
          <a:p>
            <a:pPr algn="l" rtl="0"/>
            <a:r>
              <a:rPr lang="en-US" dirty="0" smtClean="0"/>
              <a:t>y=-a:a/1000:a</a:t>
            </a:r>
          </a:p>
          <a:p>
            <a:pPr algn="l" rtl="0"/>
            <a:r>
              <a:rPr lang="fa-IR" dirty="0" smtClean="0"/>
              <a:t> </a:t>
            </a:r>
          </a:p>
          <a:p>
            <a:pPr algn="l" rtl="0"/>
            <a:r>
              <a:rPr lang="en-US" dirty="0" smtClean="0"/>
              <a:t>v=0.000002;</a:t>
            </a:r>
          </a:p>
          <a:p>
            <a:pPr algn="l" rtl="0"/>
            <a:r>
              <a:rPr lang="en-US" dirty="0" smtClean="0"/>
              <a:t>p=100000;</a:t>
            </a:r>
          </a:p>
          <a:p>
            <a:pPr algn="l" rtl="0"/>
            <a:r>
              <a:rPr lang="en-US" dirty="0" smtClean="0"/>
              <a:t>n=pi;</a:t>
            </a:r>
          </a:p>
          <a:p>
            <a:pPr algn="l" rtl="0"/>
            <a:r>
              <a:rPr lang="en-US" dirty="0" smtClean="0"/>
              <a:t>rho=1000;</a:t>
            </a:r>
          </a:p>
          <a:p>
            <a:pPr algn="l" rtl="0"/>
            <a:r>
              <a:rPr lang="en-US" dirty="0" smtClean="0"/>
              <a:t>for t=0:0.5:1.5</a:t>
            </a:r>
          </a:p>
          <a:p>
            <a:pPr algn="l" rtl="0"/>
            <a:r>
              <a:rPr lang="pt-BR" dirty="0" smtClean="0"/>
              <a:t>u=real((i*p/(rho*n))*[1-[cosh((1+i)*sqrt(n/(2*v))*y)/cosh((1+i)*sqrt(n/(2*v))*a)]]*exp(i*n*t));</a:t>
            </a:r>
          </a:p>
          <a:p>
            <a:pPr algn="l" rtl="0"/>
            <a:r>
              <a:rPr lang="en-US" dirty="0" smtClean="0"/>
              <a:t>plot(</a:t>
            </a:r>
            <a:r>
              <a:rPr lang="en-US" dirty="0" err="1" smtClean="0"/>
              <a:t>u,y</a:t>
            </a:r>
            <a:r>
              <a:rPr lang="en-US" dirty="0" smtClean="0"/>
              <a:t>)</a:t>
            </a:r>
          </a:p>
          <a:p>
            <a:pPr algn="l" rtl="0"/>
            <a:r>
              <a:rPr lang="en-US" dirty="0" smtClean="0"/>
              <a:t>hold on</a:t>
            </a:r>
          </a:p>
          <a:p>
            <a:pPr algn="l" rtl="0"/>
            <a:r>
              <a:rPr lang="en-US" dirty="0" smtClean="0"/>
              <a:t>end</a:t>
            </a:r>
          </a:p>
          <a:p>
            <a:pPr algn="l" rtl="0"/>
            <a:r>
              <a:rPr lang="pt-BR" dirty="0" smtClean="0"/>
              <a:t>title('u=real((i*p/(rho*n))*[1-[cosh((1+i)*sqrt(n/(2*v))*y)/cosh((1+i)*sqrt(n/(2*v))*a)]]*exp(i*n*t))')</a:t>
            </a:r>
          </a:p>
          <a:p>
            <a:pPr algn="l" rtl="0"/>
            <a:r>
              <a:rPr lang="en-US" dirty="0" err="1" smtClean="0"/>
              <a:t>xlabel</a:t>
            </a:r>
            <a:r>
              <a:rPr lang="en-US" dirty="0" smtClean="0"/>
              <a:t>('y')</a:t>
            </a:r>
          </a:p>
          <a:p>
            <a:pPr algn="l" rtl="0"/>
            <a:r>
              <a:rPr lang="en-US" dirty="0" err="1" smtClean="0"/>
              <a:t>ylabel</a:t>
            </a:r>
            <a:r>
              <a:rPr lang="en-US" dirty="0" smtClean="0"/>
              <a:t>('u')</a:t>
            </a:r>
          </a:p>
        </p:txBody>
      </p:sp>
      <p:sp>
        <p:nvSpPr>
          <p:cNvPr id="4" name="Slide Number Placeholder 3"/>
          <p:cNvSpPr>
            <a:spLocks noGrp="1"/>
          </p:cNvSpPr>
          <p:nvPr>
            <p:ph type="sldNum" sz="quarter" idx="12"/>
          </p:nvPr>
        </p:nvSpPr>
        <p:spPr/>
        <p:txBody>
          <a:bodyPr/>
          <a:lstStyle/>
          <a:p>
            <a:fld id="{86F77744-0308-434A-82FC-DEB67A89E99B}" type="slidenum">
              <a:rPr lang="fa-IR" smtClean="0"/>
              <a:pPr/>
              <a:t>330</a:t>
            </a:fld>
            <a:endParaRPr lang="fa-IR"/>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تمرین</a:t>
            </a:r>
            <a:endParaRPr lang="fa-IR" dirty="0"/>
          </a:p>
        </p:txBody>
      </p:sp>
      <p:pic>
        <p:nvPicPr>
          <p:cNvPr id="320514" name="Picture 2" descr="C:\Users\masood\Desktop\untitled.jpg"/>
          <p:cNvPicPr>
            <a:picLocks noChangeAspect="1" noChangeArrowheads="1"/>
          </p:cNvPicPr>
          <p:nvPr/>
        </p:nvPicPr>
        <p:blipFill>
          <a:blip r:embed="rId2" cstate="print"/>
          <a:srcRect/>
          <a:stretch>
            <a:fillRect/>
          </a:stretch>
        </p:blipFill>
        <p:spPr bwMode="auto">
          <a:xfrm>
            <a:off x="609600" y="1905000"/>
            <a:ext cx="7388245" cy="3429098"/>
          </a:xfrm>
          <a:prstGeom prst="rect">
            <a:avLst/>
          </a:prstGeom>
          <a:noFill/>
        </p:spPr>
      </p:pic>
      <p:sp>
        <p:nvSpPr>
          <p:cNvPr id="4" name="Slide Number Placeholder 3"/>
          <p:cNvSpPr>
            <a:spLocks noGrp="1"/>
          </p:cNvSpPr>
          <p:nvPr>
            <p:ph type="sldNum" sz="quarter" idx="12"/>
          </p:nvPr>
        </p:nvSpPr>
        <p:spPr/>
        <p:txBody>
          <a:bodyPr/>
          <a:lstStyle/>
          <a:p>
            <a:fld id="{86F77744-0308-434A-82FC-DEB67A89E99B}" type="slidenum">
              <a:rPr lang="fa-IR" smtClean="0"/>
              <a:pPr/>
              <a:t>331</a:t>
            </a:fld>
            <a:endParaRPr lang="fa-I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Over A Porous Wall</a:t>
            </a:r>
            <a:endParaRPr lang="fa-IR" dirty="0"/>
          </a:p>
        </p:txBody>
      </p:sp>
      <p:pic>
        <p:nvPicPr>
          <p:cNvPr id="263170" name="Picture 2"/>
          <p:cNvPicPr>
            <a:picLocks noChangeAspect="1" noChangeArrowheads="1"/>
          </p:cNvPicPr>
          <p:nvPr/>
        </p:nvPicPr>
        <p:blipFill>
          <a:blip r:embed="rId2" cstate="print"/>
          <a:srcRect/>
          <a:stretch>
            <a:fillRect/>
          </a:stretch>
        </p:blipFill>
        <p:spPr bwMode="auto">
          <a:xfrm>
            <a:off x="1143000" y="1295400"/>
            <a:ext cx="6934200" cy="47529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332</a:t>
            </a:fld>
            <a:endParaRPr lang="fa-IR"/>
          </a:p>
        </p:txBody>
      </p:sp>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lang="en-US" dirty="0" smtClean="0"/>
              <a:t>Problem description</a:t>
            </a:r>
            <a:endParaRPr lang="fa-IR" dirty="0"/>
          </a:p>
        </p:txBody>
      </p:sp>
      <p:sp>
        <p:nvSpPr>
          <p:cNvPr id="4" name="Content Placeholder 3"/>
          <p:cNvSpPr>
            <a:spLocks noGrp="1"/>
          </p:cNvSpPr>
          <p:nvPr>
            <p:ph idx="1"/>
          </p:nvPr>
        </p:nvSpPr>
        <p:spPr/>
        <p:txBody>
          <a:bodyPr>
            <a:normAutofit/>
          </a:bodyPr>
          <a:lstStyle/>
          <a:p>
            <a:pPr algn="l" rtl="0"/>
            <a:r>
              <a:rPr lang="en-US" dirty="0" smtClean="0"/>
              <a:t>A solution to the foregoing problem will be sought in which </a:t>
            </a:r>
            <a:r>
              <a:rPr lang="en-US" dirty="0" smtClean="0">
                <a:solidFill>
                  <a:srgbClr val="FF0000"/>
                </a:solidFill>
              </a:rPr>
              <a:t>P is a constant </a:t>
            </a:r>
            <a:r>
              <a:rPr lang="en-US" dirty="0" smtClean="0"/>
              <a:t>and </a:t>
            </a:r>
            <a:r>
              <a:rPr lang="en-US" dirty="0" smtClean="0">
                <a:solidFill>
                  <a:srgbClr val="FF0000"/>
                </a:solidFill>
              </a:rPr>
              <a:t>u depends upon y only.</a:t>
            </a:r>
          </a:p>
          <a:p>
            <a:pPr algn="l" rtl="0"/>
            <a:r>
              <a:rPr lang="en-US" dirty="0" smtClean="0"/>
              <a:t>The magnitude of the suction is adjusted in such a way that the tangential velocity </a:t>
            </a:r>
            <a:r>
              <a:rPr lang="en-US" dirty="0" smtClean="0">
                <a:solidFill>
                  <a:srgbClr val="FF0000"/>
                </a:solidFill>
              </a:rPr>
              <a:t>component is independent of x</a:t>
            </a:r>
            <a:r>
              <a:rPr lang="en-US" dirty="0" smtClean="0"/>
              <a:t>.</a:t>
            </a:r>
          </a:p>
        </p:txBody>
      </p:sp>
      <p:sp>
        <p:nvSpPr>
          <p:cNvPr id="5" name="Slide Number Placeholder 4"/>
          <p:cNvSpPr>
            <a:spLocks noGrp="1"/>
          </p:cNvSpPr>
          <p:nvPr>
            <p:ph type="sldNum" sz="quarter" idx="12"/>
          </p:nvPr>
        </p:nvSpPr>
        <p:spPr/>
        <p:txBody>
          <a:bodyPr/>
          <a:lstStyle/>
          <a:p>
            <a:fld id="{86F77744-0308-434A-82FC-DEB67A89E99B}" type="slidenum">
              <a:rPr lang="fa-IR" smtClean="0"/>
              <a:pPr/>
              <a:t>333</a:t>
            </a:fld>
            <a:endParaRPr lang="fa-I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F77744-0308-434A-82FC-DEB67A89E99B}" type="slidenum">
              <a:rPr lang="fa-IR" smtClean="0"/>
              <a:pPr/>
              <a:t>334</a:t>
            </a:fld>
            <a:endParaRPr lang="fa-IR"/>
          </a:p>
        </p:txBody>
      </p:sp>
      <p:pic>
        <p:nvPicPr>
          <p:cNvPr id="5" name="Picture 2"/>
          <p:cNvPicPr>
            <a:picLocks noChangeAspect="1" noChangeArrowheads="1"/>
          </p:cNvPicPr>
          <p:nvPr/>
        </p:nvPicPr>
        <p:blipFill>
          <a:blip r:embed="rId3" cstate="print"/>
          <a:srcRect/>
          <a:stretch>
            <a:fillRect/>
          </a:stretch>
        </p:blipFill>
        <p:spPr bwMode="auto">
          <a:xfrm>
            <a:off x="152400" y="2514600"/>
            <a:ext cx="8839200" cy="1605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66255" y="2145268"/>
            <a:ext cx="700833" cy="369332"/>
          </a:xfrm>
          <a:prstGeom prst="rect">
            <a:avLst/>
          </a:prstGeom>
        </p:spPr>
        <p:txBody>
          <a:bodyPr wrap="none">
            <a:spAutoFit/>
          </a:bodyPr>
          <a:lstStyle/>
          <a:p>
            <a:r>
              <a:rPr lang="en-US" dirty="0"/>
              <a:t>X-DIR</a:t>
            </a:r>
          </a:p>
        </p:txBody>
      </p:sp>
      <p:cxnSp>
        <p:nvCxnSpPr>
          <p:cNvPr id="8" name="Straight Arrow Connector 7"/>
          <p:cNvCxnSpPr/>
          <p:nvPr/>
        </p:nvCxnSpPr>
        <p:spPr>
          <a:xfrm flipV="1">
            <a:off x="685800" y="2590800"/>
            <a:ext cx="838200" cy="1272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648200" y="2681236"/>
            <a:ext cx="838200" cy="1281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305800" y="2667000"/>
            <a:ext cx="609600" cy="1143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3" cstate="print"/>
          <a:srcRect/>
          <a:stretch>
            <a:fillRect/>
          </a:stretch>
        </p:blipFill>
        <p:spPr bwMode="auto">
          <a:xfrm>
            <a:off x="203200" y="4608255"/>
            <a:ext cx="8839200" cy="1605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228600" y="4196597"/>
            <a:ext cx="700833" cy="369332"/>
          </a:xfrm>
          <a:prstGeom prst="rect">
            <a:avLst/>
          </a:prstGeom>
        </p:spPr>
        <p:txBody>
          <a:bodyPr wrap="none">
            <a:spAutoFit/>
          </a:bodyPr>
          <a:lstStyle/>
          <a:p>
            <a:r>
              <a:rPr lang="en-US" dirty="0" smtClean="0"/>
              <a:t>Y-DIR</a:t>
            </a:r>
            <a:endParaRPr lang="en-US" dirty="0"/>
          </a:p>
        </p:txBody>
      </p:sp>
      <p:cxnSp>
        <p:nvCxnSpPr>
          <p:cNvPr id="16" name="Straight Arrow Connector 15"/>
          <p:cNvCxnSpPr/>
          <p:nvPr/>
        </p:nvCxnSpPr>
        <p:spPr>
          <a:xfrm flipV="1">
            <a:off x="867088" y="4724400"/>
            <a:ext cx="656912" cy="129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2"/>
          </p:cNvCxnSpPr>
          <p:nvPr/>
        </p:nvCxnSpPr>
        <p:spPr>
          <a:xfrm flipV="1">
            <a:off x="4622800" y="4642273"/>
            <a:ext cx="863600" cy="1571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153400" y="4876800"/>
            <a:ext cx="685800" cy="1249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13564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6F77744-0308-434A-82FC-DEB67A89E99B}" type="slidenum">
              <a:rPr lang="fa-IR" smtClean="0"/>
              <a:pPr/>
              <a:t>335</a:t>
            </a:fld>
            <a:endParaRPr lang="fa-IR"/>
          </a:p>
        </p:txBody>
      </p:sp>
      <p:pic>
        <p:nvPicPr>
          <p:cNvPr id="232450"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62000" y="876300"/>
            <a:ext cx="6986919" cy="478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flipV="1">
            <a:off x="5248275" y="762000"/>
            <a:ext cx="216859"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028700" y="2190750"/>
            <a:ext cx="3810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143250" y="219075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28800" y="219075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286250" y="219075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848225" y="219075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791200" y="213360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086600" y="2133600"/>
            <a:ext cx="3048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105275" y="685800"/>
            <a:ext cx="216859"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1066800" y="3645331"/>
            <a:ext cx="342900" cy="621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562225" y="3645331"/>
            <a:ext cx="342900" cy="621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17247" y="3591571"/>
            <a:ext cx="342900" cy="621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419600" y="3645330"/>
            <a:ext cx="342900" cy="621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978417" y="3645330"/>
            <a:ext cx="342900" cy="621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553200" y="3505200"/>
            <a:ext cx="381000" cy="761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239000" y="3505200"/>
            <a:ext cx="304800" cy="761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425764"/>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64194" name="Picture 2"/>
          <p:cNvPicPr>
            <a:picLocks noChangeAspect="1" noChangeArrowheads="1"/>
          </p:cNvPicPr>
          <p:nvPr/>
        </p:nvPicPr>
        <p:blipFill>
          <a:blip r:embed="rId2" cstate="print"/>
          <a:srcRect/>
          <a:stretch>
            <a:fillRect/>
          </a:stretch>
        </p:blipFill>
        <p:spPr bwMode="auto">
          <a:xfrm>
            <a:off x="2743200" y="2133600"/>
            <a:ext cx="4343400" cy="317068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336</a:t>
            </a:fld>
            <a:endParaRPr lang="fa-IR"/>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a:t>
            </a:r>
            <a:endParaRPr lang="fa-IR" dirty="0"/>
          </a:p>
        </p:txBody>
      </p:sp>
      <p:pic>
        <p:nvPicPr>
          <p:cNvPr id="265218" name="Picture 2"/>
          <p:cNvPicPr>
            <a:picLocks noChangeAspect="1" noChangeArrowheads="1"/>
          </p:cNvPicPr>
          <p:nvPr/>
        </p:nvPicPr>
        <p:blipFill>
          <a:blip r:embed="rId2" cstate="print"/>
          <a:srcRect/>
          <a:stretch>
            <a:fillRect/>
          </a:stretch>
        </p:blipFill>
        <p:spPr bwMode="auto">
          <a:xfrm>
            <a:off x="2286000" y="1905000"/>
            <a:ext cx="4800600" cy="246769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337</a:t>
            </a:fld>
            <a:endParaRPr lang="fa-IR"/>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ChangeAspect="1" noChangeArrowheads="1"/>
          </p:cNvPicPr>
          <p:nvPr/>
        </p:nvPicPr>
        <p:blipFill>
          <a:blip r:embed="rId3" cstate="print"/>
          <a:srcRect/>
          <a:stretch>
            <a:fillRect/>
          </a:stretch>
        </p:blipFill>
        <p:spPr bwMode="auto">
          <a:xfrm>
            <a:off x="4876800" y="609600"/>
            <a:ext cx="1847850" cy="704850"/>
          </a:xfrm>
          <a:prstGeom prst="rect">
            <a:avLst/>
          </a:prstGeom>
          <a:noFill/>
          <a:ln w="9525">
            <a:noFill/>
            <a:miter lim="800000"/>
            <a:headEnd/>
            <a:tailEnd/>
          </a:ln>
        </p:spPr>
      </p:pic>
      <p:sp>
        <p:nvSpPr>
          <p:cNvPr id="5" name="Rectangle 4"/>
          <p:cNvSpPr/>
          <p:nvPr/>
        </p:nvSpPr>
        <p:spPr>
          <a:xfrm>
            <a:off x="328100" y="926068"/>
            <a:ext cx="3464410" cy="369332"/>
          </a:xfrm>
          <a:prstGeom prst="rect">
            <a:avLst/>
          </a:prstGeom>
        </p:spPr>
        <p:txBody>
          <a:bodyPr wrap="none">
            <a:spAutoFit/>
          </a:bodyPr>
          <a:lstStyle/>
          <a:p>
            <a:r>
              <a:rPr lang="en-US" dirty="0" smtClean="0"/>
              <a:t>Integrating the continuity equation</a:t>
            </a:r>
            <a:endParaRPr lang="fa-IR" dirty="0"/>
          </a:p>
        </p:txBody>
      </p:sp>
      <p:sp>
        <p:nvSpPr>
          <p:cNvPr id="6" name="Right Arrow 5"/>
          <p:cNvSpPr/>
          <p:nvPr/>
        </p:nvSpPr>
        <p:spPr>
          <a:xfrm>
            <a:off x="4038600" y="838200"/>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66243" name="Picture 3"/>
          <p:cNvPicPr>
            <a:picLocks noChangeAspect="1" noChangeArrowheads="1"/>
          </p:cNvPicPr>
          <p:nvPr/>
        </p:nvPicPr>
        <p:blipFill>
          <a:blip r:embed="rId4" cstate="print"/>
          <a:srcRect/>
          <a:stretch>
            <a:fillRect/>
          </a:stretch>
        </p:blipFill>
        <p:spPr bwMode="auto">
          <a:xfrm>
            <a:off x="4267200" y="1676401"/>
            <a:ext cx="2714625" cy="1104690"/>
          </a:xfrm>
          <a:prstGeom prst="rect">
            <a:avLst/>
          </a:prstGeom>
          <a:noFill/>
          <a:ln w="9525">
            <a:noFill/>
            <a:miter lim="800000"/>
            <a:headEnd/>
            <a:tailEnd/>
          </a:ln>
        </p:spPr>
      </p:pic>
      <p:sp>
        <p:nvSpPr>
          <p:cNvPr id="8" name="Rectangle 7"/>
          <p:cNvSpPr/>
          <p:nvPr/>
        </p:nvSpPr>
        <p:spPr>
          <a:xfrm>
            <a:off x="533400" y="2057400"/>
            <a:ext cx="2652265" cy="369332"/>
          </a:xfrm>
          <a:prstGeom prst="rect">
            <a:avLst/>
          </a:prstGeom>
        </p:spPr>
        <p:txBody>
          <a:bodyPr wrap="none">
            <a:spAutoFit/>
          </a:bodyPr>
          <a:lstStyle/>
          <a:p>
            <a:r>
              <a:rPr lang="en-US" dirty="0" smtClean="0"/>
              <a:t>The momentum equation:</a:t>
            </a:r>
            <a:endParaRPr lang="fa-IR" dirty="0"/>
          </a:p>
        </p:txBody>
      </p:sp>
      <p:sp>
        <p:nvSpPr>
          <p:cNvPr id="9" name="Right Arrow 8"/>
          <p:cNvSpPr/>
          <p:nvPr/>
        </p:nvSpPr>
        <p:spPr>
          <a:xfrm>
            <a:off x="2590800" y="3886200"/>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66244" name="Picture 4"/>
          <p:cNvPicPr>
            <a:picLocks noChangeAspect="1" noChangeArrowheads="1"/>
          </p:cNvPicPr>
          <p:nvPr/>
        </p:nvPicPr>
        <p:blipFill>
          <a:blip r:embed="rId5" cstate="print"/>
          <a:srcRect/>
          <a:stretch>
            <a:fillRect/>
          </a:stretch>
        </p:blipFill>
        <p:spPr bwMode="auto">
          <a:xfrm>
            <a:off x="3505200" y="3581400"/>
            <a:ext cx="3238500" cy="1143000"/>
          </a:xfrm>
          <a:prstGeom prst="rect">
            <a:avLst/>
          </a:prstGeom>
          <a:noFill/>
          <a:ln w="9525">
            <a:noFill/>
            <a:miter lim="800000"/>
            <a:headEnd/>
            <a:tailEnd/>
          </a:ln>
        </p:spPr>
      </p:pic>
      <p:sp>
        <p:nvSpPr>
          <p:cNvPr id="11" name="Rectangle 10"/>
          <p:cNvSpPr/>
          <p:nvPr/>
        </p:nvSpPr>
        <p:spPr>
          <a:xfrm>
            <a:off x="838200" y="3962400"/>
            <a:ext cx="1200713" cy="369332"/>
          </a:xfrm>
          <a:prstGeom prst="rect">
            <a:avLst/>
          </a:prstGeom>
        </p:spPr>
        <p:txBody>
          <a:bodyPr wrap="none">
            <a:spAutoFit/>
          </a:bodyPr>
          <a:lstStyle/>
          <a:p>
            <a:r>
              <a:rPr lang="en-US" dirty="0" smtClean="0"/>
              <a:t>integrating</a:t>
            </a:r>
            <a:endParaRPr lang="fa-IR" dirty="0"/>
          </a:p>
        </p:txBody>
      </p:sp>
      <p:sp>
        <p:nvSpPr>
          <p:cNvPr id="12" name="Right Arrow 11"/>
          <p:cNvSpPr/>
          <p:nvPr/>
        </p:nvSpPr>
        <p:spPr>
          <a:xfrm>
            <a:off x="3352800" y="1981200"/>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Slide Number Placeholder 12"/>
          <p:cNvSpPr>
            <a:spLocks noGrp="1"/>
          </p:cNvSpPr>
          <p:nvPr>
            <p:ph type="sldNum" sz="quarter" idx="12"/>
          </p:nvPr>
        </p:nvSpPr>
        <p:spPr/>
        <p:txBody>
          <a:bodyPr/>
          <a:lstStyle/>
          <a:p>
            <a:fld id="{86F77744-0308-434A-82FC-DEB67A89E99B}" type="slidenum">
              <a:rPr lang="fa-IR" smtClean="0"/>
              <a:pPr/>
              <a:t>338</a:t>
            </a:fld>
            <a:endParaRPr lang="fa-I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and applying the B.C.</a:t>
            </a:r>
            <a:endParaRPr lang="fa-IR" dirty="0"/>
          </a:p>
        </p:txBody>
      </p:sp>
      <p:pic>
        <p:nvPicPr>
          <p:cNvPr id="267266" name="Picture 2"/>
          <p:cNvPicPr>
            <a:picLocks noChangeAspect="1" noChangeArrowheads="1"/>
          </p:cNvPicPr>
          <p:nvPr/>
        </p:nvPicPr>
        <p:blipFill>
          <a:blip r:embed="rId2" cstate="print"/>
          <a:srcRect/>
          <a:stretch>
            <a:fillRect/>
          </a:stretch>
        </p:blipFill>
        <p:spPr bwMode="auto">
          <a:xfrm>
            <a:off x="0" y="1219200"/>
            <a:ext cx="9144000" cy="317424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339</a:t>
            </a:fld>
            <a:endParaRPr lang="fa-I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Rotation and Rate of Shear</a:t>
            </a:r>
            <a:endParaRPr lang="fa-IR" dirty="0"/>
          </a:p>
        </p:txBody>
      </p:sp>
      <p:sp>
        <p:nvSpPr>
          <p:cNvPr id="5" name="Content Placeholder 4"/>
          <p:cNvSpPr>
            <a:spLocks noGrp="1"/>
          </p:cNvSpPr>
          <p:nvPr>
            <p:ph idx="1"/>
          </p:nvPr>
        </p:nvSpPr>
        <p:spPr/>
        <p:txBody>
          <a:bodyPr/>
          <a:lstStyle/>
          <a:p>
            <a:pPr algn="l" rtl="0"/>
            <a:r>
              <a:rPr lang="en-US" dirty="0" smtClean="0"/>
              <a:t>the rate of clockwise rotation</a:t>
            </a:r>
          </a:p>
          <a:p>
            <a:pPr algn="l" rtl="0"/>
            <a:endParaRPr lang="en-US" dirty="0" smtClean="0"/>
          </a:p>
          <a:p>
            <a:pPr algn="l" rtl="0"/>
            <a:endParaRPr lang="en-US" dirty="0" smtClean="0"/>
          </a:p>
          <a:p>
            <a:pPr algn="l" rtl="0"/>
            <a:r>
              <a:rPr lang="en-US" dirty="0" smtClean="0"/>
              <a:t>Likewise, the shearing action is measured by the rate at which the sides BʹCʹ and DʹCʹ are approaching each other and is therefore given by the quantity:</a:t>
            </a:r>
            <a:endParaRPr lang="fa-IR" dirty="0"/>
          </a:p>
        </p:txBody>
      </p:sp>
      <p:pic>
        <p:nvPicPr>
          <p:cNvPr id="12290" name="Picture 2"/>
          <p:cNvPicPr>
            <a:picLocks noChangeAspect="1" noChangeArrowheads="1"/>
          </p:cNvPicPr>
          <p:nvPr/>
        </p:nvPicPr>
        <p:blipFill>
          <a:blip r:embed="rId3" cstate="print"/>
          <a:srcRect/>
          <a:stretch>
            <a:fillRect/>
          </a:stretch>
        </p:blipFill>
        <p:spPr bwMode="auto">
          <a:xfrm>
            <a:off x="2209800" y="2133600"/>
            <a:ext cx="4410075" cy="127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1" name="Picture 3"/>
          <p:cNvPicPr>
            <a:picLocks noChangeAspect="1" noChangeArrowheads="1"/>
          </p:cNvPicPr>
          <p:nvPr/>
        </p:nvPicPr>
        <p:blipFill>
          <a:blip r:embed="rId4" cstate="print"/>
          <a:srcRect/>
          <a:stretch>
            <a:fillRect/>
          </a:stretch>
        </p:blipFill>
        <p:spPr bwMode="auto">
          <a:xfrm>
            <a:off x="2133600" y="5410200"/>
            <a:ext cx="4457700" cy="1200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34</a:t>
            </a:fld>
            <a:endParaRPr lang="fa-IR"/>
          </a:p>
        </p:txBody>
      </p:sp>
      <p:sp>
        <p:nvSpPr>
          <p:cNvPr id="2" name="Rectangle 1"/>
          <p:cNvSpPr/>
          <p:nvPr/>
        </p:nvSpPr>
        <p:spPr>
          <a:xfrm>
            <a:off x="6395899" y="5638800"/>
            <a:ext cx="309701" cy="584775"/>
          </a:xfrm>
          <a:prstGeom prst="rect">
            <a:avLst/>
          </a:prstGeom>
        </p:spPr>
        <p:txBody>
          <a:bodyPr wrap="none">
            <a:spAutoFit/>
          </a:bodyPr>
          <a:lstStyle/>
          <a:p>
            <a:r>
              <a:rPr lang="en-US" sz="3200" dirty="0"/>
              <a:t>)</a:t>
            </a:r>
          </a:p>
        </p:txBody>
      </p:sp>
      <p:sp>
        <p:nvSpPr>
          <p:cNvPr id="8" name="Rectangle 7"/>
          <p:cNvSpPr/>
          <p:nvPr/>
        </p:nvSpPr>
        <p:spPr>
          <a:xfrm>
            <a:off x="4800600" y="5656481"/>
            <a:ext cx="309701" cy="584775"/>
          </a:xfrm>
          <a:prstGeom prst="rect">
            <a:avLst/>
          </a:prstGeom>
        </p:spPr>
        <p:txBody>
          <a:bodyPr wrap="none">
            <a:spAutoFit/>
          </a:bodyPr>
          <a:lstStyle/>
          <a:p>
            <a:r>
              <a:rPr lang="en-US" sz="3200" dirty="0" smtClean="0"/>
              <a:t>(</a:t>
            </a:r>
            <a:endParaRPr lang="en-US" sz="3200" dirty="0"/>
          </a:p>
        </p:txBody>
      </p:sp>
      <p:sp>
        <p:nvSpPr>
          <p:cNvPr id="9" name="Rectangle 8"/>
          <p:cNvSpPr/>
          <p:nvPr/>
        </p:nvSpPr>
        <p:spPr>
          <a:xfrm>
            <a:off x="4814595" y="2362200"/>
            <a:ext cx="309701" cy="584775"/>
          </a:xfrm>
          <a:prstGeom prst="rect">
            <a:avLst/>
          </a:prstGeom>
        </p:spPr>
        <p:txBody>
          <a:bodyPr wrap="none">
            <a:spAutoFit/>
          </a:bodyPr>
          <a:lstStyle/>
          <a:p>
            <a:r>
              <a:rPr lang="en-US" sz="3200" dirty="0" smtClean="0"/>
              <a:t>(</a:t>
            </a:r>
            <a:endParaRPr lang="en-US" sz="3200" dirty="0"/>
          </a:p>
        </p:txBody>
      </p:sp>
      <p:sp>
        <p:nvSpPr>
          <p:cNvPr id="10" name="Rectangle 9"/>
          <p:cNvSpPr/>
          <p:nvPr/>
        </p:nvSpPr>
        <p:spPr>
          <a:xfrm>
            <a:off x="6404853" y="2362200"/>
            <a:ext cx="309701" cy="584775"/>
          </a:xfrm>
          <a:prstGeom prst="rect">
            <a:avLst/>
          </a:prstGeom>
        </p:spPr>
        <p:txBody>
          <a:bodyPr wrap="none">
            <a:spAutoFit/>
          </a:bodyPr>
          <a:lstStyle/>
          <a:p>
            <a:r>
              <a:rPr lang="en-US" sz="3200" dirty="0"/>
              <a:t>)</a:t>
            </a: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Thickness of the layer affected by VISCOSITY</a:t>
            </a:r>
            <a:endParaRPr lang="fa-IR" dirty="0"/>
          </a:p>
        </p:txBody>
      </p:sp>
      <p:pic>
        <p:nvPicPr>
          <p:cNvPr id="268290" name="Picture 2"/>
          <p:cNvPicPr>
            <a:picLocks noChangeAspect="1" noChangeArrowheads="1"/>
          </p:cNvPicPr>
          <p:nvPr/>
        </p:nvPicPr>
        <p:blipFill>
          <a:blip r:embed="rId2" cstate="print"/>
          <a:srcRect/>
          <a:stretch>
            <a:fillRect/>
          </a:stretch>
        </p:blipFill>
        <p:spPr bwMode="auto">
          <a:xfrm>
            <a:off x="304800" y="1981200"/>
            <a:ext cx="8315826" cy="1676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340</a:t>
            </a:fld>
            <a:endParaRPr lang="fa-I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90800"/>
            <a:ext cx="8229600" cy="1143000"/>
          </a:xfrm>
        </p:spPr>
        <p:txBody>
          <a:bodyPr>
            <a:normAutofit fontScale="90000"/>
          </a:bodyPr>
          <a:lstStyle/>
          <a:p>
            <a:r>
              <a:rPr lang="en-US" dirty="0" smtClean="0"/>
              <a:t>HOME WORK</a:t>
            </a:r>
            <a:br>
              <a:rPr lang="en-US" dirty="0" smtClean="0"/>
            </a:br>
            <a:r>
              <a:rPr lang="en-US" dirty="0" smtClean="0"/>
              <a:t>1,2,4,5,8,10</a:t>
            </a:r>
            <a:endParaRPr lang="en-US" dirty="0"/>
          </a:p>
        </p:txBody>
      </p:sp>
      <p:sp>
        <p:nvSpPr>
          <p:cNvPr id="3" name="Slide Number Placeholder 2"/>
          <p:cNvSpPr>
            <a:spLocks noGrp="1"/>
          </p:cNvSpPr>
          <p:nvPr>
            <p:ph type="sldNum" sz="quarter" idx="12"/>
          </p:nvPr>
        </p:nvSpPr>
        <p:spPr/>
        <p:txBody>
          <a:bodyPr/>
          <a:lstStyle/>
          <a:p>
            <a:fld id="{86F77744-0308-434A-82FC-DEB67A89E99B}" type="slidenum">
              <a:rPr lang="fa-IR" smtClean="0"/>
              <a:pPr/>
              <a:t>341</a:t>
            </a:fld>
            <a:endParaRPr lang="fa-IR"/>
          </a:p>
        </p:txBody>
      </p:sp>
    </p:spTree>
    <p:extLst>
      <p:ext uri="{BB962C8B-B14F-4D97-AF65-F5344CB8AC3E}">
        <p14:creationId xmlns:p14="http://schemas.microsoft.com/office/powerpoint/2010/main" val="209594583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Low-Reynolds-Number Solutions</a:t>
            </a:r>
            <a:endParaRPr lang="fa-IR" dirty="0"/>
          </a:p>
        </p:txBody>
      </p:sp>
      <p:sp>
        <p:nvSpPr>
          <p:cNvPr id="4" name="Subtitle 3"/>
          <p:cNvSpPr>
            <a:spLocks noGrp="1"/>
          </p:cNvSpPr>
          <p:nvPr>
            <p:ph type="subTitle" idx="1"/>
          </p:nvPr>
        </p:nvSpPr>
        <p:spPr/>
        <p:txBody>
          <a:bodyPr/>
          <a:lstStyle/>
          <a:p>
            <a:r>
              <a:rPr lang="en-US" dirty="0" smtClean="0"/>
              <a:t>CHAPTER 8</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342</a:t>
            </a:fld>
            <a:endParaRPr lang="fa-I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STOKESAPPROXIMATION</a:t>
            </a:r>
            <a:endParaRPr lang="fa-IR" dirty="0"/>
          </a:p>
        </p:txBody>
      </p:sp>
      <p:sp>
        <p:nvSpPr>
          <p:cNvPr id="3" name="Content Placeholder 2"/>
          <p:cNvSpPr>
            <a:spLocks noGrp="1"/>
          </p:cNvSpPr>
          <p:nvPr>
            <p:ph idx="1"/>
          </p:nvPr>
        </p:nvSpPr>
        <p:spPr/>
        <p:txBody>
          <a:bodyPr/>
          <a:lstStyle/>
          <a:p>
            <a:pPr algn="l" rtl="0"/>
            <a:r>
              <a:rPr lang="en-US" dirty="0" smtClean="0"/>
              <a:t>Nondimensionalizing the N.S. equation</a:t>
            </a:r>
            <a:endParaRPr lang="fa-IR" dirty="0"/>
          </a:p>
        </p:txBody>
      </p:sp>
      <p:pic>
        <p:nvPicPr>
          <p:cNvPr id="269314" name="Picture 2"/>
          <p:cNvPicPr>
            <a:picLocks noChangeAspect="1" noChangeArrowheads="1"/>
          </p:cNvPicPr>
          <p:nvPr/>
        </p:nvPicPr>
        <p:blipFill>
          <a:blip r:embed="rId2" cstate="print"/>
          <a:srcRect/>
          <a:stretch>
            <a:fillRect/>
          </a:stretch>
        </p:blipFill>
        <p:spPr bwMode="auto">
          <a:xfrm>
            <a:off x="3581400" y="2209800"/>
            <a:ext cx="2552700" cy="4343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343</a:t>
            </a:fld>
            <a:endParaRPr lang="fa-I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Substituting into the N.S. equation</a:t>
            </a:r>
            <a:endParaRPr lang="fa-IR" dirty="0"/>
          </a:p>
        </p:txBody>
      </p:sp>
      <p:pic>
        <p:nvPicPr>
          <p:cNvPr id="270338" name="Picture 2"/>
          <p:cNvPicPr>
            <a:picLocks noChangeAspect="1" noChangeArrowheads="1"/>
          </p:cNvPicPr>
          <p:nvPr/>
        </p:nvPicPr>
        <p:blipFill>
          <a:blip r:embed="rId3" cstate="print"/>
          <a:srcRect/>
          <a:stretch>
            <a:fillRect/>
          </a:stretch>
        </p:blipFill>
        <p:spPr bwMode="auto">
          <a:xfrm>
            <a:off x="838200" y="1828800"/>
            <a:ext cx="7783176" cy="1219200"/>
          </a:xfrm>
          <a:prstGeom prst="rect">
            <a:avLst/>
          </a:prstGeom>
          <a:noFill/>
          <a:ln w="9525">
            <a:noFill/>
            <a:miter lim="800000"/>
            <a:headEnd/>
            <a:tailEnd/>
          </a:ln>
        </p:spPr>
      </p:pic>
      <p:pic>
        <p:nvPicPr>
          <p:cNvPr id="270339" name="Picture 3"/>
          <p:cNvPicPr>
            <a:picLocks noChangeAspect="1" noChangeArrowheads="1"/>
          </p:cNvPicPr>
          <p:nvPr/>
        </p:nvPicPr>
        <p:blipFill>
          <a:blip r:embed="rId4" cstate="print"/>
          <a:srcRect/>
          <a:stretch>
            <a:fillRect/>
          </a:stretch>
        </p:blipFill>
        <p:spPr bwMode="auto">
          <a:xfrm>
            <a:off x="1295400" y="3505200"/>
            <a:ext cx="7058025" cy="1352550"/>
          </a:xfrm>
          <a:prstGeom prst="rect">
            <a:avLst/>
          </a:prstGeom>
          <a:noFill/>
          <a:ln w="9525">
            <a:noFill/>
            <a:miter lim="800000"/>
            <a:headEnd/>
            <a:tailEnd/>
          </a:ln>
        </p:spPr>
      </p:pic>
      <p:sp>
        <p:nvSpPr>
          <p:cNvPr id="6" name="Rectangle 5"/>
          <p:cNvSpPr/>
          <p:nvPr/>
        </p:nvSpPr>
        <p:spPr>
          <a:xfrm>
            <a:off x="685800" y="5105400"/>
            <a:ext cx="2502287" cy="369332"/>
          </a:xfrm>
          <a:prstGeom prst="rect">
            <a:avLst/>
          </a:prstGeom>
        </p:spPr>
        <p:txBody>
          <a:bodyPr wrap="none">
            <a:spAutoFit/>
          </a:bodyPr>
          <a:lstStyle/>
          <a:p>
            <a:r>
              <a:rPr lang="en-US" dirty="0" smtClean="0"/>
              <a:t>In low Reynolds No. case</a:t>
            </a:r>
            <a:endParaRPr lang="fa-IR" dirty="0"/>
          </a:p>
        </p:txBody>
      </p:sp>
      <p:pic>
        <p:nvPicPr>
          <p:cNvPr id="270340" name="Picture 4"/>
          <p:cNvPicPr>
            <a:picLocks noChangeAspect="1" noChangeArrowheads="1"/>
          </p:cNvPicPr>
          <p:nvPr/>
        </p:nvPicPr>
        <p:blipFill>
          <a:blip r:embed="rId5" cstate="print"/>
          <a:srcRect/>
          <a:stretch>
            <a:fillRect/>
          </a:stretch>
        </p:blipFill>
        <p:spPr bwMode="auto">
          <a:xfrm>
            <a:off x="3429000" y="5029200"/>
            <a:ext cx="1638300" cy="514350"/>
          </a:xfrm>
          <a:prstGeom prst="rect">
            <a:avLst/>
          </a:prstGeom>
          <a:noFill/>
          <a:ln w="9525">
            <a:noFill/>
            <a:miter lim="800000"/>
            <a:headEnd/>
            <a:tailEnd/>
          </a:ln>
        </p:spPr>
      </p:pic>
      <p:pic>
        <p:nvPicPr>
          <p:cNvPr id="270342" name="Picture 6"/>
          <p:cNvPicPr>
            <a:picLocks noChangeAspect="1" noChangeArrowheads="1"/>
          </p:cNvPicPr>
          <p:nvPr/>
        </p:nvPicPr>
        <p:blipFill>
          <a:blip r:embed="rId6" cstate="print"/>
          <a:srcRect/>
          <a:stretch>
            <a:fillRect/>
          </a:stretch>
        </p:blipFill>
        <p:spPr bwMode="auto">
          <a:xfrm>
            <a:off x="685800" y="5581650"/>
            <a:ext cx="3800475"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0343" name="Picture 7"/>
          <p:cNvPicPr>
            <a:picLocks noChangeAspect="1" noChangeArrowheads="1"/>
          </p:cNvPicPr>
          <p:nvPr/>
        </p:nvPicPr>
        <p:blipFill>
          <a:blip r:embed="rId7" cstate="print"/>
          <a:srcRect/>
          <a:stretch>
            <a:fillRect/>
          </a:stretch>
        </p:blipFill>
        <p:spPr bwMode="auto">
          <a:xfrm>
            <a:off x="4876800" y="5867400"/>
            <a:ext cx="1533525" cy="428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1362" name="Picture 2"/>
          <p:cNvPicPr>
            <a:picLocks noChangeAspect="1" noChangeArrowheads="1"/>
          </p:cNvPicPr>
          <p:nvPr/>
        </p:nvPicPr>
        <p:blipFill>
          <a:blip r:embed="rId8" cstate="print"/>
          <a:srcRect/>
          <a:stretch>
            <a:fillRect/>
          </a:stretch>
        </p:blipFill>
        <p:spPr bwMode="auto">
          <a:xfrm>
            <a:off x="6858000" y="5638800"/>
            <a:ext cx="1247775" cy="875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Slide Number Placeholder 9"/>
          <p:cNvSpPr>
            <a:spLocks noGrp="1"/>
          </p:cNvSpPr>
          <p:nvPr>
            <p:ph type="sldNum" sz="quarter" idx="12"/>
          </p:nvPr>
        </p:nvSpPr>
        <p:spPr/>
        <p:txBody>
          <a:bodyPr/>
          <a:lstStyle/>
          <a:p>
            <a:fld id="{86F77744-0308-434A-82FC-DEB67A89E99B}" type="slidenum">
              <a:rPr lang="fa-IR" smtClean="0"/>
              <a:pPr/>
              <a:t>344</a:t>
            </a:fld>
            <a:endParaRPr lang="fa-I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Alternative form of Stokes eq.</a:t>
            </a:r>
            <a:endParaRPr lang="fa-IR" dirty="0"/>
          </a:p>
        </p:txBody>
      </p:sp>
      <p:pic>
        <p:nvPicPr>
          <p:cNvPr id="271362" name="Picture 2"/>
          <p:cNvPicPr>
            <a:picLocks noChangeAspect="1" noChangeArrowheads="1"/>
          </p:cNvPicPr>
          <p:nvPr/>
        </p:nvPicPr>
        <p:blipFill>
          <a:blip r:embed="rId2" cstate="print"/>
          <a:srcRect/>
          <a:stretch>
            <a:fillRect/>
          </a:stretch>
        </p:blipFill>
        <p:spPr bwMode="auto">
          <a:xfrm>
            <a:off x="0" y="784880"/>
            <a:ext cx="9144000" cy="4853920"/>
          </a:xfrm>
          <a:prstGeom prst="rect">
            <a:avLst/>
          </a:prstGeom>
          <a:noFill/>
          <a:ln w="9525">
            <a:noFill/>
            <a:miter lim="800000"/>
            <a:headEnd/>
            <a:tailEnd/>
          </a:ln>
        </p:spPr>
      </p:pic>
      <p:pic>
        <p:nvPicPr>
          <p:cNvPr id="271363" name="Picture 3"/>
          <p:cNvPicPr>
            <a:picLocks noChangeAspect="1" noChangeArrowheads="1"/>
          </p:cNvPicPr>
          <p:nvPr/>
        </p:nvPicPr>
        <p:blipFill>
          <a:blip r:embed="rId3" cstate="print"/>
          <a:srcRect/>
          <a:stretch>
            <a:fillRect/>
          </a:stretch>
        </p:blipFill>
        <p:spPr bwMode="auto">
          <a:xfrm>
            <a:off x="0" y="5583233"/>
            <a:ext cx="9144000" cy="127476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345</a:t>
            </a:fld>
            <a:endParaRPr lang="fa-I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UNIFORM FLOW</a:t>
            </a:r>
            <a:endParaRPr lang="fa-IR" dirty="0"/>
          </a:p>
        </p:txBody>
      </p:sp>
      <p:sp>
        <p:nvSpPr>
          <p:cNvPr id="3" name="Content Placeholder 2"/>
          <p:cNvSpPr>
            <a:spLocks noGrp="1"/>
          </p:cNvSpPr>
          <p:nvPr>
            <p:ph idx="1"/>
          </p:nvPr>
        </p:nvSpPr>
        <p:spPr/>
        <p:txBody>
          <a:bodyPr/>
          <a:lstStyle/>
          <a:p>
            <a:endParaRPr lang="fa-IR"/>
          </a:p>
        </p:txBody>
      </p:sp>
      <p:pic>
        <p:nvPicPr>
          <p:cNvPr id="272386" name="Picture 2"/>
          <p:cNvPicPr>
            <a:picLocks noChangeAspect="1" noChangeArrowheads="1"/>
          </p:cNvPicPr>
          <p:nvPr/>
        </p:nvPicPr>
        <p:blipFill>
          <a:blip r:embed="rId2" cstate="print"/>
          <a:srcRect/>
          <a:stretch>
            <a:fillRect/>
          </a:stretch>
        </p:blipFill>
        <p:spPr bwMode="auto">
          <a:xfrm>
            <a:off x="0" y="1447800"/>
            <a:ext cx="9144000" cy="492183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346</a:t>
            </a:fld>
            <a:endParaRPr lang="fa-I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DOUBLET</a:t>
            </a:r>
            <a:endParaRPr lang="fa-IR" dirty="0"/>
          </a:p>
        </p:txBody>
      </p:sp>
      <p:sp>
        <p:nvSpPr>
          <p:cNvPr id="3" name="Content Placeholder 2"/>
          <p:cNvSpPr>
            <a:spLocks noGrp="1"/>
          </p:cNvSpPr>
          <p:nvPr>
            <p:ph idx="1"/>
          </p:nvPr>
        </p:nvSpPr>
        <p:spPr/>
        <p:txBody>
          <a:bodyPr>
            <a:normAutofit fontScale="92500" lnSpcReduction="10000"/>
          </a:bodyPr>
          <a:lstStyle/>
          <a:p>
            <a:pPr algn="l" rtl="0"/>
            <a:r>
              <a:rPr lang="en-US" dirty="0" smtClean="0"/>
              <a:t>any potential flow is an exact solution of the full </a:t>
            </a:r>
            <a:r>
              <a:rPr lang="en-US" dirty="0" err="1" smtClean="0"/>
              <a:t>Navier</a:t>
            </a:r>
            <a:r>
              <a:rPr lang="en-US" dirty="0" smtClean="0"/>
              <a:t>-Stokes equations, since the viscous term is identically zero for potential flows.</a:t>
            </a:r>
          </a:p>
          <a:p>
            <a:pPr algn="l" rtl="0"/>
            <a:r>
              <a:rPr lang="en-US" dirty="0" smtClean="0"/>
              <a:t>Then, for any steady potential flow, the Stokes equations will be satisfied provided the pressure term is zero. That is, for steady flow, all the inertia terms are zero to the Stokes approximation, and for potential flows the viscous term will be zero.</a:t>
            </a:r>
          </a:p>
          <a:p>
            <a:pPr algn="l" rtl="0"/>
            <a:r>
              <a:rPr lang="en-US" dirty="0" smtClean="0"/>
              <a:t>Hence, potential flows are also solutions to the Stokes equations provided</a:t>
            </a:r>
            <a:endParaRPr lang="fa-IR" dirty="0"/>
          </a:p>
        </p:txBody>
      </p:sp>
      <p:pic>
        <p:nvPicPr>
          <p:cNvPr id="273410" name="Picture 2"/>
          <p:cNvPicPr>
            <a:picLocks noChangeAspect="1" noChangeArrowheads="1"/>
          </p:cNvPicPr>
          <p:nvPr/>
        </p:nvPicPr>
        <p:blipFill>
          <a:blip r:embed="rId2" cstate="print"/>
          <a:srcRect/>
          <a:stretch>
            <a:fillRect/>
          </a:stretch>
        </p:blipFill>
        <p:spPr bwMode="auto">
          <a:xfrm>
            <a:off x="5029200" y="5562600"/>
            <a:ext cx="3460750" cy="381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347</a:t>
            </a:fld>
            <a:endParaRPr lang="fa-I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doublet solution in potential flow</a:t>
            </a:r>
            <a:endParaRPr lang="fa-IR" dirty="0"/>
          </a:p>
        </p:txBody>
      </p:sp>
      <p:pic>
        <p:nvPicPr>
          <p:cNvPr id="274434" name="Picture 2"/>
          <p:cNvPicPr>
            <a:picLocks noChangeAspect="1" noChangeArrowheads="1"/>
          </p:cNvPicPr>
          <p:nvPr/>
        </p:nvPicPr>
        <p:blipFill>
          <a:blip r:embed="rId2" cstate="print"/>
          <a:srcRect/>
          <a:stretch>
            <a:fillRect/>
          </a:stretch>
        </p:blipFill>
        <p:spPr bwMode="auto">
          <a:xfrm>
            <a:off x="2057400" y="1752600"/>
            <a:ext cx="4695825" cy="1076325"/>
          </a:xfrm>
          <a:prstGeom prst="rect">
            <a:avLst/>
          </a:prstGeom>
          <a:noFill/>
          <a:ln w="9525">
            <a:noFill/>
            <a:miter lim="800000"/>
            <a:headEnd/>
            <a:tailEnd/>
          </a:ln>
        </p:spPr>
      </p:pic>
      <p:pic>
        <p:nvPicPr>
          <p:cNvPr id="274436" name="Picture 4"/>
          <p:cNvPicPr>
            <a:picLocks noChangeAspect="1" noChangeArrowheads="1"/>
          </p:cNvPicPr>
          <p:nvPr/>
        </p:nvPicPr>
        <p:blipFill>
          <a:blip r:embed="rId3" cstate="print"/>
          <a:srcRect/>
          <a:stretch>
            <a:fillRect/>
          </a:stretch>
        </p:blipFill>
        <p:spPr bwMode="auto">
          <a:xfrm>
            <a:off x="0" y="3381375"/>
            <a:ext cx="6581775" cy="3476625"/>
          </a:xfrm>
          <a:prstGeom prst="rect">
            <a:avLst/>
          </a:prstGeom>
          <a:noFill/>
          <a:ln w="9525">
            <a:noFill/>
            <a:miter lim="800000"/>
            <a:headEnd/>
            <a:tailEnd/>
          </a:ln>
        </p:spPr>
      </p:pic>
      <p:pic>
        <p:nvPicPr>
          <p:cNvPr id="274435" name="Picture 3"/>
          <p:cNvPicPr>
            <a:picLocks noChangeAspect="1" noChangeArrowheads="1"/>
          </p:cNvPicPr>
          <p:nvPr/>
        </p:nvPicPr>
        <p:blipFill>
          <a:blip r:embed="rId4" cstate="print"/>
          <a:srcRect/>
          <a:stretch>
            <a:fillRect/>
          </a:stretch>
        </p:blipFill>
        <p:spPr bwMode="auto">
          <a:xfrm>
            <a:off x="5033318" y="2743200"/>
            <a:ext cx="3501081" cy="1295400"/>
          </a:xfrm>
          <a:prstGeom prst="rect">
            <a:avLst/>
          </a:prstGeom>
          <a:noFill/>
          <a:ln w="9525">
            <a:noFill/>
            <a:miter lim="800000"/>
            <a:headEnd/>
            <a:tailEnd/>
          </a:ln>
        </p:spPr>
      </p:pic>
      <p:pic>
        <p:nvPicPr>
          <p:cNvPr id="274437" name="Picture 5"/>
          <p:cNvPicPr>
            <a:picLocks noChangeAspect="1" noChangeArrowheads="1"/>
          </p:cNvPicPr>
          <p:nvPr/>
        </p:nvPicPr>
        <p:blipFill>
          <a:blip r:embed="rId5" cstate="print"/>
          <a:srcRect/>
          <a:stretch>
            <a:fillRect/>
          </a:stretch>
        </p:blipFill>
        <p:spPr bwMode="auto">
          <a:xfrm>
            <a:off x="7924800" y="3886200"/>
            <a:ext cx="885825" cy="609600"/>
          </a:xfrm>
          <a:prstGeom prst="rect">
            <a:avLst/>
          </a:prstGeom>
          <a:noFill/>
          <a:ln w="9525">
            <a:noFill/>
            <a:miter lim="800000"/>
            <a:headEnd/>
            <a:tailEnd/>
          </a:ln>
        </p:spPr>
      </p:pic>
      <p:pic>
        <p:nvPicPr>
          <p:cNvPr id="7" name="Picture 3"/>
          <p:cNvPicPr>
            <a:picLocks noChangeAspect="1" noChangeArrowheads="1"/>
          </p:cNvPicPr>
          <p:nvPr/>
        </p:nvPicPr>
        <p:blipFill>
          <a:blip r:embed="rId6" cstate="print"/>
          <a:srcRect/>
          <a:stretch>
            <a:fillRect/>
          </a:stretch>
        </p:blipFill>
        <p:spPr bwMode="auto">
          <a:xfrm>
            <a:off x="6381750" y="5029200"/>
            <a:ext cx="2762250" cy="81915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6F77744-0308-434A-82FC-DEB67A89E99B}" type="slidenum">
              <a:rPr lang="fa-IR" smtClean="0"/>
              <a:pPr/>
              <a:t>348</a:t>
            </a:fld>
            <a:endParaRPr lang="fa-I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ROTLET</a:t>
            </a:r>
            <a:endParaRPr lang="fa-IR" dirty="0"/>
          </a:p>
        </p:txBody>
      </p:sp>
      <p:sp>
        <p:nvSpPr>
          <p:cNvPr id="3" name="Content Placeholder 2"/>
          <p:cNvSpPr>
            <a:spLocks noGrp="1"/>
          </p:cNvSpPr>
          <p:nvPr>
            <p:ph idx="1"/>
          </p:nvPr>
        </p:nvSpPr>
        <p:spPr/>
        <p:txBody>
          <a:bodyPr/>
          <a:lstStyle/>
          <a:p>
            <a:pPr algn="l" rtl="0"/>
            <a:r>
              <a:rPr lang="en-US" dirty="0" smtClean="0"/>
              <a:t>In this section a solution to the Stokes equations will be sought in which the vorticity is different from zero and the pressure is constant. That is, a rotational-flow solution will be sought. The resulting solution will involve a singularity at the origin that is known as a </a:t>
            </a:r>
            <a:r>
              <a:rPr lang="en-US" dirty="0" err="1" smtClean="0"/>
              <a:t>rotlet</a:t>
            </a:r>
            <a:r>
              <a:rPr lang="en-US" dirty="0" smtClean="0"/>
              <a:t>.</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349</a:t>
            </a:fld>
            <a:endParaRPr lang="fa-I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Rotation and Rate of Shear</a:t>
            </a:r>
            <a:endParaRPr lang="fa-IR" dirty="0"/>
          </a:p>
        </p:txBody>
      </p:sp>
      <p:pic>
        <p:nvPicPr>
          <p:cNvPr id="13314" name="Picture 2"/>
          <p:cNvPicPr>
            <a:picLocks noChangeAspect="1" noChangeArrowheads="1"/>
          </p:cNvPicPr>
          <p:nvPr/>
        </p:nvPicPr>
        <p:blipFill>
          <a:blip r:embed="rId2" cstate="print"/>
          <a:srcRect/>
          <a:stretch>
            <a:fillRect/>
          </a:stretch>
        </p:blipFill>
        <p:spPr bwMode="auto">
          <a:xfrm>
            <a:off x="762000" y="2743200"/>
            <a:ext cx="7524750" cy="232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35</a:t>
            </a:fld>
            <a:endParaRPr lang="fa-IR"/>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Velocity and pressure of ROTLET</a:t>
            </a:r>
            <a:endParaRPr lang="fa-IR" dirty="0"/>
          </a:p>
        </p:txBody>
      </p:sp>
      <p:pic>
        <p:nvPicPr>
          <p:cNvPr id="258050" name="Picture 2"/>
          <p:cNvPicPr>
            <a:picLocks noChangeAspect="1" noChangeArrowheads="1"/>
          </p:cNvPicPr>
          <p:nvPr/>
        </p:nvPicPr>
        <p:blipFill>
          <a:blip r:embed="rId2" cstate="print"/>
          <a:srcRect/>
          <a:stretch>
            <a:fillRect/>
          </a:stretch>
        </p:blipFill>
        <p:spPr bwMode="auto">
          <a:xfrm>
            <a:off x="2971800" y="1905000"/>
            <a:ext cx="3009900" cy="1314450"/>
          </a:xfrm>
          <a:prstGeom prst="rect">
            <a:avLst/>
          </a:prstGeom>
          <a:noFill/>
          <a:ln w="9525">
            <a:noFill/>
            <a:miter lim="800000"/>
            <a:headEnd/>
            <a:tailEnd/>
          </a:ln>
        </p:spPr>
      </p:pic>
      <p:pic>
        <p:nvPicPr>
          <p:cNvPr id="258051" name="Picture 3"/>
          <p:cNvPicPr>
            <a:picLocks noChangeAspect="1" noChangeArrowheads="1"/>
          </p:cNvPicPr>
          <p:nvPr/>
        </p:nvPicPr>
        <p:blipFill>
          <a:blip r:embed="rId3" cstate="print"/>
          <a:srcRect/>
          <a:stretch>
            <a:fillRect/>
          </a:stretch>
        </p:blipFill>
        <p:spPr bwMode="auto">
          <a:xfrm>
            <a:off x="3048000" y="3352800"/>
            <a:ext cx="2762250" cy="8191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350</a:t>
            </a:fld>
            <a:endParaRPr lang="fa-I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cstate="print"/>
          <a:srcRect/>
          <a:stretch>
            <a:fillRect/>
          </a:stretch>
        </p:blipFill>
        <p:spPr bwMode="auto">
          <a:xfrm>
            <a:off x="1514475" y="147638"/>
            <a:ext cx="6115050" cy="65627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351</a:t>
            </a:fld>
            <a:endParaRPr lang="fa-I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and moment by a ROTLET</a:t>
            </a:r>
            <a:endParaRPr lang="fa-IR" dirty="0"/>
          </a:p>
        </p:txBody>
      </p:sp>
      <p:pic>
        <p:nvPicPr>
          <p:cNvPr id="260098" name="Picture 2"/>
          <p:cNvPicPr>
            <a:picLocks noChangeAspect="1" noChangeArrowheads="1"/>
          </p:cNvPicPr>
          <p:nvPr/>
        </p:nvPicPr>
        <p:blipFill>
          <a:blip r:embed="rId2" cstate="print"/>
          <a:srcRect/>
          <a:stretch>
            <a:fillRect/>
          </a:stretch>
        </p:blipFill>
        <p:spPr bwMode="auto">
          <a:xfrm>
            <a:off x="2438400" y="1219200"/>
            <a:ext cx="3378926" cy="1219200"/>
          </a:xfrm>
          <a:prstGeom prst="rect">
            <a:avLst/>
          </a:prstGeom>
          <a:noFill/>
          <a:ln w="9525">
            <a:noFill/>
            <a:miter lim="800000"/>
            <a:headEnd/>
            <a:tailEnd/>
          </a:ln>
        </p:spPr>
      </p:pic>
      <p:pic>
        <p:nvPicPr>
          <p:cNvPr id="260099" name="Picture 3"/>
          <p:cNvPicPr>
            <a:picLocks noChangeAspect="1" noChangeArrowheads="1"/>
          </p:cNvPicPr>
          <p:nvPr/>
        </p:nvPicPr>
        <p:blipFill>
          <a:blip r:embed="rId3" cstate="print"/>
          <a:srcRect/>
          <a:stretch>
            <a:fillRect/>
          </a:stretch>
        </p:blipFill>
        <p:spPr bwMode="auto">
          <a:xfrm>
            <a:off x="1905000" y="2438400"/>
            <a:ext cx="5257800" cy="1314450"/>
          </a:xfrm>
          <a:prstGeom prst="rect">
            <a:avLst/>
          </a:prstGeom>
          <a:noFill/>
          <a:ln w="9525">
            <a:noFill/>
            <a:miter lim="800000"/>
            <a:headEnd/>
            <a:tailEnd/>
          </a:ln>
        </p:spPr>
      </p:pic>
      <p:pic>
        <p:nvPicPr>
          <p:cNvPr id="260100" name="Picture 4"/>
          <p:cNvPicPr>
            <a:picLocks noChangeAspect="1" noChangeArrowheads="1"/>
          </p:cNvPicPr>
          <p:nvPr/>
        </p:nvPicPr>
        <p:blipFill>
          <a:blip r:embed="rId4" cstate="print"/>
          <a:srcRect/>
          <a:stretch>
            <a:fillRect/>
          </a:stretch>
        </p:blipFill>
        <p:spPr bwMode="auto">
          <a:xfrm>
            <a:off x="990600" y="3886200"/>
            <a:ext cx="7543800" cy="13716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352</a:t>
            </a:fld>
            <a:endParaRPr lang="fa-I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F=0</a:t>
            </a:r>
            <a:endParaRPr lang="fa-IR" dirty="0"/>
          </a:p>
        </p:txBody>
      </p:sp>
      <p:pic>
        <p:nvPicPr>
          <p:cNvPr id="261122" name="Picture 2"/>
          <p:cNvPicPr>
            <a:picLocks noChangeAspect="1" noChangeArrowheads="1"/>
          </p:cNvPicPr>
          <p:nvPr/>
        </p:nvPicPr>
        <p:blipFill>
          <a:blip r:embed="rId2" cstate="print"/>
          <a:srcRect/>
          <a:stretch>
            <a:fillRect/>
          </a:stretch>
        </p:blipFill>
        <p:spPr bwMode="auto">
          <a:xfrm>
            <a:off x="304800" y="2133600"/>
            <a:ext cx="8763000" cy="317070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353</a:t>
            </a:fld>
            <a:endParaRPr lang="fa-I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a:t>
            </a:r>
            <a:endParaRPr lang="fa-IR" dirty="0"/>
          </a:p>
        </p:txBody>
      </p:sp>
      <p:pic>
        <p:nvPicPr>
          <p:cNvPr id="262146" name="Picture 2"/>
          <p:cNvPicPr>
            <a:picLocks noChangeAspect="1" noChangeArrowheads="1"/>
          </p:cNvPicPr>
          <p:nvPr/>
        </p:nvPicPr>
        <p:blipFill>
          <a:blip r:embed="rId2" cstate="print"/>
          <a:srcRect/>
          <a:stretch>
            <a:fillRect/>
          </a:stretch>
        </p:blipFill>
        <p:spPr bwMode="auto">
          <a:xfrm>
            <a:off x="685800" y="1371600"/>
            <a:ext cx="3276600" cy="1214602"/>
          </a:xfrm>
          <a:prstGeom prst="rect">
            <a:avLst/>
          </a:prstGeom>
          <a:noFill/>
          <a:ln w="9525">
            <a:noFill/>
            <a:miter lim="800000"/>
            <a:headEnd/>
            <a:tailEnd/>
          </a:ln>
        </p:spPr>
      </p:pic>
      <p:pic>
        <p:nvPicPr>
          <p:cNvPr id="262147" name="Picture 3"/>
          <p:cNvPicPr>
            <a:picLocks noChangeAspect="1" noChangeArrowheads="1"/>
          </p:cNvPicPr>
          <p:nvPr/>
        </p:nvPicPr>
        <p:blipFill>
          <a:blip r:embed="rId3" cstate="print"/>
          <a:srcRect/>
          <a:stretch>
            <a:fillRect/>
          </a:stretch>
        </p:blipFill>
        <p:spPr bwMode="auto">
          <a:xfrm>
            <a:off x="4800600" y="1371600"/>
            <a:ext cx="3924300" cy="1219200"/>
          </a:xfrm>
          <a:prstGeom prst="rect">
            <a:avLst/>
          </a:prstGeom>
          <a:noFill/>
          <a:ln w="9525">
            <a:noFill/>
            <a:miter lim="800000"/>
            <a:headEnd/>
            <a:tailEnd/>
          </a:ln>
        </p:spPr>
      </p:pic>
      <p:sp>
        <p:nvSpPr>
          <p:cNvPr id="6" name="Right Arrow 5"/>
          <p:cNvSpPr/>
          <p:nvPr/>
        </p:nvSpPr>
        <p:spPr>
          <a:xfrm>
            <a:off x="4038600" y="1905000"/>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62148" name="Picture 4"/>
          <p:cNvPicPr>
            <a:picLocks noChangeAspect="1" noChangeArrowheads="1"/>
          </p:cNvPicPr>
          <p:nvPr/>
        </p:nvPicPr>
        <p:blipFill>
          <a:blip r:embed="rId4" cstate="print"/>
          <a:srcRect/>
          <a:stretch>
            <a:fillRect/>
          </a:stretch>
        </p:blipFill>
        <p:spPr bwMode="auto">
          <a:xfrm>
            <a:off x="685800" y="2590800"/>
            <a:ext cx="1676400" cy="594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2149" name="Picture 5"/>
          <p:cNvPicPr>
            <a:picLocks noChangeAspect="1" noChangeArrowheads="1"/>
          </p:cNvPicPr>
          <p:nvPr/>
        </p:nvPicPr>
        <p:blipFill>
          <a:blip r:embed="rId5" cstate="print"/>
          <a:srcRect/>
          <a:stretch>
            <a:fillRect/>
          </a:stretch>
        </p:blipFill>
        <p:spPr bwMode="auto">
          <a:xfrm>
            <a:off x="457200" y="3276600"/>
            <a:ext cx="8296275" cy="1190625"/>
          </a:xfrm>
          <a:prstGeom prst="rect">
            <a:avLst/>
          </a:prstGeom>
          <a:noFill/>
          <a:ln w="9525">
            <a:noFill/>
            <a:miter lim="800000"/>
            <a:headEnd/>
            <a:tailEnd/>
          </a:ln>
        </p:spPr>
      </p:pic>
      <p:pic>
        <p:nvPicPr>
          <p:cNvPr id="262150" name="Picture 6"/>
          <p:cNvPicPr>
            <a:picLocks noChangeAspect="1" noChangeArrowheads="1"/>
          </p:cNvPicPr>
          <p:nvPr/>
        </p:nvPicPr>
        <p:blipFill>
          <a:blip r:embed="rId6" cstate="print"/>
          <a:srcRect/>
          <a:stretch>
            <a:fillRect/>
          </a:stretch>
        </p:blipFill>
        <p:spPr bwMode="auto">
          <a:xfrm>
            <a:off x="2895600" y="4876800"/>
            <a:ext cx="5257800" cy="1202664"/>
          </a:xfrm>
          <a:prstGeom prst="rect">
            <a:avLst/>
          </a:prstGeom>
          <a:noFill/>
          <a:ln w="9525">
            <a:noFill/>
            <a:miter lim="800000"/>
            <a:headEnd/>
            <a:tailEnd/>
          </a:ln>
        </p:spPr>
      </p:pic>
      <p:pic>
        <p:nvPicPr>
          <p:cNvPr id="262151" name="Picture 7"/>
          <p:cNvPicPr>
            <a:picLocks noChangeAspect="1" noChangeArrowheads="1"/>
          </p:cNvPicPr>
          <p:nvPr/>
        </p:nvPicPr>
        <p:blipFill>
          <a:blip r:embed="rId7" cstate="print"/>
          <a:srcRect/>
          <a:stretch>
            <a:fillRect/>
          </a:stretch>
        </p:blipFill>
        <p:spPr bwMode="auto">
          <a:xfrm>
            <a:off x="533400" y="4876800"/>
            <a:ext cx="1247775" cy="409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Slide Number Placeholder 9"/>
          <p:cNvSpPr>
            <a:spLocks noGrp="1"/>
          </p:cNvSpPr>
          <p:nvPr>
            <p:ph type="sldNum" sz="quarter" idx="12"/>
          </p:nvPr>
        </p:nvSpPr>
        <p:spPr/>
        <p:txBody>
          <a:bodyPr/>
          <a:lstStyle/>
          <a:p>
            <a:fld id="{86F77744-0308-434A-82FC-DEB67A89E99B}" type="slidenum">
              <a:rPr lang="fa-IR" smtClean="0"/>
              <a:pPr/>
              <a:t>354</a:t>
            </a:fld>
            <a:endParaRPr lang="fa-I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simplifications and mathematic works…</a:t>
            </a:r>
            <a:endParaRPr lang="fa-IR" dirty="0"/>
          </a:p>
        </p:txBody>
      </p:sp>
      <p:pic>
        <p:nvPicPr>
          <p:cNvPr id="263170" name="Picture 2"/>
          <p:cNvPicPr>
            <a:picLocks noChangeAspect="1" noChangeArrowheads="1"/>
          </p:cNvPicPr>
          <p:nvPr/>
        </p:nvPicPr>
        <p:blipFill>
          <a:blip r:embed="rId2" cstate="print"/>
          <a:srcRect/>
          <a:stretch>
            <a:fillRect/>
          </a:stretch>
        </p:blipFill>
        <p:spPr bwMode="auto">
          <a:xfrm>
            <a:off x="1295400" y="1447800"/>
            <a:ext cx="5924550" cy="1362075"/>
          </a:xfrm>
          <a:prstGeom prst="rect">
            <a:avLst/>
          </a:prstGeom>
          <a:noFill/>
          <a:ln w="9525">
            <a:noFill/>
            <a:miter lim="800000"/>
            <a:headEnd/>
            <a:tailEnd/>
          </a:ln>
        </p:spPr>
      </p:pic>
      <p:pic>
        <p:nvPicPr>
          <p:cNvPr id="263171" name="Picture 3"/>
          <p:cNvPicPr>
            <a:picLocks noChangeAspect="1" noChangeArrowheads="1"/>
          </p:cNvPicPr>
          <p:nvPr/>
        </p:nvPicPr>
        <p:blipFill>
          <a:blip r:embed="rId3" cstate="print"/>
          <a:srcRect/>
          <a:stretch>
            <a:fillRect/>
          </a:stretch>
        </p:blipFill>
        <p:spPr bwMode="auto">
          <a:xfrm>
            <a:off x="2971800" y="3276600"/>
            <a:ext cx="4324350" cy="1266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71426" y="2743200"/>
            <a:ext cx="3995774" cy="400110"/>
          </a:xfrm>
          <a:prstGeom prst="rect">
            <a:avLst/>
          </a:prstGeom>
        </p:spPr>
        <p:txBody>
          <a:bodyPr wrap="none">
            <a:spAutoFit/>
          </a:bodyPr>
          <a:lstStyle/>
          <a:p>
            <a:r>
              <a:rPr lang="en-US" sz="2000" b="1" dirty="0" smtClean="0">
                <a:solidFill>
                  <a:srgbClr val="FF0000"/>
                </a:solidFill>
              </a:rPr>
              <a:t>Or, in vector form, this expression is</a:t>
            </a:r>
            <a:endParaRPr lang="fa-IR" sz="2000" b="1" dirty="0">
              <a:solidFill>
                <a:srgbClr val="FF0000"/>
              </a:solidFill>
            </a:endParaRPr>
          </a:p>
        </p:txBody>
      </p:sp>
      <p:pic>
        <p:nvPicPr>
          <p:cNvPr id="263172" name="Picture 4"/>
          <p:cNvPicPr>
            <a:picLocks noChangeAspect="1" noChangeArrowheads="1"/>
          </p:cNvPicPr>
          <p:nvPr/>
        </p:nvPicPr>
        <p:blipFill>
          <a:blip r:embed="rId4" cstate="print"/>
          <a:srcRect/>
          <a:stretch>
            <a:fillRect/>
          </a:stretch>
        </p:blipFill>
        <p:spPr bwMode="auto">
          <a:xfrm>
            <a:off x="1295400" y="4648200"/>
            <a:ext cx="6153150" cy="1809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355</a:t>
            </a:fld>
            <a:endParaRPr lang="fa-I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cstate="print"/>
          <a:srcRect/>
          <a:stretch>
            <a:fillRect/>
          </a:stretch>
        </p:blipFill>
        <p:spPr bwMode="auto">
          <a:xfrm>
            <a:off x="838200" y="533400"/>
            <a:ext cx="3967566" cy="1219200"/>
          </a:xfrm>
          <a:prstGeom prst="rect">
            <a:avLst/>
          </a:prstGeom>
          <a:noFill/>
          <a:ln w="9525">
            <a:noFill/>
            <a:miter lim="800000"/>
            <a:headEnd/>
            <a:tailEnd/>
          </a:ln>
        </p:spPr>
      </p:pic>
      <p:pic>
        <p:nvPicPr>
          <p:cNvPr id="264195" name="Picture 3"/>
          <p:cNvPicPr>
            <a:picLocks noChangeAspect="1" noChangeArrowheads="1"/>
          </p:cNvPicPr>
          <p:nvPr/>
        </p:nvPicPr>
        <p:blipFill>
          <a:blip r:embed="rId3" cstate="print"/>
          <a:srcRect/>
          <a:stretch>
            <a:fillRect/>
          </a:stretch>
        </p:blipFill>
        <p:spPr bwMode="auto">
          <a:xfrm>
            <a:off x="838200" y="1905000"/>
            <a:ext cx="5419725" cy="1409700"/>
          </a:xfrm>
          <a:prstGeom prst="rect">
            <a:avLst/>
          </a:prstGeom>
          <a:noFill/>
          <a:ln w="9525">
            <a:noFill/>
            <a:miter lim="800000"/>
            <a:headEnd/>
            <a:tailEnd/>
          </a:ln>
        </p:spPr>
      </p:pic>
      <p:pic>
        <p:nvPicPr>
          <p:cNvPr id="264196" name="Picture 4"/>
          <p:cNvPicPr>
            <a:picLocks noChangeAspect="1" noChangeArrowheads="1"/>
          </p:cNvPicPr>
          <p:nvPr/>
        </p:nvPicPr>
        <p:blipFill>
          <a:blip r:embed="rId4" cstate="print"/>
          <a:srcRect/>
          <a:stretch>
            <a:fillRect/>
          </a:stretch>
        </p:blipFill>
        <p:spPr bwMode="auto">
          <a:xfrm>
            <a:off x="0" y="3429000"/>
            <a:ext cx="9144000" cy="1760891"/>
          </a:xfrm>
          <a:prstGeom prst="rect">
            <a:avLst/>
          </a:prstGeom>
          <a:noFill/>
          <a:ln w="9525">
            <a:noFill/>
            <a:miter lim="800000"/>
            <a:headEnd/>
            <a:tailEnd/>
          </a:ln>
        </p:spPr>
      </p:pic>
      <p:pic>
        <p:nvPicPr>
          <p:cNvPr id="264197" name="Picture 5"/>
          <p:cNvPicPr>
            <a:picLocks noChangeAspect="1" noChangeArrowheads="1"/>
          </p:cNvPicPr>
          <p:nvPr/>
        </p:nvPicPr>
        <p:blipFill>
          <a:blip r:embed="rId5" cstate="print"/>
          <a:srcRect/>
          <a:stretch>
            <a:fillRect/>
          </a:stretch>
        </p:blipFill>
        <p:spPr bwMode="auto">
          <a:xfrm>
            <a:off x="2743200" y="5257800"/>
            <a:ext cx="352425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356</a:t>
            </a:fld>
            <a:endParaRPr lang="fa-I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STOKESLET</a:t>
            </a:r>
            <a:endParaRPr lang="fa-IR" dirty="0"/>
          </a:p>
        </p:txBody>
      </p:sp>
      <p:sp>
        <p:nvSpPr>
          <p:cNvPr id="3" name="Content Placeholder 2"/>
          <p:cNvSpPr>
            <a:spLocks noGrp="1"/>
          </p:cNvSpPr>
          <p:nvPr>
            <p:ph idx="1"/>
          </p:nvPr>
        </p:nvSpPr>
        <p:spPr/>
        <p:txBody>
          <a:bodyPr/>
          <a:lstStyle/>
          <a:p>
            <a:pPr algn="l" rtl="0"/>
            <a:r>
              <a:rPr lang="en-US" dirty="0" smtClean="0"/>
              <a:t>Pressure and velocity field of a STOKSLET</a:t>
            </a:r>
            <a:endParaRPr lang="fa-IR" dirty="0"/>
          </a:p>
        </p:txBody>
      </p:sp>
      <p:pic>
        <p:nvPicPr>
          <p:cNvPr id="257026" name="Picture 2"/>
          <p:cNvPicPr>
            <a:picLocks noChangeAspect="1" noChangeArrowheads="1"/>
          </p:cNvPicPr>
          <p:nvPr/>
        </p:nvPicPr>
        <p:blipFill>
          <a:blip r:embed="rId2" cstate="print"/>
          <a:srcRect/>
          <a:stretch>
            <a:fillRect/>
          </a:stretch>
        </p:blipFill>
        <p:spPr bwMode="auto">
          <a:xfrm>
            <a:off x="2362200" y="2971800"/>
            <a:ext cx="4670017" cy="2667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357</a:t>
            </a:fld>
            <a:endParaRPr lang="fa-I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dirty="0" smtClean="0"/>
              <a:t>Force exerted by a SOKESLET on the fluid</a:t>
            </a:r>
            <a:endParaRPr lang="fa-IR" dirty="0"/>
          </a:p>
        </p:txBody>
      </p:sp>
      <p:pic>
        <p:nvPicPr>
          <p:cNvPr id="265218" name="Picture 2"/>
          <p:cNvPicPr>
            <a:picLocks noChangeAspect="1" noChangeArrowheads="1"/>
          </p:cNvPicPr>
          <p:nvPr/>
        </p:nvPicPr>
        <p:blipFill>
          <a:blip r:embed="rId2" cstate="print"/>
          <a:srcRect/>
          <a:stretch>
            <a:fillRect/>
          </a:stretch>
        </p:blipFill>
        <p:spPr bwMode="auto">
          <a:xfrm>
            <a:off x="228600" y="1143000"/>
            <a:ext cx="3886200" cy="1638300"/>
          </a:xfrm>
          <a:prstGeom prst="rect">
            <a:avLst/>
          </a:prstGeom>
          <a:noFill/>
          <a:ln w="9525">
            <a:noFill/>
            <a:miter lim="800000"/>
            <a:headEnd/>
            <a:tailEnd/>
          </a:ln>
        </p:spPr>
      </p:pic>
      <p:pic>
        <p:nvPicPr>
          <p:cNvPr id="265219" name="Picture 3"/>
          <p:cNvPicPr>
            <a:picLocks noChangeAspect="1" noChangeArrowheads="1"/>
          </p:cNvPicPr>
          <p:nvPr/>
        </p:nvPicPr>
        <p:blipFill>
          <a:blip r:embed="rId3" cstate="print"/>
          <a:srcRect/>
          <a:stretch>
            <a:fillRect/>
          </a:stretch>
        </p:blipFill>
        <p:spPr bwMode="auto">
          <a:xfrm>
            <a:off x="3876675" y="1981200"/>
            <a:ext cx="5267325" cy="1238250"/>
          </a:xfrm>
          <a:prstGeom prst="rect">
            <a:avLst/>
          </a:prstGeom>
          <a:noFill/>
          <a:ln w="9525">
            <a:noFill/>
            <a:miter lim="800000"/>
            <a:headEnd/>
            <a:tailEnd/>
          </a:ln>
        </p:spPr>
      </p:pic>
      <p:pic>
        <p:nvPicPr>
          <p:cNvPr id="265220" name="Picture 4"/>
          <p:cNvPicPr>
            <a:picLocks noChangeAspect="1" noChangeArrowheads="1"/>
          </p:cNvPicPr>
          <p:nvPr/>
        </p:nvPicPr>
        <p:blipFill>
          <a:blip r:embed="rId4" cstate="print"/>
          <a:srcRect/>
          <a:stretch>
            <a:fillRect/>
          </a:stretch>
        </p:blipFill>
        <p:spPr bwMode="auto">
          <a:xfrm>
            <a:off x="0" y="3200400"/>
            <a:ext cx="7105454" cy="1143000"/>
          </a:xfrm>
          <a:prstGeom prst="rect">
            <a:avLst/>
          </a:prstGeom>
          <a:noFill/>
          <a:ln w="9525">
            <a:noFill/>
            <a:miter lim="800000"/>
            <a:headEnd/>
            <a:tailEnd/>
          </a:ln>
        </p:spPr>
      </p:pic>
      <p:pic>
        <p:nvPicPr>
          <p:cNvPr id="265221" name="Picture 5"/>
          <p:cNvPicPr>
            <a:picLocks noChangeAspect="1" noChangeArrowheads="1"/>
          </p:cNvPicPr>
          <p:nvPr/>
        </p:nvPicPr>
        <p:blipFill>
          <a:blip r:embed="rId5" cstate="print"/>
          <a:srcRect/>
          <a:stretch>
            <a:fillRect/>
          </a:stretch>
        </p:blipFill>
        <p:spPr bwMode="auto">
          <a:xfrm>
            <a:off x="7391399" y="3505200"/>
            <a:ext cx="1418897"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5222" name="Picture 6"/>
          <p:cNvPicPr>
            <a:picLocks noChangeAspect="1" noChangeArrowheads="1"/>
          </p:cNvPicPr>
          <p:nvPr/>
        </p:nvPicPr>
        <p:blipFill>
          <a:blip r:embed="rId6" cstate="print"/>
          <a:srcRect/>
          <a:stretch>
            <a:fillRect/>
          </a:stretch>
        </p:blipFill>
        <p:spPr bwMode="auto">
          <a:xfrm>
            <a:off x="457200" y="4419600"/>
            <a:ext cx="8324850" cy="1419225"/>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6F77744-0308-434A-82FC-DEB67A89E99B}" type="slidenum">
              <a:rPr lang="fa-IR" smtClean="0"/>
              <a:pPr/>
              <a:t>358</a:t>
            </a:fld>
            <a:endParaRPr lang="fa-I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Mathematical works</a:t>
            </a:r>
            <a:endParaRPr lang="fa-IR" dirty="0"/>
          </a:p>
        </p:txBody>
      </p:sp>
      <p:pic>
        <p:nvPicPr>
          <p:cNvPr id="266242" name="Picture 2"/>
          <p:cNvPicPr>
            <a:picLocks noChangeAspect="1" noChangeArrowheads="1"/>
          </p:cNvPicPr>
          <p:nvPr/>
        </p:nvPicPr>
        <p:blipFill>
          <a:blip r:embed="rId2" cstate="print"/>
          <a:srcRect/>
          <a:stretch>
            <a:fillRect/>
          </a:stretch>
        </p:blipFill>
        <p:spPr bwMode="auto">
          <a:xfrm>
            <a:off x="914399" y="1524000"/>
            <a:ext cx="4449011" cy="1219200"/>
          </a:xfrm>
          <a:prstGeom prst="rect">
            <a:avLst/>
          </a:prstGeom>
          <a:noFill/>
          <a:ln w="9525">
            <a:noFill/>
            <a:miter lim="800000"/>
            <a:headEnd/>
            <a:tailEnd/>
          </a:ln>
        </p:spPr>
      </p:pic>
      <p:pic>
        <p:nvPicPr>
          <p:cNvPr id="266243" name="Picture 3"/>
          <p:cNvPicPr>
            <a:picLocks noChangeAspect="1" noChangeArrowheads="1"/>
          </p:cNvPicPr>
          <p:nvPr/>
        </p:nvPicPr>
        <p:blipFill>
          <a:blip r:embed="rId3" cstate="print"/>
          <a:srcRect/>
          <a:stretch>
            <a:fillRect/>
          </a:stretch>
        </p:blipFill>
        <p:spPr bwMode="auto">
          <a:xfrm>
            <a:off x="533400" y="2805113"/>
            <a:ext cx="8077200" cy="1247775"/>
          </a:xfrm>
          <a:prstGeom prst="rect">
            <a:avLst/>
          </a:prstGeom>
          <a:noFill/>
          <a:ln w="9525">
            <a:noFill/>
            <a:miter lim="800000"/>
            <a:headEnd/>
            <a:tailEnd/>
          </a:ln>
        </p:spPr>
      </p:pic>
      <p:pic>
        <p:nvPicPr>
          <p:cNvPr id="266244" name="Picture 4"/>
          <p:cNvPicPr>
            <a:picLocks noChangeAspect="1" noChangeArrowheads="1"/>
          </p:cNvPicPr>
          <p:nvPr/>
        </p:nvPicPr>
        <p:blipFill>
          <a:blip r:embed="rId4" cstate="print"/>
          <a:srcRect/>
          <a:stretch>
            <a:fillRect/>
          </a:stretch>
        </p:blipFill>
        <p:spPr bwMode="auto">
          <a:xfrm>
            <a:off x="2057400" y="4162425"/>
            <a:ext cx="5124450" cy="2695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359</a:t>
            </a:fld>
            <a:endParaRPr lang="fa-I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Rotation and Rate of Shear</a:t>
            </a:r>
            <a:endParaRPr lang="fa-IR" dirty="0"/>
          </a:p>
        </p:txBody>
      </p:sp>
      <p:sp>
        <p:nvSpPr>
          <p:cNvPr id="3" name="Content Placeholder 2"/>
          <p:cNvSpPr>
            <a:spLocks noGrp="1"/>
          </p:cNvSpPr>
          <p:nvPr>
            <p:ph idx="1"/>
          </p:nvPr>
        </p:nvSpPr>
        <p:spPr/>
        <p:txBody>
          <a:bodyPr/>
          <a:lstStyle/>
          <a:p>
            <a:pPr algn="l" rtl="0"/>
            <a:r>
              <a:rPr lang="en-US" dirty="0" smtClean="0"/>
              <a:t>Both of these quantities may be represented by a tensor of rank 2, as we will now show. Define the </a:t>
            </a:r>
            <a:r>
              <a:rPr lang="en-US" i="1" dirty="0" smtClean="0">
                <a:solidFill>
                  <a:srgbClr val="FF0000"/>
                </a:solidFill>
              </a:rPr>
              <a:t>deformation-rate tensor </a:t>
            </a:r>
            <a:r>
              <a:rPr lang="en-US" i="1" dirty="0" err="1" smtClean="0">
                <a:solidFill>
                  <a:srgbClr val="FF0000"/>
                </a:solidFill>
              </a:rPr>
              <a:t>e</a:t>
            </a:r>
            <a:r>
              <a:rPr lang="en-US" sz="2000" i="1" dirty="0" err="1" smtClean="0">
                <a:solidFill>
                  <a:srgbClr val="FF0000"/>
                </a:solidFill>
              </a:rPr>
              <a:t>ij</a:t>
            </a:r>
            <a:r>
              <a:rPr lang="en-US" i="1" dirty="0" smtClean="0">
                <a:solidFill>
                  <a:srgbClr val="FF0000"/>
                </a:solidFill>
              </a:rPr>
              <a:t> </a:t>
            </a:r>
            <a:r>
              <a:rPr lang="en-US" i="1" dirty="0" smtClean="0"/>
              <a:t>and split it into its symmetric </a:t>
            </a:r>
            <a:r>
              <a:rPr lang="en-US" dirty="0" smtClean="0"/>
              <a:t>and </a:t>
            </a:r>
            <a:r>
              <a:rPr lang="en-US" dirty="0" err="1" smtClean="0"/>
              <a:t>antisymmetric</a:t>
            </a:r>
            <a:r>
              <a:rPr lang="en-US" dirty="0" smtClean="0"/>
              <a:t> parts as follows:</a:t>
            </a:r>
            <a:endParaRPr lang="fa-IR" dirty="0"/>
          </a:p>
        </p:txBody>
      </p:sp>
      <p:pic>
        <p:nvPicPr>
          <p:cNvPr id="171009" name="Picture 1"/>
          <p:cNvPicPr>
            <a:picLocks noChangeAspect="1" noChangeArrowheads="1"/>
          </p:cNvPicPr>
          <p:nvPr/>
        </p:nvPicPr>
        <p:blipFill>
          <a:blip r:embed="rId2" cstate="print"/>
          <a:srcRect/>
          <a:stretch>
            <a:fillRect/>
          </a:stretch>
        </p:blipFill>
        <p:spPr bwMode="auto">
          <a:xfrm>
            <a:off x="2286000" y="4419600"/>
            <a:ext cx="4695825"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36</a:t>
            </a:fld>
            <a:endParaRPr lang="fa-IR"/>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ChangeAspect="1" noChangeArrowheads="1"/>
          </p:cNvPicPr>
          <p:nvPr/>
        </p:nvPicPr>
        <p:blipFill>
          <a:blip r:embed="rId2" cstate="print"/>
          <a:srcRect/>
          <a:stretch>
            <a:fillRect/>
          </a:stretch>
        </p:blipFill>
        <p:spPr bwMode="auto">
          <a:xfrm>
            <a:off x="533400" y="1524000"/>
            <a:ext cx="7810500" cy="1876425"/>
          </a:xfrm>
          <a:prstGeom prst="rect">
            <a:avLst/>
          </a:prstGeom>
          <a:noFill/>
          <a:ln w="9525">
            <a:noFill/>
            <a:miter lim="800000"/>
            <a:headEnd/>
            <a:tailEnd/>
          </a:ln>
        </p:spPr>
      </p:pic>
      <p:pic>
        <p:nvPicPr>
          <p:cNvPr id="267267" name="Picture 3"/>
          <p:cNvPicPr>
            <a:picLocks noChangeAspect="1" noChangeArrowheads="1"/>
          </p:cNvPicPr>
          <p:nvPr/>
        </p:nvPicPr>
        <p:blipFill>
          <a:blip r:embed="rId3" cstate="print"/>
          <a:srcRect/>
          <a:stretch>
            <a:fillRect/>
          </a:stretch>
        </p:blipFill>
        <p:spPr bwMode="auto">
          <a:xfrm>
            <a:off x="2743200" y="3810000"/>
            <a:ext cx="3581400" cy="1468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360</a:t>
            </a:fld>
            <a:endParaRPr lang="fa-I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cstate="print"/>
          <a:srcRect/>
          <a:stretch>
            <a:fillRect/>
          </a:stretch>
        </p:blipFill>
        <p:spPr bwMode="auto">
          <a:xfrm>
            <a:off x="381000" y="304800"/>
            <a:ext cx="8077200" cy="2305050"/>
          </a:xfrm>
          <a:prstGeom prst="rect">
            <a:avLst/>
          </a:prstGeom>
          <a:noFill/>
          <a:ln w="9525">
            <a:noFill/>
            <a:miter lim="800000"/>
            <a:headEnd/>
            <a:tailEnd/>
          </a:ln>
        </p:spPr>
      </p:pic>
      <p:pic>
        <p:nvPicPr>
          <p:cNvPr id="268291" name="Picture 3"/>
          <p:cNvPicPr>
            <a:picLocks noChangeAspect="1" noChangeArrowheads="1"/>
          </p:cNvPicPr>
          <p:nvPr/>
        </p:nvPicPr>
        <p:blipFill>
          <a:blip r:embed="rId3" cstate="print"/>
          <a:srcRect/>
          <a:stretch>
            <a:fillRect/>
          </a:stretch>
        </p:blipFill>
        <p:spPr bwMode="auto">
          <a:xfrm>
            <a:off x="0" y="2800350"/>
            <a:ext cx="9144000" cy="847618"/>
          </a:xfrm>
          <a:prstGeom prst="rect">
            <a:avLst/>
          </a:prstGeom>
          <a:noFill/>
          <a:ln w="9525">
            <a:noFill/>
            <a:miter lim="800000"/>
            <a:headEnd/>
            <a:tailEnd/>
          </a:ln>
        </p:spPr>
      </p:pic>
      <p:pic>
        <p:nvPicPr>
          <p:cNvPr id="268292" name="Picture 4"/>
          <p:cNvPicPr>
            <a:picLocks noChangeAspect="1" noChangeArrowheads="1"/>
          </p:cNvPicPr>
          <p:nvPr/>
        </p:nvPicPr>
        <p:blipFill>
          <a:blip r:embed="rId4" cstate="print"/>
          <a:srcRect/>
          <a:stretch>
            <a:fillRect/>
          </a:stretch>
        </p:blipFill>
        <p:spPr bwMode="auto">
          <a:xfrm>
            <a:off x="3276600" y="4267200"/>
            <a:ext cx="2276475" cy="933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361</a:t>
            </a:fld>
            <a:endParaRPr lang="fa-I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ROTATING SPHERE IN A FLUID</a:t>
            </a:r>
            <a:endParaRPr lang="fa-IR" dirty="0"/>
          </a:p>
        </p:txBody>
      </p:sp>
      <p:pic>
        <p:nvPicPr>
          <p:cNvPr id="269314" name="Picture 2"/>
          <p:cNvPicPr>
            <a:picLocks noChangeAspect="1" noChangeArrowheads="1"/>
          </p:cNvPicPr>
          <p:nvPr/>
        </p:nvPicPr>
        <p:blipFill>
          <a:blip r:embed="rId2" cstate="print"/>
          <a:srcRect/>
          <a:stretch>
            <a:fillRect/>
          </a:stretch>
        </p:blipFill>
        <p:spPr bwMode="auto">
          <a:xfrm>
            <a:off x="0" y="1447801"/>
            <a:ext cx="9144000" cy="2522483"/>
          </a:xfrm>
          <a:prstGeom prst="rect">
            <a:avLst/>
          </a:prstGeom>
          <a:noFill/>
          <a:ln w="9525">
            <a:noFill/>
            <a:miter lim="800000"/>
            <a:headEnd/>
            <a:tailEnd/>
          </a:ln>
        </p:spPr>
      </p:pic>
      <p:pic>
        <p:nvPicPr>
          <p:cNvPr id="269315" name="Picture 3"/>
          <p:cNvPicPr>
            <a:picLocks noChangeAspect="1" noChangeArrowheads="1"/>
          </p:cNvPicPr>
          <p:nvPr/>
        </p:nvPicPr>
        <p:blipFill>
          <a:blip r:embed="rId3" cstate="print"/>
          <a:srcRect/>
          <a:stretch>
            <a:fillRect/>
          </a:stretch>
        </p:blipFill>
        <p:spPr bwMode="auto">
          <a:xfrm>
            <a:off x="3429000" y="3962400"/>
            <a:ext cx="3048000" cy="127552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362</a:t>
            </a:fld>
            <a:endParaRPr lang="fa-I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B.C.</a:t>
            </a:r>
            <a:endParaRPr lang="fa-IR" dirty="0"/>
          </a:p>
        </p:txBody>
      </p:sp>
      <p:pic>
        <p:nvPicPr>
          <p:cNvPr id="270338" name="Picture 2"/>
          <p:cNvPicPr>
            <a:picLocks noChangeAspect="1" noChangeArrowheads="1"/>
          </p:cNvPicPr>
          <p:nvPr/>
        </p:nvPicPr>
        <p:blipFill>
          <a:blip r:embed="rId2" cstate="print"/>
          <a:srcRect/>
          <a:stretch>
            <a:fillRect/>
          </a:stretch>
        </p:blipFill>
        <p:spPr bwMode="auto">
          <a:xfrm>
            <a:off x="0" y="1447800"/>
            <a:ext cx="9144000" cy="1055077"/>
          </a:xfrm>
          <a:prstGeom prst="rect">
            <a:avLst/>
          </a:prstGeom>
          <a:noFill/>
          <a:ln w="9525">
            <a:noFill/>
            <a:miter lim="800000"/>
            <a:headEnd/>
            <a:tailEnd/>
          </a:ln>
        </p:spPr>
      </p:pic>
      <p:pic>
        <p:nvPicPr>
          <p:cNvPr id="270339" name="Picture 3"/>
          <p:cNvPicPr>
            <a:picLocks noChangeAspect="1" noChangeArrowheads="1"/>
          </p:cNvPicPr>
          <p:nvPr/>
        </p:nvPicPr>
        <p:blipFill>
          <a:blip r:embed="rId3" cstate="print"/>
          <a:srcRect/>
          <a:stretch>
            <a:fillRect/>
          </a:stretch>
        </p:blipFill>
        <p:spPr bwMode="auto">
          <a:xfrm>
            <a:off x="3067050" y="2867025"/>
            <a:ext cx="3009900"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0340" name="Picture 4"/>
          <p:cNvPicPr>
            <a:picLocks noChangeAspect="1" noChangeArrowheads="1"/>
          </p:cNvPicPr>
          <p:nvPr/>
        </p:nvPicPr>
        <p:blipFill>
          <a:blip r:embed="rId4" cstate="print"/>
          <a:srcRect/>
          <a:stretch>
            <a:fillRect/>
          </a:stretch>
        </p:blipFill>
        <p:spPr bwMode="auto">
          <a:xfrm>
            <a:off x="0" y="4417579"/>
            <a:ext cx="9144000" cy="76402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363</a:t>
            </a:fld>
            <a:endParaRPr lang="fa-I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Moment exerted on the sphere by the fluid</a:t>
            </a:r>
            <a:endParaRPr lang="fa-IR" dirty="0"/>
          </a:p>
        </p:txBody>
      </p:sp>
      <p:pic>
        <p:nvPicPr>
          <p:cNvPr id="271362" name="Picture 2"/>
          <p:cNvPicPr>
            <a:picLocks noChangeAspect="1" noChangeArrowheads="1"/>
          </p:cNvPicPr>
          <p:nvPr/>
        </p:nvPicPr>
        <p:blipFill>
          <a:blip r:embed="rId2" cstate="print"/>
          <a:srcRect/>
          <a:stretch>
            <a:fillRect/>
          </a:stretch>
        </p:blipFill>
        <p:spPr bwMode="auto">
          <a:xfrm>
            <a:off x="0" y="2385918"/>
            <a:ext cx="9144000" cy="310048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364</a:t>
            </a:fld>
            <a:endParaRPr lang="fa-I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UNIFORM FLOW PASTA SPHERE</a:t>
            </a:r>
            <a:endParaRPr lang="fa-IR" dirty="0"/>
          </a:p>
        </p:txBody>
      </p:sp>
      <p:pic>
        <p:nvPicPr>
          <p:cNvPr id="272386" name="Picture 2"/>
          <p:cNvPicPr>
            <a:picLocks noChangeAspect="1" noChangeArrowheads="1"/>
          </p:cNvPicPr>
          <p:nvPr/>
        </p:nvPicPr>
        <p:blipFill>
          <a:blip r:embed="rId2" cstate="print"/>
          <a:srcRect/>
          <a:stretch>
            <a:fillRect/>
          </a:stretch>
        </p:blipFill>
        <p:spPr bwMode="auto">
          <a:xfrm>
            <a:off x="609600" y="2514600"/>
            <a:ext cx="8010525" cy="235267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990600" y="1981200"/>
            <a:ext cx="7239000" cy="4000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365</a:t>
            </a:fld>
            <a:endParaRPr lang="fa-I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B.C.</a:t>
            </a:r>
            <a:endParaRPr lang="fa-IR" dirty="0"/>
          </a:p>
        </p:txBody>
      </p:sp>
      <p:pic>
        <p:nvPicPr>
          <p:cNvPr id="273410" name="Picture 2"/>
          <p:cNvPicPr>
            <a:picLocks noChangeAspect="1" noChangeArrowheads="1"/>
          </p:cNvPicPr>
          <p:nvPr/>
        </p:nvPicPr>
        <p:blipFill>
          <a:blip r:embed="rId2" cstate="print"/>
          <a:srcRect/>
          <a:stretch>
            <a:fillRect/>
          </a:stretch>
        </p:blipFill>
        <p:spPr bwMode="auto">
          <a:xfrm>
            <a:off x="0" y="1614330"/>
            <a:ext cx="9144000" cy="486267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366</a:t>
            </a:fld>
            <a:endParaRPr lang="fa-I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cstate="print"/>
          <a:srcRect/>
          <a:stretch>
            <a:fillRect/>
          </a:stretch>
        </p:blipFill>
        <p:spPr bwMode="auto">
          <a:xfrm>
            <a:off x="2209800" y="457200"/>
            <a:ext cx="2286000" cy="2286000"/>
          </a:xfrm>
          <a:prstGeom prst="rect">
            <a:avLst/>
          </a:prstGeom>
          <a:noFill/>
          <a:ln w="9525">
            <a:noFill/>
            <a:miter lim="800000"/>
            <a:headEnd/>
            <a:tailEnd/>
          </a:ln>
        </p:spPr>
      </p:pic>
      <p:sp>
        <p:nvSpPr>
          <p:cNvPr id="5" name="Right Arrow 4"/>
          <p:cNvSpPr/>
          <p:nvPr/>
        </p:nvSpPr>
        <p:spPr>
          <a:xfrm>
            <a:off x="838200" y="1295400"/>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74435" name="Picture 3"/>
          <p:cNvPicPr>
            <a:picLocks noChangeAspect="1" noChangeArrowheads="1"/>
          </p:cNvPicPr>
          <p:nvPr/>
        </p:nvPicPr>
        <p:blipFill>
          <a:blip r:embed="rId3" cstate="print"/>
          <a:srcRect/>
          <a:stretch>
            <a:fillRect/>
          </a:stretch>
        </p:blipFill>
        <p:spPr bwMode="auto">
          <a:xfrm>
            <a:off x="1524000" y="2819400"/>
            <a:ext cx="6096000" cy="2028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367</a:t>
            </a:fld>
            <a:endParaRPr lang="fa-I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STOKES DRAG LAW</a:t>
            </a:r>
            <a:endParaRPr lang="fa-IR" dirty="0"/>
          </a:p>
        </p:txBody>
      </p:sp>
      <p:pic>
        <p:nvPicPr>
          <p:cNvPr id="3" name="Picture 4"/>
          <p:cNvPicPr>
            <a:picLocks noChangeAspect="1" noChangeArrowheads="1"/>
          </p:cNvPicPr>
          <p:nvPr/>
        </p:nvPicPr>
        <p:blipFill>
          <a:blip r:embed="rId2" cstate="print"/>
          <a:srcRect/>
          <a:stretch>
            <a:fillRect/>
          </a:stretch>
        </p:blipFill>
        <p:spPr bwMode="auto">
          <a:xfrm>
            <a:off x="228600" y="1600200"/>
            <a:ext cx="2857500" cy="120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5"/>
          <p:cNvPicPr>
            <a:picLocks noChangeAspect="1" noChangeArrowheads="1"/>
          </p:cNvPicPr>
          <p:nvPr/>
        </p:nvPicPr>
        <p:blipFill>
          <a:blip r:embed="rId3" cstate="print"/>
          <a:srcRect/>
          <a:stretch>
            <a:fillRect/>
          </a:stretch>
        </p:blipFill>
        <p:spPr bwMode="auto">
          <a:xfrm>
            <a:off x="3505200" y="1600200"/>
            <a:ext cx="247650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p:cNvPicPr>
            <a:picLocks noChangeAspect="1" noChangeArrowheads="1"/>
          </p:cNvPicPr>
          <p:nvPr/>
        </p:nvPicPr>
        <p:blipFill>
          <a:blip r:embed="rId4" cstate="print"/>
          <a:srcRect/>
          <a:stretch>
            <a:fillRect/>
          </a:stretch>
        </p:blipFill>
        <p:spPr bwMode="auto">
          <a:xfrm>
            <a:off x="6324600" y="1752600"/>
            <a:ext cx="2064099"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5458" name="Picture 2"/>
          <p:cNvPicPr>
            <a:picLocks noChangeAspect="1" noChangeArrowheads="1"/>
          </p:cNvPicPr>
          <p:nvPr/>
        </p:nvPicPr>
        <p:blipFill>
          <a:blip r:embed="rId5" cstate="print"/>
          <a:srcRect/>
          <a:stretch>
            <a:fillRect/>
          </a:stretch>
        </p:blipFill>
        <p:spPr bwMode="auto">
          <a:xfrm>
            <a:off x="990600" y="3581400"/>
            <a:ext cx="1914525" cy="55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5459" name="Picture 3"/>
          <p:cNvPicPr>
            <a:picLocks noChangeAspect="1" noChangeArrowheads="1"/>
          </p:cNvPicPr>
          <p:nvPr/>
        </p:nvPicPr>
        <p:blipFill>
          <a:blip r:embed="rId6" cstate="print"/>
          <a:srcRect/>
          <a:stretch>
            <a:fillRect/>
          </a:stretch>
        </p:blipFill>
        <p:spPr bwMode="auto">
          <a:xfrm>
            <a:off x="1066800" y="4343400"/>
            <a:ext cx="1057275" cy="438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86F77744-0308-434A-82FC-DEB67A89E99B}" type="slidenum">
              <a:rPr lang="fa-IR" smtClean="0"/>
              <a:pPr/>
              <a:t>368</a:t>
            </a:fld>
            <a:endParaRPr lang="fa-I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76482" name="Picture 2"/>
          <p:cNvPicPr>
            <a:picLocks noChangeAspect="1" noChangeArrowheads="1"/>
          </p:cNvPicPr>
          <p:nvPr/>
        </p:nvPicPr>
        <p:blipFill>
          <a:blip r:embed="rId2" cstate="print"/>
          <a:srcRect/>
          <a:stretch>
            <a:fillRect/>
          </a:stretch>
        </p:blipFill>
        <p:spPr bwMode="auto">
          <a:xfrm>
            <a:off x="1014413" y="990600"/>
            <a:ext cx="7115175" cy="4876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369</a:t>
            </a:fld>
            <a:endParaRPr lang="fa-I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Constitutive Equations</a:t>
            </a:r>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t>In this section, the </a:t>
            </a:r>
            <a:r>
              <a:rPr lang="en-US" dirty="0" smtClean="0">
                <a:solidFill>
                  <a:srgbClr val="FF0000"/>
                </a:solidFill>
              </a:rPr>
              <a:t>nine elements of the stress </a:t>
            </a:r>
            <a:r>
              <a:rPr lang="en-US" dirty="0" smtClean="0"/>
              <a:t>tensor </a:t>
            </a:r>
            <a:r>
              <a:rPr lang="en-US" dirty="0" err="1" smtClean="0"/>
              <a:t>σ</a:t>
            </a:r>
            <a:r>
              <a:rPr lang="en-US" sz="2000" i="1" dirty="0" err="1" smtClean="0"/>
              <a:t>ij</a:t>
            </a:r>
            <a:r>
              <a:rPr lang="en-US" i="1" dirty="0" smtClean="0"/>
              <a:t> </a:t>
            </a:r>
            <a:r>
              <a:rPr lang="en-US" i="1" dirty="0" smtClean="0">
                <a:solidFill>
                  <a:srgbClr val="FF0000"/>
                </a:solidFill>
              </a:rPr>
              <a:t>will be related to the </a:t>
            </a:r>
            <a:r>
              <a:rPr lang="en-US" dirty="0" smtClean="0">
                <a:solidFill>
                  <a:srgbClr val="FF0000"/>
                </a:solidFill>
              </a:rPr>
              <a:t>nine elements of the deformation-rate tensor </a:t>
            </a:r>
            <a:r>
              <a:rPr lang="en-US" i="1" dirty="0" err="1" smtClean="0"/>
              <a:t>e</a:t>
            </a:r>
            <a:r>
              <a:rPr lang="en-US" sz="2000" i="1" dirty="0" err="1" smtClean="0"/>
              <a:t>kl</a:t>
            </a:r>
            <a:r>
              <a:rPr lang="en-US" i="1" dirty="0" smtClean="0"/>
              <a:t> by a set of parameters.</a:t>
            </a:r>
          </a:p>
          <a:p>
            <a:pPr algn="l" rtl="0"/>
            <a:r>
              <a:rPr lang="en-US" i="1" dirty="0" smtClean="0">
                <a:solidFill>
                  <a:srgbClr val="FF0000"/>
                </a:solidFill>
              </a:rPr>
              <a:t> All </a:t>
            </a:r>
            <a:r>
              <a:rPr lang="en-US" dirty="0" smtClean="0">
                <a:solidFill>
                  <a:srgbClr val="FF0000"/>
                </a:solidFill>
              </a:rPr>
              <a:t>these parameters </a:t>
            </a:r>
            <a:r>
              <a:rPr lang="en-US" dirty="0" smtClean="0"/>
              <a:t>except two will be evaluated </a:t>
            </a:r>
            <a:r>
              <a:rPr lang="en-US" dirty="0" smtClean="0">
                <a:solidFill>
                  <a:srgbClr val="FF0000"/>
                </a:solidFill>
              </a:rPr>
              <a:t>analytically</a:t>
            </a:r>
            <a:r>
              <a:rPr lang="en-US" dirty="0" smtClean="0"/>
              <a:t>, and the </a:t>
            </a:r>
            <a:r>
              <a:rPr lang="en-US" dirty="0" smtClean="0">
                <a:solidFill>
                  <a:srgbClr val="FF0000"/>
                </a:solidFill>
              </a:rPr>
              <a:t>remaining two</a:t>
            </a:r>
            <a:r>
              <a:rPr lang="en-US" dirty="0" smtClean="0"/>
              <a:t>, which are the </a:t>
            </a:r>
            <a:r>
              <a:rPr lang="en-US" dirty="0" smtClean="0">
                <a:solidFill>
                  <a:srgbClr val="FF0000"/>
                </a:solidFill>
              </a:rPr>
              <a:t>viscosity</a:t>
            </a:r>
            <a:r>
              <a:rPr lang="en-US" dirty="0" smtClean="0"/>
              <a:t> </a:t>
            </a:r>
            <a:r>
              <a:rPr lang="en-US" dirty="0" smtClean="0">
                <a:solidFill>
                  <a:srgbClr val="FF0000"/>
                </a:solidFill>
              </a:rPr>
              <a:t>coefficients</a:t>
            </a:r>
            <a:r>
              <a:rPr lang="en-US" dirty="0" smtClean="0"/>
              <a:t>, must be determined </a:t>
            </a:r>
            <a:r>
              <a:rPr lang="en-US" dirty="0" smtClean="0">
                <a:solidFill>
                  <a:srgbClr val="FF0000"/>
                </a:solidFill>
              </a:rPr>
              <a:t>empirically</a:t>
            </a:r>
            <a:r>
              <a:rPr lang="en-US" dirty="0" smtClean="0"/>
              <a:t>.</a:t>
            </a:r>
          </a:p>
          <a:p>
            <a:pPr algn="l" rtl="0"/>
            <a:r>
              <a:rPr lang="en-US" dirty="0" smtClean="0"/>
              <a:t> In order to achieve this end, the </a:t>
            </a:r>
            <a:r>
              <a:rPr lang="en-US" dirty="0" smtClean="0">
                <a:solidFill>
                  <a:srgbClr val="FF0000"/>
                </a:solidFill>
              </a:rPr>
              <a:t>postulate (assumption) </a:t>
            </a:r>
            <a:r>
              <a:rPr lang="en-US" dirty="0" smtClean="0"/>
              <a:t>for a </a:t>
            </a:r>
            <a:r>
              <a:rPr lang="en-US" dirty="0" smtClean="0">
                <a:solidFill>
                  <a:srgbClr val="FF0000"/>
                </a:solidFill>
              </a:rPr>
              <a:t>Newtonian fluid </a:t>
            </a:r>
            <a:r>
              <a:rPr lang="en-US" dirty="0" smtClean="0"/>
              <a:t>will be introduced directly.</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37</a:t>
            </a:fld>
            <a:endParaRPr lang="fa-IR" dirty="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Boundary Layers</a:t>
            </a:r>
            <a:endParaRPr lang="fa-IR" dirty="0"/>
          </a:p>
        </p:txBody>
      </p:sp>
      <p:sp>
        <p:nvSpPr>
          <p:cNvPr id="4" name="Subtitle 3"/>
          <p:cNvSpPr>
            <a:spLocks noGrp="1"/>
          </p:cNvSpPr>
          <p:nvPr>
            <p:ph type="subTitle" idx="1"/>
          </p:nvPr>
        </p:nvSpPr>
        <p:spPr/>
        <p:txBody>
          <a:bodyPr/>
          <a:lstStyle/>
          <a:p>
            <a:r>
              <a:rPr lang="en-US" dirty="0" smtClean="0"/>
              <a:t>CHAPTER 9</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370</a:t>
            </a:fld>
            <a:endParaRPr lang="fa-IR"/>
          </a:p>
        </p:txBody>
      </p:sp>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t>
            </a:r>
            <a:endParaRPr lang="fa-IR" dirty="0"/>
          </a:p>
        </p:txBody>
      </p:sp>
      <p:sp>
        <p:nvSpPr>
          <p:cNvPr id="3" name="Content Placeholder 2"/>
          <p:cNvSpPr>
            <a:spLocks noGrp="1"/>
          </p:cNvSpPr>
          <p:nvPr>
            <p:ph idx="1"/>
          </p:nvPr>
        </p:nvSpPr>
        <p:spPr/>
        <p:txBody>
          <a:bodyPr/>
          <a:lstStyle/>
          <a:p>
            <a:pPr algn="l" rtl="0"/>
            <a:r>
              <a:rPr lang="en-US" dirty="0" smtClean="0"/>
              <a:t>Boundary layers are the thin fluid layers adjacent to the surface of a body in which strong viscous effects exist.</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371</a:t>
            </a:fld>
            <a:endParaRPr lang="fa-IR"/>
          </a:p>
        </p:txBody>
      </p:sp>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73410" name="Picture 2"/>
          <p:cNvPicPr>
            <a:picLocks noChangeAspect="1" noChangeArrowheads="1"/>
          </p:cNvPicPr>
          <p:nvPr/>
        </p:nvPicPr>
        <p:blipFill>
          <a:blip r:embed="rId2" cstate="print"/>
          <a:srcRect/>
          <a:stretch>
            <a:fillRect/>
          </a:stretch>
        </p:blipFill>
        <p:spPr bwMode="auto">
          <a:xfrm>
            <a:off x="976313" y="257175"/>
            <a:ext cx="7191375" cy="63436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372</a:t>
            </a:fld>
            <a:endParaRPr lang="fa-IR"/>
          </a:p>
        </p:txBody>
      </p:sp>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BOUNDARY-LAYER THICKNESSES</a:t>
            </a:r>
            <a:endParaRPr lang="fa-IR" dirty="0"/>
          </a:p>
        </p:txBody>
      </p:sp>
      <p:pic>
        <p:nvPicPr>
          <p:cNvPr id="274434" name="Picture 2"/>
          <p:cNvPicPr>
            <a:picLocks noChangeAspect="1" noChangeArrowheads="1"/>
          </p:cNvPicPr>
          <p:nvPr/>
        </p:nvPicPr>
        <p:blipFill>
          <a:blip r:embed="rId3" cstate="print"/>
          <a:srcRect/>
          <a:stretch>
            <a:fillRect/>
          </a:stretch>
        </p:blipFill>
        <p:spPr bwMode="auto">
          <a:xfrm>
            <a:off x="914400" y="1371600"/>
            <a:ext cx="7273089" cy="990600"/>
          </a:xfrm>
          <a:prstGeom prst="rect">
            <a:avLst/>
          </a:prstGeom>
          <a:noFill/>
          <a:ln w="9525">
            <a:noFill/>
            <a:miter lim="800000"/>
            <a:headEnd/>
            <a:tailEnd/>
          </a:ln>
        </p:spPr>
      </p:pic>
      <p:pic>
        <p:nvPicPr>
          <p:cNvPr id="274435" name="Picture 3"/>
          <p:cNvPicPr>
            <a:picLocks noChangeAspect="1" noChangeArrowheads="1"/>
          </p:cNvPicPr>
          <p:nvPr/>
        </p:nvPicPr>
        <p:blipFill>
          <a:blip r:embed="rId4" cstate="print"/>
          <a:srcRect/>
          <a:stretch>
            <a:fillRect/>
          </a:stretch>
        </p:blipFill>
        <p:spPr bwMode="auto">
          <a:xfrm>
            <a:off x="2438400" y="2743200"/>
            <a:ext cx="4419600" cy="376162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373</a:t>
            </a:fld>
            <a:endParaRPr lang="fa-IR"/>
          </a:p>
        </p:txBody>
      </p:sp>
      <p:cxnSp>
        <p:nvCxnSpPr>
          <p:cNvPr id="4" name="Straight Connector 3"/>
          <p:cNvCxnSpPr/>
          <p:nvPr/>
        </p:nvCxnSpPr>
        <p:spPr>
          <a:xfrm flipV="1">
            <a:off x="2438400" y="3200400"/>
            <a:ext cx="0" cy="23622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a:off x="1447800" y="35052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475509" y="4092575"/>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474355" y="4767262"/>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18516" y="3133188"/>
            <a:ext cx="385041" cy="369332"/>
          </a:xfrm>
          <a:prstGeom prst="rect">
            <a:avLst/>
          </a:prstGeom>
        </p:spPr>
        <p:txBody>
          <a:bodyPr wrap="none">
            <a:spAutoFit/>
          </a:bodyPr>
          <a:lstStyle/>
          <a:p>
            <a:r>
              <a:rPr lang="en-US" dirty="0"/>
              <a:t>U </a:t>
            </a:r>
          </a:p>
        </p:txBody>
      </p:sp>
      <p:cxnSp>
        <p:nvCxnSpPr>
          <p:cNvPr id="11" name="Straight Connector 10"/>
          <p:cNvCxnSpPr/>
          <p:nvPr/>
        </p:nvCxnSpPr>
        <p:spPr>
          <a:xfrm>
            <a:off x="1219200" y="3133188"/>
            <a:ext cx="7239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displacement thickness</a:t>
            </a:r>
            <a:endParaRPr lang="fa-IR" dirty="0"/>
          </a:p>
        </p:txBody>
      </p:sp>
      <p:sp>
        <p:nvSpPr>
          <p:cNvPr id="3" name="Content Placeholder 2"/>
          <p:cNvSpPr>
            <a:spLocks noGrp="1"/>
          </p:cNvSpPr>
          <p:nvPr>
            <p:ph idx="1"/>
          </p:nvPr>
        </p:nvSpPr>
        <p:spPr/>
        <p:txBody>
          <a:bodyPr/>
          <a:lstStyle/>
          <a:p>
            <a:pPr algn="l" rtl="0"/>
            <a:r>
              <a:rPr lang="en-US" dirty="0" smtClean="0"/>
              <a:t>the thickness of a zero-velocity layer that has the same mass-flow defect as the actual boundary layer.</a:t>
            </a:r>
            <a:endParaRPr lang="fa-IR" dirty="0"/>
          </a:p>
        </p:txBody>
      </p:sp>
      <p:pic>
        <p:nvPicPr>
          <p:cNvPr id="275458" name="Picture 2"/>
          <p:cNvPicPr>
            <a:picLocks noChangeAspect="1" noChangeArrowheads="1"/>
          </p:cNvPicPr>
          <p:nvPr/>
        </p:nvPicPr>
        <p:blipFill>
          <a:blip r:embed="rId2" cstate="print"/>
          <a:srcRect/>
          <a:stretch>
            <a:fillRect/>
          </a:stretch>
        </p:blipFill>
        <p:spPr bwMode="auto">
          <a:xfrm>
            <a:off x="1981200" y="3543102"/>
            <a:ext cx="4953000" cy="331489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374</a:t>
            </a:fld>
            <a:endParaRPr lang="fa-IR"/>
          </a:p>
        </p:txBody>
      </p:sp>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6F77744-0308-434A-82FC-DEB67A89E99B}" type="slidenum">
              <a:rPr lang="fa-IR" smtClean="0"/>
              <a:pPr/>
              <a:t>375</a:t>
            </a:fld>
            <a:endParaRPr lang="fa-IR"/>
          </a:p>
        </p:txBody>
      </p:sp>
      <p:cxnSp>
        <p:nvCxnSpPr>
          <p:cNvPr id="6" name="Straight Connector 5"/>
          <p:cNvCxnSpPr/>
          <p:nvPr/>
        </p:nvCxnSpPr>
        <p:spPr>
          <a:xfrm>
            <a:off x="1752600" y="4495800"/>
            <a:ext cx="5715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1773382" y="3048000"/>
            <a:ext cx="5772727" cy="1422578"/>
          </a:xfrm>
          <a:custGeom>
            <a:avLst/>
            <a:gdLst>
              <a:gd name="connsiteX0" fmla="*/ 0 w 5772727"/>
              <a:gd name="connsiteY0" fmla="*/ 1108364 h 1117778"/>
              <a:gd name="connsiteX1" fmla="*/ 55418 w 5772727"/>
              <a:gd name="connsiteY1" fmla="*/ 1117600 h 1117778"/>
              <a:gd name="connsiteX2" fmla="*/ 120073 w 5772727"/>
              <a:gd name="connsiteY2" fmla="*/ 1099127 h 1117778"/>
              <a:gd name="connsiteX3" fmla="*/ 175491 w 5772727"/>
              <a:gd name="connsiteY3" fmla="*/ 1089891 h 1117778"/>
              <a:gd name="connsiteX4" fmla="*/ 258618 w 5772727"/>
              <a:gd name="connsiteY4" fmla="*/ 1062182 h 1117778"/>
              <a:gd name="connsiteX5" fmla="*/ 286327 w 5772727"/>
              <a:gd name="connsiteY5" fmla="*/ 1052945 h 1117778"/>
              <a:gd name="connsiteX6" fmla="*/ 341745 w 5772727"/>
              <a:gd name="connsiteY6" fmla="*/ 1043709 h 1117778"/>
              <a:gd name="connsiteX7" fmla="*/ 415636 w 5772727"/>
              <a:gd name="connsiteY7" fmla="*/ 1016000 h 1117778"/>
              <a:gd name="connsiteX8" fmla="*/ 461818 w 5772727"/>
              <a:gd name="connsiteY8" fmla="*/ 1006764 h 1117778"/>
              <a:gd name="connsiteX9" fmla="*/ 517236 w 5772727"/>
              <a:gd name="connsiteY9" fmla="*/ 988291 h 1117778"/>
              <a:gd name="connsiteX10" fmla="*/ 544945 w 5772727"/>
              <a:gd name="connsiteY10" fmla="*/ 979055 h 1117778"/>
              <a:gd name="connsiteX11" fmla="*/ 591127 w 5772727"/>
              <a:gd name="connsiteY11" fmla="*/ 969818 h 1117778"/>
              <a:gd name="connsiteX12" fmla="*/ 1320800 w 5772727"/>
              <a:gd name="connsiteY12" fmla="*/ 960582 h 1117778"/>
              <a:gd name="connsiteX13" fmla="*/ 1413163 w 5772727"/>
              <a:gd name="connsiteY13" fmla="*/ 942109 h 1117778"/>
              <a:gd name="connsiteX14" fmla="*/ 1496291 w 5772727"/>
              <a:gd name="connsiteY14" fmla="*/ 932873 h 1117778"/>
              <a:gd name="connsiteX15" fmla="*/ 1597891 w 5772727"/>
              <a:gd name="connsiteY15" fmla="*/ 905164 h 1117778"/>
              <a:gd name="connsiteX16" fmla="*/ 1671782 w 5772727"/>
              <a:gd name="connsiteY16" fmla="*/ 877455 h 1117778"/>
              <a:gd name="connsiteX17" fmla="*/ 1736436 w 5772727"/>
              <a:gd name="connsiteY17" fmla="*/ 840509 h 1117778"/>
              <a:gd name="connsiteX18" fmla="*/ 1791854 w 5772727"/>
              <a:gd name="connsiteY18" fmla="*/ 822036 h 1117778"/>
              <a:gd name="connsiteX19" fmla="*/ 1828800 w 5772727"/>
              <a:gd name="connsiteY19" fmla="*/ 803564 h 1117778"/>
              <a:gd name="connsiteX20" fmla="*/ 1865745 w 5772727"/>
              <a:gd name="connsiteY20" fmla="*/ 794327 h 1117778"/>
              <a:gd name="connsiteX21" fmla="*/ 1921163 w 5772727"/>
              <a:gd name="connsiteY21" fmla="*/ 766618 h 1117778"/>
              <a:gd name="connsiteX22" fmla="*/ 2004291 w 5772727"/>
              <a:gd name="connsiteY22" fmla="*/ 738909 h 1117778"/>
              <a:gd name="connsiteX23" fmla="*/ 2032000 w 5772727"/>
              <a:gd name="connsiteY23" fmla="*/ 720436 h 1117778"/>
              <a:gd name="connsiteX24" fmla="*/ 2096654 w 5772727"/>
              <a:gd name="connsiteY24" fmla="*/ 711200 h 1117778"/>
              <a:gd name="connsiteX25" fmla="*/ 2170545 w 5772727"/>
              <a:gd name="connsiteY25" fmla="*/ 692727 h 1117778"/>
              <a:gd name="connsiteX26" fmla="*/ 2235200 w 5772727"/>
              <a:gd name="connsiteY26" fmla="*/ 674255 h 1117778"/>
              <a:gd name="connsiteX27" fmla="*/ 2355273 w 5772727"/>
              <a:gd name="connsiteY27" fmla="*/ 655782 h 1117778"/>
              <a:gd name="connsiteX28" fmla="*/ 2484582 w 5772727"/>
              <a:gd name="connsiteY28" fmla="*/ 618836 h 1117778"/>
              <a:gd name="connsiteX29" fmla="*/ 2604654 w 5772727"/>
              <a:gd name="connsiteY29" fmla="*/ 600364 h 1117778"/>
              <a:gd name="connsiteX30" fmla="*/ 2650836 w 5772727"/>
              <a:gd name="connsiteY30" fmla="*/ 591127 h 1117778"/>
              <a:gd name="connsiteX31" fmla="*/ 2724727 w 5772727"/>
              <a:gd name="connsiteY31" fmla="*/ 581891 h 1117778"/>
              <a:gd name="connsiteX32" fmla="*/ 2789382 w 5772727"/>
              <a:gd name="connsiteY32" fmla="*/ 554182 h 1117778"/>
              <a:gd name="connsiteX33" fmla="*/ 2863273 w 5772727"/>
              <a:gd name="connsiteY33" fmla="*/ 544945 h 1117778"/>
              <a:gd name="connsiteX34" fmla="*/ 2974109 w 5772727"/>
              <a:gd name="connsiteY34" fmla="*/ 526473 h 1117778"/>
              <a:gd name="connsiteX35" fmla="*/ 3001818 w 5772727"/>
              <a:gd name="connsiteY35" fmla="*/ 517236 h 1117778"/>
              <a:gd name="connsiteX36" fmla="*/ 3140363 w 5772727"/>
              <a:gd name="connsiteY36" fmla="*/ 498764 h 1117778"/>
              <a:gd name="connsiteX37" fmla="*/ 3195782 w 5772727"/>
              <a:gd name="connsiteY37" fmla="*/ 480291 h 1117778"/>
              <a:gd name="connsiteX38" fmla="*/ 3343563 w 5772727"/>
              <a:gd name="connsiteY38" fmla="*/ 461818 h 1117778"/>
              <a:gd name="connsiteX39" fmla="*/ 3389745 w 5772727"/>
              <a:gd name="connsiteY39" fmla="*/ 452582 h 1117778"/>
              <a:gd name="connsiteX40" fmla="*/ 3528291 w 5772727"/>
              <a:gd name="connsiteY40" fmla="*/ 434109 h 1117778"/>
              <a:gd name="connsiteX41" fmla="*/ 3574473 w 5772727"/>
              <a:gd name="connsiteY41" fmla="*/ 424873 h 1117778"/>
              <a:gd name="connsiteX42" fmla="*/ 3685309 w 5772727"/>
              <a:gd name="connsiteY42" fmla="*/ 406400 h 1117778"/>
              <a:gd name="connsiteX43" fmla="*/ 3786909 w 5772727"/>
              <a:gd name="connsiteY43" fmla="*/ 360218 h 1117778"/>
              <a:gd name="connsiteX44" fmla="*/ 3823854 w 5772727"/>
              <a:gd name="connsiteY44" fmla="*/ 350982 h 1117778"/>
              <a:gd name="connsiteX45" fmla="*/ 3851563 w 5772727"/>
              <a:gd name="connsiteY45" fmla="*/ 341745 h 1117778"/>
              <a:gd name="connsiteX46" fmla="*/ 3897745 w 5772727"/>
              <a:gd name="connsiteY46" fmla="*/ 323273 h 1117778"/>
              <a:gd name="connsiteX47" fmla="*/ 3962400 w 5772727"/>
              <a:gd name="connsiteY47" fmla="*/ 304800 h 1117778"/>
              <a:gd name="connsiteX48" fmla="*/ 3990109 w 5772727"/>
              <a:gd name="connsiteY48" fmla="*/ 286327 h 1117778"/>
              <a:gd name="connsiteX49" fmla="*/ 4027054 w 5772727"/>
              <a:gd name="connsiteY49" fmla="*/ 277091 h 1117778"/>
              <a:gd name="connsiteX50" fmla="*/ 4174836 w 5772727"/>
              <a:gd name="connsiteY50" fmla="*/ 267855 h 1117778"/>
              <a:gd name="connsiteX51" fmla="*/ 4378036 w 5772727"/>
              <a:gd name="connsiteY51" fmla="*/ 240145 h 1117778"/>
              <a:gd name="connsiteX52" fmla="*/ 4470400 w 5772727"/>
              <a:gd name="connsiteY52" fmla="*/ 230909 h 1117778"/>
              <a:gd name="connsiteX53" fmla="*/ 4590473 w 5772727"/>
              <a:gd name="connsiteY53" fmla="*/ 212436 h 1117778"/>
              <a:gd name="connsiteX54" fmla="*/ 4627418 w 5772727"/>
              <a:gd name="connsiteY54" fmla="*/ 203200 h 1117778"/>
              <a:gd name="connsiteX55" fmla="*/ 4775200 w 5772727"/>
              <a:gd name="connsiteY55" fmla="*/ 184727 h 1117778"/>
              <a:gd name="connsiteX56" fmla="*/ 4839854 w 5772727"/>
              <a:gd name="connsiteY56" fmla="*/ 166255 h 1117778"/>
              <a:gd name="connsiteX57" fmla="*/ 5015345 w 5772727"/>
              <a:gd name="connsiteY57" fmla="*/ 147782 h 1117778"/>
              <a:gd name="connsiteX58" fmla="*/ 5061527 w 5772727"/>
              <a:gd name="connsiteY58" fmla="*/ 129309 h 1117778"/>
              <a:gd name="connsiteX59" fmla="*/ 5153891 w 5772727"/>
              <a:gd name="connsiteY59" fmla="*/ 110836 h 1117778"/>
              <a:gd name="connsiteX60" fmla="*/ 5237018 w 5772727"/>
              <a:gd name="connsiteY60" fmla="*/ 92364 h 1117778"/>
              <a:gd name="connsiteX61" fmla="*/ 5264727 w 5772727"/>
              <a:gd name="connsiteY61" fmla="*/ 83127 h 1117778"/>
              <a:gd name="connsiteX62" fmla="*/ 5403273 w 5772727"/>
              <a:gd name="connsiteY62" fmla="*/ 64655 h 1117778"/>
              <a:gd name="connsiteX63" fmla="*/ 5449454 w 5772727"/>
              <a:gd name="connsiteY63" fmla="*/ 55418 h 1117778"/>
              <a:gd name="connsiteX64" fmla="*/ 5477163 w 5772727"/>
              <a:gd name="connsiteY64" fmla="*/ 46182 h 1117778"/>
              <a:gd name="connsiteX65" fmla="*/ 5541818 w 5772727"/>
              <a:gd name="connsiteY65" fmla="*/ 36945 h 1117778"/>
              <a:gd name="connsiteX66" fmla="*/ 5671127 w 5772727"/>
              <a:gd name="connsiteY66" fmla="*/ 18473 h 1117778"/>
              <a:gd name="connsiteX67" fmla="*/ 5708073 w 5772727"/>
              <a:gd name="connsiteY67" fmla="*/ 9236 h 1117778"/>
              <a:gd name="connsiteX68" fmla="*/ 5772727 w 5772727"/>
              <a:gd name="connsiteY68" fmla="*/ 0 h 111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772727" h="1117778">
                <a:moveTo>
                  <a:pt x="0" y="1108364"/>
                </a:moveTo>
                <a:cubicBezTo>
                  <a:pt x="18473" y="1111443"/>
                  <a:pt x="36746" y="1119036"/>
                  <a:pt x="55418" y="1117600"/>
                </a:cubicBezTo>
                <a:cubicBezTo>
                  <a:pt x="77766" y="1115881"/>
                  <a:pt x="98233" y="1104167"/>
                  <a:pt x="120073" y="1099127"/>
                </a:cubicBezTo>
                <a:cubicBezTo>
                  <a:pt x="138321" y="1094916"/>
                  <a:pt x="157018" y="1092970"/>
                  <a:pt x="175491" y="1089891"/>
                </a:cubicBezTo>
                <a:cubicBezTo>
                  <a:pt x="223700" y="1057751"/>
                  <a:pt x="183953" y="1078775"/>
                  <a:pt x="258618" y="1062182"/>
                </a:cubicBezTo>
                <a:cubicBezTo>
                  <a:pt x="268122" y="1060070"/>
                  <a:pt x="276823" y="1055057"/>
                  <a:pt x="286327" y="1052945"/>
                </a:cubicBezTo>
                <a:cubicBezTo>
                  <a:pt x="304608" y="1048882"/>
                  <a:pt x="323272" y="1046788"/>
                  <a:pt x="341745" y="1043709"/>
                </a:cubicBezTo>
                <a:cubicBezTo>
                  <a:pt x="355875" y="1038057"/>
                  <a:pt x="396327" y="1020827"/>
                  <a:pt x="415636" y="1016000"/>
                </a:cubicBezTo>
                <a:cubicBezTo>
                  <a:pt x="430866" y="1012193"/>
                  <a:pt x="446672" y="1010895"/>
                  <a:pt x="461818" y="1006764"/>
                </a:cubicBezTo>
                <a:cubicBezTo>
                  <a:pt x="480604" y="1001641"/>
                  <a:pt x="498763" y="994449"/>
                  <a:pt x="517236" y="988291"/>
                </a:cubicBezTo>
                <a:cubicBezTo>
                  <a:pt x="526472" y="985212"/>
                  <a:pt x="535398" y="980964"/>
                  <a:pt x="544945" y="979055"/>
                </a:cubicBezTo>
                <a:cubicBezTo>
                  <a:pt x="560339" y="975976"/>
                  <a:pt x="575433" y="970192"/>
                  <a:pt x="591127" y="969818"/>
                </a:cubicBezTo>
                <a:cubicBezTo>
                  <a:pt x="834302" y="964028"/>
                  <a:pt x="1077576" y="963661"/>
                  <a:pt x="1320800" y="960582"/>
                </a:cubicBezTo>
                <a:cubicBezTo>
                  <a:pt x="1351588" y="954424"/>
                  <a:pt x="1382150" y="947006"/>
                  <a:pt x="1413163" y="942109"/>
                </a:cubicBezTo>
                <a:cubicBezTo>
                  <a:pt x="1440702" y="937761"/>
                  <a:pt x="1468835" y="937718"/>
                  <a:pt x="1496291" y="932873"/>
                </a:cubicBezTo>
                <a:cubicBezTo>
                  <a:pt x="1504288" y="931462"/>
                  <a:pt x="1574987" y="914980"/>
                  <a:pt x="1597891" y="905164"/>
                </a:cubicBezTo>
                <a:cubicBezTo>
                  <a:pt x="1665511" y="876184"/>
                  <a:pt x="1603665" y="894483"/>
                  <a:pt x="1671782" y="877455"/>
                </a:cubicBezTo>
                <a:cubicBezTo>
                  <a:pt x="1696775" y="860793"/>
                  <a:pt x="1707141" y="852227"/>
                  <a:pt x="1736436" y="840509"/>
                </a:cubicBezTo>
                <a:cubicBezTo>
                  <a:pt x="1754515" y="833277"/>
                  <a:pt x="1774438" y="830744"/>
                  <a:pt x="1791854" y="822036"/>
                </a:cubicBezTo>
                <a:cubicBezTo>
                  <a:pt x="1804169" y="815879"/>
                  <a:pt x="1815908" y="808399"/>
                  <a:pt x="1828800" y="803564"/>
                </a:cubicBezTo>
                <a:cubicBezTo>
                  <a:pt x="1840686" y="799107"/>
                  <a:pt x="1853959" y="799042"/>
                  <a:pt x="1865745" y="794327"/>
                </a:cubicBezTo>
                <a:cubicBezTo>
                  <a:pt x="1884921" y="786656"/>
                  <a:pt x="1901987" y="774288"/>
                  <a:pt x="1921163" y="766618"/>
                </a:cubicBezTo>
                <a:cubicBezTo>
                  <a:pt x="1948282" y="755770"/>
                  <a:pt x="1979988" y="755111"/>
                  <a:pt x="2004291" y="738909"/>
                </a:cubicBezTo>
                <a:cubicBezTo>
                  <a:pt x="2013527" y="732751"/>
                  <a:pt x="2021367" y="723626"/>
                  <a:pt x="2032000" y="720436"/>
                </a:cubicBezTo>
                <a:cubicBezTo>
                  <a:pt x="2052852" y="714180"/>
                  <a:pt x="2075103" y="714279"/>
                  <a:pt x="2096654" y="711200"/>
                </a:cubicBezTo>
                <a:cubicBezTo>
                  <a:pt x="2159993" y="690088"/>
                  <a:pt x="2081379" y="715019"/>
                  <a:pt x="2170545" y="692727"/>
                </a:cubicBezTo>
                <a:cubicBezTo>
                  <a:pt x="2214468" y="681746"/>
                  <a:pt x="2183370" y="682893"/>
                  <a:pt x="2235200" y="674255"/>
                </a:cubicBezTo>
                <a:cubicBezTo>
                  <a:pt x="2283341" y="666231"/>
                  <a:pt x="2310889" y="667887"/>
                  <a:pt x="2355273" y="655782"/>
                </a:cubicBezTo>
                <a:cubicBezTo>
                  <a:pt x="2452106" y="629373"/>
                  <a:pt x="2369205" y="641911"/>
                  <a:pt x="2484582" y="618836"/>
                </a:cubicBezTo>
                <a:cubicBezTo>
                  <a:pt x="2590481" y="597657"/>
                  <a:pt x="2459247" y="622735"/>
                  <a:pt x="2604654" y="600364"/>
                </a:cubicBezTo>
                <a:cubicBezTo>
                  <a:pt x="2620170" y="597977"/>
                  <a:pt x="2635320" y="593514"/>
                  <a:pt x="2650836" y="591127"/>
                </a:cubicBezTo>
                <a:cubicBezTo>
                  <a:pt x="2675369" y="587353"/>
                  <a:pt x="2700097" y="584970"/>
                  <a:pt x="2724727" y="581891"/>
                </a:cubicBezTo>
                <a:cubicBezTo>
                  <a:pt x="2742926" y="572792"/>
                  <a:pt x="2768024" y="558065"/>
                  <a:pt x="2789382" y="554182"/>
                </a:cubicBezTo>
                <a:cubicBezTo>
                  <a:pt x="2813804" y="549742"/>
                  <a:pt x="2838726" y="548627"/>
                  <a:pt x="2863273" y="544945"/>
                </a:cubicBezTo>
                <a:cubicBezTo>
                  <a:pt x="2900314" y="539389"/>
                  <a:pt x="2974109" y="526473"/>
                  <a:pt x="2974109" y="526473"/>
                </a:cubicBezTo>
                <a:cubicBezTo>
                  <a:pt x="2983345" y="523394"/>
                  <a:pt x="2992271" y="519145"/>
                  <a:pt x="3001818" y="517236"/>
                </a:cubicBezTo>
                <a:cubicBezTo>
                  <a:pt x="3023057" y="512988"/>
                  <a:pt x="3122388" y="501011"/>
                  <a:pt x="3140363" y="498764"/>
                </a:cubicBezTo>
                <a:cubicBezTo>
                  <a:pt x="3158836" y="492606"/>
                  <a:pt x="3176808" y="484669"/>
                  <a:pt x="3195782" y="480291"/>
                </a:cubicBezTo>
                <a:cubicBezTo>
                  <a:pt x="3225312" y="473476"/>
                  <a:pt x="3319125" y="465309"/>
                  <a:pt x="3343563" y="461818"/>
                </a:cubicBezTo>
                <a:cubicBezTo>
                  <a:pt x="3359104" y="459598"/>
                  <a:pt x="3374229" y="454969"/>
                  <a:pt x="3389745" y="452582"/>
                </a:cubicBezTo>
                <a:cubicBezTo>
                  <a:pt x="3511140" y="433906"/>
                  <a:pt x="3416346" y="452766"/>
                  <a:pt x="3528291" y="434109"/>
                </a:cubicBezTo>
                <a:cubicBezTo>
                  <a:pt x="3543776" y="431528"/>
                  <a:pt x="3558988" y="427454"/>
                  <a:pt x="3574473" y="424873"/>
                </a:cubicBezTo>
                <a:cubicBezTo>
                  <a:pt x="3608442" y="419211"/>
                  <a:pt x="3651114" y="415726"/>
                  <a:pt x="3685309" y="406400"/>
                </a:cubicBezTo>
                <a:cubicBezTo>
                  <a:pt x="3793968" y="376766"/>
                  <a:pt x="3690646" y="403001"/>
                  <a:pt x="3786909" y="360218"/>
                </a:cubicBezTo>
                <a:cubicBezTo>
                  <a:pt x="3798509" y="355063"/>
                  <a:pt x="3811648" y="354469"/>
                  <a:pt x="3823854" y="350982"/>
                </a:cubicBezTo>
                <a:cubicBezTo>
                  <a:pt x="3833215" y="348307"/>
                  <a:pt x="3842447" y="345164"/>
                  <a:pt x="3851563" y="341745"/>
                </a:cubicBezTo>
                <a:cubicBezTo>
                  <a:pt x="3867087" y="335923"/>
                  <a:pt x="3882221" y="329095"/>
                  <a:pt x="3897745" y="323273"/>
                </a:cubicBezTo>
                <a:cubicBezTo>
                  <a:pt x="3924256" y="313332"/>
                  <a:pt x="3933273" y="312081"/>
                  <a:pt x="3962400" y="304800"/>
                </a:cubicBezTo>
                <a:cubicBezTo>
                  <a:pt x="3971636" y="298642"/>
                  <a:pt x="3979906" y="290700"/>
                  <a:pt x="3990109" y="286327"/>
                </a:cubicBezTo>
                <a:cubicBezTo>
                  <a:pt x="4001777" y="281327"/>
                  <a:pt x="4014423" y="278354"/>
                  <a:pt x="4027054" y="277091"/>
                </a:cubicBezTo>
                <a:cubicBezTo>
                  <a:pt x="4076166" y="272180"/>
                  <a:pt x="4125575" y="270934"/>
                  <a:pt x="4174836" y="267855"/>
                </a:cubicBezTo>
                <a:cubicBezTo>
                  <a:pt x="4272266" y="228883"/>
                  <a:pt x="4196347" y="253604"/>
                  <a:pt x="4378036" y="240145"/>
                </a:cubicBezTo>
                <a:cubicBezTo>
                  <a:pt x="4408893" y="237859"/>
                  <a:pt x="4439612" y="233988"/>
                  <a:pt x="4470400" y="230909"/>
                </a:cubicBezTo>
                <a:cubicBezTo>
                  <a:pt x="4553767" y="210068"/>
                  <a:pt x="4452177" y="233713"/>
                  <a:pt x="4590473" y="212436"/>
                </a:cubicBezTo>
                <a:cubicBezTo>
                  <a:pt x="4603019" y="210506"/>
                  <a:pt x="4614929" y="205471"/>
                  <a:pt x="4627418" y="203200"/>
                </a:cubicBezTo>
                <a:cubicBezTo>
                  <a:pt x="4668828" y="195671"/>
                  <a:pt x="4735548" y="189133"/>
                  <a:pt x="4775200" y="184727"/>
                </a:cubicBezTo>
                <a:cubicBezTo>
                  <a:pt x="4796751" y="178570"/>
                  <a:pt x="4818014" y="171295"/>
                  <a:pt x="4839854" y="166255"/>
                </a:cubicBezTo>
                <a:cubicBezTo>
                  <a:pt x="4895286" y="153463"/>
                  <a:pt x="4961444" y="151928"/>
                  <a:pt x="5015345" y="147782"/>
                </a:cubicBezTo>
                <a:cubicBezTo>
                  <a:pt x="5030739" y="141624"/>
                  <a:pt x="5045798" y="134552"/>
                  <a:pt x="5061527" y="129309"/>
                </a:cubicBezTo>
                <a:cubicBezTo>
                  <a:pt x="5093699" y="118585"/>
                  <a:pt x="5119797" y="117655"/>
                  <a:pt x="5153891" y="110836"/>
                </a:cubicBezTo>
                <a:cubicBezTo>
                  <a:pt x="5181725" y="105269"/>
                  <a:pt x="5209481" y="99248"/>
                  <a:pt x="5237018" y="92364"/>
                </a:cubicBezTo>
                <a:cubicBezTo>
                  <a:pt x="5246463" y="90003"/>
                  <a:pt x="5255180" y="85036"/>
                  <a:pt x="5264727" y="83127"/>
                </a:cubicBezTo>
                <a:cubicBezTo>
                  <a:pt x="5295825" y="76907"/>
                  <a:pt x="5374057" y="69150"/>
                  <a:pt x="5403273" y="64655"/>
                </a:cubicBezTo>
                <a:cubicBezTo>
                  <a:pt x="5418789" y="62268"/>
                  <a:pt x="5434224" y="59226"/>
                  <a:pt x="5449454" y="55418"/>
                </a:cubicBezTo>
                <a:cubicBezTo>
                  <a:pt x="5458899" y="53057"/>
                  <a:pt x="5467616" y="48091"/>
                  <a:pt x="5477163" y="46182"/>
                </a:cubicBezTo>
                <a:cubicBezTo>
                  <a:pt x="5498511" y="41912"/>
                  <a:pt x="5520301" y="40255"/>
                  <a:pt x="5541818" y="36945"/>
                </a:cubicBezTo>
                <a:cubicBezTo>
                  <a:pt x="5657202" y="19193"/>
                  <a:pt x="5531625" y="35910"/>
                  <a:pt x="5671127" y="18473"/>
                </a:cubicBezTo>
                <a:cubicBezTo>
                  <a:pt x="5683442" y="15394"/>
                  <a:pt x="5695583" y="11507"/>
                  <a:pt x="5708073" y="9236"/>
                </a:cubicBezTo>
                <a:cubicBezTo>
                  <a:pt x="5729492" y="5342"/>
                  <a:pt x="5772727" y="0"/>
                  <a:pt x="577272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676400" y="2514600"/>
            <a:ext cx="609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14400" y="3315132"/>
            <a:ext cx="332142" cy="369332"/>
          </a:xfrm>
          <a:prstGeom prst="rect">
            <a:avLst/>
          </a:prstGeom>
        </p:spPr>
        <p:txBody>
          <a:bodyPr wrap="none">
            <a:spAutoFit/>
          </a:bodyPr>
          <a:lstStyle/>
          <a:p>
            <a:r>
              <a:rPr lang="en-US" dirty="0"/>
              <a:t>U</a:t>
            </a:r>
          </a:p>
        </p:txBody>
      </p:sp>
      <p:sp>
        <p:nvSpPr>
          <p:cNvPr id="13" name="Right Arrow 12"/>
          <p:cNvSpPr/>
          <p:nvPr/>
        </p:nvSpPr>
        <p:spPr>
          <a:xfrm>
            <a:off x="762000" y="2971800"/>
            <a:ext cx="685800" cy="306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1729509" y="2514600"/>
            <a:ext cx="0" cy="19559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676400" y="3284215"/>
            <a:ext cx="328936" cy="369332"/>
          </a:xfrm>
          <a:prstGeom prst="rect">
            <a:avLst/>
          </a:prstGeom>
        </p:spPr>
        <p:txBody>
          <a:bodyPr wrap="none">
            <a:spAutoFit/>
          </a:bodyPr>
          <a:lstStyle/>
          <a:p>
            <a:r>
              <a:rPr lang="en-US" dirty="0"/>
              <a:t>H</a:t>
            </a:r>
          </a:p>
        </p:txBody>
      </p:sp>
      <mc:AlternateContent xmlns:mc="http://schemas.openxmlformats.org/markup-compatibility/2006" xmlns:a14="http://schemas.microsoft.com/office/drawing/2010/main">
        <mc:Choice Requires="a14">
          <p:sp>
            <p:nvSpPr>
              <p:cNvPr id="17" name="Rectangle 16"/>
              <p:cNvSpPr/>
              <p:nvPr/>
            </p:nvSpPr>
            <p:spPr>
              <a:xfrm>
                <a:off x="1156641" y="2097852"/>
                <a:ext cx="922433" cy="369332"/>
              </a:xfrm>
              <a:prstGeom prst="rect">
                <a:avLst/>
              </a:prstGeom>
            </p:spPr>
            <p:txBody>
              <a:bodyPr wrap="none">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𝑚</m:t>
                        </m:r>
                      </m:e>
                    </m:acc>
                  </m:oMath>
                </a14:m>
                <a:r>
                  <a:rPr lang="en-US" dirty="0" smtClean="0"/>
                  <a:t>=UH</a:t>
                </a:r>
                <a14:m>
                  <m:oMath xmlns:m="http://schemas.openxmlformats.org/officeDocument/2006/math">
                    <m:r>
                      <a:rPr lang="en-US" i="1" smtClean="0">
                        <a:latin typeface="Cambria Math" panose="02040503050406030204" pitchFamily="18" charset="0"/>
                        <a:ea typeface="Cambria Math" panose="02040503050406030204" pitchFamily="18" charset="0"/>
                      </a:rPr>
                      <m:t>𝜌</m:t>
                    </m:r>
                  </m:oMath>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156641" y="2097852"/>
                <a:ext cx="922433" cy="369332"/>
              </a:xfrm>
              <a:prstGeom prst="rect">
                <a:avLst/>
              </a:prstGeom>
              <a:blipFill>
                <a:blip r:embed="rId3"/>
                <a:stretch>
                  <a:fillRect t="-8197" b="-24590"/>
                </a:stretch>
              </a:blipFill>
            </p:spPr>
            <p:txBody>
              <a:bodyPr/>
              <a:lstStyle/>
              <a:p>
                <a:r>
                  <a:rPr lang="en-US">
                    <a:noFill/>
                  </a:rPr>
                  <a:t> </a:t>
                </a:r>
              </a:p>
            </p:txBody>
          </p:sp>
        </mc:Fallback>
      </mc:AlternateContent>
      <p:cxnSp>
        <p:nvCxnSpPr>
          <p:cNvPr id="19" name="Straight Arrow Connector 18"/>
          <p:cNvCxnSpPr/>
          <p:nvPr/>
        </p:nvCxnSpPr>
        <p:spPr>
          <a:xfrm>
            <a:off x="6075507" y="2514600"/>
            <a:ext cx="0" cy="8005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589981" y="2499591"/>
            <a:ext cx="212436" cy="646331"/>
          </a:xfrm>
          <a:prstGeom prst="rect">
            <a:avLst/>
          </a:prstGeom>
        </p:spPr>
        <p:txBody>
          <a:bodyPr wrap="square">
            <a:spAutoFit/>
          </a:bodyPr>
          <a:lstStyle/>
          <a:p>
            <a:pPr>
              <a:defRPr/>
            </a:pPr>
            <a:r>
              <a:rPr lang="en-US" dirty="0"/>
              <a:t>H</a:t>
            </a:r>
          </a:p>
          <a:p>
            <a:endParaRPr lang="en-US" dirty="0"/>
          </a:p>
        </p:txBody>
      </p:sp>
      <p:pic>
        <p:nvPicPr>
          <p:cNvPr id="230402" name="Picture 2" descr="What are the applications of boundary layer flow in various fields? - Qu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486" y="4178811"/>
            <a:ext cx="4495800" cy="259551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a:stCxn id="7" idx="23"/>
          </p:cNvCxnSpPr>
          <p:nvPr/>
        </p:nvCxnSpPr>
        <p:spPr>
          <a:xfrm flipV="1">
            <a:off x="3805382" y="2514600"/>
            <a:ext cx="4618" cy="14502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 idx="39"/>
          </p:cNvCxnSpPr>
          <p:nvPr/>
        </p:nvCxnSpPr>
        <p:spPr>
          <a:xfrm flipH="1" flipV="1">
            <a:off x="5105400" y="2514600"/>
            <a:ext cx="0" cy="11093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300736" y="3022778"/>
            <a:ext cx="557175" cy="369332"/>
          </a:xfrm>
          <a:prstGeom prst="rect">
            <a:avLst/>
          </a:prstGeom>
        </p:spPr>
        <p:txBody>
          <a:bodyPr wrap="square">
            <a:spAutoFit/>
          </a:bodyPr>
          <a:lstStyle/>
          <a:p>
            <a:r>
              <a:rPr lang="en-US" dirty="0"/>
              <a:t>U</a:t>
            </a:r>
          </a:p>
        </p:txBody>
      </p:sp>
      <p:sp>
        <p:nvSpPr>
          <p:cNvPr id="27" name="Rectangle 26"/>
          <p:cNvSpPr/>
          <p:nvPr/>
        </p:nvSpPr>
        <p:spPr>
          <a:xfrm>
            <a:off x="4825029" y="2838112"/>
            <a:ext cx="332142" cy="369332"/>
          </a:xfrm>
          <a:prstGeom prst="rect">
            <a:avLst/>
          </a:prstGeom>
        </p:spPr>
        <p:txBody>
          <a:bodyPr wrap="none">
            <a:spAutoFit/>
          </a:bodyPr>
          <a:lstStyle/>
          <a:p>
            <a:r>
              <a:rPr lang="en-US" dirty="0"/>
              <a:t>U</a:t>
            </a:r>
          </a:p>
        </p:txBody>
      </p:sp>
      <p:cxnSp>
        <p:nvCxnSpPr>
          <p:cNvPr id="28" name="Straight Arrow Connector 27"/>
          <p:cNvCxnSpPr>
            <a:stCxn id="7" idx="23"/>
          </p:cNvCxnSpPr>
          <p:nvPr/>
        </p:nvCxnSpPr>
        <p:spPr>
          <a:xfrm flipH="1">
            <a:off x="3805381" y="3964887"/>
            <a:ext cx="1" cy="50136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116130" y="3626303"/>
            <a:ext cx="15155" cy="83994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1708727" y="1924069"/>
            <a:ext cx="6148165" cy="560513"/>
          </a:xfrm>
          <a:custGeom>
            <a:avLst/>
            <a:gdLst>
              <a:gd name="connsiteX0" fmla="*/ 0 w 6148165"/>
              <a:gd name="connsiteY0" fmla="*/ 560513 h 560513"/>
              <a:gd name="connsiteX1" fmla="*/ 951346 w 6148165"/>
              <a:gd name="connsiteY1" fmla="*/ 477386 h 560513"/>
              <a:gd name="connsiteX2" fmla="*/ 2013528 w 6148165"/>
              <a:gd name="connsiteY2" fmla="*/ 421967 h 560513"/>
              <a:gd name="connsiteX3" fmla="*/ 2927928 w 6148165"/>
              <a:gd name="connsiteY3" fmla="*/ 320367 h 560513"/>
              <a:gd name="connsiteX4" fmla="*/ 4193309 w 6148165"/>
              <a:gd name="connsiteY4" fmla="*/ 218767 h 560513"/>
              <a:gd name="connsiteX5" fmla="*/ 4950691 w 6148165"/>
              <a:gd name="connsiteY5" fmla="*/ 98695 h 560513"/>
              <a:gd name="connsiteX6" fmla="*/ 6031346 w 6148165"/>
              <a:gd name="connsiteY6" fmla="*/ 6331 h 560513"/>
              <a:gd name="connsiteX7" fmla="*/ 6068291 w 6148165"/>
              <a:gd name="connsiteY7" fmla="*/ 15567 h 56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8165" h="560513">
                <a:moveTo>
                  <a:pt x="0" y="560513"/>
                </a:moveTo>
                <a:cubicBezTo>
                  <a:pt x="307879" y="530495"/>
                  <a:pt x="615758" y="500477"/>
                  <a:pt x="951346" y="477386"/>
                </a:cubicBezTo>
                <a:cubicBezTo>
                  <a:pt x="1286934" y="454295"/>
                  <a:pt x="1684098" y="448137"/>
                  <a:pt x="2013528" y="421967"/>
                </a:cubicBezTo>
                <a:cubicBezTo>
                  <a:pt x="2342958" y="395797"/>
                  <a:pt x="2564631" y="354234"/>
                  <a:pt x="2927928" y="320367"/>
                </a:cubicBezTo>
                <a:cubicBezTo>
                  <a:pt x="3291225" y="286500"/>
                  <a:pt x="3856182" y="255712"/>
                  <a:pt x="4193309" y="218767"/>
                </a:cubicBezTo>
                <a:cubicBezTo>
                  <a:pt x="4530436" y="181822"/>
                  <a:pt x="4644352" y="134101"/>
                  <a:pt x="4950691" y="98695"/>
                </a:cubicBezTo>
                <a:cubicBezTo>
                  <a:pt x="5257030" y="63289"/>
                  <a:pt x="5845079" y="20186"/>
                  <a:pt x="6031346" y="6331"/>
                </a:cubicBezTo>
                <a:cubicBezTo>
                  <a:pt x="6217613" y="-7524"/>
                  <a:pt x="6142952" y="4021"/>
                  <a:pt x="6068291" y="15567"/>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0401" name="Straight Arrow Connector 230400"/>
          <p:cNvCxnSpPr/>
          <p:nvPr/>
        </p:nvCxnSpPr>
        <p:spPr>
          <a:xfrm>
            <a:off x="6065982" y="3315132"/>
            <a:ext cx="0" cy="115111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0405" name="Straight Arrow Connector 230404"/>
          <p:cNvCxnSpPr/>
          <p:nvPr/>
        </p:nvCxnSpPr>
        <p:spPr>
          <a:xfrm>
            <a:off x="6065982" y="2097852"/>
            <a:ext cx="0" cy="416748"/>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246092" y="2730200"/>
            <a:ext cx="95194" cy="369332"/>
          </a:xfrm>
          <a:prstGeom prst="rect">
            <a:avLst/>
          </a:prstGeom>
        </p:spPr>
        <p:txBody>
          <a:bodyPr wrap="square">
            <a:spAutoFit/>
          </a:bodyPr>
          <a:lstStyle/>
          <a:p>
            <a:r>
              <a:rPr lang="en-US" dirty="0"/>
              <a:t>U</a:t>
            </a:r>
          </a:p>
        </p:txBody>
      </p:sp>
      <p:cxnSp>
        <p:nvCxnSpPr>
          <p:cNvPr id="8" name="Straight Arrow Connector 7"/>
          <p:cNvCxnSpPr/>
          <p:nvPr/>
        </p:nvCxnSpPr>
        <p:spPr>
          <a:xfrm>
            <a:off x="7467600" y="2514600"/>
            <a:ext cx="0" cy="19516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96359" y="2113263"/>
            <a:ext cx="394660" cy="369332"/>
          </a:xfrm>
          <a:prstGeom prst="rect">
            <a:avLst/>
          </a:prstGeom>
        </p:spPr>
        <p:txBody>
          <a:bodyPr wrap="none">
            <a:spAutoFit/>
          </a:bodyPr>
          <a:lstStyle/>
          <a:p>
            <a:r>
              <a:rPr lang="el-GR" dirty="0" smtClean="0"/>
              <a:t>δ</a:t>
            </a:r>
            <a:r>
              <a:rPr lang="fa-IR" dirty="0" smtClean="0"/>
              <a:t>*</a:t>
            </a:r>
            <a:endParaRPr lang="en-US" dirty="0"/>
          </a:p>
        </p:txBody>
      </p:sp>
      <p:sp>
        <p:nvSpPr>
          <p:cNvPr id="11" name="Rectangle 10"/>
          <p:cNvSpPr/>
          <p:nvPr/>
        </p:nvSpPr>
        <p:spPr>
          <a:xfrm>
            <a:off x="5711318" y="2139728"/>
            <a:ext cx="385041" cy="369332"/>
          </a:xfrm>
          <a:prstGeom prst="rect">
            <a:avLst/>
          </a:prstGeom>
        </p:spPr>
        <p:txBody>
          <a:bodyPr wrap="none">
            <a:spAutoFit/>
          </a:bodyPr>
          <a:lstStyle/>
          <a:p>
            <a:r>
              <a:rPr lang="en-US" dirty="0"/>
              <a:t>U </a:t>
            </a:r>
          </a:p>
        </p:txBody>
      </p:sp>
    </p:spTree>
    <p:extLst>
      <p:ext uri="{BB962C8B-B14F-4D97-AF65-F5344CB8AC3E}">
        <p14:creationId xmlns:p14="http://schemas.microsoft.com/office/powerpoint/2010/main" val="2697414640"/>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F77744-0308-434A-82FC-DEB67A89E99B}" type="slidenum">
              <a:rPr lang="fa-IR" smtClean="0"/>
              <a:pPr/>
              <a:t>376</a:t>
            </a:fld>
            <a:endParaRPr lang="fa-IR"/>
          </a:p>
        </p:txBody>
      </p:sp>
      <p:cxnSp>
        <p:nvCxnSpPr>
          <p:cNvPr id="6" name="Straight Connector 5"/>
          <p:cNvCxnSpPr/>
          <p:nvPr/>
        </p:nvCxnSpPr>
        <p:spPr>
          <a:xfrm>
            <a:off x="1828800" y="2133600"/>
            <a:ext cx="4419600"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1828800" y="3657600"/>
            <a:ext cx="4419600" cy="0"/>
          </a:xfrm>
          <a:prstGeom prst="line">
            <a:avLst/>
          </a:prstGeom>
        </p:spPr>
        <p:style>
          <a:lnRef idx="3">
            <a:schemeClr val="dk1"/>
          </a:lnRef>
          <a:fillRef idx="0">
            <a:schemeClr val="dk1"/>
          </a:fillRef>
          <a:effectRef idx="2">
            <a:schemeClr val="dk1"/>
          </a:effectRef>
          <a:fontRef idx="minor">
            <a:schemeClr val="tx1"/>
          </a:fontRef>
        </p:style>
      </p:cxnSp>
      <p:sp>
        <p:nvSpPr>
          <p:cNvPr id="8" name="Right Arrow 7"/>
          <p:cNvSpPr/>
          <p:nvPr/>
        </p:nvSpPr>
        <p:spPr>
          <a:xfrm>
            <a:off x="1295400" y="2590800"/>
            <a:ext cx="457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847273" y="2124364"/>
            <a:ext cx="4470400" cy="695036"/>
          </a:xfrm>
          <a:custGeom>
            <a:avLst/>
            <a:gdLst>
              <a:gd name="connsiteX0" fmla="*/ 0 w 4470400"/>
              <a:gd name="connsiteY0" fmla="*/ 0 h 568891"/>
              <a:gd name="connsiteX1" fmla="*/ 997527 w 4470400"/>
              <a:gd name="connsiteY1" fmla="*/ 341745 h 568891"/>
              <a:gd name="connsiteX2" fmla="*/ 1431636 w 4470400"/>
              <a:gd name="connsiteY2" fmla="*/ 341745 h 568891"/>
              <a:gd name="connsiteX3" fmla="*/ 2327563 w 4470400"/>
              <a:gd name="connsiteY3" fmla="*/ 461818 h 568891"/>
              <a:gd name="connsiteX4" fmla="*/ 2918691 w 4470400"/>
              <a:gd name="connsiteY4" fmla="*/ 489527 h 568891"/>
              <a:gd name="connsiteX5" fmla="*/ 3592945 w 4470400"/>
              <a:gd name="connsiteY5" fmla="*/ 489527 h 568891"/>
              <a:gd name="connsiteX6" fmla="*/ 4230254 w 4470400"/>
              <a:gd name="connsiteY6" fmla="*/ 563418 h 568891"/>
              <a:gd name="connsiteX7" fmla="*/ 4470400 w 4470400"/>
              <a:gd name="connsiteY7" fmla="*/ 563418 h 568891"/>
              <a:gd name="connsiteX8" fmla="*/ 4470400 w 4470400"/>
              <a:gd name="connsiteY8" fmla="*/ 563418 h 56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0400" h="568891">
                <a:moveTo>
                  <a:pt x="0" y="0"/>
                </a:moveTo>
                <a:cubicBezTo>
                  <a:pt x="379460" y="142394"/>
                  <a:pt x="758921" y="284788"/>
                  <a:pt x="997527" y="341745"/>
                </a:cubicBezTo>
                <a:cubicBezTo>
                  <a:pt x="1236133" y="398702"/>
                  <a:pt x="1209963" y="321733"/>
                  <a:pt x="1431636" y="341745"/>
                </a:cubicBezTo>
                <a:cubicBezTo>
                  <a:pt x="1653309" y="361757"/>
                  <a:pt x="2079721" y="437188"/>
                  <a:pt x="2327563" y="461818"/>
                </a:cubicBezTo>
                <a:cubicBezTo>
                  <a:pt x="2575405" y="486448"/>
                  <a:pt x="2707794" y="484909"/>
                  <a:pt x="2918691" y="489527"/>
                </a:cubicBezTo>
                <a:cubicBezTo>
                  <a:pt x="3129588" y="494145"/>
                  <a:pt x="3374351" y="477212"/>
                  <a:pt x="3592945" y="489527"/>
                </a:cubicBezTo>
                <a:cubicBezTo>
                  <a:pt x="3811539" y="501842"/>
                  <a:pt x="4084012" y="551103"/>
                  <a:pt x="4230254" y="563418"/>
                </a:cubicBezTo>
                <a:cubicBezTo>
                  <a:pt x="4376496" y="575733"/>
                  <a:pt x="4470400" y="563418"/>
                  <a:pt x="4470400" y="563418"/>
                </a:cubicBezTo>
                <a:lnTo>
                  <a:pt x="4470400" y="56341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838036" y="3118872"/>
            <a:ext cx="4394139" cy="538728"/>
          </a:xfrm>
          <a:custGeom>
            <a:avLst/>
            <a:gdLst>
              <a:gd name="connsiteX0" fmla="*/ 0 w 4394139"/>
              <a:gd name="connsiteY0" fmla="*/ 538728 h 538728"/>
              <a:gd name="connsiteX1" fmla="*/ 840509 w 4394139"/>
              <a:gd name="connsiteY1" fmla="*/ 280110 h 538728"/>
              <a:gd name="connsiteX2" fmla="*/ 2207491 w 4394139"/>
              <a:gd name="connsiteY2" fmla="*/ 215455 h 538728"/>
              <a:gd name="connsiteX3" fmla="*/ 3611419 w 4394139"/>
              <a:gd name="connsiteY3" fmla="*/ 58437 h 538728"/>
              <a:gd name="connsiteX4" fmla="*/ 4322619 w 4394139"/>
              <a:gd name="connsiteY4" fmla="*/ 3019 h 538728"/>
              <a:gd name="connsiteX5" fmla="*/ 4331855 w 4394139"/>
              <a:gd name="connsiteY5" fmla="*/ 12255 h 5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4139" h="538728">
                <a:moveTo>
                  <a:pt x="0" y="538728"/>
                </a:moveTo>
                <a:cubicBezTo>
                  <a:pt x="236297" y="436358"/>
                  <a:pt x="472594" y="333989"/>
                  <a:pt x="840509" y="280110"/>
                </a:cubicBezTo>
                <a:cubicBezTo>
                  <a:pt x="1208424" y="226231"/>
                  <a:pt x="1745673" y="252400"/>
                  <a:pt x="2207491" y="215455"/>
                </a:cubicBezTo>
                <a:cubicBezTo>
                  <a:pt x="2669309" y="178510"/>
                  <a:pt x="3258898" y="93843"/>
                  <a:pt x="3611419" y="58437"/>
                </a:cubicBezTo>
                <a:cubicBezTo>
                  <a:pt x="3963940" y="23031"/>
                  <a:pt x="4202546" y="10716"/>
                  <a:pt x="4322619" y="3019"/>
                </a:cubicBezTo>
                <a:cubicBezTo>
                  <a:pt x="4442692" y="-4678"/>
                  <a:pt x="4387273" y="3788"/>
                  <a:pt x="4331855" y="122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38959" y="2287216"/>
            <a:ext cx="385041" cy="369332"/>
          </a:xfrm>
          <a:prstGeom prst="rect">
            <a:avLst/>
          </a:prstGeom>
        </p:spPr>
        <p:txBody>
          <a:bodyPr wrap="none">
            <a:spAutoFit/>
          </a:bodyPr>
          <a:lstStyle/>
          <a:p>
            <a:r>
              <a:rPr lang="en-US" dirty="0"/>
              <a:t>U </a:t>
            </a:r>
          </a:p>
        </p:txBody>
      </p:sp>
      <p:sp>
        <p:nvSpPr>
          <p:cNvPr id="14" name="Rectangle 13"/>
          <p:cNvSpPr/>
          <p:nvPr/>
        </p:nvSpPr>
        <p:spPr>
          <a:xfrm>
            <a:off x="4216647" y="2172207"/>
            <a:ext cx="359394" cy="369332"/>
          </a:xfrm>
          <a:prstGeom prst="rect">
            <a:avLst/>
          </a:prstGeom>
        </p:spPr>
        <p:txBody>
          <a:bodyPr wrap="none">
            <a:spAutoFit/>
          </a:bodyPr>
          <a:lstStyle/>
          <a:p>
            <a:r>
              <a:rPr lang="en-US" dirty="0" smtClean="0"/>
              <a:t>u </a:t>
            </a:r>
            <a:endParaRPr lang="en-US" dirty="0"/>
          </a:p>
        </p:txBody>
      </p:sp>
      <p:sp>
        <p:nvSpPr>
          <p:cNvPr id="15" name="Rectangle 14"/>
          <p:cNvSpPr/>
          <p:nvPr/>
        </p:nvSpPr>
        <p:spPr>
          <a:xfrm>
            <a:off x="4495800" y="3288268"/>
            <a:ext cx="359394" cy="369332"/>
          </a:xfrm>
          <a:prstGeom prst="rect">
            <a:avLst/>
          </a:prstGeom>
        </p:spPr>
        <p:txBody>
          <a:bodyPr wrap="none">
            <a:spAutoFit/>
          </a:bodyPr>
          <a:lstStyle/>
          <a:p>
            <a:r>
              <a:rPr lang="en-US" dirty="0" smtClean="0"/>
              <a:t>u </a:t>
            </a:r>
            <a:endParaRPr lang="en-US" dirty="0"/>
          </a:p>
        </p:txBody>
      </p:sp>
      <p:cxnSp>
        <p:nvCxnSpPr>
          <p:cNvPr id="17" name="Straight Connector 16"/>
          <p:cNvCxnSpPr/>
          <p:nvPr/>
        </p:nvCxnSpPr>
        <p:spPr>
          <a:xfrm>
            <a:off x="1752600" y="2971800"/>
            <a:ext cx="487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401924" y="2660395"/>
            <a:ext cx="1723741" cy="369332"/>
          </a:xfrm>
          <a:prstGeom prst="rect">
            <a:avLst/>
          </a:prstGeom>
        </p:spPr>
        <p:txBody>
          <a:bodyPr wrap="none">
            <a:spAutoFit/>
          </a:bodyPr>
          <a:lstStyle/>
          <a:p>
            <a:r>
              <a:rPr lang="en-US" dirty="0" err="1"/>
              <a:t>u_out_center</a:t>
            </a:r>
            <a:r>
              <a:rPr lang="en-US" dirty="0"/>
              <a:t>&gt;U</a:t>
            </a:r>
          </a:p>
        </p:txBody>
      </p:sp>
      <p:cxnSp>
        <p:nvCxnSpPr>
          <p:cNvPr id="20" name="Straight Connector 19"/>
          <p:cNvCxnSpPr>
            <a:stCxn id="12" idx="0"/>
          </p:cNvCxnSpPr>
          <p:nvPr/>
        </p:nvCxnSpPr>
        <p:spPr>
          <a:xfrm>
            <a:off x="1838036" y="3657600"/>
            <a:ext cx="4479637"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a:stCxn id="11" idx="0"/>
          </p:cNvCxnSpPr>
          <p:nvPr/>
        </p:nvCxnSpPr>
        <p:spPr>
          <a:xfrm flipV="1">
            <a:off x="1847273" y="1825498"/>
            <a:ext cx="4401127" cy="298866"/>
          </a:xfrm>
          <a:prstGeom prst="line">
            <a:avLst/>
          </a:prstGeom>
        </p:spPr>
        <p:style>
          <a:lnRef idx="3">
            <a:schemeClr val="accent2"/>
          </a:lnRef>
          <a:fillRef idx="0">
            <a:schemeClr val="accent2"/>
          </a:fillRef>
          <a:effectRef idx="2">
            <a:schemeClr val="accent2"/>
          </a:effectRef>
          <a:fontRef idx="minor">
            <a:schemeClr val="tx1"/>
          </a:fontRef>
        </p:style>
      </p:cxnSp>
      <p:sp>
        <p:nvSpPr>
          <p:cNvPr id="23" name="Rectangle 22"/>
          <p:cNvSpPr/>
          <p:nvPr/>
        </p:nvSpPr>
        <p:spPr>
          <a:xfrm>
            <a:off x="5588416" y="1828568"/>
            <a:ext cx="782201" cy="369332"/>
          </a:xfrm>
          <a:prstGeom prst="rect">
            <a:avLst/>
          </a:prstGeom>
        </p:spPr>
        <p:txBody>
          <a:bodyPr wrap="none">
            <a:spAutoFit/>
          </a:bodyPr>
          <a:lstStyle/>
          <a:p>
            <a:r>
              <a:rPr lang="en-US" dirty="0"/>
              <a:t>DETA*</a:t>
            </a:r>
          </a:p>
        </p:txBody>
      </p:sp>
      <p:sp>
        <p:nvSpPr>
          <p:cNvPr id="24" name="Rectangle 23"/>
          <p:cNvSpPr/>
          <p:nvPr/>
        </p:nvSpPr>
        <p:spPr>
          <a:xfrm>
            <a:off x="6138464" y="3596826"/>
            <a:ext cx="782201" cy="369332"/>
          </a:xfrm>
          <a:prstGeom prst="rect">
            <a:avLst/>
          </a:prstGeom>
        </p:spPr>
        <p:txBody>
          <a:bodyPr wrap="none">
            <a:spAutoFit/>
          </a:bodyPr>
          <a:lstStyle/>
          <a:p>
            <a:r>
              <a:rPr lang="en-US" dirty="0"/>
              <a:t>DETA*</a:t>
            </a:r>
          </a:p>
        </p:txBody>
      </p:sp>
    </p:spTree>
    <p:extLst>
      <p:ext uri="{BB962C8B-B14F-4D97-AF65-F5344CB8AC3E}">
        <p14:creationId xmlns:p14="http://schemas.microsoft.com/office/powerpoint/2010/main" val="52133884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Mathematical displacement thickness </a:t>
            </a:r>
            <a:endParaRPr lang="fa-IR" dirty="0"/>
          </a:p>
        </p:txBody>
      </p:sp>
      <p:pic>
        <p:nvPicPr>
          <p:cNvPr id="276482" name="Picture 2"/>
          <p:cNvPicPr>
            <a:picLocks noChangeAspect="1" noChangeArrowheads="1"/>
          </p:cNvPicPr>
          <p:nvPr/>
        </p:nvPicPr>
        <p:blipFill>
          <a:blip r:embed="rId2" cstate="print"/>
          <a:srcRect/>
          <a:stretch>
            <a:fillRect/>
          </a:stretch>
        </p:blipFill>
        <p:spPr bwMode="auto">
          <a:xfrm>
            <a:off x="2667000" y="1752600"/>
            <a:ext cx="3733800" cy="305901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377</a:t>
            </a:fld>
            <a:endParaRPr lang="fa-IR"/>
          </a:p>
        </p:txBody>
      </p:sp>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6F77744-0308-434A-82FC-DEB67A89E99B}" type="slidenum">
              <a:rPr lang="fa-IR" smtClean="0"/>
              <a:pPr/>
              <a:t>378</a:t>
            </a:fld>
            <a:endParaRPr lang="fa-IR"/>
          </a:p>
        </p:txBody>
      </p:sp>
      <p:cxnSp>
        <p:nvCxnSpPr>
          <p:cNvPr id="6" name="Straight Connector 5"/>
          <p:cNvCxnSpPr/>
          <p:nvPr/>
        </p:nvCxnSpPr>
        <p:spPr>
          <a:xfrm>
            <a:off x="1752600" y="3124200"/>
            <a:ext cx="502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52600" y="4800600"/>
            <a:ext cx="502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a:off x="914400" y="3620294"/>
            <a:ext cx="685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764145" y="3112655"/>
            <a:ext cx="5052291" cy="415636"/>
          </a:xfrm>
          <a:custGeom>
            <a:avLst/>
            <a:gdLst>
              <a:gd name="connsiteX0" fmla="*/ 0 w 5052291"/>
              <a:gd name="connsiteY0" fmla="*/ 0 h 415636"/>
              <a:gd name="connsiteX1" fmla="*/ 1126837 w 5052291"/>
              <a:gd name="connsiteY1" fmla="*/ 157018 h 415636"/>
              <a:gd name="connsiteX2" fmla="*/ 2733964 w 5052291"/>
              <a:gd name="connsiteY2" fmla="*/ 258618 h 415636"/>
              <a:gd name="connsiteX3" fmla="*/ 4119419 w 5052291"/>
              <a:gd name="connsiteY3" fmla="*/ 387927 h 415636"/>
              <a:gd name="connsiteX4" fmla="*/ 5052291 w 5052291"/>
              <a:gd name="connsiteY4" fmla="*/ 415636 h 415636"/>
              <a:gd name="connsiteX5" fmla="*/ 5052291 w 5052291"/>
              <a:gd name="connsiteY5" fmla="*/ 415636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2291" h="415636">
                <a:moveTo>
                  <a:pt x="0" y="0"/>
                </a:moveTo>
                <a:cubicBezTo>
                  <a:pt x="335588" y="56957"/>
                  <a:pt x="671176" y="113915"/>
                  <a:pt x="1126837" y="157018"/>
                </a:cubicBezTo>
                <a:cubicBezTo>
                  <a:pt x="1582498" y="200121"/>
                  <a:pt x="2235200" y="220133"/>
                  <a:pt x="2733964" y="258618"/>
                </a:cubicBezTo>
                <a:cubicBezTo>
                  <a:pt x="3232728" y="297103"/>
                  <a:pt x="3733031" y="361757"/>
                  <a:pt x="4119419" y="387927"/>
                </a:cubicBezTo>
                <a:cubicBezTo>
                  <a:pt x="4505807" y="414097"/>
                  <a:pt x="5052291" y="415636"/>
                  <a:pt x="5052291" y="415636"/>
                </a:cubicBezTo>
                <a:lnTo>
                  <a:pt x="5052291" y="41563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flipV="1">
            <a:off x="1752600" y="4387273"/>
            <a:ext cx="5052291" cy="415636"/>
          </a:xfrm>
          <a:custGeom>
            <a:avLst/>
            <a:gdLst>
              <a:gd name="connsiteX0" fmla="*/ 0 w 5052291"/>
              <a:gd name="connsiteY0" fmla="*/ 0 h 415636"/>
              <a:gd name="connsiteX1" fmla="*/ 1126837 w 5052291"/>
              <a:gd name="connsiteY1" fmla="*/ 157018 h 415636"/>
              <a:gd name="connsiteX2" fmla="*/ 2733964 w 5052291"/>
              <a:gd name="connsiteY2" fmla="*/ 258618 h 415636"/>
              <a:gd name="connsiteX3" fmla="*/ 4119419 w 5052291"/>
              <a:gd name="connsiteY3" fmla="*/ 387927 h 415636"/>
              <a:gd name="connsiteX4" fmla="*/ 5052291 w 5052291"/>
              <a:gd name="connsiteY4" fmla="*/ 415636 h 415636"/>
              <a:gd name="connsiteX5" fmla="*/ 5052291 w 5052291"/>
              <a:gd name="connsiteY5" fmla="*/ 415636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2291" h="415636">
                <a:moveTo>
                  <a:pt x="0" y="0"/>
                </a:moveTo>
                <a:cubicBezTo>
                  <a:pt x="335588" y="56957"/>
                  <a:pt x="671176" y="113915"/>
                  <a:pt x="1126837" y="157018"/>
                </a:cubicBezTo>
                <a:cubicBezTo>
                  <a:pt x="1582498" y="200121"/>
                  <a:pt x="2235200" y="220133"/>
                  <a:pt x="2733964" y="258618"/>
                </a:cubicBezTo>
                <a:cubicBezTo>
                  <a:pt x="3232728" y="297103"/>
                  <a:pt x="3733031" y="361757"/>
                  <a:pt x="4119419" y="387927"/>
                </a:cubicBezTo>
                <a:cubicBezTo>
                  <a:pt x="4505807" y="414097"/>
                  <a:pt x="5052291" y="415636"/>
                  <a:pt x="5052291" y="415636"/>
                </a:cubicBezTo>
                <a:lnTo>
                  <a:pt x="5052291" y="41563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133600" y="37338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2" name="Oval 11"/>
          <p:cNvSpPr/>
          <p:nvPr/>
        </p:nvSpPr>
        <p:spPr>
          <a:xfrm>
            <a:off x="5029200" y="3688412"/>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cxnSp>
        <p:nvCxnSpPr>
          <p:cNvPr id="14" name="Straight Connector 13"/>
          <p:cNvCxnSpPr>
            <a:stCxn id="9" idx="0"/>
          </p:cNvCxnSpPr>
          <p:nvPr/>
        </p:nvCxnSpPr>
        <p:spPr>
          <a:xfrm flipV="1">
            <a:off x="1764145" y="2819400"/>
            <a:ext cx="5017655" cy="2932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6756609" y="2833348"/>
                <a:ext cx="52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𝛿</m:t>
                          </m:r>
                        </m:e>
                        <m:sup>
                          <m:r>
                            <a:rPr lang="en-US" b="0" i="1" smtClean="0">
                              <a:latin typeface="Cambria Math" panose="02040503050406030204" pitchFamily="18" charset="0"/>
                            </a:rPr>
                            <m:t>∗</m:t>
                          </m:r>
                        </m:sup>
                      </m:sSup>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6756609" y="2833348"/>
                <a:ext cx="52900" cy="276999"/>
              </a:xfrm>
              <a:prstGeom prst="rect">
                <a:avLst/>
              </a:prstGeom>
              <a:blipFill>
                <a:blip r:embed="rId3"/>
                <a:stretch>
                  <a:fillRect l="-155556" r="-377778" b="-8889"/>
                </a:stretch>
              </a:blipFill>
            </p:spPr>
            <p:txBody>
              <a:bodyPr/>
              <a:lstStyle/>
              <a:p>
                <a:r>
                  <a:rPr lang="en-US">
                    <a:noFill/>
                  </a:rPr>
                  <a:t> </a:t>
                </a:r>
              </a:p>
            </p:txBody>
          </p:sp>
        </mc:Fallback>
      </mc:AlternateContent>
      <p:cxnSp>
        <p:nvCxnSpPr>
          <p:cNvPr id="16" name="Straight Connector 15"/>
          <p:cNvCxnSpPr/>
          <p:nvPr/>
        </p:nvCxnSpPr>
        <p:spPr>
          <a:xfrm>
            <a:off x="1729509" y="4779819"/>
            <a:ext cx="5017655" cy="2932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6703709" y="4846928"/>
                <a:ext cx="52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𝛿</m:t>
                          </m:r>
                        </m:e>
                        <m:sup>
                          <m:r>
                            <a:rPr lang="en-US" b="0" i="1" smtClean="0">
                              <a:latin typeface="Cambria Math" panose="02040503050406030204" pitchFamily="18" charset="0"/>
                            </a:rPr>
                            <m:t>∗</m:t>
                          </m:r>
                        </m:sup>
                      </m:sSup>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6703709" y="4846928"/>
                <a:ext cx="52900" cy="276999"/>
              </a:xfrm>
              <a:prstGeom prst="rect">
                <a:avLst/>
              </a:prstGeom>
              <a:blipFill>
                <a:blip r:embed="rId4"/>
                <a:stretch>
                  <a:fillRect l="-175000" r="-437500"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730159" y="3208620"/>
                <a:ext cx="52900" cy="3006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𝛿</m:t>
                          </m:r>
                        </m:e>
                        <m:sup/>
                      </m:sSup>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6730159" y="3208620"/>
                <a:ext cx="52900" cy="300660"/>
              </a:xfrm>
              <a:prstGeom prst="rect">
                <a:avLst/>
              </a:prstGeom>
              <a:blipFill>
                <a:blip r:embed="rId5"/>
                <a:stretch>
                  <a:fillRect l="-155556" r="-277778"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665714" y="4459411"/>
                <a:ext cx="52900" cy="3006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𝛿</m:t>
                          </m:r>
                        </m:e>
                        <m:sup/>
                      </m:sSup>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665714" y="4459411"/>
                <a:ext cx="52900" cy="300660"/>
              </a:xfrm>
              <a:prstGeom prst="rect">
                <a:avLst/>
              </a:prstGeom>
              <a:blipFill>
                <a:blip r:embed="rId6"/>
                <a:stretch>
                  <a:fillRect l="-155556" r="-277778" b="-8163"/>
                </a:stretch>
              </a:blipFill>
            </p:spPr>
            <p:txBody>
              <a:bodyPr/>
              <a:lstStyle/>
              <a:p>
                <a:r>
                  <a:rPr lang="en-US">
                    <a:noFill/>
                  </a:rPr>
                  <a:t> </a:t>
                </a:r>
              </a:p>
            </p:txBody>
          </p:sp>
        </mc:Fallback>
      </mc:AlternateContent>
      <p:sp>
        <p:nvSpPr>
          <p:cNvPr id="20" name="Rectangle 19"/>
          <p:cNvSpPr/>
          <p:nvPr/>
        </p:nvSpPr>
        <p:spPr>
          <a:xfrm>
            <a:off x="4495800" y="2596695"/>
            <a:ext cx="1460656" cy="369332"/>
          </a:xfrm>
          <a:prstGeom prst="rect">
            <a:avLst/>
          </a:prstGeom>
        </p:spPr>
        <p:txBody>
          <a:bodyPr wrap="none">
            <a:spAutoFit/>
          </a:bodyPr>
          <a:lstStyle/>
          <a:p>
            <a:r>
              <a:rPr lang="fa-IR" dirty="0"/>
              <a:t>کانال اصلاح شده</a:t>
            </a:r>
            <a:endParaRPr lang="en-US" dirty="0"/>
          </a:p>
        </p:txBody>
      </p:sp>
    </p:spTree>
    <p:extLst>
      <p:ext uri="{BB962C8B-B14F-4D97-AF65-F5344CB8AC3E}">
        <p14:creationId xmlns:p14="http://schemas.microsoft.com/office/powerpoint/2010/main" val="2974838842"/>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momentum thickness </a:t>
            </a:r>
            <a:r>
              <a:rPr lang="el-GR" dirty="0" smtClean="0">
                <a:latin typeface="Times New Roman"/>
                <a:cs typeface="Times New Roman"/>
              </a:rPr>
              <a:t>θ</a:t>
            </a:r>
            <a:endParaRPr lang="fa-IR" dirty="0"/>
          </a:p>
        </p:txBody>
      </p:sp>
      <p:sp>
        <p:nvSpPr>
          <p:cNvPr id="3" name="Content Placeholder 2"/>
          <p:cNvSpPr>
            <a:spLocks noGrp="1"/>
          </p:cNvSpPr>
          <p:nvPr>
            <p:ph idx="1"/>
          </p:nvPr>
        </p:nvSpPr>
        <p:spPr>
          <a:xfrm>
            <a:off x="457200" y="838200"/>
            <a:ext cx="8229600" cy="4525963"/>
          </a:xfrm>
        </p:spPr>
        <p:txBody>
          <a:bodyPr/>
          <a:lstStyle/>
          <a:p>
            <a:pPr algn="l" rtl="0"/>
            <a:r>
              <a:rPr lang="en-US" dirty="0" smtClean="0"/>
              <a:t>The momentum thickness is defined as that thickness of layer which, at zero velocity, has the same momentum defect, relative to the outer flow, as the actual boundary layer.</a:t>
            </a:r>
            <a:endParaRPr lang="fa-IR" dirty="0"/>
          </a:p>
        </p:txBody>
      </p:sp>
      <p:pic>
        <p:nvPicPr>
          <p:cNvPr id="277506" name="Picture 2"/>
          <p:cNvPicPr>
            <a:picLocks noChangeAspect="1" noChangeArrowheads="1"/>
          </p:cNvPicPr>
          <p:nvPr/>
        </p:nvPicPr>
        <p:blipFill>
          <a:blip r:embed="rId2" cstate="print"/>
          <a:srcRect t="5882" b="60785"/>
          <a:stretch>
            <a:fillRect/>
          </a:stretch>
        </p:blipFill>
        <p:spPr bwMode="auto">
          <a:xfrm>
            <a:off x="1828800" y="3200400"/>
            <a:ext cx="5486400" cy="1295400"/>
          </a:xfrm>
          <a:prstGeom prst="rect">
            <a:avLst/>
          </a:prstGeom>
          <a:noFill/>
          <a:ln w="9525">
            <a:noFill/>
            <a:miter lim="800000"/>
            <a:headEnd/>
            <a:tailEnd/>
          </a:ln>
        </p:spPr>
      </p:pic>
      <p:pic>
        <p:nvPicPr>
          <p:cNvPr id="277508" name="Picture 4"/>
          <p:cNvPicPr>
            <a:picLocks noChangeAspect="1" noChangeArrowheads="1"/>
          </p:cNvPicPr>
          <p:nvPr/>
        </p:nvPicPr>
        <p:blipFill>
          <a:blip r:embed="rId2" cstate="print"/>
          <a:srcRect t="67647"/>
          <a:stretch>
            <a:fillRect/>
          </a:stretch>
        </p:blipFill>
        <p:spPr bwMode="auto">
          <a:xfrm>
            <a:off x="1752600" y="4953000"/>
            <a:ext cx="5486400" cy="12573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379</a:t>
            </a:fld>
            <a:endParaRPr lang="fa-I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 </a:t>
            </a:r>
            <a:r>
              <a:rPr lang="en-US" dirty="0" smtClean="0"/>
              <a:t>conditions the</a:t>
            </a:r>
            <a:br>
              <a:rPr lang="en-US" dirty="0" smtClean="0"/>
            </a:br>
            <a:r>
              <a:rPr lang="en-US" dirty="0" smtClean="0"/>
              <a:t>stress tensor to satisfy</a:t>
            </a:r>
            <a:endParaRPr lang="fa-IR" dirty="0"/>
          </a:p>
        </p:txBody>
      </p:sp>
      <p:sp>
        <p:nvSpPr>
          <p:cNvPr id="3" name="Content Placeholder 2"/>
          <p:cNvSpPr>
            <a:spLocks noGrp="1"/>
          </p:cNvSpPr>
          <p:nvPr>
            <p:ph idx="1"/>
          </p:nvPr>
        </p:nvSpPr>
        <p:spPr/>
        <p:txBody>
          <a:bodyPr>
            <a:normAutofit fontScale="92500" lnSpcReduction="20000"/>
          </a:bodyPr>
          <a:lstStyle/>
          <a:p>
            <a:pPr algn="l" rtl="0">
              <a:buNone/>
            </a:pPr>
            <a:r>
              <a:rPr lang="en-US" dirty="0" smtClean="0"/>
              <a:t>1. When </a:t>
            </a:r>
            <a:r>
              <a:rPr lang="en-US" dirty="0" smtClean="0">
                <a:solidFill>
                  <a:srgbClr val="FF0000"/>
                </a:solidFill>
              </a:rPr>
              <a:t>the fluid is at rest</a:t>
            </a:r>
            <a:r>
              <a:rPr lang="en-US" dirty="0" smtClean="0"/>
              <a:t>, the </a:t>
            </a:r>
            <a:r>
              <a:rPr lang="en-US" dirty="0" smtClean="0">
                <a:solidFill>
                  <a:srgbClr val="FF0000"/>
                </a:solidFill>
              </a:rPr>
              <a:t>stress is hydrostatic </a:t>
            </a:r>
            <a:r>
              <a:rPr lang="en-US" dirty="0" smtClean="0"/>
              <a:t>and the pressure exerted by the fluid is the thermodynamic pressure.</a:t>
            </a:r>
          </a:p>
          <a:p>
            <a:pPr algn="l" rtl="0">
              <a:buNone/>
            </a:pPr>
            <a:r>
              <a:rPr lang="en-US" dirty="0" smtClean="0"/>
              <a:t>2. The stress </a:t>
            </a:r>
            <a:r>
              <a:rPr lang="en-US" dirty="0" smtClean="0">
                <a:solidFill>
                  <a:srgbClr val="FF0000"/>
                </a:solidFill>
              </a:rPr>
              <a:t>tensor </a:t>
            </a:r>
            <a:r>
              <a:rPr lang="en-US" dirty="0" err="1" smtClean="0">
                <a:solidFill>
                  <a:srgbClr val="FF0000"/>
                </a:solidFill>
              </a:rPr>
              <a:t>σ</a:t>
            </a:r>
            <a:r>
              <a:rPr lang="en-US" i="1" dirty="0" err="1" smtClean="0">
                <a:solidFill>
                  <a:srgbClr val="FF0000"/>
                </a:solidFill>
              </a:rPr>
              <a:t>ij</a:t>
            </a:r>
            <a:r>
              <a:rPr lang="en-US" i="1" dirty="0" smtClean="0">
                <a:solidFill>
                  <a:srgbClr val="FF0000"/>
                </a:solidFill>
              </a:rPr>
              <a:t> is linearly related </a:t>
            </a:r>
            <a:r>
              <a:rPr lang="en-US" i="1" dirty="0" smtClean="0"/>
              <a:t>to the deformation-rate tensor </a:t>
            </a:r>
            <a:r>
              <a:rPr lang="en-US" i="1" dirty="0" err="1" smtClean="0"/>
              <a:t>ekl</a:t>
            </a:r>
            <a:r>
              <a:rPr lang="en-US" i="1" dirty="0" smtClean="0"/>
              <a:t> and depends only on that tensor.</a:t>
            </a:r>
          </a:p>
          <a:p>
            <a:pPr algn="l" rtl="0">
              <a:buNone/>
            </a:pPr>
            <a:r>
              <a:rPr lang="en-US" dirty="0" smtClean="0"/>
              <a:t>3. Since there is </a:t>
            </a:r>
            <a:r>
              <a:rPr lang="en-US" dirty="0" smtClean="0">
                <a:solidFill>
                  <a:srgbClr val="FF0000"/>
                </a:solidFill>
              </a:rPr>
              <a:t>no shearing action in a solid-body rotation of the fluid</a:t>
            </a:r>
            <a:r>
              <a:rPr lang="en-US" dirty="0" smtClean="0"/>
              <a:t>,  no shear stresses will act during such a motion.</a:t>
            </a:r>
          </a:p>
          <a:p>
            <a:pPr algn="l" rtl="0">
              <a:buNone/>
            </a:pPr>
            <a:r>
              <a:rPr lang="en-US" dirty="0" smtClean="0"/>
              <a:t>4. There are </a:t>
            </a:r>
            <a:r>
              <a:rPr lang="en-US" dirty="0" smtClean="0">
                <a:solidFill>
                  <a:srgbClr val="FF0000"/>
                </a:solidFill>
              </a:rPr>
              <a:t>no preferred directions </a:t>
            </a:r>
            <a:r>
              <a:rPr lang="en-US" dirty="0" smtClean="0"/>
              <a:t>in the fluid, so that the fluid properties are point functions.</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38</a:t>
            </a:fld>
            <a:endParaRPr lang="fa-IR"/>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BOUNDARY-LAYER EQUATIONS</a:t>
            </a:r>
            <a:endParaRPr lang="fa-IR" dirty="0"/>
          </a:p>
        </p:txBody>
      </p:sp>
      <p:pic>
        <p:nvPicPr>
          <p:cNvPr id="278530" name="Picture 2"/>
          <p:cNvPicPr>
            <a:picLocks noChangeAspect="1" noChangeArrowheads="1"/>
          </p:cNvPicPr>
          <p:nvPr/>
        </p:nvPicPr>
        <p:blipFill>
          <a:blip r:embed="rId2" cstate="print"/>
          <a:srcRect/>
          <a:stretch>
            <a:fillRect/>
          </a:stretch>
        </p:blipFill>
        <p:spPr bwMode="auto">
          <a:xfrm>
            <a:off x="1143000" y="1600200"/>
            <a:ext cx="7077075" cy="40100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380</a:t>
            </a:fld>
            <a:endParaRPr lang="fa-IR"/>
          </a:p>
        </p:txBody>
      </p:sp>
      <p:cxnSp>
        <p:nvCxnSpPr>
          <p:cNvPr id="5" name="Straight Connector 4"/>
          <p:cNvCxnSpPr/>
          <p:nvPr/>
        </p:nvCxnSpPr>
        <p:spPr>
          <a:xfrm flipV="1">
            <a:off x="2819400" y="1417638"/>
            <a:ext cx="0" cy="3154362"/>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743200" y="35814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43200" y="17526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867400" y="1295400"/>
            <a:ext cx="0" cy="297180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791200" y="3543300"/>
            <a:ext cx="152400" cy="76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791200" y="17145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F77744-0308-434A-82FC-DEB67A89E99B}" type="slidenum">
              <a:rPr lang="fa-IR" smtClean="0"/>
              <a:pPr/>
              <a:t>381</a:t>
            </a:fld>
            <a:endParaRPr lang="fa-IR"/>
          </a:p>
        </p:txBody>
      </p:sp>
      <p:pic>
        <p:nvPicPr>
          <p:cNvPr id="5" name="Picture 2"/>
          <p:cNvPicPr>
            <a:picLocks noChangeAspect="1" noChangeArrowheads="1"/>
          </p:cNvPicPr>
          <p:nvPr/>
        </p:nvPicPr>
        <p:blipFill>
          <a:blip r:embed="rId2" cstate="print"/>
          <a:srcRect/>
          <a:stretch>
            <a:fillRect/>
          </a:stretch>
        </p:blipFill>
        <p:spPr bwMode="auto">
          <a:xfrm>
            <a:off x="990600" y="1905000"/>
            <a:ext cx="7134225" cy="441007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145857" y="2971800"/>
            <a:ext cx="9018925"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6264516"/>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analysis</a:t>
            </a:r>
            <a:endParaRPr lang="fa-IR" dirty="0"/>
          </a:p>
        </p:txBody>
      </p:sp>
      <p:pic>
        <p:nvPicPr>
          <p:cNvPr id="279554" name="Picture 2"/>
          <p:cNvPicPr>
            <a:picLocks noChangeAspect="1" noChangeArrowheads="1"/>
          </p:cNvPicPr>
          <p:nvPr/>
        </p:nvPicPr>
        <p:blipFill>
          <a:blip r:embed="rId3" cstate="print"/>
          <a:srcRect/>
          <a:stretch>
            <a:fillRect/>
          </a:stretch>
        </p:blipFill>
        <p:spPr bwMode="auto">
          <a:xfrm>
            <a:off x="3429000" y="1945708"/>
            <a:ext cx="1905000" cy="385948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382</a:t>
            </a:fld>
            <a:endParaRPr lang="fa-IR"/>
          </a:p>
        </p:txBody>
      </p:sp>
      <p:cxnSp>
        <p:nvCxnSpPr>
          <p:cNvPr id="5" name="Straight Arrow Connector 4"/>
          <p:cNvCxnSpPr/>
          <p:nvPr/>
        </p:nvCxnSpPr>
        <p:spPr>
          <a:xfrm>
            <a:off x="5486400" y="3200400"/>
            <a:ext cx="1524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flipH="1">
            <a:off x="7239000" y="2477125"/>
            <a:ext cx="510820" cy="1446550"/>
          </a:xfrm>
          <a:prstGeom prst="rect">
            <a:avLst/>
          </a:prstGeom>
        </p:spPr>
        <p:txBody>
          <a:bodyPr wrap="square">
            <a:spAutoFit/>
          </a:bodyPr>
          <a:lstStyle/>
          <a:p>
            <a:r>
              <a:rPr lang="fa-IR" sz="8800" b="1" dirty="0">
                <a:ln w="22225">
                  <a:solidFill>
                    <a:schemeClr val="accent2"/>
                  </a:solidFill>
                  <a:prstDash val="solid"/>
                </a:ln>
                <a:solidFill>
                  <a:schemeClr val="accent2">
                    <a:lumMod val="40000"/>
                    <a:lumOff val="60000"/>
                  </a:schemeClr>
                </a:solidFill>
              </a:rPr>
              <a:t>؟</a:t>
            </a:r>
            <a:endParaRPr lang="en-US" sz="8800" b="1" dirty="0">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analysis</a:t>
            </a:r>
            <a:endParaRPr lang="fa-IR" dirty="0"/>
          </a:p>
        </p:txBody>
      </p:sp>
      <p:pic>
        <p:nvPicPr>
          <p:cNvPr id="280578" name="Picture 2"/>
          <p:cNvPicPr>
            <a:picLocks noChangeAspect="1" noChangeArrowheads="1"/>
          </p:cNvPicPr>
          <p:nvPr/>
        </p:nvPicPr>
        <p:blipFill>
          <a:blip r:embed="rId3" cstate="print"/>
          <a:srcRect/>
          <a:stretch>
            <a:fillRect/>
          </a:stretch>
        </p:blipFill>
        <p:spPr bwMode="auto">
          <a:xfrm>
            <a:off x="1628877" y="1487096"/>
            <a:ext cx="5838723" cy="2133600"/>
          </a:xfrm>
          <a:prstGeom prst="rect">
            <a:avLst/>
          </a:prstGeom>
          <a:noFill/>
          <a:ln w="9525">
            <a:noFill/>
            <a:miter lim="800000"/>
            <a:headEnd/>
            <a:tailEnd/>
          </a:ln>
        </p:spPr>
      </p:pic>
      <p:pic>
        <p:nvPicPr>
          <p:cNvPr id="280579" name="Picture 3"/>
          <p:cNvPicPr>
            <a:picLocks noChangeAspect="1" noChangeArrowheads="1"/>
          </p:cNvPicPr>
          <p:nvPr/>
        </p:nvPicPr>
        <p:blipFill>
          <a:blip r:embed="rId4" cstate="print"/>
          <a:srcRect/>
          <a:stretch>
            <a:fillRect/>
          </a:stretch>
        </p:blipFill>
        <p:spPr bwMode="auto">
          <a:xfrm>
            <a:off x="1295400" y="4114800"/>
            <a:ext cx="6172200" cy="2456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383</a:t>
            </a:fld>
            <a:endParaRPr lang="fa-IR"/>
          </a:p>
        </p:txBody>
      </p:sp>
      <p:cxnSp>
        <p:nvCxnSpPr>
          <p:cNvPr id="4" name="Straight Arrow Connector 3"/>
          <p:cNvCxnSpPr/>
          <p:nvPr/>
        </p:nvCxnSpPr>
        <p:spPr>
          <a:xfrm flipV="1">
            <a:off x="5334000" y="3962400"/>
            <a:ext cx="1066800" cy="129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086451" y="3703782"/>
            <a:ext cx="628697" cy="369332"/>
          </a:xfrm>
          <a:prstGeom prst="rect">
            <a:avLst/>
          </a:prstGeom>
        </p:spPr>
        <p:txBody>
          <a:bodyPr wrap="none">
            <a:spAutoFit/>
          </a:bodyPr>
          <a:lstStyle/>
          <a:p>
            <a:r>
              <a:rPr lang="en-US" dirty="0"/>
              <a:t>1/RE</a:t>
            </a:r>
          </a:p>
        </p:txBody>
      </p:sp>
      <p:sp>
        <p:nvSpPr>
          <p:cNvPr id="7" name="Rectangle 6"/>
          <p:cNvSpPr/>
          <p:nvPr/>
        </p:nvSpPr>
        <p:spPr>
          <a:xfrm>
            <a:off x="1905000" y="3763962"/>
            <a:ext cx="301685" cy="369332"/>
          </a:xfrm>
          <a:prstGeom prst="rect">
            <a:avLst/>
          </a:prstGeom>
        </p:spPr>
        <p:txBody>
          <a:bodyPr wrap="none">
            <a:spAutoFit/>
          </a:bodyPr>
          <a:lstStyle/>
          <a:p>
            <a:r>
              <a:rPr lang="en-US" dirty="0"/>
              <a:t>1</a:t>
            </a:r>
          </a:p>
        </p:txBody>
      </p:sp>
      <p:sp>
        <p:nvSpPr>
          <p:cNvPr id="10" name="Rectangle 9"/>
          <p:cNvSpPr/>
          <p:nvPr/>
        </p:nvSpPr>
        <p:spPr>
          <a:xfrm>
            <a:off x="3013015" y="3777734"/>
            <a:ext cx="301685" cy="369332"/>
          </a:xfrm>
          <a:prstGeom prst="rect">
            <a:avLst/>
          </a:prstGeom>
        </p:spPr>
        <p:txBody>
          <a:bodyPr wrap="none">
            <a:spAutoFit/>
          </a:bodyPr>
          <a:lstStyle/>
          <a:p>
            <a:r>
              <a:rPr lang="en-US" dirty="0"/>
              <a:t>1</a:t>
            </a:r>
          </a:p>
        </p:txBody>
      </p:sp>
      <p:cxnSp>
        <p:nvCxnSpPr>
          <p:cNvPr id="9" name="Straight Arrow Connector 8"/>
          <p:cNvCxnSpPr/>
          <p:nvPr/>
        </p:nvCxnSpPr>
        <p:spPr>
          <a:xfrm flipV="1">
            <a:off x="6553200" y="3948628"/>
            <a:ext cx="1143000" cy="1232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697757" y="3620696"/>
            <a:ext cx="301685" cy="369332"/>
          </a:xfrm>
          <a:prstGeom prst="rect">
            <a:avLst/>
          </a:prstGeom>
        </p:spPr>
        <p:txBody>
          <a:bodyPr wrap="none">
            <a:spAutoFit/>
          </a:bodyPr>
          <a:lstStyle/>
          <a:p>
            <a:r>
              <a:rPr lang="en-US" dirty="0"/>
              <a:t>1</a:t>
            </a:r>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result</a:t>
            </a:r>
            <a:endParaRPr lang="fa-IR" dirty="0"/>
          </a:p>
        </p:txBody>
      </p:sp>
      <p:pic>
        <p:nvPicPr>
          <p:cNvPr id="281602" name="Picture 2"/>
          <p:cNvPicPr>
            <a:picLocks noChangeAspect="1" noChangeArrowheads="1"/>
          </p:cNvPicPr>
          <p:nvPr/>
        </p:nvPicPr>
        <p:blipFill>
          <a:blip r:embed="rId2" cstate="print"/>
          <a:srcRect/>
          <a:stretch>
            <a:fillRect/>
          </a:stretch>
        </p:blipFill>
        <p:spPr bwMode="auto">
          <a:xfrm>
            <a:off x="990600" y="1828800"/>
            <a:ext cx="2324100" cy="3790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1603" name="Picture 3"/>
          <p:cNvPicPr>
            <a:picLocks noChangeAspect="1" noChangeArrowheads="1"/>
          </p:cNvPicPr>
          <p:nvPr/>
        </p:nvPicPr>
        <p:blipFill>
          <a:blip r:embed="rId3" cstate="print"/>
          <a:srcRect/>
          <a:stretch>
            <a:fillRect/>
          </a:stretch>
        </p:blipFill>
        <p:spPr bwMode="auto">
          <a:xfrm>
            <a:off x="5029200" y="3200400"/>
            <a:ext cx="2990850" cy="1524000"/>
          </a:xfrm>
          <a:prstGeom prst="rect">
            <a:avLst/>
          </a:prstGeom>
          <a:noFill/>
          <a:ln w="9525">
            <a:noFill/>
            <a:miter lim="800000"/>
            <a:headEnd/>
            <a:tailEnd/>
          </a:ln>
        </p:spPr>
      </p:pic>
      <p:sp>
        <p:nvSpPr>
          <p:cNvPr id="6" name="Right Arrow 5"/>
          <p:cNvSpPr/>
          <p:nvPr/>
        </p:nvSpPr>
        <p:spPr>
          <a:xfrm>
            <a:off x="3352800" y="3581400"/>
            <a:ext cx="1524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81604" name="Picture 4"/>
          <p:cNvPicPr>
            <a:picLocks noChangeAspect="1" noChangeArrowheads="1"/>
          </p:cNvPicPr>
          <p:nvPr/>
        </p:nvPicPr>
        <p:blipFill>
          <a:blip r:embed="rId4" cstate="print"/>
          <a:srcRect/>
          <a:stretch>
            <a:fillRect/>
          </a:stretch>
        </p:blipFill>
        <p:spPr bwMode="auto">
          <a:xfrm>
            <a:off x="6381750" y="5334000"/>
            <a:ext cx="2762250" cy="1276350"/>
          </a:xfrm>
          <a:prstGeom prst="rect">
            <a:avLst/>
          </a:prstGeom>
          <a:noFill/>
          <a:ln w="9525">
            <a:noFill/>
            <a:miter lim="800000"/>
            <a:headEnd/>
            <a:tailEnd/>
          </a:ln>
        </p:spPr>
      </p:pic>
      <p:sp>
        <p:nvSpPr>
          <p:cNvPr id="8" name="Right Arrow 7"/>
          <p:cNvSpPr/>
          <p:nvPr/>
        </p:nvSpPr>
        <p:spPr>
          <a:xfrm>
            <a:off x="4572000" y="5715000"/>
            <a:ext cx="1524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Slide Number Placeholder 8"/>
          <p:cNvSpPr>
            <a:spLocks noGrp="1"/>
          </p:cNvSpPr>
          <p:nvPr>
            <p:ph type="sldNum" sz="quarter" idx="12"/>
          </p:nvPr>
        </p:nvSpPr>
        <p:spPr/>
        <p:txBody>
          <a:bodyPr/>
          <a:lstStyle/>
          <a:p>
            <a:fld id="{86F77744-0308-434A-82FC-DEB67A89E99B}" type="slidenum">
              <a:rPr lang="fa-IR" smtClean="0"/>
              <a:pPr/>
              <a:t>384</a:t>
            </a:fld>
            <a:endParaRPr lang="fa-I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 in x and y directions</a:t>
            </a:r>
            <a:endParaRPr lang="fa-IR" dirty="0"/>
          </a:p>
        </p:txBody>
      </p:sp>
      <p:pic>
        <p:nvPicPr>
          <p:cNvPr id="282626" name="Picture 2"/>
          <p:cNvPicPr>
            <a:picLocks noChangeAspect="1" noChangeArrowheads="1"/>
          </p:cNvPicPr>
          <p:nvPr/>
        </p:nvPicPr>
        <p:blipFill>
          <a:blip r:embed="rId2" cstate="print"/>
          <a:srcRect/>
          <a:stretch>
            <a:fillRect/>
          </a:stretch>
        </p:blipFill>
        <p:spPr bwMode="auto">
          <a:xfrm>
            <a:off x="1673322" y="1600200"/>
            <a:ext cx="5233940" cy="1295400"/>
          </a:xfrm>
          <a:prstGeom prst="rect">
            <a:avLst/>
          </a:prstGeom>
          <a:noFill/>
          <a:ln w="9525">
            <a:noFill/>
            <a:miter lim="800000"/>
            <a:headEnd/>
            <a:tailEnd/>
          </a:ln>
        </p:spPr>
      </p:pic>
      <p:pic>
        <p:nvPicPr>
          <p:cNvPr id="282627" name="Picture 3"/>
          <p:cNvPicPr>
            <a:picLocks noChangeAspect="1" noChangeArrowheads="1"/>
          </p:cNvPicPr>
          <p:nvPr/>
        </p:nvPicPr>
        <p:blipFill>
          <a:blip r:embed="rId3" cstate="print"/>
          <a:srcRect/>
          <a:stretch>
            <a:fillRect/>
          </a:stretch>
        </p:blipFill>
        <p:spPr bwMode="auto">
          <a:xfrm>
            <a:off x="3200400" y="3429000"/>
            <a:ext cx="2514600" cy="1487929"/>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385</a:t>
            </a:fld>
            <a:endParaRPr lang="fa-IR"/>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pic>
        <p:nvPicPr>
          <p:cNvPr id="283650" name="Picture 2"/>
          <p:cNvPicPr>
            <a:picLocks noChangeAspect="1" noChangeArrowheads="1"/>
          </p:cNvPicPr>
          <p:nvPr/>
        </p:nvPicPr>
        <p:blipFill>
          <a:blip r:embed="rId2" cstate="print"/>
          <a:srcRect/>
          <a:stretch>
            <a:fillRect/>
          </a:stretch>
        </p:blipFill>
        <p:spPr bwMode="auto">
          <a:xfrm>
            <a:off x="381000" y="1676400"/>
            <a:ext cx="5943600" cy="26574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386</a:t>
            </a:fld>
            <a:endParaRPr lang="fa-I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addition</a:t>
            </a:r>
            <a:endParaRPr lang="fa-IR" dirty="0"/>
          </a:p>
        </p:txBody>
      </p:sp>
      <p:pic>
        <p:nvPicPr>
          <p:cNvPr id="284674" name="Picture 2"/>
          <p:cNvPicPr>
            <a:picLocks noChangeAspect="1" noChangeArrowheads="1"/>
          </p:cNvPicPr>
          <p:nvPr/>
        </p:nvPicPr>
        <p:blipFill>
          <a:blip r:embed="rId2" cstate="print"/>
          <a:srcRect/>
          <a:stretch>
            <a:fillRect/>
          </a:stretch>
        </p:blipFill>
        <p:spPr bwMode="auto">
          <a:xfrm>
            <a:off x="838200" y="1447800"/>
            <a:ext cx="5610225" cy="1447800"/>
          </a:xfrm>
          <a:prstGeom prst="rect">
            <a:avLst/>
          </a:prstGeom>
          <a:noFill/>
          <a:ln w="9525">
            <a:noFill/>
            <a:miter lim="800000"/>
            <a:headEnd/>
            <a:tailEnd/>
          </a:ln>
        </p:spPr>
      </p:pic>
      <p:pic>
        <p:nvPicPr>
          <p:cNvPr id="284675" name="Picture 3"/>
          <p:cNvPicPr>
            <a:picLocks noChangeAspect="1" noChangeArrowheads="1"/>
          </p:cNvPicPr>
          <p:nvPr/>
        </p:nvPicPr>
        <p:blipFill>
          <a:blip r:embed="rId3" cstate="print"/>
          <a:srcRect/>
          <a:stretch>
            <a:fillRect/>
          </a:stretch>
        </p:blipFill>
        <p:spPr bwMode="auto">
          <a:xfrm>
            <a:off x="2667000" y="3505200"/>
            <a:ext cx="3733800" cy="148705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387</a:t>
            </a:fld>
            <a:endParaRPr lang="fa-I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layer eq.</a:t>
            </a:r>
            <a:endParaRPr lang="fa-IR" dirty="0"/>
          </a:p>
        </p:txBody>
      </p:sp>
      <p:pic>
        <p:nvPicPr>
          <p:cNvPr id="285698" name="Picture 2"/>
          <p:cNvPicPr>
            <a:picLocks noChangeAspect="1" noChangeArrowheads="1"/>
          </p:cNvPicPr>
          <p:nvPr/>
        </p:nvPicPr>
        <p:blipFill>
          <a:blip r:embed="rId2" cstate="print"/>
          <a:srcRect/>
          <a:stretch>
            <a:fillRect/>
          </a:stretch>
        </p:blipFill>
        <p:spPr bwMode="auto">
          <a:xfrm>
            <a:off x="685800" y="1527969"/>
            <a:ext cx="7410450" cy="1943100"/>
          </a:xfrm>
          <a:prstGeom prst="rect">
            <a:avLst/>
          </a:prstGeom>
          <a:noFill/>
          <a:ln w="9525">
            <a:noFill/>
            <a:miter lim="800000"/>
            <a:headEnd/>
            <a:tailEnd/>
          </a:ln>
        </p:spPr>
      </p:pic>
      <p:pic>
        <p:nvPicPr>
          <p:cNvPr id="285699" name="Picture 3"/>
          <p:cNvPicPr>
            <a:picLocks noChangeAspect="1" noChangeArrowheads="1"/>
          </p:cNvPicPr>
          <p:nvPr/>
        </p:nvPicPr>
        <p:blipFill>
          <a:blip r:embed="rId3" cstate="print"/>
          <a:srcRect/>
          <a:stretch>
            <a:fillRect/>
          </a:stretch>
        </p:blipFill>
        <p:spPr bwMode="auto">
          <a:xfrm>
            <a:off x="1828800" y="3581400"/>
            <a:ext cx="5676900" cy="228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388</a:t>
            </a:fld>
            <a:endParaRPr lang="fa-IR"/>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BLASIUS SOLUTION</a:t>
            </a:r>
            <a:endParaRPr lang="fa-IR" dirty="0"/>
          </a:p>
        </p:txBody>
      </p:sp>
      <p:sp>
        <p:nvSpPr>
          <p:cNvPr id="3" name="Content Placeholder 2"/>
          <p:cNvSpPr>
            <a:spLocks noGrp="1"/>
          </p:cNvSpPr>
          <p:nvPr>
            <p:ph idx="1"/>
          </p:nvPr>
        </p:nvSpPr>
        <p:spPr/>
        <p:txBody>
          <a:bodyPr/>
          <a:lstStyle/>
          <a:p>
            <a:pPr algn="l" rtl="0"/>
            <a:r>
              <a:rPr lang="en-US" dirty="0" smtClean="0"/>
              <a:t>For flow over a flat plate, </a:t>
            </a:r>
            <a:r>
              <a:rPr lang="en-US" dirty="0" smtClean="0">
                <a:solidFill>
                  <a:srgbClr val="FF0000"/>
                </a:solidFill>
              </a:rPr>
              <a:t>U=</a:t>
            </a:r>
            <a:r>
              <a:rPr lang="en-US" dirty="0" err="1" smtClean="0">
                <a:solidFill>
                  <a:srgbClr val="FF0000"/>
                </a:solidFill>
              </a:rPr>
              <a:t>cte</a:t>
            </a:r>
            <a:r>
              <a:rPr lang="en-US" dirty="0" smtClean="0"/>
              <a:t>, and </a:t>
            </a:r>
            <a:r>
              <a:rPr lang="el-GR" dirty="0" smtClean="0"/>
              <a:t>δ</a:t>
            </a:r>
            <a:r>
              <a:rPr lang="en-US" dirty="0" smtClean="0"/>
              <a:t>  is a function of x only</a:t>
            </a:r>
          </a:p>
          <a:p>
            <a:pPr algn="l" rtl="0"/>
            <a:endParaRPr lang="fa-IR" dirty="0"/>
          </a:p>
        </p:txBody>
      </p:sp>
      <p:pic>
        <p:nvPicPr>
          <p:cNvPr id="270338" name="Picture 2"/>
          <p:cNvPicPr>
            <a:picLocks noChangeAspect="1" noChangeArrowheads="1"/>
          </p:cNvPicPr>
          <p:nvPr/>
        </p:nvPicPr>
        <p:blipFill>
          <a:blip r:embed="rId2" cstate="print"/>
          <a:srcRect/>
          <a:stretch>
            <a:fillRect/>
          </a:stretch>
        </p:blipFill>
        <p:spPr bwMode="auto">
          <a:xfrm>
            <a:off x="2438400" y="3276600"/>
            <a:ext cx="4257675" cy="26574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389</a:t>
            </a:fld>
            <a:endParaRPr lang="fa-I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Constitutive Equations</a:t>
            </a:r>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solidFill>
                  <a:srgbClr val="FF0000"/>
                </a:solidFill>
              </a:rPr>
              <a:t>Condition 1 </a:t>
            </a:r>
            <a:r>
              <a:rPr lang="en-US" dirty="0" smtClean="0"/>
              <a:t>requires that the stress tensor </a:t>
            </a:r>
            <a:r>
              <a:rPr lang="en-US" dirty="0" err="1" smtClean="0"/>
              <a:t>σ</a:t>
            </a:r>
            <a:r>
              <a:rPr lang="en-US" i="1" dirty="0" err="1" smtClean="0"/>
              <a:t>ij</a:t>
            </a:r>
            <a:r>
              <a:rPr lang="en-US" i="1" dirty="0" smtClean="0"/>
              <a:t> be of the form</a:t>
            </a:r>
          </a:p>
          <a:p>
            <a:pPr algn="l" rtl="0"/>
            <a:endParaRPr lang="en-US" i="1" dirty="0" smtClean="0"/>
          </a:p>
          <a:p>
            <a:pPr algn="l" rtl="0"/>
            <a:r>
              <a:rPr lang="en-US" dirty="0" smtClean="0">
                <a:solidFill>
                  <a:srgbClr val="FF0000"/>
                </a:solidFill>
              </a:rPr>
              <a:t>where </a:t>
            </a:r>
            <a:r>
              <a:rPr lang="en-US" dirty="0" err="1" smtClean="0">
                <a:solidFill>
                  <a:srgbClr val="FF0000"/>
                </a:solidFill>
              </a:rPr>
              <a:t>τ</a:t>
            </a:r>
            <a:r>
              <a:rPr lang="en-US" i="1" dirty="0" err="1" smtClean="0">
                <a:solidFill>
                  <a:srgbClr val="FF0000"/>
                </a:solidFill>
              </a:rPr>
              <a:t>ij</a:t>
            </a:r>
            <a:r>
              <a:rPr lang="en-US" i="1" dirty="0" smtClean="0">
                <a:solidFill>
                  <a:srgbClr val="FF0000"/>
                </a:solidFill>
              </a:rPr>
              <a:t> depends upon the motion of the fluid only </a:t>
            </a:r>
            <a:r>
              <a:rPr lang="en-US" i="1" dirty="0" smtClean="0"/>
              <a:t>and is called the shear-stress tensor. </a:t>
            </a:r>
          </a:p>
          <a:p>
            <a:pPr algn="l" rtl="0"/>
            <a:r>
              <a:rPr lang="en-US" i="1" dirty="0" smtClean="0"/>
              <a:t>The quantity </a:t>
            </a:r>
            <a:r>
              <a:rPr lang="en-US" i="1" dirty="0" smtClean="0">
                <a:solidFill>
                  <a:srgbClr val="FF0000"/>
                </a:solidFill>
              </a:rPr>
              <a:t>p is the thermodynamic pressure </a:t>
            </a:r>
            <a:r>
              <a:rPr lang="en-US" i="1" dirty="0" smtClean="0"/>
              <a:t>and </a:t>
            </a:r>
            <a:r>
              <a:rPr lang="en-US" i="1" dirty="0" err="1" smtClean="0">
                <a:solidFill>
                  <a:srgbClr val="FF0000"/>
                </a:solidFill>
              </a:rPr>
              <a:t>δij</a:t>
            </a:r>
            <a:r>
              <a:rPr lang="en-US" i="1" dirty="0" smtClean="0">
                <a:solidFill>
                  <a:srgbClr val="FF0000"/>
                </a:solidFill>
              </a:rPr>
              <a:t> is the </a:t>
            </a:r>
            <a:r>
              <a:rPr lang="en-US" i="1" dirty="0" err="1" smtClean="0">
                <a:solidFill>
                  <a:srgbClr val="FF0000"/>
                </a:solidFill>
              </a:rPr>
              <a:t>Kronecker</a:t>
            </a:r>
            <a:r>
              <a:rPr lang="en-US" i="1" dirty="0" smtClean="0">
                <a:solidFill>
                  <a:srgbClr val="FF0000"/>
                </a:solidFill>
              </a:rPr>
              <a:t> </a:t>
            </a:r>
            <a:r>
              <a:rPr lang="en-US" dirty="0" smtClean="0">
                <a:solidFill>
                  <a:srgbClr val="FF0000"/>
                </a:solidFill>
              </a:rPr>
              <a:t>delta</a:t>
            </a:r>
            <a:r>
              <a:rPr lang="en-US" dirty="0" smtClean="0"/>
              <a:t>.</a:t>
            </a:r>
          </a:p>
          <a:p>
            <a:pPr algn="l" rtl="0"/>
            <a:r>
              <a:rPr lang="en-US" dirty="0" smtClean="0"/>
              <a:t>The pressure term is negative since the sign convention being used here is that normal stresses are positive when they are tensile in nature.</a:t>
            </a:r>
            <a:endParaRPr lang="en-US" i="1" dirty="0" smtClean="0"/>
          </a:p>
          <a:p>
            <a:pPr algn="l" rtl="0">
              <a:buNone/>
            </a:pPr>
            <a:endParaRPr lang="fa-IR" dirty="0"/>
          </a:p>
        </p:txBody>
      </p:sp>
      <p:pic>
        <p:nvPicPr>
          <p:cNvPr id="15362" name="Picture 2"/>
          <p:cNvPicPr>
            <a:picLocks noChangeAspect="1" noChangeArrowheads="1"/>
          </p:cNvPicPr>
          <p:nvPr/>
        </p:nvPicPr>
        <p:blipFill>
          <a:blip r:embed="rId2" cstate="print"/>
          <a:srcRect/>
          <a:stretch>
            <a:fillRect/>
          </a:stretch>
        </p:blipFill>
        <p:spPr bwMode="auto">
          <a:xfrm>
            <a:off x="3581400" y="2133600"/>
            <a:ext cx="2895600" cy="742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39</a:t>
            </a:fld>
            <a:endParaRPr lang="fa-IR"/>
          </a:p>
        </p:txBody>
      </p:sp>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a:t>
            </a:r>
            <a:endParaRPr lang="fa-IR" dirty="0"/>
          </a:p>
        </p:txBody>
      </p:sp>
      <p:pic>
        <p:nvPicPr>
          <p:cNvPr id="271362" name="Picture 2"/>
          <p:cNvPicPr>
            <a:picLocks noChangeAspect="1" noChangeArrowheads="1"/>
          </p:cNvPicPr>
          <p:nvPr/>
        </p:nvPicPr>
        <p:blipFill>
          <a:blip r:embed="rId2" cstate="print"/>
          <a:srcRect/>
          <a:stretch>
            <a:fillRect/>
          </a:stretch>
        </p:blipFill>
        <p:spPr bwMode="auto">
          <a:xfrm>
            <a:off x="2057400" y="1828800"/>
            <a:ext cx="4743450" cy="609600"/>
          </a:xfrm>
          <a:prstGeom prst="rect">
            <a:avLst/>
          </a:prstGeom>
          <a:noFill/>
          <a:ln w="9525">
            <a:noFill/>
            <a:miter lim="800000"/>
            <a:headEnd/>
            <a:tailEnd/>
          </a:ln>
        </p:spPr>
      </p:pic>
      <p:pic>
        <p:nvPicPr>
          <p:cNvPr id="271363" name="Picture 3"/>
          <p:cNvPicPr>
            <a:picLocks noChangeAspect="1" noChangeArrowheads="1"/>
          </p:cNvPicPr>
          <p:nvPr/>
        </p:nvPicPr>
        <p:blipFill>
          <a:blip r:embed="rId3" cstate="print"/>
          <a:srcRect/>
          <a:stretch>
            <a:fillRect/>
          </a:stretch>
        </p:blipFill>
        <p:spPr bwMode="auto">
          <a:xfrm>
            <a:off x="1905000" y="3429000"/>
            <a:ext cx="5286375" cy="14573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390</a:t>
            </a:fld>
            <a:endParaRPr lang="fa-IR"/>
          </a:p>
        </p:txBody>
      </p:sp>
      <p:sp>
        <p:nvSpPr>
          <p:cNvPr id="3" name="Rectangle 2"/>
          <p:cNvSpPr/>
          <p:nvPr/>
        </p:nvSpPr>
        <p:spPr>
          <a:xfrm>
            <a:off x="1905000" y="3352800"/>
            <a:ext cx="5638800"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Similarity solution</a:t>
            </a:r>
            <a:endParaRPr lang="fa-IR" dirty="0"/>
          </a:p>
        </p:txBody>
      </p:sp>
      <p:pic>
        <p:nvPicPr>
          <p:cNvPr id="272386" name="Picture 2"/>
          <p:cNvPicPr>
            <a:picLocks noChangeAspect="1" noChangeArrowheads="1"/>
          </p:cNvPicPr>
          <p:nvPr/>
        </p:nvPicPr>
        <p:blipFill>
          <a:blip r:embed="rId3" cstate="print"/>
          <a:srcRect/>
          <a:stretch>
            <a:fillRect/>
          </a:stretch>
        </p:blipFill>
        <p:spPr bwMode="auto">
          <a:xfrm>
            <a:off x="2209800" y="1676400"/>
            <a:ext cx="2743200" cy="847725"/>
          </a:xfrm>
          <a:prstGeom prst="rect">
            <a:avLst/>
          </a:prstGeom>
          <a:noFill/>
          <a:ln w="9525">
            <a:noFill/>
            <a:miter lim="800000"/>
            <a:headEnd/>
            <a:tailEnd/>
          </a:ln>
        </p:spPr>
      </p:pic>
      <p:pic>
        <p:nvPicPr>
          <p:cNvPr id="272387" name="Picture 3"/>
          <p:cNvPicPr>
            <a:picLocks noChangeAspect="1" noChangeArrowheads="1"/>
          </p:cNvPicPr>
          <p:nvPr/>
        </p:nvPicPr>
        <p:blipFill>
          <a:blip r:embed="rId4" cstate="print"/>
          <a:srcRect/>
          <a:stretch>
            <a:fillRect/>
          </a:stretch>
        </p:blipFill>
        <p:spPr bwMode="auto">
          <a:xfrm>
            <a:off x="6096000" y="1524000"/>
            <a:ext cx="1564257" cy="1295400"/>
          </a:xfrm>
          <a:prstGeom prst="rect">
            <a:avLst/>
          </a:prstGeom>
          <a:noFill/>
          <a:ln w="9525">
            <a:noFill/>
            <a:miter lim="800000"/>
            <a:headEnd/>
            <a:tailEnd/>
          </a:ln>
        </p:spPr>
      </p:pic>
      <p:sp>
        <p:nvSpPr>
          <p:cNvPr id="5" name="Rectangle 4"/>
          <p:cNvSpPr/>
          <p:nvPr/>
        </p:nvSpPr>
        <p:spPr>
          <a:xfrm>
            <a:off x="1371600" y="3048000"/>
            <a:ext cx="6858000" cy="861774"/>
          </a:xfrm>
          <a:prstGeom prst="rect">
            <a:avLst/>
          </a:prstGeom>
        </p:spPr>
        <p:txBody>
          <a:bodyPr wrap="square">
            <a:spAutoFit/>
          </a:bodyPr>
          <a:lstStyle/>
          <a:p>
            <a:pPr algn="l" rtl="0"/>
            <a:r>
              <a:rPr lang="en-US" sz="2500" dirty="0" smtClean="0"/>
              <a:t>The value of n for the case of a flat surface is ½  , so that the similarity variable </a:t>
            </a:r>
            <a:r>
              <a:rPr lang="el-GR" sz="2500" dirty="0" smtClean="0">
                <a:latin typeface="Calibri" panose="020F0502020204030204" pitchFamily="34" charset="0"/>
                <a:cs typeface="Calibri" panose="020F0502020204030204" pitchFamily="34" charset="0"/>
              </a:rPr>
              <a:t>η</a:t>
            </a:r>
            <a:r>
              <a:rPr lang="en-US" sz="2500" dirty="0" smtClean="0"/>
              <a:t> is chosen to be</a:t>
            </a:r>
            <a:endParaRPr lang="fa-IR" sz="2500" dirty="0"/>
          </a:p>
        </p:txBody>
      </p:sp>
      <p:pic>
        <p:nvPicPr>
          <p:cNvPr id="272388" name="Picture 4"/>
          <p:cNvPicPr>
            <a:picLocks noChangeAspect="1" noChangeArrowheads="1"/>
          </p:cNvPicPr>
          <p:nvPr/>
        </p:nvPicPr>
        <p:blipFill>
          <a:blip r:embed="rId5" cstate="print"/>
          <a:srcRect/>
          <a:stretch>
            <a:fillRect/>
          </a:stretch>
        </p:blipFill>
        <p:spPr bwMode="auto">
          <a:xfrm>
            <a:off x="3276600" y="4038600"/>
            <a:ext cx="2400300" cy="117157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6F77744-0308-434A-82FC-DEB67A89E99B}" type="slidenum">
              <a:rPr lang="fa-IR" smtClean="0"/>
              <a:pPr/>
              <a:t>391</a:t>
            </a:fld>
            <a:endParaRPr lang="fa-IR"/>
          </a:p>
        </p:txBody>
      </p:sp>
      <p:sp>
        <p:nvSpPr>
          <p:cNvPr id="3" name="Rectangle 2"/>
          <p:cNvSpPr/>
          <p:nvPr/>
        </p:nvSpPr>
        <p:spPr>
          <a:xfrm>
            <a:off x="1219200" y="4255055"/>
            <a:ext cx="731289" cy="369332"/>
          </a:xfrm>
          <a:prstGeom prst="rect">
            <a:avLst/>
          </a:prstGeom>
        </p:spPr>
        <p:txBody>
          <a:bodyPr wrap="none">
            <a:spAutoFit/>
          </a:bodyPr>
          <a:lstStyle/>
          <a:p>
            <a:r>
              <a:rPr lang="fa-IR" dirty="0"/>
              <a:t>بی بعد </a:t>
            </a:r>
            <a:endParaRPr lang="en-US" dirty="0"/>
          </a:p>
        </p:txBody>
      </p:sp>
      <p:cxnSp>
        <p:nvCxnSpPr>
          <p:cNvPr id="6" name="Straight Arrow Connector 5"/>
          <p:cNvCxnSpPr>
            <a:endCxn id="3" idx="3"/>
          </p:cNvCxnSpPr>
          <p:nvPr/>
        </p:nvCxnSpPr>
        <p:spPr>
          <a:xfrm flipH="1" flipV="1">
            <a:off x="1950489" y="4439721"/>
            <a:ext cx="1326111" cy="56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2" cstate="print"/>
          <a:srcRect/>
          <a:stretch>
            <a:fillRect/>
          </a:stretch>
        </p:blipFill>
        <p:spPr bwMode="auto">
          <a:xfrm>
            <a:off x="2895600" y="381000"/>
            <a:ext cx="3276600" cy="1240102"/>
          </a:xfrm>
          <a:prstGeom prst="rect">
            <a:avLst/>
          </a:prstGeom>
          <a:noFill/>
          <a:ln w="9525">
            <a:noFill/>
            <a:miter lim="800000"/>
            <a:headEnd/>
            <a:tailEnd/>
          </a:ln>
        </p:spPr>
      </p:pic>
      <p:pic>
        <p:nvPicPr>
          <p:cNvPr id="273411" name="Picture 3"/>
          <p:cNvPicPr>
            <a:picLocks noChangeAspect="1" noChangeArrowheads="1"/>
          </p:cNvPicPr>
          <p:nvPr/>
        </p:nvPicPr>
        <p:blipFill>
          <a:blip r:embed="rId3" cstate="print"/>
          <a:srcRect/>
          <a:stretch>
            <a:fillRect/>
          </a:stretch>
        </p:blipFill>
        <p:spPr bwMode="auto">
          <a:xfrm>
            <a:off x="152400" y="1869630"/>
            <a:ext cx="8839200" cy="408549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392</a:t>
            </a:fld>
            <a:endParaRPr lang="fa-IR"/>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cstate="print"/>
          <a:srcRect/>
          <a:stretch>
            <a:fillRect/>
          </a:stretch>
        </p:blipFill>
        <p:spPr bwMode="auto">
          <a:xfrm>
            <a:off x="1905000" y="457200"/>
            <a:ext cx="4691063" cy="5967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2"/>
          </p:nvPr>
        </p:nvSpPr>
        <p:spPr/>
        <p:txBody>
          <a:bodyPr/>
          <a:lstStyle/>
          <a:p>
            <a:fld id="{86F77744-0308-434A-82FC-DEB67A89E99B}" type="slidenum">
              <a:rPr lang="fa-IR" smtClean="0"/>
              <a:pPr/>
              <a:t>393</a:t>
            </a:fld>
            <a:endParaRPr lang="fa-IR"/>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2" cstate="print"/>
          <a:srcRect/>
          <a:stretch>
            <a:fillRect/>
          </a:stretch>
        </p:blipFill>
        <p:spPr bwMode="auto">
          <a:xfrm>
            <a:off x="76200" y="838200"/>
            <a:ext cx="8915400" cy="2761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5459" name="Picture 3"/>
          <p:cNvPicPr>
            <a:picLocks noChangeAspect="1" noChangeArrowheads="1"/>
          </p:cNvPicPr>
          <p:nvPr/>
        </p:nvPicPr>
        <p:blipFill>
          <a:blip r:embed="rId3" cstate="print"/>
          <a:srcRect/>
          <a:stretch>
            <a:fillRect/>
          </a:stretch>
        </p:blipFill>
        <p:spPr bwMode="auto">
          <a:xfrm>
            <a:off x="2514600" y="3733800"/>
            <a:ext cx="443865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394</a:t>
            </a:fld>
            <a:endParaRPr lang="fa-IR"/>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stream function</a:t>
            </a:r>
            <a:endParaRPr lang="fa-IR" dirty="0"/>
          </a:p>
        </p:txBody>
      </p:sp>
      <p:pic>
        <p:nvPicPr>
          <p:cNvPr id="276482" name="Picture 2"/>
          <p:cNvPicPr>
            <a:picLocks noChangeAspect="1" noChangeArrowheads="1"/>
          </p:cNvPicPr>
          <p:nvPr/>
        </p:nvPicPr>
        <p:blipFill>
          <a:blip r:embed="rId2" cstate="print"/>
          <a:srcRect/>
          <a:stretch>
            <a:fillRect/>
          </a:stretch>
        </p:blipFill>
        <p:spPr bwMode="auto">
          <a:xfrm>
            <a:off x="1752600" y="2590800"/>
            <a:ext cx="5810250" cy="17335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395</a:t>
            </a:fld>
            <a:endParaRPr lang="fa-IR"/>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Shear stress on the wall</a:t>
            </a:r>
            <a:endParaRPr lang="fa-IR" dirty="0"/>
          </a:p>
        </p:txBody>
      </p:sp>
      <p:pic>
        <p:nvPicPr>
          <p:cNvPr id="277506" name="Picture 2"/>
          <p:cNvPicPr>
            <a:picLocks noChangeAspect="1" noChangeArrowheads="1"/>
          </p:cNvPicPr>
          <p:nvPr/>
        </p:nvPicPr>
        <p:blipFill>
          <a:blip r:embed="rId2" cstate="print"/>
          <a:srcRect/>
          <a:stretch>
            <a:fillRect/>
          </a:stretch>
        </p:blipFill>
        <p:spPr bwMode="auto">
          <a:xfrm>
            <a:off x="457200" y="2133600"/>
            <a:ext cx="4171950" cy="3886200"/>
          </a:xfrm>
          <a:prstGeom prst="rect">
            <a:avLst/>
          </a:prstGeom>
          <a:noFill/>
          <a:ln w="9525">
            <a:noFill/>
            <a:miter lim="800000"/>
            <a:headEnd/>
            <a:tailEnd/>
          </a:ln>
        </p:spPr>
      </p:pic>
      <p:pic>
        <p:nvPicPr>
          <p:cNvPr id="277507" name="Picture 3"/>
          <p:cNvPicPr>
            <a:picLocks noChangeAspect="1" noChangeArrowheads="1"/>
          </p:cNvPicPr>
          <p:nvPr/>
        </p:nvPicPr>
        <p:blipFill>
          <a:blip r:embed="rId3" cstate="print"/>
          <a:srcRect/>
          <a:stretch>
            <a:fillRect/>
          </a:stretch>
        </p:blipFill>
        <p:spPr bwMode="auto">
          <a:xfrm>
            <a:off x="4953000" y="3048000"/>
            <a:ext cx="3924300" cy="1857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7508" name="Picture 4"/>
          <p:cNvPicPr>
            <a:picLocks noChangeAspect="1" noChangeArrowheads="1"/>
          </p:cNvPicPr>
          <p:nvPr/>
        </p:nvPicPr>
        <p:blipFill>
          <a:blip r:embed="rId4" cstate="print"/>
          <a:srcRect/>
          <a:stretch>
            <a:fillRect/>
          </a:stretch>
        </p:blipFill>
        <p:spPr bwMode="auto">
          <a:xfrm>
            <a:off x="5562600" y="5105400"/>
            <a:ext cx="29718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396</a:t>
            </a:fld>
            <a:endParaRPr lang="fa-IR"/>
          </a:p>
        </p:txBody>
      </p:sp>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Drag coefficient</a:t>
            </a:r>
            <a:endParaRPr lang="fa-IR" dirty="0"/>
          </a:p>
        </p:txBody>
      </p:sp>
      <p:pic>
        <p:nvPicPr>
          <p:cNvPr id="278530" name="Picture 2"/>
          <p:cNvPicPr>
            <a:picLocks noChangeAspect="1" noChangeArrowheads="1"/>
          </p:cNvPicPr>
          <p:nvPr/>
        </p:nvPicPr>
        <p:blipFill>
          <a:blip r:embed="rId2" cstate="print"/>
          <a:srcRect/>
          <a:stretch>
            <a:fillRect/>
          </a:stretch>
        </p:blipFill>
        <p:spPr bwMode="auto">
          <a:xfrm>
            <a:off x="2819400" y="1066800"/>
            <a:ext cx="3749040" cy="1828800"/>
          </a:xfrm>
          <a:prstGeom prst="rect">
            <a:avLst/>
          </a:prstGeom>
          <a:noFill/>
          <a:ln w="9525">
            <a:noFill/>
            <a:miter lim="800000"/>
            <a:headEnd/>
            <a:tailEnd/>
          </a:ln>
        </p:spPr>
      </p:pic>
      <p:pic>
        <p:nvPicPr>
          <p:cNvPr id="278531" name="Picture 3"/>
          <p:cNvPicPr>
            <a:picLocks noChangeAspect="1" noChangeArrowheads="1"/>
          </p:cNvPicPr>
          <p:nvPr/>
        </p:nvPicPr>
        <p:blipFill>
          <a:blip r:embed="rId3" cstate="print"/>
          <a:srcRect/>
          <a:stretch>
            <a:fillRect/>
          </a:stretch>
        </p:blipFill>
        <p:spPr bwMode="auto">
          <a:xfrm>
            <a:off x="1752600" y="2590800"/>
            <a:ext cx="6024489" cy="1371600"/>
          </a:xfrm>
          <a:prstGeom prst="rect">
            <a:avLst/>
          </a:prstGeom>
          <a:noFill/>
          <a:ln w="9525">
            <a:noFill/>
            <a:miter lim="800000"/>
            <a:headEnd/>
            <a:tailEnd/>
          </a:ln>
        </p:spPr>
      </p:pic>
      <p:pic>
        <p:nvPicPr>
          <p:cNvPr id="278532" name="Picture 4"/>
          <p:cNvPicPr>
            <a:picLocks noChangeAspect="1" noChangeArrowheads="1"/>
          </p:cNvPicPr>
          <p:nvPr/>
        </p:nvPicPr>
        <p:blipFill>
          <a:blip r:embed="rId4" cstate="print"/>
          <a:srcRect/>
          <a:stretch>
            <a:fillRect/>
          </a:stretch>
        </p:blipFill>
        <p:spPr bwMode="auto">
          <a:xfrm>
            <a:off x="2743200" y="4191000"/>
            <a:ext cx="3962400" cy="24955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397</a:t>
            </a:fld>
            <a:endParaRPr lang="fa-IR"/>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layer thickness</a:t>
            </a:r>
            <a:endParaRPr lang="fa-IR" dirty="0"/>
          </a:p>
        </p:txBody>
      </p:sp>
      <p:pic>
        <p:nvPicPr>
          <p:cNvPr id="279554" name="Picture 2"/>
          <p:cNvPicPr>
            <a:picLocks noChangeAspect="1" noChangeArrowheads="1"/>
          </p:cNvPicPr>
          <p:nvPr/>
        </p:nvPicPr>
        <p:blipFill>
          <a:blip r:embed="rId2" cstate="print"/>
          <a:srcRect/>
          <a:stretch>
            <a:fillRect/>
          </a:stretch>
        </p:blipFill>
        <p:spPr bwMode="auto">
          <a:xfrm>
            <a:off x="0" y="1600200"/>
            <a:ext cx="9144000" cy="1892283"/>
          </a:xfrm>
          <a:prstGeom prst="rect">
            <a:avLst/>
          </a:prstGeom>
          <a:noFill/>
          <a:ln w="9525">
            <a:noFill/>
            <a:miter lim="800000"/>
            <a:headEnd/>
            <a:tailEnd/>
          </a:ln>
        </p:spPr>
      </p:pic>
      <p:pic>
        <p:nvPicPr>
          <p:cNvPr id="279555" name="Picture 3"/>
          <p:cNvPicPr>
            <a:picLocks noChangeAspect="1" noChangeArrowheads="1"/>
          </p:cNvPicPr>
          <p:nvPr/>
        </p:nvPicPr>
        <p:blipFill>
          <a:blip r:embed="rId3" cstate="print"/>
          <a:srcRect/>
          <a:stretch>
            <a:fillRect/>
          </a:stretch>
        </p:blipFill>
        <p:spPr bwMode="auto">
          <a:xfrm>
            <a:off x="3505200" y="3505200"/>
            <a:ext cx="2076450" cy="14668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398</a:t>
            </a:fld>
            <a:endParaRPr lang="fa-IR"/>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Displacement and momentum thickness</a:t>
            </a:r>
            <a:endParaRPr lang="fa-IR" dirty="0"/>
          </a:p>
        </p:txBody>
      </p:sp>
      <p:pic>
        <p:nvPicPr>
          <p:cNvPr id="280578" name="Picture 2"/>
          <p:cNvPicPr>
            <a:picLocks noChangeAspect="1" noChangeArrowheads="1"/>
          </p:cNvPicPr>
          <p:nvPr/>
        </p:nvPicPr>
        <p:blipFill>
          <a:blip r:embed="rId2" cstate="print"/>
          <a:srcRect/>
          <a:stretch>
            <a:fillRect/>
          </a:stretch>
        </p:blipFill>
        <p:spPr bwMode="auto">
          <a:xfrm>
            <a:off x="3505200" y="2514600"/>
            <a:ext cx="2038350" cy="2876550"/>
          </a:xfrm>
          <a:prstGeom prst="rect">
            <a:avLst/>
          </a:prstGeom>
          <a:noFill/>
          <a:ln w="9525">
            <a:noFill/>
            <a:miter lim="800000"/>
            <a:headEnd/>
            <a:tailEnd/>
          </a:ln>
        </p:spPr>
      </p:pic>
      <p:pic>
        <p:nvPicPr>
          <p:cNvPr id="280579" name="Picture 3"/>
          <p:cNvPicPr>
            <a:picLocks noChangeAspect="1" noChangeArrowheads="1"/>
          </p:cNvPicPr>
          <p:nvPr/>
        </p:nvPicPr>
        <p:blipFill>
          <a:blip r:embed="rId3" cstate="print"/>
          <a:srcRect/>
          <a:stretch>
            <a:fillRect/>
          </a:stretch>
        </p:blipFill>
        <p:spPr bwMode="auto">
          <a:xfrm>
            <a:off x="3124199" y="5562600"/>
            <a:ext cx="2802731" cy="838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399</a:t>
            </a:fld>
            <a:endParaRPr lang="fa-I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p:cNvPicPr>
            <a:picLocks noChangeAspect="1" noChangeArrowheads="1"/>
          </p:cNvPicPr>
          <p:nvPr/>
        </p:nvPicPr>
        <p:blipFill>
          <a:blip r:embed="rId2" cstate="print"/>
          <a:srcRect/>
          <a:stretch>
            <a:fillRect/>
          </a:stretch>
        </p:blipFill>
        <p:spPr bwMode="auto">
          <a:xfrm>
            <a:off x="152400" y="304800"/>
            <a:ext cx="8839200" cy="3325727"/>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505200" y="3886200"/>
            <a:ext cx="2133600" cy="2057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a:t>
            </a:fld>
            <a:endParaRPr lang="fa-I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 2:</a:t>
            </a:r>
            <a:endParaRPr lang="fa-IR" dirty="0"/>
          </a:p>
        </p:txBody>
      </p:sp>
      <p:sp>
        <p:nvSpPr>
          <p:cNvPr id="3" name="Content Placeholder 2"/>
          <p:cNvSpPr>
            <a:spLocks noGrp="1"/>
          </p:cNvSpPr>
          <p:nvPr>
            <p:ph idx="1"/>
          </p:nvPr>
        </p:nvSpPr>
        <p:spPr/>
        <p:txBody>
          <a:bodyPr/>
          <a:lstStyle/>
          <a:p>
            <a:pPr algn="l" rtl="0"/>
            <a:r>
              <a:rPr lang="en-US" dirty="0" smtClean="0"/>
              <a:t>Condition 2 postulates that the stress tensor, and hence the shear-stress tensor, is linearly related to the deformation-rate tensor. This is the distinguishing feature of </a:t>
            </a:r>
            <a:r>
              <a:rPr lang="en-US" i="1" dirty="0" smtClean="0">
                <a:solidFill>
                  <a:srgbClr val="FF0000"/>
                </a:solidFill>
              </a:rPr>
              <a:t>Newtonian fluids</a:t>
            </a:r>
            <a:r>
              <a:rPr lang="en-US" i="1" dirty="0" smtClean="0"/>
              <a:t>.</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40</a:t>
            </a:fld>
            <a:endParaRPr lang="fa-IR"/>
          </a:p>
        </p:txBody>
      </p:sp>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پروژه:</a:t>
            </a:r>
            <a:endParaRPr lang="en-US" dirty="0"/>
          </a:p>
        </p:txBody>
      </p:sp>
      <p:sp>
        <p:nvSpPr>
          <p:cNvPr id="4" name="Content Placeholder 3"/>
          <p:cNvSpPr>
            <a:spLocks noGrp="1"/>
          </p:cNvSpPr>
          <p:nvPr>
            <p:ph idx="1"/>
          </p:nvPr>
        </p:nvSpPr>
        <p:spPr/>
        <p:txBody>
          <a:bodyPr>
            <a:normAutofit fontScale="92500" lnSpcReduction="20000"/>
          </a:bodyPr>
          <a:lstStyle/>
          <a:p>
            <a:r>
              <a:rPr lang="fa-IR" dirty="0" smtClean="0"/>
              <a:t>مطلوب است محاسبه پروفیل سرعت، و تنش برشی روی دیواره برای جریان روی صفحه تخت با استفاده از یکی از نرم افزارهای تجاری، و همچنین حل عددی معادله بلازیوس با استفاده از روشهای حل عددی.</a:t>
            </a:r>
          </a:p>
          <a:p>
            <a:r>
              <a:rPr lang="fa-IR" dirty="0" smtClean="0"/>
              <a:t>فرضیات: تمام فرضیات مربوط به مساله لایه مرزی بلازیوس برقرار است. </a:t>
            </a:r>
          </a:p>
          <a:p>
            <a:r>
              <a:rPr lang="fa-IR" dirty="0" smtClean="0"/>
              <a:t>از جمله جریان پایا، دوبعدی، آرام، تراکم ناپذیر، دما ثابت</a:t>
            </a:r>
          </a:p>
          <a:p>
            <a:r>
              <a:rPr lang="fa-IR" dirty="0" smtClean="0"/>
              <a:t>نتایج بدست آمده از دو روش محاسباتی با هم مقایسه شوند.</a:t>
            </a:r>
          </a:p>
          <a:p>
            <a:r>
              <a:rPr lang="fa-IR" dirty="0" smtClean="0"/>
              <a:t>تا 25 ام بهمن آخرین مهلت تحویل پروژه است. </a:t>
            </a:r>
          </a:p>
          <a:p>
            <a:r>
              <a:rPr lang="fa-IR" dirty="0" smtClean="0"/>
              <a:t>حدود 3 تا 5 نمره مربوط به این پروژه خواهد بود.</a:t>
            </a:r>
            <a:endParaRPr lang="en-US" dirty="0"/>
          </a:p>
        </p:txBody>
      </p:sp>
      <p:sp>
        <p:nvSpPr>
          <p:cNvPr id="3" name="Slide Number Placeholder 2"/>
          <p:cNvSpPr>
            <a:spLocks noGrp="1"/>
          </p:cNvSpPr>
          <p:nvPr>
            <p:ph type="sldNum" sz="quarter" idx="12"/>
          </p:nvPr>
        </p:nvSpPr>
        <p:spPr/>
        <p:txBody>
          <a:bodyPr/>
          <a:lstStyle/>
          <a:p>
            <a:fld id="{86F77744-0308-434A-82FC-DEB67A89E99B}" type="slidenum">
              <a:rPr lang="fa-IR" smtClean="0"/>
              <a:pPr/>
              <a:t>400</a:t>
            </a:fld>
            <a:endParaRPr lang="fa-IR" dirty="0"/>
          </a:p>
        </p:txBody>
      </p:sp>
    </p:spTree>
    <p:extLst>
      <p:ext uri="{BB962C8B-B14F-4D97-AF65-F5344CB8AC3E}">
        <p14:creationId xmlns:p14="http://schemas.microsoft.com/office/powerpoint/2010/main" val="2524126236"/>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FALKNER-SKAN SOLUTIONS</a:t>
            </a:r>
            <a:endParaRPr lang="fa-IR" dirty="0"/>
          </a:p>
        </p:txBody>
      </p:sp>
      <p:sp>
        <p:nvSpPr>
          <p:cNvPr id="4" name="Content Placeholder 3"/>
          <p:cNvSpPr>
            <a:spLocks noGrp="1"/>
          </p:cNvSpPr>
          <p:nvPr>
            <p:ph idx="1"/>
          </p:nvPr>
        </p:nvSpPr>
        <p:spPr/>
        <p:txBody>
          <a:bodyPr/>
          <a:lstStyle/>
          <a:p>
            <a:pPr algn="l" rtl="0"/>
            <a:r>
              <a:rPr lang="en-US" dirty="0" smtClean="0"/>
              <a:t>A whole family of similarity solutions to the boundary-layer equations were found by Falkner and </a:t>
            </a:r>
            <a:r>
              <a:rPr lang="en-US" dirty="0" err="1" smtClean="0"/>
              <a:t>Skan</a:t>
            </a:r>
            <a:r>
              <a:rPr lang="en-US" dirty="0" smtClean="0"/>
              <a:t>. </a:t>
            </a:r>
          </a:p>
          <a:p>
            <a:pPr algn="l" rtl="0"/>
            <a:r>
              <a:rPr lang="en-US" dirty="0" smtClean="0"/>
              <a:t>These solutions are obtained by seeking general similarity-type solutions and interpreting the flow field for each solution so obtained.</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401</a:t>
            </a:fld>
            <a:endParaRPr lang="fa-IR"/>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 for general similarity solutions of the form</a:t>
            </a:r>
            <a:endParaRPr lang="fa-IR" dirty="0"/>
          </a:p>
        </p:txBody>
      </p:sp>
      <p:pic>
        <p:nvPicPr>
          <p:cNvPr id="4" name="Picture 3"/>
          <p:cNvPicPr>
            <a:picLocks noChangeAspect="1" noChangeArrowheads="1"/>
          </p:cNvPicPr>
          <p:nvPr/>
        </p:nvPicPr>
        <p:blipFill>
          <a:blip r:embed="rId2" cstate="print"/>
          <a:srcRect/>
          <a:stretch>
            <a:fillRect/>
          </a:stretch>
        </p:blipFill>
        <p:spPr bwMode="auto">
          <a:xfrm>
            <a:off x="990600" y="1828800"/>
            <a:ext cx="3905250" cy="819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noChangeArrowheads="1"/>
          </p:cNvPicPr>
          <p:nvPr/>
        </p:nvPicPr>
        <p:blipFill>
          <a:blip r:embed="rId3" cstate="print"/>
          <a:srcRect/>
          <a:stretch>
            <a:fillRect/>
          </a:stretch>
        </p:blipFill>
        <p:spPr bwMode="auto">
          <a:xfrm>
            <a:off x="6019800" y="1676400"/>
            <a:ext cx="1819275"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2626" name="Picture 2"/>
          <p:cNvPicPr>
            <a:picLocks noChangeAspect="1" noChangeArrowheads="1"/>
          </p:cNvPicPr>
          <p:nvPr/>
        </p:nvPicPr>
        <p:blipFill>
          <a:blip r:embed="rId4" cstate="print"/>
          <a:srcRect/>
          <a:stretch>
            <a:fillRect/>
          </a:stretch>
        </p:blipFill>
        <p:spPr bwMode="auto">
          <a:xfrm>
            <a:off x="1981200" y="3429000"/>
            <a:ext cx="5779008" cy="914400"/>
          </a:xfrm>
          <a:prstGeom prst="rect">
            <a:avLst/>
          </a:prstGeom>
          <a:noFill/>
          <a:ln w="9525">
            <a:noFill/>
            <a:miter lim="800000"/>
            <a:headEnd/>
            <a:tailEnd/>
          </a:ln>
        </p:spPr>
      </p:pic>
      <p:sp>
        <p:nvSpPr>
          <p:cNvPr id="7" name="Rectangle 6"/>
          <p:cNvSpPr/>
          <p:nvPr/>
        </p:nvSpPr>
        <p:spPr>
          <a:xfrm>
            <a:off x="1981200" y="4648200"/>
            <a:ext cx="5952527" cy="584775"/>
          </a:xfrm>
          <a:prstGeom prst="rect">
            <a:avLst/>
          </a:prstGeom>
        </p:spPr>
        <p:txBody>
          <a:bodyPr wrap="none">
            <a:spAutoFit/>
          </a:bodyPr>
          <a:lstStyle/>
          <a:p>
            <a:pPr algn="l" rtl="0"/>
            <a:r>
              <a:rPr lang="en-US" sz="3200" dirty="0" smtClean="0"/>
              <a:t>the equation to be satisfied by </a:t>
            </a:r>
            <a:r>
              <a:rPr lang="el-GR" sz="3200" dirty="0" smtClean="0">
                <a:latin typeface="Times New Roman"/>
                <a:cs typeface="Times New Roman"/>
              </a:rPr>
              <a:t>ψ</a:t>
            </a:r>
            <a:r>
              <a:rPr lang="en-US" sz="3200" dirty="0" smtClean="0"/>
              <a:t> is</a:t>
            </a:r>
            <a:endParaRPr lang="fa-IR" sz="3200" dirty="0"/>
          </a:p>
        </p:txBody>
      </p:sp>
      <p:pic>
        <p:nvPicPr>
          <p:cNvPr id="282627" name="Picture 3"/>
          <p:cNvPicPr>
            <a:picLocks noChangeAspect="1" noChangeArrowheads="1"/>
          </p:cNvPicPr>
          <p:nvPr/>
        </p:nvPicPr>
        <p:blipFill>
          <a:blip r:embed="rId5" cstate="print"/>
          <a:srcRect/>
          <a:stretch>
            <a:fillRect/>
          </a:stretch>
        </p:blipFill>
        <p:spPr bwMode="auto">
          <a:xfrm>
            <a:off x="1447800" y="5410200"/>
            <a:ext cx="6657975" cy="120015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6F77744-0308-434A-82FC-DEB67A89E99B}" type="slidenum">
              <a:rPr lang="fa-IR" smtClean="0"/>
              <a:pPr/>
              <a:t>402</a:t>
            </a:fld>
            <a:endParaRPr lang="fa-IR"/>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2" cstate="print"/>
          <a:srcRect/>
          <a:stretch>
            <a:fillRect/>
          </a:stretch>
        </p:blipFill>
        <p:spPr bwMode="auto">
          <a:xfrm>
            <a:off x="1919289" y="152400"/>
            <a:ext cx="5167311" cy="650204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403</a:t>
            </a:fld>
            <a:endParaRPr lang="fa-IR"/>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2" cstate="print"/>
          <a:srcRect/>
          <a:stretch>
            <a:fillRect/>
          </a:stretch>
        </p:blipFill>
        <p:spPr bwMode="auto">
          <a:xfrm>
            <a:off x="152400" y="685800"/>
            <a:ext cx="8839200" cy="3370819"/>
          </a:xfrm>
          <a:prstGeom prst="rect">
            <a:avLst/>
          </a:prstGeom>
          <a:noFill/>
          <a:ln w="9525">
            <a:noFill/>
            <a:miter lim="800000"/>
            <a:headEnd/>
            <a:tailEnd/>
          </a:ln>
        </p:spPr>
      </p:pic>
      <p:pic>
        <p:nvPicPr>
          <p:cNvPr id="284675" name="Picture 3"/>
          <p:cNvPicPr>
            <a:picLocks noChangeAspect="1" noChangeArrowheads="1"/>
          </p:cNvPicPr>
          <p:nvPr/>
        </p:nvPicPr>
        <p:blipFill>
          <a:blip r:embed="rId3" cstate="print"/>
          <a:srcRect/>
          <a:stretch>
            <a:fillRect/>
          </a:stretch>
        </p:blipFill>
        <p:spPr bwMode="auto">
          <a:xfrm>
            <a:off x="304800" y="4572000"/>
            <a:ext cx="8620125"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404</a:t>
            </a:fld>
            <a:endParaRPr lang="fa-IR"/>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p:cNvPicPr>
            <a:picLocks noChangeAspect="1" noChangeArrowheads="1"/>
          </p:cNvPicPr>
          <p:nvPr/>
        </p:nvPicPr>
        <p:blipFill>
          <a:blip r:embed="rId2" cstate="print"/>
          <a:srcRect/>
          <a:stretch>
            <a:fillRect/>
          </a:stretch>
        </p:blipFill>
        <p:spPr bwMode="auto">
          <a:xfrm>
            <a:off x="38100" y="76200"/>
            <a:ext cx="9105900" cy="1485900"/>
          </a:xfrm>
          <a:prstGeom prst="rect">
            <a:avLst/>
          </a:prstGeom>
          <a:noFill/>
          <a:ln w="9525">
            <a:noFill/>
            <a:miter lim="800000"/>
            <a:headEnd/>
            <a:tailEnd/>
          </a:ln>
        </p:spPr>
      </p:pic>
      <p:pic>
        <p:nvPicPr>
          <p:cNvPr id="285699" name="Picture 3"/>
          <p:cNvPicPr>
            <a:picLocks noChangeAspect="1" noChangeArrowheads="1"/>
          </p:cNvPicPr>
          <p:nvPr/>
        </p:nvPicPr>
        <p:blipFill>
          <a:blip r:embed="rId3" cstate="print"/>
          <a:srcRect/>
          <a:stretch>
            <a:fillRect/>
          </a:stretch>
        </p:blipFill>
        <p:spPr bwMode="auto">
          <a:xfrm>
            <a:off x="0" y="1600200"/>
            <a:ext cx="9144000" cy="508202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405</a:t>
            </a:fld>
            <a:endParaRPr lang="fa-IR"/>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0" y="2293713"/>
            <a:ext cx="9144000" cy="2659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2"/>
          </p:nvPr>
        </p:nvSpPr>
        <p:spPr/>
        <p:txBody>
          <a:bodyPr/>
          <a:lstStyle/>
          <a:p>
            <a:fld id="{86F77744-0308-434A-82FC-DEB67A89E99B}" type="slidenum">
              <a:rPr lang="fa-IR" smtClean="0"/>
              <a:pPr/>
              <a:t>406</a:t>
            </a:fld>
            <a:endParaRPr lang="fa-IR"/>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procedure</a:t>
            </a:r>
            <a:endParaRPr lang="fa-IR" dirty="0"/>
          </a:p>
        </p:txBody>
      </p:sp>
      <p:pic>
        <p:nvPicPr>
          <p:cNvPr id="3" name="Picture 3"/>
          <p:cNvPicPr>
            <a:picLocks noChangeAspect="1" noChangeArrowheads="1"/>
          </p:cNvPicPr>
          <p:nvPr/>
        </p:nvPicPr>
        <p:blipFill>
          <a:blip r:embed="rId2" cstate="print"/>
          <a:srcRect/>
          <a:stretch>
            <a:fillRect/>
          </a:stretch>
        </p:blipFill>
        <p:spPr bwMode="auto">
          <a:xfrm>
            <a:off x="-28576" y="1447800"/>
            <a:ext cx="9172576" cy="1954358"/>
          </a:xfrm>
          <a:prstGeom prst="rect">
            <a:avLst/>
          </a:prstGeom>
          <a:noFill/>
          <a:ln w="9525">
            <a:noFill/>
            <a:miter lim="800000"/>
            <a:headEnd/>
            <a:tailEnd/>
          </a:ln>
        </p:spPr>
      </p:pic>
      <p:pic>
        <p:nvPicPr>
          <p:cNvPr id="287746" name="Picture 2"/>
          <p:cNvPicPr>
            <a:picLocks noChangeAspect="1" noChangeArrowheads="1"/>
          </p:cNvPicPr>
          <p:nvPr/>
        </p:nvPicPr>
        <p:blipFill>
          <a:blip r:embed="rId3" cstate="print"/>
          <a:srcRect/>
          <a:stretch>
            <a:fillRect/>
          </a:stretch>
        </p:blipFill>
        <p:spPr bwMode="auto">
          <a:xfrm>
            <a:off x="2590800" y="3733800"/>
            <a:ext cx="4143375" cy="22764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407</a:t>
            </a:fld>
            <a:endParaRPr lang="fa-IR"/>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1" name="Picture 3"/>
          <p:cNvPicPr>
            <a:picLocks noChangeAspect="1" noChangeArrowheads="1"/>
          </p:cNvPicPr>
          <p:nvPr/>
        </p:nvPicPr>
        <p:blipFill>
          <a:blip r:embed="rId2" cstate="print"/>
          <a:srcRect/>
          <a:stretch>
            <a:fillRect/>
          </a:stretch>
        </p:blipFill>
        <p:spPr bwMode="auto">
          <a:xfrm>
            <a:off x="147638" y="304800"/>
            <a:ext cx="8848725" cy="847725"/>
          </a:xfrm>
          <a:prstGeom prst="rect">
            <a:avLst/>
          </a:prstGeom>
          <a:noFill/>
          <a:ln w="9525">
            <a:noFill/>
            <a:miter lim="800000"/>
            <a:headEnd/>
            <a:tailEnd/>
          </a:ln>
        </p:spPr>
      </p:pic>
      <p:pic>
        <p:nvPicPr>
          <p:cNvPr id="288772" name="Picture 4"/>
          <p:cNvPicPr>
            <a:picLocks noChangeAspect="1" noChangeArrowheads="1"/>
          </p:cNvPicPr>
          <p:nvPr/>
        </p:nvPicPr>
        <p:blipFill>
          <a:blip r:embed="rId3" cstate="print"/>
          <a:srcRect/>
          <a:stretch>
            <a:fillRect/>
          </a:stretch>
        </p:blipFill>
        <p:spPr bwMode="auto">
          <a:xfrm>
            <a:off x="3048000" y="1371600"/>
            <a:ext cx="3543300" cy="1685925"/>
          </a:xfrm>
          <a:prstGeom prst="rect">
            <a:avLst/>
          </a:prstGeom>
          <a:noFill/>
          <a:ln w="9525">
            <a:noFill/>
            <a:miter lim="800000"/>
            <a:headEnd/>
            <a:tailEnd/>
          </a:ln>
        </p:spPr>
      </p:pic>
      <p:pic>
        <p:nvPicPr>
          <p:cNvPr id="288773" name="Picture 5"/>
          <p:cNvPicPr>
            <a:picLocks noChangeAspect="1" noChangeArrowheads="1"/>
          </p:cNvPicPr>
          <p:nvPr/>
        </p:nvPicPr>
        <p:blipFill>
          <a:blip r:embed="rId4" cstate="print"/>
          <a:srcRect/>
          <a:stretch>
            <a:fillRect/>
          </a:stretch>
        </p:blipFill>
        <p:spPr bwMode="auto">
          <a:xfrm>
            <a:off x="209550" y="2990850"/>
            <a:ext cx="8724900" cy="876300"/>
          </a:xfrm>
          <a:prstGeom prst="rect">
            <a:avLst/>
          </a:prstGeom>
          <a:noFill/>
          <a:ln w="9525">
            <a:noFill/>
            <a:miter lim="800000"/>
            <a:headEnd/>
            <a:tailEnd/>
          </a:ln>
        </p:spPr>
      </p:pic>
      <p:pic>
        <p:nvPicPr>
          <p:cNvPr id="288774" name="Picture 6"/>
          <p:cNvPicPr>
            <a:picLocks noChangeAspect="1" noChangeArrowheads="1"/>
          </p:cNvPicPr>
          <p:nvPr/>
        </p:nvPicPr>
        <p:blipFill>
          <a:blip r:embed="rId5" cstate="print"/>
          <a:srcRect/>
          <a:stretch>
            <a:fillRect/>
          </a:stretch>
        </p:blipFill>
        <p:spPr bwMode="auto">
          <a:xfrm>
            <a:off x="2895600" y="4114800"/>
            <a:ext cx="3514725" cy="762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408</a:t>
            </a:fld>
            <a:endParaRPr lang="fa-IR"/>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OVER A WEDGE</a:t>
            </a:r>
            <a:endParaRPr lang="fa-IR" dirty="0"/>
          </a:p>
        </p:txBody>
      </p:sp>
      <p:pic>
        <p:nvPicPr>
          <p:cNvPr id="251906" name="Picture 2"/>
          <p:cNvPicPr>
            <a:picLocks noChangeAspect="1" noChangeArrowheads="1"/>
          </p:cNvPicPr>
          <p:nvPr/>
        </p:nvPicPr>
        <p:blipFill>
          <a:blip r:embed="rId2" cstate="print"/>
          <a:srcRect/>
          <a:stretch>
            <a:fillRect/>
          </a:stretch>
        </p:blipFill>
        <p:spPr bwMode="auto">
          <a:xfrm>
            <a:off x="1" y="1219200"/>
            <a:ext cx="9144000" cy="1377491"/>
          </a:xfrm>
          <a:prstGeom prst="rect">
            <a:avLst/>
          </a:prstGeom>
          <a:noFill/>
          <a:ln w="9525">
            <a:noFill/>
            <a:miter lim="800000"/>
            <a:headEnd/>
            <a:tailEnd/>
          </a:ln>
        </p:spPr>
      </p:pic>
      <p:pic>
        <p:nvPicPr>
          <p:cNvPr id="251907" name="Picture 3"/>
          <p:cNvPicPr>
            <a:picLocks noChangeAspect="1" noChangeArrowheads="1"/>
          </p:cNvPicPr>
          <p:nvPr/>
        </p:nvPicPr>
        <p:blipFill>
          <a:blip r:embed="rId3" cstate="print"/>
          <a:srcRect/>
          <a:stretch>
            <a:fillRect/>
          </a:stretch>
        </p:blipFill>
        <p:spPr bwMode="auto">
          <a:xfrm>
            <a:off x="2971800" y="3505200"/>
            <a:ext cx="3352800" cy="207084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409</a:t>
            </a:fld>
            <a:endParaRPr lang="fa-I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tensor relating shear stress to deformation:</a:t>
            </a:r>
            <a:endParaRPr lang="fa-IR" dirty="0"/>
          </a:p>
        </p:txBody>
      </p:sp>
      <p:sp>
        <p:nvSpPr>
          <p:cNvPr id="3" name="Content Placeholder 2"/>
          <p:cNvSpPr>
            <a:spLocks noGrp="1"/>
          </p:cNvSpPr>
          <p:nvPr>
            <p:ph idx="1"/>
          </p:nvPr>
        </p:nvSpPr>
        <p:spPr/>
        <p:txBody>
          <a:bodyPr>
            <a:normAutofit/>
          </a:bodyPr>
          <a:lstStyle/>
          <a:p>
            <a:pPr algn="l" rtl="0"/>
            <a:r>
              <a:rPr lang="en-US" sz="2500" dirty="0" smtClean="0"/>
              <a:t>There are </a:t>
            </a:r>
            <a:r>
              <a:rPr lang="en-US" sz="2500" dirty="0" smtClean="0">
                <a:solidFill>
                  <a:srgbClr val="FF0000"/>
                </a:solidFill>
              </a:rPr>
              <a:t>nine elements in the shear-stress tensor </a:t>
            </a:r>
            <a:r>
              <a:rPr lang="en-US" sz="2500" dirty="0" err="1" smtClean="0">
                <a:solidFill>
                  <a:srgbClr val="FF0000"/>
                </a:solidFill>
              </a:rPr>
              <a:t>τ</a:t>
            </a:r>
            <a:r>
              <a:rPr lang="en-US" sz="2500" i="1" dirty="0" err="1" smtClean="0">
                <a:solidFill>
                  <a:srgbClr val="FF0000"/>
                </a:solidFill>
              </a:rPr>
              <a:t>ij</a:t>
            </a:r>
            <a:r>
              <a:rPr lang="en-US" sz="2500" i="1" dirty="0" smtClean="0"/>
              <a:t>, and each of these elements </a:t>
            </a:r>
            <a:r>
              <a:rPr lang="en-US" sz="2500" dirty="0" smtClean="0"/>
              <a:t>may be expressed as a linear combination of the nine elements in the deformation-rate tensor </a:t>
            </a:r>
            <a:r>
              <a:rPr lang="en-US" sz="2500" i="1" dirty="0" err="1" smtClean="0"/>
              <a:t>ekl</a:t>
            </a:r>
            <a:endParaRPr lang="en-US" sz="2500" dirty="0" smtClean="0"/>
          </a:p>
          <a:p>
            <a:pPr algn="l" rtl="0"/>
            <a:r>
              <a:rPr lang="en-US" sz="2500" dirty="0" smtClean="0"/>
              <a:t> That is, </a:t>
            </a:r>
            <a:r>
              <a:rPr lang="en-US" sz="2500" dirty="0" smtClean="0">
                <a:solidFill>
                  <a:srgbClr val="FF0000"/>
                </a:solidFill>
              </a:rPr>
              <a:t>each of the nine elements of </a:t>
            </a:r>
            <a:r>
              <a:rPr lang="en-US" sz="2500" dirty="0" err="1" smtClean="0">
                <a:solidFill>
                  <a:srgbClr val="FF0000"/>
                </a:solidFill>
              </a:rPr>
              <a:t>τ</a:t>
            </a:r>
            <a:r>
              <a:rPr lang="en-US" sz="2500" i="1" dirty="0" err="1" smtClean="0">
                <a:solidFill>
                  <a:srgbClr val="FF0000"/>
                </a:solidFill>
              </a:rPr>
              <a:t>ij</a:t>
            </a:r>
            <a:r>
              <a:rPr lang="en-US" sz="2500" i="1" dirty="0" smtClean="0">
                <a:solidFill>
                  <a:srgbClr val="FF0000"/>
                </a:solidFill>
              </a:rPr>
              <a:t> will, in general, be a linear combination of the nine elements of </a:t>
            </a:r>
            <a:r>
              <a:rPr lang="en-US" sz="2500" i="1" dirty="0" err="1" smtClean="0">
                <a:solidFill>
                  <a:srgbClr val="FF0000"/>
                </a:solidFill>
              </a:rPr>
              <a:t>ekl</a:t>
            </a:r>
            <a:r>
              <a:rPr lang="en-US" sz="2500" i="1" dirty="0" smtClean="0">
                <a:solidFill>
                  <a:srgbClr val="FF0000"/>
                </a:solidFill>
              </a:rPr>
              <a:t> so that </a:t>
            </a:r>
            <a:r>
              <a:rPr lang="en-US" sz="2500" dirty="0" smtClean="0">
                <a:solidFill>
                  <a:srgbClr val="FF0000"/>
                </a:solidFill>
              </a:rPr>
              <a:t>81 parameters are needed to relate </a:t>
            </a:r>
            <a:r>
              <a:rPr lang="en-US" sz="2500" dirty="0" err="1" smtClean="0">
                <a:solidFill>
                  <a:srgbClr val="FF0000"/>
                </a:solidFill>
              </a:rPr>
              <a:t>τ</a:t>
            </a:r>
            <a:r>
              <a:rPr lang="en-US" sz="2500" i="1" dirty="0" err="1" smtClean="0">
                <a:solidFill>
                  <a:srgbClr val="FF0000"/>
                </a:solidFill>
              </a:rPr>
              <a:t>ij</a:t>
            </a:r>
            <a:r>
              <a:rPr lang="en-US" sz="2500" i="1" dirty="0" smtClean="0">
                <a:solidFill>
                  <a:srgbClr val="FF0000"/>
                </a:solidFill>
              </a:rPr>
              <a:t> to </a:t>
            </a:r>
            <a:r>
              <a:rPr lang="en-US" sz="2500" i="1" dirty="0" err="1" smtClean="0">
                <a:solidFill>
                  <a:srgbClr val="FF0000"/>
                </a:solidFill>
              </a:rPr>
              <a:t>ekl</a:t>
            </a:r>
            <a:r>
              <a:rPr lang="en-US" sz="2500" i="1" dirty="0" smtClean="0">
                <a:solidFill>
                  <a:srgbClr val="FF0000"/>
                </a:solidFill>
              </a:rPr>
              <a:t>. </a:t>
            </a:r>
            <a:r>
              <a:rPr lang="en-US" sz="2500" i="1" dirty="0" smtClean="0"/>
              <a:t>This means that a </a:t>
            </a:r>
            <a:r>
              <a:rPr lang="en-US" sz="2500" i="1" dirty="0" smtClean="0">
                <a:solidFill>
                  <a:srgbClr val="FF0000"/>
                </a:solidFill>
              </a:rPr>
              <a:t>tensor of rank 4 is </a:t>
            </a:r>
            <a:r>
              <a:rPr lang="en-US" sz="2500" dirty="0" smtClean="0">
                <a:solidFill>
                  <a:srgbClr val="FF0000"/>
                </a:solidFill>
              </a:rPr>
              <a:t>required</a:t>
            </a:r>
            <a:r>
              <a:rPr lang="en-US" sz="2500" dirty="0" smtClean="0"/>
              <a:t>. So that:</a:t>
            </a:r>
            <a:endParaRPr lang="fa-IR" sz="2500" dirty="0"/>
          </a:p>
        </p:txBody>
      </p:sp>
      <p:pic>
        <p:nvPicPr>
          <p:cNvPr id="16386" name="Picture 2"/>
          <p:cNvPicPr>
            <a:picLocks noChangeAspect="1" noChangeArrowheads="1"/>
          </p:cNvPicPr>
          <p:nvPr/>
        </p:nvPicPr>
        <p:blipFill>
          <a:blip r:embed="rId3" cstate="print"/>
          <a:srcRect/>
          <a:stretch>
            <a:fillRect/>
          </a:stretch>
        </p:blipFill>
        <p:spPr bwMode="auto">
          <a:xfrm>
            <a:off x="3200400" y="4953000"/>
            <a:ext cx="2343150" cy="11239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41</a:t>
            </a:fld>
            <a:endParaRPr lang="fa-IR"/>
          </a:p>
        </p:txBody>
      </p:sp>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cstate="print"/>
          <a:srcRect/>
          <a:stretch>
            <a:fillRect/>
          </a:stretch>
        </p:blipFill>
        <p:spPr bwMode="auto">
          <a:xfrm>
            <a:off x="2743200" y="381000"/>
            <a:ext cx="3314700" cy="838200"/>
          </a:xfrm>
          <a:prstGeom prst="rect">
            <a:avLst/>
          </a:prstGeom>
          <a:noFill/>
          <a:ln w="9525">
            <a:noFill/>
            <a:miter lim="800000"/>
            <a:headEnd/>
            <a:tailEnd/>
          </a:ln>
        </p:spPr>
      </p:pic>
      <p:pic>
        <p:nvPicPr>
          <p:cNvPr id="252931" name="Picture 3"/>
          <p:cNvPicPr>
            <a:picLocks noChangeAspect="1" noChangeArrowheads="1"/>
          </p:cNvPicPr>
          <p:nvPr/>
        </p:nvPicPr>
        <p:blipFill>
          <a:blip r:embed="rId3" cstate="print"/>
          <a:srcRect/>
          <a:stretch>
            <a:fillRect/>
          </a:stretch>
        </p:blipFill>
        <p:spPr bwMode="auto">
          <a:xfrm>
            <a:off x="2590800" y="1371600"/>
            <a:ext cx="3276600" cy="1257300"/>
          </a:xfrm>
          <a:prstGeom prst="rect">
            <a:avLst/>
          </a:prstGeom>
          <a:noFill/>
          <a:ln w="9525">
            <a:noFill/>
            <a:miter lim="800000"/>
            <a:headEnd/>
            <a:tailEnd/>
          </a:ln>
        </p:spPr>
      </p:pic>
      <p:pic>
        <p:nvPicPr>
          <p:cNvPr id="252932" name="Picture 4"/>
          <p:cNvPicPr>
            <a:picLocks noChangeAspect="1" noChangeArrowheads="1"/>
          </p:cNvPicPr>
          <p:nvPr/>
        </p:nvPicPr>
        <p:blipFill>
          <a:blip r:embed="rId4" cstate="print"/>
          <a:srcRect/>
          <a:stretch>
            <a:fillRect/>
          </a:stretch>
        </p:blipFill>
        <p:spPr bwMode="auto">
          <a:xfrm>
            <a:off x="2000250" y="2809875"/>
            <a:ext cx="5143500" cy="1238250"/>
          </a:xfrm>
          <a:prstGeom prst="rect">
            <a:avLst/>
          </a:prstGeom>
          <a:noFill/>
          <a:ln w="9525">
            <a:noFill/>
            <a:miter lim="800000"/>
            <a:headEnd/>
            <a:tailEnd/>
          </a:ln>
        </p:spPr>
      </p:pic>
      <p:pic>
        <p:nvPicPr>
          <p:cNvPr id="252933" name="Picture 5"/>
          <p:cNvPicPr>
            <a:picLocks noChangeAspect="1" noChangeArrowheads="1"/>
          </p:cNvPicPr>
          <p:nvPr/>
        </p:nvPicPr>
        <p:blipFill>
          <a:blip r:embed="rId5" cstate="print"/>
          <a:srcRect/>
          <a:stretch>
            <a:fillRect/>
          </a:stretch>
        </p:blipFill>
        <p:spPr bwMode="auto">
          <a:xfrm>
            <a:off x="2819400" y="4038600"/>
            <a:ext cx="3257550" cy="125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ight Arrow 7"/>
          <p:cNvSpPr/>
          <p:nvPr/>
        </p:nvSpPr>
        <p:spPr>
          <a:xfrm>
            <a:off x="1066800" y="4419600"/>
            <a:ext cx="1143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410</a:t>
            </a:fld>
            <a:endParaRPr lang="fa-IR"/>
          </a:p>
        </p:txBody>
      </p:sp>
      <p:grpSp>
        <p:nvGrpSpPr>
          <p:cNvPr id="3" name="Group 2"/>
          <p:cNvGrpSpPr/>
          <p:nvPr/>
        </p:nvGrpSpPr>
        <p:grpSpPr>
          <a:xfrm>
            <a:off x="-152400" y="930275"/>
            <a:ext cx="1981200" cy="2133600"/>
            <a:chOff x="6686550" y="4191000"/>
            <a:chExt cx="1981200" cy="2133600"/>
          </a:xfrm>
        </p:grpSpPr>
        <p:sp>
          <p:nvSpPr>
            <p:cNvPr id="2" name="Right Triangle 1"/>
            <p:cNvSpPr/>
            <p:nvPr/>
          </p:nvSpPr>
          <p:spPr>
            <a:xfrm>
              <a:off x="6686550" y="4191000"/>
              <a:ext cx="1981200" cy="10668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flipV="1">
              <a:off x="6686550" y="5257800"/>
              <a:ext cx="1981200" cy="10668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ight Arrow 3"/>
          <p:cNvSpPr/>
          <p:nvPr/>
        </p:nvSpPr>
        <p:spPr>
          <a:xfrm flipH="1">
            <a:off x="2000250" y="1871663"/>
            <a:ext cx="590550" cy="293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762000" y="1066800"/>
            <a:ext cx="9906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62000" y="2225675"/>
            <a:ext cx="952500" cy="584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cstate="print"/>
          <a:srcRect/>
          <a:stretch>
            <a:fillRect/>
          </a:stretch>
        </p:blipFill>
        <p:spPr bwMode="auto">
          <a:xfrm>
            <a:off x="3276600" y="381000"/>
            <a:ext cx="2305050" cy="1333500"/>
          </a:xfrm>
          <a:prstGeom prst="rect">
            <a:avLst/>
          </a:prstGeom>
          <a:noFill/>
          <a:ln w="9525">
            <a:noFill/>
            <a:miter lim="800000"/>
            <a:headEnd/>
            <a:tailEnd/>
          </a:ln>
        </p:spPr>
      </p:pic>
      <p:pic>
        <p:nvPicPr>
          <p:cNvPr id="253955" name="Picture 3"/>
          <p:cNvPicPr>
            <a:picLocks noChangeAspect="1" noChangeArrowheads="1"/>
          </p:cNvPicPr>
          <p:nvPr/>
        </p:nvPicPr>
        <p:blipFill>
          <a:blip r:embed="rId3" cstate="print"/>
          <a:srcRect/>
          <a:stretch>
            <a:fillRect/>
          </a:stretch>
        </p:blipFill>
        <p:spPr bwMode="auto">
          <a:xfrm>
            <a:off x="1752600" y="1676400"/>
            <a:ext cx="5657850" cy="1276350"/>
          </a:xfrm>
          <a:prstGeom prst="rect">
            <a:avLst/>
          </a:prstGeom>
          <a:noFill/>
          <a:ln w="9525">
            <a:noFill/>
            <a:miter lim="800000"/>
            <a:headEnd/>
            <a:tailEnd/>
          </a:ln>
        </p:spPr>
      </p:pic>
      <p:pic>
        <p:nvPicPr>
          <p:cNvPr id="253956" name="Picture 4"/>
          <p:cNvPicPr>
            <a:picLocks noChangeAspect="1" noChangeArrowheads="1"/>
          </p:cNvPicPr>
          <p:nvPr/>
        </p:nvPicPr>
        <p:blipFill>
          <a:blip r:embed="rId4" cstate="print"/>
          <a:srcRect/>
          <a:stretch>
            <a:fillRect/>
          </a:stretch>
        </p:blipFill>
        <p:spPr bwMode="auto">
          <a:xfrm>
            <a:off x="1828800" y="3124200"/>
            <a:ext cx="5381625" cy="120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411</a:t>
            </a:fld>
            <a:endParaRPr lang="fa-IR"/>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problem to be solved for the</a:t>
            </a:r>
            <a:br>
              <a:rPr lang="en-US" dirty="0" smtClean="0"/>
            </a:br>
            <a:r>
              <a:rPr lang="en-US" dirty="0" smtClean="0"/>
              <a:t>function f is</a:t>
            </a:r>
            <a:endParaRPr lang="fa-IR" dirty="0"/>
          </a:p>
        </p:txBody>
      </p:sp>
      <p:pic>
        <p:nvPicPr>
          <p:cNvPr id="254978" name="Picture 2"/>
          <p:cNvPicPr>
            <a:picLocks noChangeAspect="1" noChangeArrowheads="1"/>
          </p:cNvPicPr>
          <p:nvPr/>
        </p:nvPicPr>
        <p:blipFill>
          <a:blip r:embed="rId2" cstate="print"/>
          <a:srcRect/>
          <a:stretch>
            <a:fillRect/>
          </a:stretch>
        </p:blipFill>
        <p:spPr bwMode="auto">
          <a:xfrm>
            <a:off x="2438400" y="1447800"/>
            <a:ext cx="3962400" cy="1954642"/>
          </a:xfrm>
          <a:prstGeom prst="rect">
            <a:avLst/>
          </a:prstGeom>
          <a:noFill/>
          <a:ln w="9525">
            <a:noFill/>
            <a:miter lim="800000"/>
            <a:headEnd/>
            <a:tailEnd/>
          </a:ln>
        </p:spPr>
      </p:pic>
      <p:pic>
        <p:nvPicPr>
          <p:cNvPr id="254979" name="Picture 3"/>
          <p:cNvPicPr>
            <a:picLocks noChangeAspect="1" noChangeArrowheads="1"/>
          </p:cNvPicPr>
          <p:nvPr/>
        </p:nvPicPr>
        <p:blipFill>
          <a:blip r:embed="rId3" cstate="print"/>
          <a:srcRect/>
          <a:stretch>
            <a:fillRect/>
          </a:stretch>
        </p:blipFill>
        <p:spPr bwMode="auto">
          <a:xfrm>
            <a:off x="0" y="3580614"/>
            <a:ext cx="9144000" cy="129618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412</a:t>
            </a:fld>
            <a:endParaRPr lang="fa-IR"/>
          </a:p>
        </p:txBody>
      </p:sp>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56002" name="Picture 2"/>
          <p:cNvPicPr>
            <a:picLocks noChangeAspect="1" noChangeArrowheads="1"/>
          </p:cNvPicPr>
          <p:nvPr/>
        </p:nvPicPr>
        <p:blipFill>
          <a:blip r:embed="rId2" cstate="print"/>
          <a:srcRect/>
          <a:stretch>
            <a:fillRect/>
          </a:stretch>
        </p:blipFill>
        <p:spPr bwMode="auto">
          <a:xfrm>
            <a:off x="1219200" y="1600200"/>
            <a:ext cx="6829425" cy="43624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413</a:t>
            </a:fld>
            <a:endParaRPr lang="fa-IR"/>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STAGNATION-POINT FLOW</a:t>
            </a:r>
            <a:endParaRPr lang="fa-IR" dirty="0"/>
          </a:p>
        </p:txBody>
      </p:sp>
      <p:pic>
        <p:nvPicPr>
          <p:cNvPr id="257026" name="Picture 2"/>
          <p:cNvPicPr>
            <a:picLocks noChangeAspect="1" noChangeArrowheads="1"/>
          </p:cNvPicPr>
          <p:nvPr/>
        </p:nvPicPr>
        <p:blipFill>
          <a:blip r:embed="rId2" cstate="print"/>
          <a:srcRect/>
          <a:stretch>
            <a:fillRect/>
          </a:stretch>
        </p:blipFill>
        <p:spPr bwMode="auto">
          <a:xfrm>
            <a:off x="0" y="1219200"/>
            <a:ext cx="9144000" cy="229503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414</a:t>
            </a:fld>
            <a:endParaRPr lang="fa-IR"/>
          </a:p>
        </p:txBody>
      </p:sp>
      <p:sp>
        <p:nvSpPr>
          <p:cNvPr id="3" name="Rectangle 2"/>
          <p:cNvSpPr/>
          <p:nvPr/>
        </p:nvSpPr>
        <p:spPr>
          <a:xfrm>
            <a:off x="3429000" y="3733800"/>
            <a:ext cx="228600" cy="2819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Arrow 4"/>
          <p:cNvSpPr/>
          <p:nvPr/>
        </p:nvSpPr>
        <p:spPr>
          <a:xfrm>
            <a:off x="685800" y="6147655"/>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85800" y="3868858"/>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685800" y="4172191"/>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85800" y="4444511"/>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85800" y="4736122"/>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85800" y="5039455"/>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85800" y="5311775"/>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85800" y="5603386"/>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85800" y="5906719"/>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485900" y="3190875"/>
            <a:ext cx="4505325" cy="798709"/>
          </a:xfrm>
          <a:custGeom>
            <a:avLst/>
            <a:gdLst>
              <a:gd name="connsiteX0" fmla="*/ 0 w 4505325"/>
              <a:gd name="connsiteY0" fmla="*/ 790575 h 798709"/>
              <a:gd name="connsiteX1" fmla="*/ 1524000 w 4505325"/>
              <a:gd name="connsiteY1" fmla="*/ 704850 h 798709"/>
              <a:gd name="connsiteX2" fmla="*/ 2333625 w 4505325"/>
              <a:gd name="connsiteY2" fmla="*/ 123825 h 798709"/>
              <a:gd name="connsiteX3" fmla="*/ 3095625 w 4505325"/>
              <a:gd name="connsiteY3" fmla="*/ 0 h 798709"/>
              <a:gd name="connsiteX4" fmla="*/ 3095625 w 4505325"/>
              <a:gd name="connsiteY4" fmla="*/ 0 h 798709"/>
              <a:gd name="connsiteX5" fmla="*/ 4505325 w 4505325"/>
              <a:gd name="connsiteY5" fmla="*/ 47625 h 79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5325" h="798709">
                <a:moveTo>
                  <a:pt x="0" y="790575"/>
                </a:moveTo>
                <a:cubicBezTo>
                  <a:pt x="567531" y="803275"/>
                  <a:pt x="1135063" y="815975"/>
                  <a:pt x="1524000" y="704850"/>
                </a:cubicBezTo>
                <a:cubicBezTo>
                  <a:pt x="1912937" y="593725"/>
                  <a:pt x="2071688" y="241300"/>
                  <a:pt x="2333625" y="123825"/>
                </a:cubicBezTo>
                <a:cubicBezTo>
                  <a:pt x="2595562" y="6350"/>
                  <a:pt x="3095625" y="0"/>
                  <a:pt x="3095625" y="0"/>
                </a:cubicBezTo>
                <a:lnTo>
                  <a:pt x="3095625" y="0"/>
                </a:lnTo>
                <a:lnTo>
                  <a:pt x="4505325" y="476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flipV="1">
            <a:off x="1562100" y="6427700"/>
            <a:ext cx="4505325" cy="430299"/>
          </a:xfrm>
          <a:custGeom>
            <a:avLst/>
            <a:gdLst>
              <a:gd name="connsiteX0" fmla="*/ 0 w 4505325"/>
              <a:gd name="connsiteY0" fmla="*/ 790575 h 798709"/>
              <a:gd name="connsiteX1" fmla="*/ 1524000 w 4505325"/>
              <a:gd name="connsiteY1" fmla="*/ 704850 h 798709"/>
              <a:gd name="connsiteX2" fmla="*/ 2333625 w 4505325"/>
              <a:gd name="connsiteY2" fmla="*/ 123825 h 798709"/>
              <a:gd name="connsiteX3" fmla="*/ 3095625 w 4505325"/>
              <a:gd name="connsiteY3" fmla="*/ 0 h 798709"/>
              <a:gd name="connsiteX4" fmla="*/ 3095625 w 4505325"/>
              <a:gd name="connsiteY4" fmla="*/ 0 h 798709"/>
              <a:gd name="connsiteX5" fmla="*/ 4505325 w 4505325"/>
              <a:gd name="connsiteY5" fmla="*/ 47625 h 79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5325" h="798709">
                <a:moveTo>
                  <a:pt x="0" y="790575"/>
                </a:moveTo>
                <a:cubicBezTo>
                  <a:pt x="567531" y="803275"/>
                  <a:pt x="1135063" y="815975"/>
                  <a:pt x="1524000" y="704850"/>
                </a:cubicBezTo>
                <a:cubicBezTo>
                  <a:pt x="1912937" y="593725"/>
                  <a:pt x="2071688" y="241300"/>
                  <a:pt x="2333625" y="123825"/>
                </a:cubicBezTo>
                <a:cubicBezTo>
                  <a:pt x="2595562" y="6350"/>
                  <a:pt x="3095625" y="0"/>
                  <a:pt x="3095625" y="0"/>
                </a:cubicBezTo>
                <a:lnTo>
                  <a:pt x="3095625" y="0"/>
                </a:lnTo>
                <a:lnTo>
                  <a:pt x="4505325" y="4762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485900" y="5077879"/>
            <a:ext cx="1866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rot="20721464">
            <a:off x="1852612" y="4321594"/>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485640">
            <a:off x="1923168" y="5648521"/>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2687785" y="4980820"/>
            <a:ext cx="685800" cy="194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lstStyle/>
          <a:p>
            <a:r>
              <a:rPr lang="en-US" dirty="0" smtClean="0"/>
              <a:t>Solution:</a:t>
            </a:r>
            <a:endParaRPr lang="fa-IR" dirty="0"/>
          </a:p>
        </p:txBody>
      </p:sp>
      <p:pic>
        <p:nvPicPr>
          <p:cNvPr id="258050" name="Picture 2"/>
          <p:cNvPicPr>
            <a:picLocks noChangeAspect="1" noChangeArrowheads="1"/>
          </p:cNvPicPr>
          <p:nvPr/>
        </p:nvPicPr>
        <p:blipFill>
          <a:blip r:embed="rId2" cstate="print"/>
          <a:srcRect/>
          <a:stretch>
            <a:fillRect/>
          </a:stretch>
        </p:blipFill>
        <p:spPr bwMode="auto">
          <a:xfrm>
            <a:off x="4343401" y="304800"/>
            <a:ext cx="4217282"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415</a:t>
            </a:fld>
            <a:endParaRPr lang="fa-IR"/>
          </a:p>
        </p:txBody>
      </p:sp>
      <p:pic>
        <p:nvPicPr>
          <p:cNvPr id="5" name="Picture 3"/>
          <p:cNvPicPr>
            <a:picLocks noChangeAspect="1" noChangeArrowheads="1"/>
          </p:cNvPicPr>
          <p:nvPr/>
        </p:nvPicPr>
        <p:blipFill>
          <a:blip r:embed="rId3" cstate="print"/>
          <a:srcRect/>
          <a:stretch>
            <a:fillRect/>
          </a:stretch>
        </p:blipFill>
        <p:spPr bwMode="auto">
          <a:xfrm>
            <a:off x="304800" y="1914571"/>
            <a:ext cx="3352800" cy="20708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dirty="0" smtClean="0"/>
              <a:t>FLOW IN A CONVERGENT</a:t>
            </a:r>
            <a:r>
              <a:rPr lang="fa-IR" dirty="0" smtClean="0"/>
              <a:t> </a:t>
            </a:r>
            <a:r>
              <a:rPr lang="en-US" dirty="0" smtClean="0"/>
              <a:t>CHANNEL</a:t>
            </a:r>
            <a:endParaRPr lang="fa-IR" dirty="0"/>
          </a:p>
        </p:txBody>
      </p:sp>
      <p:pic>
        <p:nvPicPr>
          <p:cNvPr id="259074" name="Picture 2"/>
          <p:cNvPicPr>
            <a:picLocks noChangeAspect="1" noChangeArrowheads="1"/>
          </p:cNvPicPr>
          <p:nvPr/>
        </p:nvPicPr>
        <p:blipFill>
          <a:blip r:embed="rId2" cstate="print"/>
          <a:srcRect/>
          <a:stretch>
            <a:fillRect/>
          </a:stretch>
        </p:blipFill>
        <p:spPr bwMode="auto">
          <a:xfrm>
            <a:off x="0" y="1295400"/>
            <a:ext cx="8985739" cy="5562600"/>
          </a:xfrm>
          <a:prstGeom prst="rect">
            <a:avLst/>
          </a:prstGeom>
          <a:noFill/>
          <a:ln w="9525">
            <a:noFill/>
            <a:miter lim="800000"/>
            <a:headEnd/>
            <a:tailEnd/>
          </a:ln>
        </p:spPr>
      </p:pic>
      <p:pic>
        <p:nvPicPr>
          <p:cNvPr id="259075" name="Picture 3"/>
          <p:cNvPicPr>
            <a:picLocks noChangeAspect="1" noChangeArrowheads="1"/>
          </p:cNvPicPr>
          <p:nvPr/>
        </p:nvPicPr>
        <p:blipFill>
          <a:blip r:embed="rId3" cstate="print"/>
          <a:srcRect/>
          <a:stretch>
            <a:fillRect/>
          </a:stretch>
        </p:blipFill>
        <p:spPr bwMode="auto">
          <a:xfrm>
            <a:off x="1" y="1981200"/>
            <a:ext cx="9144000" cy="1037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416</a:t>
            </a:fld>
            <a:endParaRPr lang="fa-IR"/>
          </a:p>
        </p:txBody>
      </p:sp>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cstate="print"/>
          <a:srcRect/>
          <a:stretch>
            <a:fillRect/>
          </a:stretch>
        </p:blipFill>
        <p:spPr bwMode="auto">
          <a:xfrm>
            <a:off x="533400" y="228600"/>
            <a:ext cx="2362200" cy="1833671"/>
          </a:xfrm>
          <a:prstGeom prst="rect">
            <a:avLst/>
          </a:prstGeom>
          <a:noFill/>
          <a:ln w="9525">
            <a:noFill/>
            <a:miter lim="800000"/>
            <a:headEnd/>
            <a:tailEnd/>
          </a:ln>
        </p:spPr>
      </p:pic>
      <p:pic>
        <p:nvPicPr>
          <p:cNvPr id="260099" name="Picture 3"/>
          <p:cNvPicPr>
            <a:picLocks noChangeAspect="1" noChangeArrowheads="1"/>
          </p:cNvPicPr>
          <p:nvPr/>
        </p:nvPicPr>
        <p:blipFill>
          <a:blip r:embed="rId3" cstate="print"/>
          <a:srcRect/>
          <a:stretch>
            <a:fillRect/>
          </a:stretch>
        </p:blipFill>
        <p:spPr bwMode="auto">
          <a:xfrm>
            <a:off x="4114800" y="381000"/>
            <a:ext cx="2314575" cy="828675"/>
          </a:xfrm>
          <a:prstGeom prst="rect">
            <a:avLst/>
          </a:prstGeom>
          <a:noFill/>
          <a:ln w="9525">
            <a:noFill/>
            <a:miter lim="800000"/>
            <a:headEnd/>
            <a:tailEnd/>
          </a:ln>
        </p:spPr>
      </p:pic>
      <p:pic>
        <p:nvPicPr>
          <p:cNvPr id="260100" name="Picture 4"/>
          <p:cNvPicPr>
            <a:picLocks noChangeAspect="1" noChangeArrowheads="1"/>
          </p:cNvPicPr>
          <p:nvPr/>
        </p:nvPicPr>
        <p:blipFill>
          <a:blip r:embed="rId4" cstate="print"/>
          <a:srcRect/>
          <a:stretch>
            <a:fillRect/>
          </a:stretch>
        </p:blipFill>
        <p:spPr bwMode="auto">
          <a:xfrm>
            <a:off x="1981200" y="2286000"/>
            <a:ext cx="3095625" cy="1438275"/>
          </a:xfrm>
          <a:prstGeom prst="rect">
            <a:avLst/>
          </a:prstGeom>
          <a:noFill/>
          <a:ln w="9525">
            <a:noFill/>
            <a:miter lim="800000"/>
            <a:headEnd/>
            <a:tailEnd/>
          </a:ln>
        </p:spPr>
      </p:pic>
      <p:sp>
        <p:nvSpPr>
          <p:cNvPr id="6" name="Right Arrow 5"/>
          <p:cNvSpPr/>
          <p:nvPr/>
        </p:nvSpPr>
        <p:spPr>
          <a:xfrm>
            <a:off x="3200400" y="6096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ight Arrow 6"/>
          <p:cNvSpPr/>
          <p:nvPr/>
        </p:nvSpPr>
        <p:spPr>
          <a:xfrm>
            <a:off x="457200" y="2819400"/>
            <a:ext cx="13716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60101" name="Picture 5"/>
          <p:cNvPicPr>
            <a:picLocks noChangeAspect="1" noChangeArrowheads="1"/>
          </p:cNvPicPr>
          <p:nvPr/>
        </p:nvPicPr>
        <p:blipFill>
          <a:blip r:embed="rId5" cstate="print"/>
          <a:srcRect/>
          <a:stretch>
            <a:fillRect/>
          </a:stretch>
        </p:blipFill>
        <p:spPr bwMode="auto">
          <a:xfrm>
            <a:off x="5410200" y="3352800"/>
            <a:ext cx="2981325" cy="1314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0102" name="Picture 6"/>
          <p:cNvPicPr>
            <a:picLocks noChangeAspect="1" noChangeArrowheads="1"/>
          </p:cNvPicPr>
          <p:nvPr/>
        </p:nvPicPr>
        <p:blipFill>
          <a:blip r:embed="rId6" cstate="print"/>
          <a:srcRect/>
          <a:stretch>
            <a:fillRect/>
          </a:stretch>
        </p:blipFill>
        <p:spPr bwMode="auto">
          <a:xfrm>
            <a:off x="5257800" y="4953000"/>
            <a:ext cx="3028950" cy="161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ight Arrow 9"/>
          <p:cNvSpPr/>
          <p:nvPr/>
        </p:nvSpPr>
        <p:spPr>
          <a:xfrm>
            <a:off x="2743200" y="4191000"/>
            <a:ext cx="18288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Slide Number Placeholder 10"/>
          <p:cNvSpPr>
            <a:spLocks noGrp="1"/>
          </p:cNvSpPr>
          <p:nvPr>
            <p:ph type="sldNum" sz="quarter" idx="12"/>
          </p:nvPr>
        </p:nvSpPr>
        <p:spPr/>
        <p:txBody>
          <a:bodyPr/>
          <a:lstStyle/>
          <a:p>
            <a:fld id="{86F77744-0308-434A-82FC-DEB67A89E99B}" type="slidenum">
              <a:rPr lang="fa-IR" smtClean="0"/>
              <a:pPr/>
              <a:t>417</a:t>
            </a:fld>
            <a:endParaRPr lang="fa-IR"/>
          </a:p>
        </p:txBody>
      </p:sp>
    </p:spTree>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cstate="print"/>
          <a:srcRect/>
          <a:stretch>
            <a:fillRect/>
          </a:stretch>
        </p:blipFill>
        <p:spPr bwMode="auto">
          <a:xfrm>
            <a:off x="228600" y="533400"/>
            <a:ext cx="8724900" cy="428625"/>
          </a:xfrm>
          <a:prstGeom prst="rect">
            <a:avLst/>
          </a:prstGeom>
          <a:noFill/>
          <a:ln w="9525">
            <a:noFill/>
            <a:miter lim="800000"/>
            <a:headEnd/>
            <a:tailEnd/>
          </a:ln>
        </p:spPr>
      </p:pic>
      <p:pic>
        <p:nvPicPr>
          <p:cNvPr id="261123" name="Picture 3"/>
          <p:cNvPicPr>
            <a:picLocks noChangeAspect="1" noChangeArrowheads="1"/>
          </p:cNvPicPr>
          <p:nvPr/>
        </p:nvPicPr>
        <p:blipFill>
          <a:blip r:embed="rId3" cstate="print"/>
          <a:srcRect/>
          <a:stretch>
            <a:fillRect/>
          </a:stretch>
        </p:blipFill>
        <p:spPr bwMode="auto">
          <a:xfrm>
            <a:off x="2362200" y="1143000"/>
            <a:ext cx="4343400" cy="3143250"/>
          </a:xfrm>
          <a:prstGeom prst="rect">
            <a:avLst/>
          </a:prstGeom>
          <a:noFill/>
          <a:ln w="9525">
            <a:noFill/>
            <a:miter lim="800000"/>
            <a:headEnd/>
            <a:tailEnd/>
          </a:ln>
        </p:spPr>
      </p:pic>
      <p:pic>
        <p:nvPicPr>
          <p:cNvPr id="261124" name="Picture 4"/>
          <p:cNvPicPr>
            <a:picLocks noChangeAspect="1" noChangeArrowheads="1"/>
          </p:cNvPicPr>
          <p:nvPr/>
        </p:nvPicPr>
        <p:blipFill>
          <a:blip r:embed="rId4" cstate="print"/>
          <a:srcRect/>
          <a:stretch>
            <a:fillRect/>
          </a:stretch>
        </p:blipFill>
        <p:spPr bwMode="auto">
          <a:xfrm>
            <a:off x="1905000" y="4724400"/>
            <a:ext cx="5314950" cy="158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418</a:t>
            </a:fld>
            <a:endParaRPr lang="fa-IR"/>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MOMENTUM INTEGRAL</a:t>
            </a:r>
            <a:endParaRPr lang="fa-IR" dirty="0"/>
          </a:p>
        </p:txBody>
      </p:sp>
      <p:pic>
        <p:nvPicPr>
          <p:cNvPr id="262146" name="Picture 2"/>
          <p:cNvPicPr>
            <a:picLocks noChangeAspect="1" noChangeArrowheads="1"/>
          </p:cNvPicPr>
          <p:nvPr/>
        </p:nvPicPr>
        <p:blipFill>
          <a:blip r:embed="rId3" cstate="print"/>
          <a:srcRect/>
          <a:stretch>
            <a:fillRect/>
          </a:stretch>
        </p:blipFill>
        <p:spPr bwMode="auto">
          <a:xfrm>
            <a:off x="1314450" y="1446213"/>
            <a:ext cx="6515100" cy="26098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419</a:t>
            </a:fld>
            <a:endParaRPr lang="fa-IR"/>
          </a:p>
        </p:txBody>
      </p:sp>
      <p:pic>
        <p:nvPicPr>
          <p:cNvPr id="5" name="Picture 2"/>
          <p:cNvPicPr>
            <a:picLocks noChangeAspect="1" noChangeArrowheads="1"/>
          </p:cNvPicPr>
          <p:nvPr/>
        </p:nvPicPr>
        <p:blipFill>
          <a:blip r:embed="rId4" cstate="print"/>
          <a:srcRect/>
          <a:stretch>
            <a:fillRect/>
          </a:stretch>
        </p:blipFill>
        <p:spPr bwMode="auto">
          <a:xfrm>
            <a:off x="1514475" y="4495800"/>
            <a:ext cx="6067425" cy="1590944"/>
          </a:xfrm>
          <a:prstGeom prst="rect">
            <a:avLst/>
          </a:prstGeom>
          <a:noFill/>
          <a:ln w="9525">
            <a:noFill/>
            <a:miter lim="800000"/>
            <a:headEnd/>
            <a:tailEnd/>
          </a:ln>
        </p:spPr>
      </p:pic>
      <p:sp>
        <p:nvSpPr>
          <p:cNvPr id="3" name="Freeform 2"/>
          <p:cNvSpPr/>
          <p:nvPr/>
        </p:nvSpPr>
        <p:spPr>
          <a:xfrm>
            <a:off x="7762875" y="3686175"/>
            <a:ext cx="703701" cy="1647825"/>
          </a:xfrm>
          <a:custGeom>
            <a:avLst/>
            <a:gdLst>
              <a:gd name="connsiteX0" fmla="*/ 57150 w 703701"/>
              <a:gd name="connsiteY0" fmla="*/ 1647825 h 1647825"/>
              <a:gd name="connsiteX1" fmla="*/ 628650 w 703701"/>
              <a:gd name="connsiteY1" fmla="*/ 1238250 h 1647825"/>
              <a:gd name="connsiteX2" fmla="*/ 628650 w 703701"/>
              <a:gd name="connsiteY2" fmla="*/ 266700 h 1647825"/>
              <a:gd name="connsiteX3" fmla="*/ 0 w 703701"/>
              <a:gd name="connsiteY3" fmla="*/ 0 h 1647825"/>
              <a:gd name="connsiteX4" fmla="*/ 0 w 703701"/>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01" h="1647825">
                <a:moveTo>
                  <a:pt x="57150" y="1647825"/>
                </a:moveTo>
                <a:cubicBezTo>
                  <a:pt x="295275" y="1558131"/>
                  <a:pt x="533400" y="1468437"/>
                  <a:pt x="628650" y="1238250"/>
                </a:cubicBezTo>
                <a:cubicBezTo>
                  <a:pt x="723900" y="1008063"/>
                  <a:pt x="733425" y="473075"/>
                  <a:pt x="628650" y="266700"/>
                </a:cubicBezTo>
                <a:cubicBezTo>
                  <a:pt x="523875" y="60325"/>
                  <a:pt x="0" y="0"/>
                  <a:pt x="0" y="0"/>
                </a:cubicBezTo>
                <a:lnTo>
                  <a:pt x="0" y="0"/>
                </a:lnTo>
              </a:path>
            </a:pathLst>
          </a:custGeom>
          <a:noFill/>
          <a:ln w="762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762875" y="3764340"/>
            <a:ext cx="755335" cy="1569660"/>
          </a:xfrm>
          <a:prstGeom prst="rect">
            <a:avLst/>
          </a:prstGeom>
        </p:spPr>
        <p:txBody>
          <a:bodyPr wrap="none">
            <a:spAutoFit/>
          </a:bodyPr>
          <a:lstStyle/>
          <a:p>
            <a:r>
              <a:rPr lang="en-US" sz="9600" dirty="0">
                <a:solidFill>
                  <a:srgbClr val="0000FF"/>
                </a:solidFill>
              </a:rPr>
              <a:t>?</a:t>
            </a:r>
            <a:endParaRPr lang="en-US" sz="9600" dirty="0">
              <a:solidFill>
                <a:srgbClr val="0000FF"/>
              </a:solidFill>
            </a:endParaRPr>
          </a:p>
        </p:txBody>
      </p:sp>
      <p:sp>
        <p:nvSpPr>
          <p:cNvPr id="8" name="Oval 7"/>
          <p:cNvSpPr/>
          <p:nvPr/>
        </p:nvSpPr>
        <p:spPr>
          <a:xfrm>
            <a:off x="6172200" y="18288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0" name="Oval 9"/>
          <p:cNvSpPr/>
          <p:nvPr/>
        </p:nvSpPr>
        <p:spPr>
          <a:xfrm>
            <a:off x="8180251" y="5145465"/>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9" name="Rectangle 8"/>
          <p:cNvSpPr/>
          <p:nvPr/>
        </p:nvSpPr>
        <p:spPr>
          <a:xfrm>
            <a:off x="2212298" y="6182302"/>
            <a:ext cx="421910" cy="369332"/>
          </a:xfrm>
          <a:prstGeom prst="rect">
            <a:avLst/>
          </a:prstGeom>
        </p:spPr>
        <p:txBody>
          <a:bodyPr wrap="none">
            <a:spAutoFit/>
          </a:bodyPr>
          <a:lstStyle/>
          <a:p>
            <a:r>
              <a:rPr lang="en-US" dirty="0"/>
              <a:t>u*</a:t>
            </a:r>
            <a:endParaRPr lang="en-US" dirty="0"/>
          </a:p>
        </p:txBody>
      </p:sp>
      <p:sp>
        <p:nvSpPr>
          <p:cNvPr id="12" name="Oval 11"/>
          <p:cNvSpPr/>
          <p:nvPr/>
        </p:nvSpPr>
        <p:spPr>
          <a:xfrm>
            <a:off x="2590800" y="6086744"/>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1" name="Rectangle 10"/>
          <p:cNvSpPr/>
          <p:nvPr/>
        </p:nvSpPr>
        <p:spPr>
          <a:xfrm>
            <a:off x="3352800" y="6171684"/>
            <a:ext cx="300082" cy="369332"/>
          </a:xfrm>
          <a:prstGeom prst="rect">
            <a:avLst/>
          </a:prstGeom>
        </p:spPr>
        <p:txBody>
          <a:bodyPr wrap="none">
            <a:spAutoFit/>
          </a:bodyPr>
          <a:lstStyle/>
          <a:p>
            <a:r>
              <a:rPr lang="en-US" dirty="0"/>
              <a:t>+</a:t>
            </a:r>
            <a:endParaRPr lang="en-US" dirty="0"/>
          </a:p>
        </p:txBody>
      </p:sp>
      <p:sp>
        <p:nvSpPr>
          <p:cNvPr id="14" name="Oval 13"/>
          <p:cNvSpPr/>
          <p:nvPr/>
        </p:nvSpPr>
        <p:spPr>
          <a:xfrm>
            <a:off x="3737430" y="6086744"/>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3" name="Rectangle 12"/>
          <p:cNvSpPr/>
          <p:nvPr/>
        </p:nvSpPr>
        <p:spPr>
          <a:xfrm>
            <a:off x="4519568" y="6220133"/>
            <a:ext cx="300082" cy="369332"/>
          </a:xfrm>
          <a:prstGeom prst="rect">
            <a:avLst/>
          </a:prstGeom>
        </p:spPr>
        <p:txBody>
          <a:bodyPr wrap="none">
            <a:spAutoFit/>
          </a:bodyPr>
          <a:lstStyle/>
          <a:p>
            <a:r>
              <a:rPr lang="en-US" dirty="0"/>
              <a:t>=</a:t>
            </a:r>
            <a:endParaRPr lang="en-US" dirty="0"/>
          </a:p>
        </p:txBody>
      </p:sp>
      <p:sp>
        <p:nvSpPr>
          <p:cNvPr id="16" name="Oval 15"/>
          <p:cNvSpPr/>
          <p:nvPr/>
        </p:nvSpPr>
        <p:spPr>
          <a:xfrm>
            <a:off x="7848025" y="3014851"/>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17" name="Oval 16"/>
          <p:cNvSpPr/>
          <p:nvPr/>
        </p:nvSpPr>
        <p:spPr>
          <a:xfrm>
            <a:off x="4852125" y="608965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 3.</a:t>
            </a:r>
            <a:endParaRPr lang="fa-IR" dirty="0"/>
          </a:p>
        </p:txBody>
      </p:sp>
      <p:sp>
        <p:nvSpPr>
          <p:cNvPr id="3" name="Content Placeholder 2"/>
          <p:cNvSpPr>
            <a:spLocks noGrp="1"/>
          </p:cNvSpPr>
          <p:nvPr>
            <p:ph idx="1"/>
          </p:nvPr>
        </p:nvSpPr>
        <p:spPr/>
        <p:txBody>
          <a:bodyPr>
            <a:normAutofit fontScale="70000" lnSpcReduction="20000"/>
          </a:bodyPr>
          <a:lstStyle/>
          <a:p>
            <a:pPr algn="l" rtl="0"/>
            <a:r>
              <a:rPr lang="en-US" dirty="0" smtClean="0"/>
              <a:t>It was shown in the previous section that the tensor ∂</a:t>
            </a:r>
            <a:r>
              <a:rPr lang="en-US" i="1" dirty="0" err="1" smtClean="0"/>
              <a:t>uk</a:t>
            </a:r>
            <a:r>
              <a:rPr lang="en-US" i="1" dirty="0" smtClean="0"/>
              <a:t>/ ∂xl, like any </a:t>
            </a:r>
            <a:r>
              <a:rPr lang="en-US" dirty="0" smtClean="0"/>
              <a:t>other tensor of rank 2, could be broken down into an </a:t>
            </a:r>
            <a:r>
              <a:rPr lang="en-US" dirty="0" err="1" smtClean="0"/>
              <a:t>antisymmetric</a:t>
            </a:r>
            <a:r>
              <a:rPr lang="en-US" dirty="0" smtClean="0"/>
              <a:t> part and a symmetric part.</a:t>
            </a:r>
          </a:p>
          <a:p>
            <a:pPr algn="l" rtl="0"/>
            <a:r>
              <a:rPr lang="en-US" dirty="0" smtClean="0"/>
              <a:t> Here, the </a:t>
            </a:r>
            <a:r>
              <a:rPr lang="en-US" dirty="0" err="1" smtClean="0"/>
              <a:t>antisymmetric</a:t>
            </a:r>
            <a:r>
              <a:rPr lang="en-US" dirty="0" smtClean="0"/>
              <a:t> part corresponds to the rate of rotation of a fluid element, and the symmetric part corresponds to the shearing rate.</a:t>
            </a:r>
          </a:p>
          <a:p>
            <a:pPr algn="l" rtl="0"/>
            <a:r>
              <a:rPr lang="en-US" dirty="0" smtClean="0"/>
              <a:t>According to condition 3, if the flow field is executing a simple solid-body rotation, there should be no shear stresses in the fluid.</a:t>
            </a:r>
          </a:p>
          <a:p>
            <a:pPr algn="l" rtl="0"/>
            <a:r>
              <a:rPr lang="en-US" dirty="0" smtClean="0"/>
              <a:t>However, for a solid-body rotation, the </a:t>
            </a:r>
            <a:r>
              <a:rPr lang="en-US" dirty="0" err="1" smtClean="0"/>
              <a:t>antisymmetric</a:t>
            </a:r>
            <a:r>
              <a:rPr lang="en-US" dirty="0" smtClean="0"/>
              <a:t> part of ∂</a:t>
            </a:r>
            <a:r>
              <a:rPr lang="en-US" i="1" dirty="0" err="1" smtClean="0"/>
              <a:t>uk</a:t>
            </a:r>
            <a:r>
              <a:rPr lang="en-US" i="1" dirty="0" smtClean="0"/>
              <a:t>/ ∂xl, namely,½</a:t>
            </a:r>
            <a:r>
              <a:rPr lang="en-US" dirty="0" smtClean="0"/>
              <a:t>(</a:t>
            </a:r>
            <a:r>
              <a:rPr lang="en-US" i="1" dirty="0" err="1" smtClean="0"/>
              <a:t>uk</a:t>
            </a:r>
            <a:r>
              <a:rPr lang="en-US" i="1" dirty="0" smtClean="0"/>
              <a:t>/xl − </a:t>
            </a:r>
            <a:r>
              <a:rPr lang="en-US" i="1" dirty="0" err="1" smtClean="0"/>
              <a:t>ul</a:t>
            </a:r>
            <a:r>
              <a:rPr lang="en-US" i="1" dirty="0" smtClean="0"/>
              <a:t>/</a:t>
            </a:r>
            <a:r>
              <a:rPr lang="en-US" i="1" dirty="0" err="1" smtClean="0"/>
              <a:t>xk</a:t>
            </a:r>
            <a:r>
              <a:rPr lang="en-US" i="1" dirty="0" smtClean="0"/>
              <a:t> ), will not be zero. </a:t>
            </a:r>
          </a:p>
          <a:p>
            <a:pPr algn="l" rtl="0"/>
            <a:r>
              <a:rPr lang="en-US" i="1" dirty="0" smtClean="0"/>
              <a:t>Hence, in order that condition 3 may </a:t>
            </a:r>
            <a:r>
              <a:rPr lang="en-US" dirty="0" smtClean="0"/>
              <a:t>be satisfied, the coefficients of this part of the deformation-rate tensor must be zero.</a:t>
            </a:r>
          </a:p>
          <a:p>
            <a:pPr algn="l" rtl="0"/>
            <a:r>
              <a:rPr lang="en-US" dirty="0" smtClean="0"/>
              <a:t> That is, the constitutive relation for stress must be of the form</a:t>
            </a:r>
            <a:endParaRPr lang="fa-IR" dirty="0"/>
          </a:p>
        </p:txBody>
      </p:sp>
      <p:pic>
        <p:nvPicPr>
          <p:cNvPr id="163841" name="Picture 1"/>
          <p:cNvPicPr>
            <a:picLocks noChangeAspect="1" noChangeArrowheads="1"/>
          </p:cNvPicPr>
          <p:nvPr/>
        </p:nvPicPr>
        <p:blipFill>
          <a:blip r:embed="rId2" cstate="print"/>
          <a:srcRect/>
          <a:stretch>
            <a:fillRect/>
          </a:stretch>
        </p:blipFill>
        <p:spPr bwMode="auto">
          <a:xfrm>
            <a:off x="2590800" y="5598507"/>
            <a:ext cx="3886200" cy="125949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42</a:t>
            </a:fld>
            <a:endParaRPr lang="fa-IR" dirty="0"/>
          </a:p>
        </p:txBody>
      </p:sp>
    </p:spTree>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cstate="print"/>
          <a:srcRect/>
          <a:stretch>
            <a:fillRect/>
          </a:stretch>
        </p:blipFill>
        <p:spPr bwMode="auto">
          <a:xfrm>
            <a:off x="1" y="457200"/>
            <a:ext cx="9144000" cy="1077914"/>
          </a:xfrm>
          <a:prstGeom prst="rect">
            <a:avLst/>
          </a:prstGeom>
          <a:noFill/>
          <a:ln w="9525">
            <a:noFill/>
            <a:miter lim="800000"/>
            <a:headEnd/>
            <a:tailEnd/>
          </a:ln>
        </p:spPr>
      </p:pic>
      <p:pic>
        <p:nvPicPr>
          <p:cNvPr id="263171" name="Picture 3"/>
          <p:cNvPicPr>
            <a:picLocks noChangeAspect="1" noChangeArrowheads="1"/>
          </p:cNvPicPr>
          <p:nvPr/>
        </p:nvPicPr>
        <p:blipFill>
          <a:blip r:embed="rId3" cstate="print"/>
          <a:srcRect/>
          <a:stretch>
            <a:fillRect/>
          </a:stretch>
        </p:blipFill>
        <p:spPr bwMode="auto">
          <a:xfrm>
            <a:off x="533400" y="1828800"/>
            <a:ext cx="8353425" cy="1295400"/>
          </a:xfrm>
          <a:prstGeom prst="rect">
            <a:avLst/>
          </a:prstGeom>
          <a:noFill/>
          <a:ln w="9525">
            <a:noFill/>
            <a:miter lim="800000"/>
            <a:headEnd/>
            <a:tailEnd/>
          </a:ln>
        </p:spPr>
      </p:pic>
      <p:sp>
        <p:nvSpPr>
          <p:cNvPr id="5" name="Rectangle 4"/>
          <p:cNvSpPr/>
          <p:nvPr/>
        </p:nvSpPr>
        <p:spPr>
          <a:xfrm>
            <a:off x="1156682" y="3657600"/>
            <a:ext cx="4602286" cy="369332"/>
          </a:xfrm>
          <a:prstGeom prst="rect">
            <a:avLst/>
          </a:prstGeom>
        </p:spPr>
        <p:txBody>
          <a:bodyPr wrap="none">
            <a:spAutoFit/>
          </a:bodyPr>
          <a:lstStyle/>
          <a:p>
            <a:r>
              <a:rPr lang="en-US" dirty="0" smtClean="0"/>
              <a:t>Integrating the continuity equation shows that:</a:t>
            </a:r>
            <a:endParaRPr lang="fa-IR" dirty="0"/>
          </a:p>
        </p:txBody>
      </p:sp>
      <p:pic>
        <p:nvPicPr>
          <p:cNvPr id="263172" name="Picture 4"/>
          <p:cNvPicPr>
            <a:picLocks noChangeAspect="1" noChangeArrowheads="1"/>
          </p:cNvPicPr>
          <p:nvPr/>
        </p:nvPicPr>
        <p:blipFill>
          <a:blip r:embed="rId4" cstate="print"/>
          <a:srcRect/>
          <a:stretch>
            <a:fillRect/>
          </a:stretch>
        </p:blipFill>
        <p:spPr bwMode="auto">
          <a:xfrm>
            <a:off x="4495800" y="4114800"/>
            <a:ext cx="4019550" cy="1314450"/>
          </a:xfrm>
          <a:prstGeom prst="rect">
            <a:avLst/>
          </a:prstGeom>
          <a:noFill/>
          <a:ln w="9525">
            <a:noFill/>
            <a:miter lim="800000"/>
            <a:headEnd/>
            <a:tailEnd/>
          </a:ln>
        </p:spPr>
      </p:pic>
      <p:sp>
        <p:nvSpPr>
          <p:cNvPr id="7" name="Right Arrow 6"/>
          <p:cNvSpPr/>
          <p:nvPr/>
        </p:nvSpPr>
        <p:spPr>
          <a:xfrm>
            <a:off x="2743200" y="4572000"/>
            <a:ext cx="1524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63173" name="Picture 5"/>
          <p:cNvPicPr>
            <a:picLocks noChangeAspect="1" noChangeArrowheads="1"/>
          </p:cNvPicPr>
          <p:nvPr/>
        </p:nvPicPr>
        <p:blipFill>
          <a:blip r:embed="rId5" cstate="print"/>
          <a:srcRect/>
          <a:stretch>
            <a:fillRect/>
          </a:stretch>
        </p:blipFill>
        <p:spPr bwMode="auto">
          <a:xfrm>
            <a:off x="85725" y="5419725"/>
            <a:ext cx="9058275" cy="1438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86F77744-0308-434A-82FC-DEB67A89E99B}" type="slidenum">
              <a:rPr lang="fa-IR" smtClean="0"/>
              <a:pPr/>
              <a:t>420</a:t>
            </a:fld>
            <a:endParaRPr lang="fa-IR"/>
          </a:p>
        </p:txBody>
      </p:sp>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5" name="Picture 3"/>
          <p:cNvPicPr>
            <a:picLocks noChangeAspect="1" noChangeArrowheads="1"/>
          </p:cNvPicPr>
          <p:nvPr/>
        </p:nvPicPr>
        <p:blipFill>
          <a:blip r:embed="rId3" cstate="print"/>
          <a:srcRect/>
          <a:stretch>
            <a:fillRect/>
          </a:stretch>
        </p:blipFill>
        <p:spPr bwMode="auto">
          <a:xfrm>
            <a:off x="0" y="1949974"/>
            <a:ext cx="9144000" cy="1182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4196" name="Picture 4"/>
          <p:cNvPicPr>
            <a:picLocks noChangeAspect="1" noChangeArrowheads="1"/>
          </p:cNvPicPr>
          <p:nvPr/>
        </p:nvPicPr>
        <p:blipFill>
          <a:blip r:embed="rId4" cstate="print"/>
          <a:srcRect/>
          <a:stretch>
            <a:fillRect/>
          </a:stretch>
        </p:blipFill>
        <p:spPr bwMode="auto">
          <a:xfrm>
            <a:off x="2219326" y="3580363"/>
            <a:ext cx="6696074" cy="1037186"/>
          </a:xfrm>
          <a:prstGeom prst="rect">
            <a:avLst/>
          </a:prstGeom>
          <a:noFill/>
          <a:ln w="9525">
            <a:solidFill>
              <a:srgbClr val="FF0000"/>
            </a:solidFill>
            <a:miter lim="800000"/>
            <a:headEnd/>
            <a:tailEnd/>
          </a:ln>
        </p:spPr>
      </p:pic>
      <p:pic>
        <p:nvPicPr>
          <p:cNvPr id="264197" name="Picture 5"/>
          <p:cNvPicPr>
            <a:picLocks noChangeAspect="1" noChangeArrowheads="1"/>
          </p:cNvPicPr>
          <p:nvPr/>
        </p:nvPicPr>
        <p:blipFill>
          <a:blip r:embed="rId5" cstate="print"/>
          <a:srcRect/>
          <a:stretch>
            <a:fillRect/>
          </a:stretch>
        </p:blipFill>
        <p:spPr bwMode="auto">
          <a:xfrm>
            <a:off x="0" y="5110366"/>
            <a:ext cx="9144000" cy="1061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762000" y="3886200"/>
            <a:ext cx="1295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ight Arrow 6"/>
          <p:cNvSpPr/>
          <p:nvPr/>
        </p:nvSpPr>
        <p:spPr>
          <a:xfrm>
            <a:off x="7648575" y="6272212"/>
            <a:ext cx="1295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Slide Number Placeholder 7"/>
          <p:cNvSpPr>
            <a:spLocks noGrp="1"/>
          </p:cNvSpPr>
          <p:nvPr>
            <p:ph type="sldNum" sz="quarter" idx="12"/>
          </p:nvPr>
        </p:nvSpPr>
        <p:spPr/>
        <p:txBody>
          <a:bodyPr/>
          <a:lstStyle/>
          <a:p>
            <a:fld id="{86F77744-0308-434A-82FC-DEB67A89E99B}" type="slidenum">
              <a:rPr lang="fa-IR" smtClean="0"/>
              <a:pPr/>
              <a:t>421</a:t>
            </a:fld>
            <a:endParaRPr lang="fa-IR"/>
          </a:p>
        </p:txBody>
      </p:sp>
      <p:pic>
        <p:nvPicPr>
          <p:cNvPr id="9" name="Picture 5"/>
          <p:cNvPicPr>
            <a:picLocks noChangeAspect="1" noChangeArrowheads="1"/>
          </p:cNvPicPr>
          <p:nvPr/>
        </p:nvPicPr>
        <p:blipFill>
          <a:blip r:embed="rId6" cstate="print"/>
          <a:srcRect/>
          <a:stretch>
            <a:fillRect/>
          </a:stretch>
        </p:blipFill>
        <p:spPr bwMode="auto">
          <a:xfrm>
            <a:off x="76199" y="241939"/>
            <a:ext cx="9058275" cy="1438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76199" y="3609459"/>
            <a:ext cx="1733167" cy="369332"/>
          </a:xfrm>
          <a:prstGeom prst="rect">
            <a:avLst/>
          </a:prstGeom>
        </p:spPr>
        <p:txBody>
          <a:bodyPr wrap="none">
            <a:spAutoFit/>
          </a:bodyPr>
          <a:lstStyle/>
          <a:p>
            <a:r>
              <a:rPr lang="fa-IR" dirty="0"/>
              <a:t>انتگرال جزء به جزء</a:t>
            </a:r>
            <a:endParaRPr lang="en-US" dirty="0"/>
          </a:p>
        </p:txBody>
      </p: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p:cNvPicPr>
            <a:picLocks noChangeAspect="1" noChangeArrowheads="1"/>
          </p:cNvPicPr>
          <p:nvPr/>
        </p:nvPicPr>
        <p:blipFill>
          <a:blip r:embed="rId2" cstate="print"/>
          <a:srcRect/>
          <a:stretch>
            <a:fillRect/>
          </a:stretch>
        </p:blipFill>
        <p:spPr bwMode="auto">
          <a:xfrm>
            <a:off x="228600" y="533400"/>
            <a:ext cx="8515350" cy="1562100"/>
          </a:xfrm>
          <a:prstGeom prst="rect">
            <a:avLst/>
          </a:prstGeom>
          <a:noFill/>
          <a:ln w="9525">
            <a:noFill/>
            <a:miter lim="800000"/>
            <a:headEnd/>
            <a:tailEnd/>
          </a:ln>
        </p:spPr>
      </p:pic>
      <p:pic>
        <p:nvPicPr>
          <p:cNvPr id="265219" name="Picture 3"/>
          <p:cNvPicPr>
            <a:picLocks noChangeAspect="1" noChangeArrowheads="1"/>
          </p:cNvPicPr>
          <p:nvPr/>
        </p:nvPicPr>
        <p:blipFill>
          <a:blip r:embed="rId3" cstate="print"/>
          <a:srcRect/>
          <a:stretch>
            <a:fillRect/>
          </a:stretch>
        </p:blipFill>
        <p:spPr bwMode="auto">
          <a:xfrm>
            <a:off x="0" y="2771775"/>
            <a:ext cx="9144000" cy="1112762"/>
          </a:xfrm>
          <a:prstGeom prst="rect">
            <a:avLst/>
          </a:prstGeom>
          <a:noFill/>
          <a:ln w="9525">
            <a:noFill/>
            <a:miter lim="800000"/>
            <a:headEnd/>
            <a:tailEnd/>
          </a:ln>
        </p:spPr>
      </p:pic>
      <p:pic>
        <p:nvPicPr>
          <p:cNvPr id="265220" name="Picture 4"/>
          <p:cNvPicPr>
            <a:picLocks noChangeAspect="1" noChangeArrowheads="1"/>
          </p:cNvPicPr>
          <p:nvPr/>
        </p:nvPicPr>
        <p:blipFill>
          <a:blip r:embed="rId4" cstate="print"/>
          <a:srcRect/>
          <a:stretch>
            <a:fillRect/>
          </a:stretch>
        </p:blipFill>
        <p:spPr bwMode="auto">
          <a:xfrm>
            <a:off x="2133600" y="3962400"/>
            <a:ext cx="4800600" cy="1257300"/>
          </a:xfrm>
          <a:prstGeom prst="rect">
            <a:avLst/>
          </a:prstGeom>
          <a:noFill/>
          <a:ln w="9525">
            <a:noFill/>
            <a:miter lim="800000"/>
            <a:headEnd/>
            <a:tailEnd/>
          </a:ln>
        </p:spPr>
      </p:pic>
      <p:pic>
        <p:nvPicPr>
          <p:cNvPr id="265221" name="Picture 5"/>
          <p:cNvPicPr>
            <a:picLocks noChangeAspect="1" noChangeArrowheads="1"/>
          </p:cNvPicPr>
          <p:nvPr/>
        </p:nvPicPr>
        <p:blipFill>
          <a:blip r:embed="rId5" cstate="print"/>
          <a:srcRect/>
          <a:stretch>
            <a:fillRect/>
          </a:stretch>
        </p:blipFill>
        <p:spPr bwMode="auto">
          <a:xfrm>
            <a:off x="304800" y="5219700"/>
            <a:ext cx="7086600" cy="15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5222" name="Picture 6"/>
          <p:cNvPicPr>
            <a:picLocks noChangeAspect="1" noChangeArrowheads="1"/>
          </p:cNvPicPr>
          <p:nvPr/>
        </p:nvPicPr>
        <p:blipFill>
          <a:blip r:embed="rId6" cstate="print"/>
          <a:srcRect/>
          <a:stretch>
            <a:fillRect/>
          </a:stretch>
        </p:blipFill>
        <p:spPr bwMode="auto">
          <a:xfrm>
            <a:off x="7543800" y="6302375"/>
            <a:ext cx="657225" cy="419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86F77744-0308-434A-82FC-DEB67A89E99B}" type="slidenum">
              <a:rPr lang="fa-IR" smtClean="0"/>
              <a:pPr/>
              <a:t>422</a:t>
            </a:fld>
            <a:endParaRPr lang="fa-IR"/>
          </a:p>
        </p:txBody>
      </p:sp>
    </p:spTree>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ChangeAspect="1" noChangeArrowheads="1"/>
          </p:cNvPicPr>
          <p:nvPr/>
        </p:nvPicPr>
        <p:blipFill>
          <a:blip r:embed="rId2" cstate="print"/>
          <a:srcRect/>
          <a:stretch>
            <a:fillRect/>
          </a:stretch>
        </p:blipFill>
        <p:spPr bwMode="auto">
          <a:xfrm>
            <a:off x="0" y="381000"/>
            <a:ext cx="9144000" cy="854242"/>
          </a:xfrm>
          <a:prstGeom prst="rect">
            <a:avLst/>
          </a:prstGeom>
          <a:noFill/>
          <a:ln w="9525">
            <a:noFill/>
            <a:miter lim="800000"/>
            <a:headEnd/>
            <a:tailEnd/>
          </a:ln>
        </p:spPr>
      </p:pic>
      <p:pic>
        <p:nvPicPr>
          <p:cNvPr id="266243" name="Picture 3"/>
          <p:cNvPicPr>
            <a:picLocks noChangeAspect="1" noChangeArrowheads="1"/>
          </p:cNvPicPr>
          <p:nvPr/>
        </p:nvPicPr>
        <p:blipFill>
          <a:blip r:embed="rId3" cstate="print"/>
          <a:srcRect/>
          <a:stretch>
            <a:fillRect/>
          </a:stretch>
        </p:blipFill>
        <p:spPr bwMode="auto">
          <a:xfrm>
            <a:off x="0" y="1143000"/>
            <a:ext cx="9144000" cy="100523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423</a:t>
            </a:fld>
            <a:endParaRPr lang="fa-IR"/>
          </a:p>
        </p:txBody>
      </p:sp>
    </p:spTree>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KARMAN-POHLHAUSEN APPROXIMATION</a:t>
            </a:r>
            <a:endParaRPr lang="fa-IR" dirty="0"/>
          </a:p>
        </p:txBody>
      </p:sp>
      <p:sp>
        <p:nvSpPr>
          <p:cNvPr id="3" name="Content Placeholder 2"/>
          <p:cNvSpPr>
            <a:spLocks noGrp="1"/>
          </p:cNvSpPr>
          <p:nvPr>
            <p:ph idx="1"/>
          </p:nvPr>
        </p:nvSpPr>
        <p:spPr/>
        <p:txBody>
          <a:bodyPr/>
          <a:lstStyle/>
          <a:p>
            <a:pPr algn="l" rtl="0"/>
            <a:r>
              <a:rPr lang="en-US" dirty="0" smtClean="0"/>
              <a:t>The general momentum integral, when used in conjunction with a fourth order polynomial to represent the velocity profile, is known as the Karman- </a:t>
            </a:r>
            <a:r>
              <a:rPr lang="en-US" dirty="0" err="1" smtClean="0"/>
              <a:t>Pohlhausen</a:t>
            </a:r>
            <a:r>
              <a:rPr lang="en-US" dirty="0" smtClean="0"/>
              <a:t> method. The velocity profile is taken to be of the form</a:t>
            </a:r>
            <a:endParaRPr lang="fa-IR" dirty="0"/>
          </a:p>
        </p:txBody>
      </p:sp>
      <p:pic>
        <p:nvPicPr>
          <p:cNvPr id="163841" name="Picture 1"/>
          <p:cNvPicPr>
            <a:picLocks noChangeAspect="1" noChangeArrowheads="1"/>
          </p:cNvPicPr>
          <p:nvPr/>
        </p:nvPicPr>
        <p:blipFill>
          <a:blip r:embed="rId3" cstate="print"/>
          <a:srcRect/>
          <a:stretch>
            <a:fillRect/>
          </a:stretch>
        </p:blipFill>
        <p:spPr bwMode="auto">
          <a:xfrm>
            <a:off x="1752600" y="4114800"/>
            <a:ext cx="5876925" cy="1095375"/>
          </a:xfrm>
          <a:prstGeom prst="rect">
            <a:avLst/>
          </a:prstGeom>
          <a:noFill/>
          <a:ln w="9525">
            <a:noFill/>
            <a:miter lim="800000"/>
            <a:headEnd/>
            <a:tailEnd/>
          </a:ln>
        </p:spPr>
      </p:pic>
      <p:pic>
        <p:nvPicPr>
          <p:cNvPr id="163842" name="Picture 2"/>
          <p:cNvPicPr>
            <a:picLocks noChangeAspect="1" noChangeArrowheads="1"/>
          </p:cNvPicPr>
          <p:nvPr/>
        </p:nvPicPr>
        <p:blipFill>
          <a:blip r:embed="rId4" cstate="print"/>
          <a:srcRect/>
          <a:stretch>
            <a:fillRect/>
          </a:stretch>
        </p:blipFill>
        <p:spPr bwMode="auto">
          <a:xfrm>
            <a:off x="3429000" y="5334000"/>
            <a:ext cx="2657475" cy="10096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424</a:t>
            </a:fld>
            <a:endParaRPr lang="fa-IR"/>
          </a:p>
        </p:txBody>
      </p:sp>
      <p:sp>
        <p:nvSpPr>
          <p:cNvPr id="4" name="Rectangle 3"/>
          <p:cNvSpPr/>
          <p:nvPr/>
        </p:nvSpPr>
        <p:spPr>
          <a:xfrm>
            <a:off x="7010400" y="5867400"/>
            <a:ext cx="1905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8162925" y="4591050"/>
            <a:ext cx="619516" cy="1266825"/>
          </a:xfrm>
          <a:custGeom>
            <a:avLst/>
            <a:gdLst>
              <a:gd name="connsiteX0" fmla="*/ 0 w 619516"/>
              <a:gd name="connsiteY0" fmla="*/ 1266825 h 1266825"/>
              <a:gd name="connsiteX1" fmla="*/ 457200 w 619516"/>
              <a:gd name="connsiteY1" fmla="*/ 1190625 h 1266825"/>
              <a:gd name="connsiteX2" fmla="*/ 600075 w 619516"/>
              <a:gd name="connsiteY2" fmla="*/ 933450 h 1266825"/>
              <a:gd name="connsiteX3" fmla="*/ 619125 w 619516"/>
              <a:gd name="connsiteY3" fmla="*/ 466725 h 1266825"/>
              <a:gd name="connsiteX4" fmla="*/ 609600 w 619516"/>
              <a:gd name="connsiteY4" fmla="*/ 0 h 1266825"/>
              <a:gd name="connsiteX5" fmla="*/ 609600 w 619516"/>
              <a:gd name="connsiteY5" fmla="*/ 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516" h="1266825">
                <a:moveTo>
                  <a:pt x="0" y="1266825"/>
                </a:moveTo>
                <a:cubicBezTo>
                  <a:pt x="178594" y="1256506"/>
                  <a:pt x="357188" y="1246187"/>
                  <a:pt x="457200" y="1190625"/>
                </a:cubicBezTo>
                <a:cubicBezTo>
                  <a:pt x="557213" y="1135062"/>
                  <a:pt x="573088" y="1054100"/>
                  <a:pt x="600075" y="933450"/>
                </a:cubicBezTo>
                <a:cubicBezTo>
                  <a:pt x="627063" y="812800"/>
                  <a:pt x="617538" y="622300"/>
                  <a:pt x="619125" y="466725"/>
                </a:cubicBezTo>
                <a:cubicBezTo>
                  <a:pt x="620713" y="311150"/>
                  <a:pt x="609600" y="0"/>
                  <a:pt x="609600" y="0"/>
                </a:cubicBezTo>
                <a:lnTo>
                  <a:pt x="6096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038975" y="5503617"/>
            <a:ext cx="2066925" cy="363783"/>
          </a:xfrm>
          <a:custGeom>
            <a:avLst/>
            <a:gdLst>
              <a:gd name="connsiteX0" fmla="*/ 0 w 2066925"/>
              <a:gd name="connsiteY0" fmla="*/ 363783 h 363783"/>
              <a:gd name="connsiteX1" fmla="*/ 666750 w 2066925"/>
              <a:gd name="connsiteY1" fmla="*/ 182808 h 363783"/>
              <a:gd name="connsiteX2" fmla="*/ 1571625 w 2066925"/>
              <a:gd name="connsiteY2" fmla="*/ 20883 h 363783"/>
              <a:gd name="connsiteX3" fmla="*/ 1962150 w 2066925"/>
              <a:gd name="connsiteY3" fmla="*/ 1833 h 363783"/>
              <a:gd name="connsiteX4" fmla="*/ 2066925 w 2066925"/>
              <a:gd name="connsiteY4" fmla="*/ 1833 h 363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925" h="363783">
                <a:moveTo>
                  <a:pt x="0" y="363783"/>
                </a:moveTo>
                <a:cubicBezTo>
                  <a:pt x="202406" y="301870"/>
                  <a:pt x="404813" y="239958"/>
                  <a:pt x="666750" y="182808"/>
                </a:cubicBezTo>
                <a:cubicBezTo>
                  <a:pt x="928687" y="125658"/>
                  <a:pt x="1355725" y="51045"/>
                  <a:pt x="1571625" y="20883"/>
                </a:cubicBezTo>
                <a:cubicBezTo>
                  <a:pt x="1787525" y="-9279"/>
                  <a:pt x="1879600" y="5008"/>
                  <a:pt x="1962150" y="1833"/>
                </a:cubicBezTo>
                <a:cubicBezTo>
                  <a:pt x="2044700" y="-1342"/>
                  <a:pt x="2055812" y="245"/>
                  <a:pt x="2066925" y="1833"/>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l" rtl="0"/>
            <a:r>
              <a:rPr lang="en-US" dirty="0" smtClean="0"/>
              <a:t>The coefficients a, b, c, d, and e will, in general, be functions of x, so that solutions which are not similar may be obtained. </a:t>
            </a:r>
          </a:p>
          <a:p>
            <a:pPr algn="l" rtl="0"/>
            <a:r>
              <a:rPr lang="en-US" dirty="0" smtClean="0"/>
              <a:t>The foregoing velocity profile can satisfy five boundary conditions, and these are taken to be:</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425</a:t>
            </a:fld>
            <a:endParaRPr lang="fa-IR"/>
          </a:p>
        </p:txBody>
      </p:sp>
    </p:spTree>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a:t>
            </a:r>
            <a:endParaRPr lang="fa-IR" dirty="0"/>
          </a:p>
        </p:txBody>
      </p:sp>
      <p:pic>
        <p:nvPicPr>
          <p:cNvPr id="251906" name="Picture 2"/>
          <p:cNvPicPr>
            <a:picLocks noChangeAspect="1" noChangeArrowheads="1"/>
          </p:cNvPicPr>
          <p:nvPr/>
        </p:nvPicPr>
        <p:blipFill>
          <a:blip r:embed="rId2" cstate="print"/>
          <a:srcRect/>
          <a:stretch>
            <a:fillRect/>
          </a:stretch>
        </p:blipFill>
        <p:spPr bwMode="auto">
          <a:xfrm>
            <a:off x="2133600" y="1295399"/>
            <a:ext cx="5010150" cy="50958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426</a:t>
            </a:fld>
            <a:endParaRPr lang="fa-IR"/>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B.C.</a:t>
            </a:r>
            <a:endParaRPr lang="fa-IR" dirty="0"/>
          </a:p>
        </p:txBody>
      </p:sp>
      <p:pic>
        <p:nvPicPr>
          <p:cNvPr id="252930" name="Picture 2"/>
          <p:cNvPicPr>
            <a:picLocks noChangeAspect="1" noChangeArrowheads="1"/>
          </p:cNvPicPr>
          <p:nvPr/>
        </p:nvPicPr>
        <p:blipFill>
          <a:blip r:embed="rId2" cstate="print"/>
          <a:srcRect/>
          <a:stretch>
            <a:fillRect/>
          </a:stretch>
        </p:blipFill>
        <p:spPr bwMode="auto">
          <a:xfrm>
            <a:off x="1" y="2285999"/>
            <a:ext cx="9186550" cy="28860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427</a:t>
            </a:fld>
            <a:endParaRPr lang="fa-IR"/>
          </a:p>
        </p:txBody>
      </p:sp>
    </p:spTree>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cstate="print"/>
          <a:srcRect/>
          <a:stretch>
            <a:fillRect/>
          </a:stretch>
        </p:blipFill>
        <p:spPr bwMode="auto">
          <a:xfrm>
            <a:off x="228600" y="1371600"/>
            <a:ext cx="4905375" cy="4238625"/>
          </a:xfrm>
          <a:prstGeom prst="rect">
            <a:avLst/>
          </a:prstGeom>
          <a:noFill/>
          <a:ln w="9525">
            <a:noFill/>
            <a:miter lim="800000"/>
            <a:headEnd/>
            <a:tailEnd/>
          </a:ln>
        </p:spPr>
      </p:pic>
      <p:pic>
        <p:nvPicPr>
          <p:cNvPr id="253955" name="Picture 3"/>
          <p:cNvPicPr>
            <a:picLocks noChangeAspect="1" noChangeArrowheads="1"/>
          </p:cNvPicPr>
          <p:nvPr/>
        </p:nvPicPr>
        <p:blipFill>
          <a:blip r:embed="rId3" cstate="print"/>
          <a:srcRect/>
          <a:stretch>
            <a:fillRect/>
          </a:stretch>
        </p:blipFill>
        <p:spPr bwMode="auto">
          <a:xfrm>
            <a:off x="6874847" y="1371600"/>
            <a:ext cx="2269153" cy="4114800"/>
          </a:xfrm>
          <a:prstGeom prst="rect">
            <a:avLst/>
          </a:prstGeom>
          <a:noFill/>
          <a:ln w="9525">
            <a:noFill/>
            <a:miter lim="800000"/>
            <a:headEnd/>
            <a:tailEnd/>
          </a:ln>
        </p:spPr>
      </p:pic>
      <p:sp>
        <p:nvSpPr>
          <p:cNvPr id="6" name="Right Arrow 5"/>
          <p:cNvSpPr/>
          <p:nvPr/>
        </p:nvSpPr>
        <p:spPr>
          <a:xfrm>
            <a:off x="5486400" y="3124200"/>
            <a:ext cx="12192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Slide Number Placeholder 4"/>
          <p:cNvSpPr>
            <a:spLocks noGrp="1"/>
          </p:cNvSpPr>
          <p:nvPr>
            <p:ph type="sldNum" sz="quarter" idx="12"/>
          </p:nvPr>
        </p:nvSpPr>
        <p:spPr/>
        <p:txBody>
          <a:bodyPr/>
          <a:lstStyle/>
          <a:p>
            <a:fld id="{86F77744-0308-434A-82FC-DEB67A89E99B}" type="slidenum">
              <a:rPr lang="fa-IR" smtClean="0"/>
              <a:pPr/>
              <a:t>428</a:t>
            </a:fld>
            <a:endParaRPr lang="fa-IR"/>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p:cNvPicPr>
            <a:picLocks noChangeAspect="1" noChangeArrowheads="1"/>
          </p:cNvPicPr>
          <p:nvPr/>
        </p:nvPicPr>
        <p:blipFill>
          <a:blip r:embed="rId2" cstate="print"/>
          <a:srcRect/>
          <a:stretch>
            <a:fillRect/>
          </a:stretch>
        </p:blipFill>
        <p:spPr bwMode="auto">
          <a:xfrm>
            <a:off x="0" y="762000"/>
            <a:ext cx="8915400" cy="1110020"/>
          </a:xfrm>
          <a:prstGeom prst="rect">
            <a:avLst/>
          </a:prstGeom>
          <a:noFill/>
          <a:ln w="9525">
            <a:noFill/>
            <a:miter lim="800000"/>
            <a:headEnd/>
            <a:tailEnd/>
          </a:ln>
        </p:spPr>
      </p:pic>
      <p:pic>
        <p:nvPicPr>
          <p:cNvPr id="254979" name="Picture 3"/>
          <p:cNvPicPr>
            <a:picLocks noChangeAspect="1" noChangeArrowheads="1"/>
          </p:cNvPicPr>
          <p:nvPr/>
        </p:nvPicPr>
        <p:blipFill>
          <a:blip r:embed="rId3" cstate="print"/>
          <a:srcRect/>
          <a:stretch>
            <a:fillRect/>
          </a:stretch>
        </p:blipFill>
        <p:spPr bwMode="auto">
          <a:xfrm>
            <a:off x="166688" y="2133600"/>
            <a:ext cx="8810625" cy="2590800"/>
          </a:xfrm>
          <a:prstGeom prst="rect">
            <a:avLst/>
          </a:prstGeom>
          <a:noFill/>
          <a:ln w="9525">
            <a:noFill/>
            <a:miter lim="800000"/>
            <a:headEnd/>
            <a:tailEnd/>
          </a:ln>
        </p:spPr>
      </p:pic>
      <p:pic>
        <p:nvPicPr>
          <p:cNvPr id="254980" name="Picture 4"/>
          <p:cNvPicPr>
            <a:picLocks noChangeAspect="1" noChangeArrowheads="1"/>
          </p:cNvPicPr>
          <p:nvPr/>
        </p:nvPicPr>
        <p:blipFill>
          <a:blip r:embed="rId4" cstate="print"/>
          <a:srcRect/>
          <a:stretch>
            <a:fillRect/>
          </a:stretch>
        </p:blipFill>
        <p:spPr bwMode="auto">
          <a:xfrm>
            <a:off x="2209800" y="4876800"/>
            <a:ext cx="4886325" cy="133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429</a:t>
            </a:fld>
            <a:endParaRPr lang="fa-I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 4</a:t>
            </a:r>
            <a:endParaRPr lang="fa-IR" dirty="0"/>
          </a:p>
        </p:txBody>
      </p:sp>
      <p:sp>
        <p:nvSpPr>
          <p:cNvPr id="3" name="Content Placeholder 2"/>
          <p:cNvSpPr>
            <a:spLocks noGrp="1"/>
          </p:cNvSpPr>
          <p:nvPr>
            <p:ph idx="1"/>
          </p:nvPr>
        </p:nvSpPr>
        <p:spPr/>
        <p:txBody>
          <a:bodyPr>
            <a:normAutofit/>
          </a:bodyPr>
          <a:lstStyle/>
          <a:p>
            <a:pPr algn="l" rtl="0"/>
            <a:r>
              <a:rPr lang="en-US" dirty="0" smtClean="0"/>
              <a:t>The 81 elements of the fourth-rank tensor </a:t>
            </a:r>
            <a:r>
              <a:rPr lang="en-US" dirty="0" err="1" smtClean="0"/>
              <a:t>β</a:t>
            </a:r>
            <a:r>
              <a:rPr lang="en-US" i="1" dirty="0" err="1" smtClean="0"/>
              <a:t>ijkl</a:t>
            </a:r>
            <a:r>
              <a:rPr lang="en-US" i="1" dirty="0" smtClean="0"/>
              <a:t> are still undetermined, but </a:t>
            </a:r>
            <a:r>
              <a:rPr lang="en-US" dirty="0" smtClean="0"/>
              <a:t>condition 4 has yet to be imposed. </a:t>
            </a:r>
          </a:p>
          <a:p>
            <a:pPr algn="l" rtl="0"/>
            <a:r>
              <a:rPr lang="en-US" dirty="0" smtClean="0"/>
              <a:t>This condition is the so-called condition of </a:t>
            </a:r>
            <a:r>
              <a:rPr lang="en-US" i="1" dirty="0" smtClean="0"/>
              <a:t>isotropy, which guarantees that the results obtained should be independent </a:t>
            </a:r>
            <a:r>
              <a:rPr lang="en-US" dirty="0" smtClean="0"/>
              <a:t>of the orientation of the coordinate system chosen.</a:t>
            </a:r>
          </a:p>
        </p:txBody>
      </p:sp>
      <p:sp>
        <p:nvSpPr>
          <p:cNvPr id="4" name="Slide Number Placeholder 3"/>
          <p:cNvSpPr>
            <a:spLocks noGrp="1"/>
          </p:cNvSpPr>
          <p:nvPr>
            <p:ph type="sldNum" sz="quarter" idx="12"/>
          </p:nvPr>
        </p:nvSpPr>
        <p:spPr/>
        <p:txBody>
          <a:bodyPr/>
          <a:lstStyle/>
          <a:p>
            <a:fld id="{86F77744-0308-434A-82FC-DEB67A89E99B}" type="slidenum">
              <a:rPr lang="fa-IR" smtClean="0"/>
              <a:pPr/>
              <a:t>43</a:t>
            </a:fld>
            <a:endParaRPr lang="fa-IR"/>
          </a:p>
        </p:txBody>
      </p:sp>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2" cstate="print"/>
          <a:srcRect/>
          <a:stretch>
            <a:fillRect/>
          </a:stretch>
        </p:blipFill>
        <p:spPr bwMode="auto">
          <a:xfrm>
            <a:off x="0" y="447675"/>
            <a:ext cx="9144000" cy="557908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430</a:t>
            </a:fld>
            <a:endParaRPr lang="fa-IR"/>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2" cstate="print"/>
          <a:srcRect/>
          <a:stretch>
            <a:fillRect/>
          </a:stretch>
        </p:blipFill>
        <p:spPr bwMode="auto">
          <a:xfrm>
            <a:off x="1295400" y="1828800"/>
            <a:ext cx="6719732" cy="34385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431</a:t>
            </a:fld>
            <a:endParaRPr lang="fa-IR"/>
          </a:p>
        </p:txBody>
      </p:sp>
    </p:spTree>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print"/>
          <a:srcRect/>
          <a:stretch>
            <a:fillRect/>
          </a:stretch>
        </p:blipFill>
        <p:spPr bwMode="auto">
          <a:xfrm>
            <a:off x="1743075" y="1614488"/>
            <a:ext cx="5657850" cy="36290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432</a:t>
            </a:fld>
            <a:endParaRPr lang="fa-IR"/>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cstate="print"/>
          <a:srcRect/>
          <a:stretch>
            <a:fillRect/>
          </a:stretch>
        </p:blipFill>
        <p:spPr bwMode="auto">
          <a:xfrm>
            <a:off x="1295400" y="381000"/>
            <a:ext cx="7173097" cy="3086100"/>
          </a:xfrm>
          <a:prstGeom prst="rect">
            <a:avLst/>
          </a:prstGeom>
          <a:noFill/>
          <a:ln w="9525">
            <a:noFill/>
            <a:miter lim="800000"/>
            <a:headEnd/>
            <a:tailEnd/>
          </a:ln>
        </p:spPr>
      </p:pic>
      <p:sp>
        <p:nvSpPr>
          <p:cNvPr id="3" name="Rectangle 2"/>
          <p:cNvSpPr/>
          <p:nvPr/>
        </p:nvSpPr>
        <p:spPr>
          <a:xfrm>
            <a:off x="1066800" y="3810000"/>
            <a:ext cx="74676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l" rtl="0"/>
            <a:r>
              <a:rPr lang="en-US" sz="2400" dirty="0" smtClean="0"/>
              <a:t>The foregoing expressions relate the displacement and momentum thicknesses and the surface shear stress to the boundary-layer thickness, which as yet, is unknown.</a:t>
            </a:r>
            <a:endParaRPr lang="fa-IR" sz="2400"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433</a:t>
            </a:fld>
            <a:endParaRPr lang="fa-IR"/>
          </a:p>
        </p:txBody>
      </p:sp>
    </p:spTree>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cstate="print"/>
          <a:srcRect/>
          <a:stretch>
            <a:fillRect/>
          </a:stretch>
        </p:blipFill>
        <p:spPr bwMode="auto">
          <a:xfrm>
            <a:off x="1676400" y="990600"/>
            <a:ext cx="5829300" cy="1409700"/>
          </a:xfrm>
          <a:prstGeom prst="rect">
            <a:avLst/>
          </a:prstGeom>
          <a:noFill/>
          <a:ln w="9525">
            <a:noFill/>
            <a:miter lim="800000"/>
            <a:headEnd/>
            <a:tailEnd/>
          </a:ln>
        </p:spPr>
      </p:pic>
      <p:pic>
        <p:nvPicPr>
          <p:cNvPr id="260099" name="Picture 3"/>
          <p:cNvPicPr>
            <a:picLocks noChangeAspect="1" noChangeArrowheads="1"/>
          </p:cNvPicPr>
          <p:nvPr/>
        </p:nvPicPr>
        <p:blipFill>
          <a:blip r:embed="rId3" cstate="print"/>
          <a:srcRect/>
          <a:stretch>
            <a:fillRect/>
          </a:stretch>
        </p:blipFill>
        <p:spPr bwMode="auto">
          <a:xfrm>
            <a:off x="990600" y="2667000"/>
            <a:ext cx="7077075" cy="1200150"/>
          </a:xfrm>
          <a:prstGeom prst="rect">
            <a:avLst/>
          </a:prstGeom>
          <a:noFill/>
          <a:ln w="9525">
            <a:noFill/>
            <a:miter lim="800000"/>
            <a:headEnd/>
            <a:tailEnd/>
          </a:ln>
        </p:spPr>
      </p:pic>
      <p:pic>
        <p:nvPicPr>
          <p:cNvPr id="260100" name="Picture 4"/>
          <p:cNvPicPr>
            <a:picLocks noChangeAspect="1" noChangeArrowheads="1"/>
          </p:cNvPicPr>
          <p:nvPr/>
        </p:nvPicPr>
        <p:blipFill>
          <a:blip r:embed="rId4" cstate="print"/>
          <a:srcRect/>
          <a:stretch>
            <a:fillRect/>
          </a:stretch>
        </p:blipFill>
        <p:spPr bwMode="auto">
          <a:xfrm>
            <a:off x="990600" y="4724400"/>
            <a:ext cx="2143125" cy="1285875"/>
          </a:xfrm>
          <a:prstGeom prst="rect">
            <a:avLst/>
          </a:prstGeom>
          <a:noFill/>
          <a:ln w="9525">
            <a:noFill/>
            <a:miter lim="800000"/>
            <a:headEnd/>
            <a:tailEnd/>
          </a:ln>
        </p:spPr>
      </p:pic>
      <p:pic>
        <p:nvPicPr>
          <p:cNvPr id="260101" name="Picture 5"/>
          <p:cNvPicPr>
            <a:picLocks noChangeAspect="1" noChangeArrowheads="1"/>
          </p:cNvPicPr>
          <p:nvPr/>
        </p:nvPicPr>
        <p:blipFill>
          <a:blip r:embed="rId5" cstate="print"/>
          <a:srcRect/>
          <a:stretch>
            <a:fillRect/>
          </a:stretch>
        </p:blipFill>
        <p:spPr bwMode="auto">
          <a:xfrm>
            <a:off x="5486400" y="4724400"/>
            <a:ext cx="2533650" cy="1362075"/>
          </a:xfrm>
          <a:prstGeom prst="rect">
            <a:avLst/>
          </a:prstGeom>
          <a:noFill/>
          <a:ln w="9525">
            <a:noFill/>
            <a:miter lim="800000"/>
            <a:headEnd/>
            <a:tailEnd/>
          </a:ln>
        </p:spPr>
      </p:pic>
      <p:cxnSp>
        <p:nvCxnSpPr>
          <p:cNvPr id="7" name="Straight Arrow Connector 6"/>
          <p:cNvCxnSpPr/>
          <p:nvPr/>
        </p:nvCxnSpPr>
        <p:spPr>
          <a:xfrm>
            <a:off x="3733800" y="5486400"/>
            <a:ext cx="1295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Slide Number Placeholder 7"/>
          <p:cNvSpPr>
            <a:spLocks noGrp="1"/>
          </p:cNvSpPr>
          <p:nvPr>
            <p:ph type="sldNum" sz="quarter" idx="12"/>
          </p:nvPr>
        </p:nvSpPr>
        <p:spPr/>
        <p:txBody>
          <a:bodyPr/>
          <a:lstStyle/>
          <a:p>
            <a:fld id="{86F77744-0308-434A-82FC-DEB67A89E99B}" type="slidenum">
              <a:rPr lang="fa-IR" smtClean="0"/>
              <a:pPr/>
              <a:t>434</a:t>
            </a:fld>
            <a:endParaRPr lang="fa-IR"/>
          </a:p>
        </p:txBody>
      </p:sp>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cstate="print"/>
          <a:srcRect/>
          <a:stretch>
            <a:fillRect/>
          </a:stretch>
        </p:blipFill>
        <p:spPr bwMode="auto">
          <a:xfrm>
            <a:off x="1905000" y="304800"/>
            <a:ext cx="5494520" cy="1447800"/>
          </a:xfrm>
          <a:prstGeom prst="rect">
            <a:avLst/>
          </a:prstGeom>
          <a:noFill/>
          <a:ln w="9525">
            <a:noFill/>
            <a:miter lim="800000"/>
            <a:headEnd/>
            <a:tailEnd/>
          </a:ln>
        </p:spPr>
      </p:pic>
      <p:pic>
        <p:nvPicPr>
          <p:cNvPr id="261123" name="Picture 3"/>
          <p:cNvPicPr>
            <a:picLocks noChangeAspect="1" noChangeArrowheads="1"/>
          </p:cNvPicPr>
          <p:nvPr/>
        </p:nvPicPr>
        <p:blipFill>
          <a:blip r:embed="rId3" cstate="print"/>
          <a:srcRect/>
          <a:stretch>
            <a:fillRect/>
          </a:stretch>
        </p:blipFill>
        <p:spPr bwMode="auto">
          <a:xfrm>
            <a:off x="3429000" y="1676400"/>
            <a:ext cx="2638425" cy="1352550"/>
          </a:xfrm>
          <a:prstGeom prst="rect">
            <a:avLst/>
          </a:prstGeom>
          <a:noFill/>
          <a:ln w="9525">
            <a:noFill/>
            <a:miter lim="800000"/>
            <a:headEnd/>
            <a:tailEnd/>
          </a:ln>
        </p:spPr>
      </p:pic>
      <p:pic>
        <p:nvPicPr>
          <p:cNvPr id="261124" name="Picture 4"/>
          <p:cNvPicPr>
            <a:picLocks noChangeAspect="1" noChangeArrowheads="1"/>
          </p:cNvPicPr>
          <p:nvPr/>
        </p:nvPicPr>
        <p:blipFill>
          <a:blip r:embed="rId4" cstate="print"/>
          <a:srcRect/>
          <a:stretch>
            <a:fillRect/>
          </a:stretch>
        </p:blipFill>
        <p:spPr bwMode="auto">
          <a:xfrm>
            <a:off x="1447800" y="3048000"/>
            <a:ext cx="6238875" cy="12858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435</a:t>
            </a:fld>
            <a:endParaRPr lang="fa-IR"/>
          </a:p>
        </p:txBody>
      </p:sp>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1828800" y="609600"/>
            <a:ext cx="5819775" cy="2085975"/>
          </a:xfrm>
          <a:prstGeom prst="rect">
            <a:avLst/>
          </a:prstGeom>
          <a:noFill/>
          <a:ln w="9525">
            <a:noFill/>
            <a:miter lim="800000"/>
            <a:headEnd/>
            <a:tailEnd/>
          </a:ln>
        </p:spPr>
      </p:pic>
      <p:pic>
        <p:nvPicPr>
          <p:cNvPr id="262146" name="Picture 2"/>
          <p:cNvPicPr>
            <a:picLocks noChangeAspect="1" noChangeArrowheads="1"/>
          </p:cNvPicPr>
          <p:nvPr/>
        </p:nvPicPr>
        <p:blipFill>
          <a:blip r:embed="rId3" cstate="print"/>
          <a:srcRect/>
          <a:stretch>
            <a:fillRect/>
          </a:stretch>
        </p:blipFill>
        <p:spPr bwMode="auto">
          <a:xfrm>
            <a:off x="1981200" y="2895600"/>
            <a:ext cx="5162550" cy="35623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436</a:t>
            </a:fld>
            <a:endParaRPr lang="fa-IR"/>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cstate="print"/>
          <a:srcRect/>
          <a:stretch>
            <a:fillRect/>
          </a:stretch>
        </p:blipFill>
        <p:spPr bwMode="auto">
          <a:xfrm>
            <a:off x="3505200" y="533400"/>
            <a:ext cx="2343150" cy="1143000"/>
          </a:xfrm>
          <a:prstGeom prst="rect">
            <a:avLst/>
          </a:prstGeom>
          <a:noFill/>
          <a:ln w="9525">
            <a:noFill/>
            <a:miter lim="800000"/>
            <a:headEnd/>
            <a:tailEnd/>
          </a:ln>
        </p:spPr>
      </p:pic>
      <p:pic>
        <p:nvPicPr>
          <p:cNvPr id="263171" name="Picture 3"/>
          <p:cNvPicPr>
            <a:picLocks noChangeAspect="1" noChangeArrowheads="1"/>
          </p:cNvPicPr>
          <p:nvPr/>
        </p:nvPicPr>
        <p:blipFill>
          <a:blip r:embed="rId3" cstate="print"/>
          <a:srcRect/>
          <a:stretch>
            <a:fillRect/>
          </a:stretch>
        </p:blipFill>
        <p:spPr bwMode="auto">
          <a:xfrm>
            <a:off x="781050" y="2757488"/>
            <a:ext cx="7581900" cy="13430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437</a:t>
            </a:fld>
            <a:endParaRPr lang="fa-IR"/>
          </a:p>
        </p:txBody>
      </p:sp>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Substituting the previous terms in the momentum integral equation</a:t>
            </a:r>
            <a:endParaRPr lang="fa-IR" dirty="0"/>
          </a:p>
        </p:txBody>
      </p:sp>
      <p:pic>
        <p:nvPicPr>
          <p:cNvPr id="264194" name="Picture 2"/>
          <p:cNvPicPr>
            <a:picLocks noChangeAspect="1" noChangeArrowheads="1"/>
          </p:cNvPicPr>
          <p:nvPr/>
        </p:nvPicPr>
        <p:blipFill>
          <a:blip r:embed="rId2" cstate="print"/>
          <a:srcRect/>
          <a:stretch>
            <a:fillRect/>
          </a:stretch>
        </p:blipFill>
        <p:spPr bwMode="auto">
          <a:xfrm>
            <a:off x="685800" y="1447800"/>
            <a:ext cx="8153400" cy="1766570"/>
          </a:xfrm>
          <a:prstGeom prst="rect">
            <a:avLst/>
          </a:prstGeom>
          <a:noFill/>
          <a:ln w="9525">
            <a:noFill/>
            <a:miter lim="800000"/>
            <a:headEnd/>
            <a:tailEnd/>
          </a:ln>
        </p:spPr>
      </p:pic>
      <p:pic>
        <p:nvPicPr>
          <p:cNvPr id="264195" name="Picture 3"/>
          <p:cNvPicPr>
            <a:picLocks noChangeAspect="1" noChangeArrowheads="1"/>
          </p:cNvPicPr>
          <p:nvPr/>
        </p:nvPicPr>
        <p:blipFill>
          <a:blip r:embed="rId3" cstate="print"/>
          <a:srcRect/>
          <a:stretch>
            <a:fillRect/>
          </a:stretch>
        </p:blipFill>
        <p:spPr bwMode="auto">
          <a:xfrm>
            <a:off x="990600" y="3124200"/>
            <a:ext cx="2143125" cy="1428750"/>
          </a:xfrm>
          <a:prstGeom prst="rect">
            <a:avLst/>
          </a:prstGeom>
          <a:noFill/>
          <a:ln w="9525">
            <a:noFill/>
            <a:miter lim="800000"/>
            <a:headEnd/>
            <a:tailEnd/>
          </a:ln>
        </p:spPr>
      </p:pic>
      <p:pic>
        <p:nvPicPr>
          <p:cNvPr id="264196" name="Picture 4"/>
          <p:cNvPicPr>
            <a:picLocks noChangeAspect="1" noChangeArrowheads="1"/>
          </p:cNvPicPr>
          <p:nvPr/>
        </p:nvPicPr>
        <p:blipFill>
          <a:blip r:embed="rId4" cstate="print"/>
          <a:srcRect/>
          <a:stretch>
            <a:fillRect/>
          </a:stretch>
        </p:blipFill>
        <p:spPr bwMode="auto">
          <a:xfrm>
            <a:off x="4267200" y="3429000"/>
            <a:ext cx="1828800" cy="857250"/>
          </a:xfrm>
          <a:prstGeom prst="rect">
            <a:avLst/>
          </a:prstGeom>
          <a:noFill/>
          <a:ln w="9525">
            <a:noFill/>
            <a:miter lim="800000"/>
            <a:headEnd/>
            <a:tailEnd/>
          </a:ln>
        </p:spPr>
      </p:pic>
      <p:pic>
        <p:nvPicPr>
          <p:cNvPr id="264197" name="Picture 5"/>
          <p:cNvPicPr>
            <a:picLocks noChangeAspect="1" noChangeArrowheads="1"/>
          </p:cNvPicPr>
          <p:nvPr/>
        </p:nvPicPr>
        <p:blipFill>
          <a:blip r:embed="rId5" cstate="print"/>
          <a:srcRect/>
          <a:stretch>
            <a:fillRect/>
          </a:stretch>
        </p:blipFill>
        <p:spPr bwMode="auto">
          <a:xfrm>
            <a:off x="6477000" y="3124200"/>
            <a:ext cx="2245975" cy="1362075"/>
          </a:xfrm>
          <a:prstGeom prst="rect">
            <a:avLst/>
          </a:prstGeom>
          <a:noFill/>
          <a:ln w="9525">
            <a:noFill/>
            <a:miter lim="800000"/>
            <a:headEnd/>
            <a:tailEnd/>
          </a:ln>
        </p:spPr>
      </p:pic>
      <p:pic>
        <p:nvPicPr>
          <p:cNvPr id="264198" name="Picture 6"/>
          <p:cNvPicPr>
            <a:picLocks noChangeAspect="1" noChangeArrowheads="1"/>
          </p:cNvPicPr>
          <p:nvPr/>
        </p:nvPicPr>
        <p:blipFill>
          <a:blip r:embed="rId6" cstate="print"/>
          <a:srcRect/>
          <a:stretch>
            <a:fillRect/>
          </a:stretch>
        </p:blipFill>
        <p:spPr bwMode="auto">
          <a:xfrm>
            <a:off x="1752600" y="4572000"/>
            <a:ext cx="6057900" cy="123825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6F77744-0308-434A-82FC-DEB67A89E99B}" type="slidenum">
              <a:rPr lang="fa-IR" smtClean="0"/>
              <a:pPr/>
              <a:t>438</a:t>
            </a:fld>
            <a:endParaRPr lang="fa-IR"/>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print"/>
          <a:srcRect/>
          <a:stretch>
            <a:fillRect/>
          </a:stretch>
        </p:blipFill>
        <p:spPr bwMode="auto">
          <a:xfrm>
            <a:off x="2895600" y="304800"/>
            <a:ext cx="2988252" cy="1295400"/>
          </a:xfrm>
          <a:prstGeom prst="rect">
            <a:avLst/>
          </a:prstGeom>
          <a:noFill/>
          <a:ln w="9525">
            <a:noFill/>
            <a:miter lim="800000"/>
            <a:headEnd/>
            <a:tailEnd/>
          </a:ln>
        </p:spPr>
      </p:pic>
      <p:pic>
        <p:nvPicPr>
          <p:cNvPr id="265218" name="Picture 2"/>
          <p:cNvPicPr>
            <a:picLocks noChangeAspect="1" noChangeArrowheads="1"/>
          </p:cNvPicPr>
          <p:nvPr/>
        </p:nvPicPr>
        <p:blipFill>
          <a:blip r:embed="rId3" cstate="print"/>
          <a:srcRect/>
          <a:stretch>
            <a:fillRect/>
          </a:stretch>
        </p:blipFill>
        <p:spPr bwMode="auto">
          <a:xfrm>
            <a:off x="2133600" y="1524001"/>
            <a:ext cx="5553075" cy="1016760"/>
          </a:xfrm>
          <a:prstGeom prst="rect">
            <a:avLst/>
          </a:prstGeom>
          <a:noFill/>
          <a:ln w="9525">
            <a:noFill/>
            <a:miter lim="800000"/>
            <a:headEnd/>
            <a:tailEnd/>
          </a:ln>
        </p:spPr>
      </p:pic>
      <p:pic>
        <p:nvPicPr>
          <p:cNvPr id="265219" name="Picture 3"/>
          <p:cNvPicPr>
            <a:picLocks noChangeAspect="1" noChangeArrowheads="1"/>
          </p:cNvPicPr>
          <p:nvPr/>
        </p:nvPicPr>
        <p:blipFill>
          <a:blip r:embed="rId4" cstate="print"/>
          <a:srcRect/>
          <a:stretch>
            <a:fillRect/>
          </a:stretch>
        </p:blipFill>
        <p:spPr bwMode="auto">
          <a:xfrm>
            <a:off x="990600" y="2743200"/>
            <a:ext cx="7248525" cy="259080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438400" y="5619750"/>
            <a:ext cx="4019550" cy="12382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6F77744-0308-434A-82FC-DEB67A89E99B}" type="slidenum">
              <a:rPr lang="fa-IR" smtClean="0"/>
              <a:pPr/>
              <a:t>439</a:t>
            </a:fld>
            <a:endParaRPr lang="fa-I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lstStyle/>
          <a:p>
            <a:pPr algn="l" rtl="0"/>
            <a:r>
              <a:rPr lang="en-US" dirty="0" smtClean="0"/>
              <a:t>it is pointed out that the most general isotropic tensor of rank 4 is of the form</a:t>
            </a:r>
            <a:endParaRPr lang="fa-IR" dirty="0" smtClean="0"/>
          </a:p>
          <a:p>
            <a:pPr algn="l" rtl="0"/>
            <a:endParaRPr lang="en-US" dirty="0" smtClean="0"/>
          </a:p>
          <a:p>
            <a:pPr algn="l" rtl="0"/>
            <a:endParaRPr lang="en-US" dirty="0" smtClean="0"/>
          </a:p>
          <a:p>
            <a:pPr algn="l" rtl="0"/>
            <a:endParaRPr lang="en-US" dirty="0" smtClean="0"/>
          </a:p>
          <a:p>
            <a:pPr algn="l" rtl="0"/>
            <a:r>
              <a:rPr lang="en-US" dirty="0" smtClean="0"/>
              <a:t>where λ, μ, and γ are scalars.</a:t>
            </a:r>
          </a:p>
          <a:p>
            <a:endParaRPr lang="fa-IR" dirty="0"/>
          </a:p>
        </p:txBody>
      </p:sp>
      <p:pic>
        <p:nvPicPr>
          <p:cNvPr id="4" name="Picture 3"/>
          <p:cNvPicPr>
            <a:picLocks noChangeAspect="1" noChangeArrowheads="1"/>
          </p:cNvPicPr>
          <p:nvPr/>
        </p:nvPicPr>
        <p:blipFill>
          <a:blip r:embed="rId2" cstate="print"/>
          <a:srcRect/>
          <a:stretch>
            <a:fillRect/>
          </a:stretch>
        </p:blipFill>
        <p:spPr bwMode="auto">
          <a:xfrm>
            <a:off x="304800" y="3200400"/>
            <a:ext cx="8534400" cy="89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44</a:t>
            </a:fld>
            <a:endParaRPr lang="fa-IR"/>
          </a:p>
        </p:txBody>
      </p:sp>
    </p:spTree>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3"/>
          <p:cNvPicPr>
            <a:picLocks noChangeAspect="1" noChangeArrowheads="1"/>
          </p:cNvPicPr>
          <p:nvPr/>
        </p:nvPicPr>
        <p:blipFill>
          <a:blip r:embed="rId2" cstate="print"/>
          <a:srcRect/>
          <a:stretch>
            <a:fillRect/>
          </a:stretch>
        </p:blipFill>
        <p:spPr bwMode="auto">
          <a:xfrm>
            <a:off x="0" y="457200"/>
            <a:ext cx="9144000" cy="263941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440</a:t>
            </a:fld>
            <a:endParaRPr lang="fa-IR"/>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ChangeAspect="1" noChangeArrowheads="1"/>
          </p:cNvPicPr>
          <p:nvPr/>
        </p:nvPicPr>
        <p:blipFill>
          <a:blip r:embed="rId2" cstate="print"/>
          <a:srcRect/>
          <a:stretch>
            <a:fillRect/>
          </a:stretch>
        </p:blipFill>
        <p:spPr bwMode="auto">
          <a:xfrm>
            <a:off x="1171575" y="576263"/>
            <a:ext cx="6800850" cy="57054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441</a:t>
            </a:fld>
            <a:endParaRPr lang="fa-IR"/>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cstate="print"/>
          <a:srcRect/>
          <a:stretch>
            <a:fillRect/>
          </a:stretch>
        </p:blipFill>
        <p:spPr bwMode="auto">
          <a:xfrm>
            <a:off x="2743200" y="609600"/>
            <a:ext cx="3743325" cy="1028700"/>
          </a:xfrm>
          <a:prstGeom prst="rect">
            <a:avLst/>
          </a:prstGeom>
          <a:noFill/>
          <a:ln w="9525">
            <a:noFill/>
            <a:miter lim="800000"/>
            <a:headEnd/>
            <a:tailEnd/>
          </a:ln>
        </p:spPr>
      </p:pic>
      <p:sp>
        <p:nvSpPr>
          <p:cNvPr id="3" name="Right Arrow 2"/>
          <p:cNvSpPr/>
          <p:nvPr/>
        </p:nvSpPr>
        <p:spPr>
          <a:xfrm>
            <a:off x="1066800" y="685800"/>
            <a:ext cx="1295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68291" name="Picture 3"/>
          <p:cNvPicPr>
            <a:picLocks noChangeAspect="1" noChangeArrowheads="1"/>
          </p:cNvPicPr>
          <p:nvPr/>
        </p:nvPicPr>
        <p:blipFill>
          <a:blip r:embed="rId3" cstate="print"/>
          <a:srcRect/>
          <a:stretch>
            <a:fillRect/>
          </a:stretch>
        </p:blipFill>
        <p:spPr bwMode="auto">
          <a:xfrm>
            <a:off x="2895599" y="1600200"/>
            <a:ext cx="3076575" cy="1295400"/>
          </a:xfrm>
          <a:prstGeom prst="rect">
            <a:avLst/>
          </a:prstGeom>
          <a:noFill/>
          <a:ln w="9525">
            <a:noFill/>
            <a:miter lim="800000"/>
            <a:headEnd/>
            <a:tailEnd/>
          </a:ln>
        </p:spPr>
      </p:pic>
      <p:sp>
        <p:nvSpPr>
          <p:cNvPr id="5" name="Right Arrow 4"/>
          <p:cNvSpPr/>
          <p:nvPr/>
        </p:nvSpPr>
        <p:spPr>
          <a:xfrm>
            <a:off x="1371600" y="1905000"/>
            <a:ext cx="1295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68293" name="Picture 5"/>
          <p:cNvPicPr>
            <a:picLocks noChangeAspect="1" noChangeArrowheads="1"/>
          </p:cNvPicPr>
          <p:nvPr/>
        </p:nvPicPr>
        <p:blipFill>
          <a:blip r:embed="rId4" cstate="print"/>
          <a:srcRect/>
          <a:stretch>
            <a:fillRect/>
          </a:stretch>
        </p:blipFill>
        <p:spPr bwMode="auto">
          <a:xfrm>
            <a:off x="6019800" y="1752600"/>
            <a:ext cx="2743200" cy="1216550"/>
          </a:xfrm>
          <a:prstGeom prst="rect">
            <a:avLst/>
          </a:prstGeom>
          <a:noFill/>
          <a:ln w="9525">
            <a:noFill/>
            <a:miter lim="800000"/>
            <a:headEnd/>
            <a:tailEnd/>
          </a:ln>
        </p:spPr>
      </p:pic>
      <p:pic>
        <p:nvPicPr>
          <p:cNvPr id="268294" name="Picture 6"/>
          <p:cNvPicPr>
            <a:picLocks noChangeAspect="1" noChangeArrowheads="1"/>
          </p:cNvPicPr>
          <p:nvPr/>
        </p:nvPicPr>
        <p:blipFill>
          <a:blip r:embed="rId5" cstate="print"/>
          <a:srcRect/>
          <a:stretch>
            <a:fillRect/>
          </a:stretch>
        </p:blipFill>
        <p:spPr bwMode="auto">
          <a:xfrm>
            <a:off x="2514600" y="3200400"/>
            <a:ext cx="4029075" cy="1228725"/>
          </a:xfrm>
          <a:prstGeom prst="rect">
            <a:avLst/>
          </a:prstGeom>
          <a:noFill/>
          <a:ln w="9525">
            <a:noFill/>
            <a:miter lim="800000"/>
            <a:headEnd/>
            <a:tailEnd/>
          </a:ln>
        </p:spPr>
      </p:pic>
      <p:pic>
        <p:nvPicPr>
          <p:cNvPr id="268295" name="Picture 7"/>
          <p:cNvPicPr>
            <a:picLocks noChangeAspect="1" noChangeArrowheads="1"/>
          </p:cNvPicPr>
          <p:nvPr/>
        </p:nvPicPr>
        <p:blipFill>
          <a:blip r:embed="rId6" cstate="print"/>
          <a:srcRect/>
          <a:stretch>
            <a:fillRect/>
          </a:stretch>
        </p:blipFill>
        <p:spPr bwMode="auto">
          <a:xfrm>
            <a:off x="2286000" y="4800600"/>
            <a:ext cx="5048250" cy="1590675"/>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86F77744-0308-434A-82FC-DEB67A89E99B}" type="slidenum">
              <a:rPr lang="fa-IR" smtClean="0"/>
              <a:pPr/>
              <a:t>442</a:t>
            </a:fld>
            <a:endParaRPr lang="fa-IR"/>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2" cstate="print"/>
          <a:srcRect/>
          <a:stretch>
            <a:fillRect/>
          </a:stretch>
        </p:blipFill>
        <p:spPr bwMode="auto">
          <a:xfrm>
            <a:off x="381000" y="533400"/>
            <a:ext cx="8153400" cy="857250"/>
          </a:xfrm>
          <a:prstGeom prst="rect">
            <a:avLst/>
          </a:prstGeom>
          <a:noFill/>
          <a:ln w="9525">
            <a:noFill/>
            <a:miter lim="800000"/>
            <a:headEnd/>
            <a:tailEnd/>
          </a:ln>
        </p:spPr>
      </p:pic>
      <p:pic>
        <p:nvPicPr>
          <p:cNvPr id="269315" name="Picture 3"/>
          <p:cNvPicPr>
            <a:picLocks noChangeAspect="1" noChangeArrowheads="1"/>
          </p:cNvPicPr>
          <p:nvPr/>
        </p:nvPicPr>
        <p:blipFill>
          <a:blip r:embed="rId3" cstate="print"/>
          <a:srcRect/>
          <a:stretch>
            <a:fillRect/>
          </a:stretch>
        </p:blipFill>
        <p:spPr bwMode="auto">
          <a:xfrm>
            <a:off x="1066800" y="2971800"/>
            <a:ext cx="5295900" cy="1381125"/>
          </a:xfrm>
          <a:prstGeom prst="rect">
            <a:avLst/>
          </a:prstGeom>
          <a:noFill/>
          <a:ln w="9525">
            <a:noFill/>
            <a:miter lim="800000"/>
            <a:headEnd/>
            <a:tailEnd/>
          </a:ln>
        </p:spPr>
      </p:pic>
      <p:pic>
        <p:nvPicPr>
          <p:cNvPr id="269317" name="Picture 5"/>
          <p:cNvPicPr>
            <a:picLocks noChangeAspect="1" noChangeArrowheads="1"/>
          </p:cNvPicPr>
          <p:nvPr/>
        </p:nvPicPr>
        <p:blipFill>
          <a:blip r:embed="rId4" cstate="print"/>
          <a:srcRect/>
          <a:stretch>
            <a:fillRect/>
          </a:stretch>
        </p:blipFill>
        <p:spPr bwMode="auto">
          <a:xfrm>
            <a:off x="6934200" y="3429000"/>
            <a:ext cx="1095375" cy="55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443</a:t>
            </a:fld>
            <a:endParaRPr lang="fa-IR"/>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2133600" y="3810000"/>
            <a:ext cx="4724400" cy="1003412"/>
          </a:xfrm>
          <a:prstGeom prst="rect">
            <a:avLst/>
          </a:prstGeom>
          <a:noFill/>
          <a:ln w="9525">
            <a:noFill/>
            <a:miter lim="800000"/>
            <a:headEnd/>
            <a:tailEnd/>
          </a:ln>
        </p:spPr>
      </p:pic>
      <p:pic>
        <p:nvPicPr>
          <p:cNvPr id="270338" name="Picture 2"/>
          <p:cNvPicPr>
            <a:picLocks noChangeAspect="1" noChangeArrowheads="1"/>
          </p:cNvPicPr>
          <p:nvPr/>
        </p:nvPicPr>
        <p:blipFill>
          <a:blip r:embed="rId3" cstate="print"/>
          <a:srcRect/>
          <a:stretch>
            <a:fillRect/>
          </a:stretch>
        </p:blipFill>
        <p:spPr bwMode="auto">
          <a:xfrm>
            <a:off x="228600" y="1828800"/>
            <a:ext cx="8686800" cy="1728144"/>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Procedure:</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444</a:t>
            </a:fld>
            <a:endParaRPr lang="fa-IR"/>
          </a:p>
        </p:txBody>
      </p:sp>
    </p:spTree>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fa-IR" dirty="0"/>
          </a:p>
        </p:txBody>
      </p:sp>
      <p:pic>
        <p:nvPicPr>
          <p:cNvPr id="271362" name="Picture 2"/>
          <p:cNvPicPr>
            <a:picLocks noChangeAspect="1" noChangeArrowheads="1"/>
          </p:cNvPicPr>
          <p:nvPr/>
        </p:nvPicPr>
        <p:blipFill>
          <a:blip r:embed="rId2" cstate="print"/>
          <a:srcRect/>
          <a:stretch>
            <a:fillRect/>
          </a:stretch>
        </p:blipFill>
        <p:spPr bwMode="auto">
          <a:xfrm>
            <a:off x="0" y="1369492"/>
            <a:ext cx="9144000" cy="541230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445</a:t>
            </a:fld>
            <a:endParaRPr lang="fa-IR"/>
          </a:p>
        </p:txBody>
      </p:sp>
    </p:spTree>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72386" name="Picture 2"/>
          <p:cNvPicPr>
            <a:picLocks noChangeAspect="1" noChangeArrowheads="1"/>
          </p:cNvPicPr>
          <p:nvPr/>
        </p:nvPicPr>
        <p:blipFill>
          <a:blip r:embed="rId2" cstate="print"/>
          <a:srcRect/>
          <a:stretch>
            <a:fillRect/>
          </a:stretch>
        </p:blipFill>
        <p:spPr bwMode="auto">
          <a:xfrm>
            <a:off x="0" y="1395413"/>
            <a:ext cx="9144000" cy="2546959"/>
          </a:xfrm>
          <a:prstGeom prst="rect">
            <a:avLst/>
          </a:prstGeom>
          <a:noFill/>
          <a:ln w="9525">
            <a:noFill/>
            <a:miter lim="800000"/>
            <a:headEnd/>
            <a:tailEnd/>
          </a:ln>
        </p:spPr>
      </p:pic>
      <p:pic>
        <p:nvPicPr>
          <p:cNvPr id="272387" name="Picture 3"/>
          <p:cNvPicPr>
            <a:picLocks noChangeAspect="1" noChangeArrowheads="1"/>
          </p:cNvPicPr>
          <p:nvPr/>
        </p:nvPicPr>
        <p:blipFill>
          <a:blip r:embed="rId3" cstate="print"/>
          <a:srcRect/>
          <a:stretch>
            <a:fillRect/>
          </a:stretch>
        </p:blipFill>
        <p:spPr bwMode="auto">
          <a:xfrm>
            <a:off x="3581400" y="4191000"/>
            <a:ext cx="2514600" cy="21752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446</a:t>
            </a:fld>
            <a:endParaRPr lang="fa-IR"/>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86F77744-0308-434A-82FC-DEB67A89E99B}" type="slidenum">
              <a:rPr lang="fa-IR" smtClean="0"/>
              <a:pPr/>
              <a:t>447</a:t>
            </a:fld>
            <a:endParaRPr lang="fa-IR"/>
          </a:p>
        </p:txBody>
      </p:sp>
      <p:pic>
        <p:nvPicPr>
          <p:cNvPr id="230402" name="Picture 2" descr="آلفا و دلتا و سیگما دیدی؟ بیا بقیه اش رو هم ببین 😀✌️ :: MATHEMATICS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03694"/>
            <a:ext cx="7315200" cy="565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844051"/>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Slide Number Placeholder 2"/>
          <p:cNvSpPr>
            <a:spLocks noGrp="1"/>
          </p:cNvSpPr>
          <p:nvPr>
            <p:ph type="sldNum" sz="quarter" idx="12"/>
          </p:nvPr>
        </p:nvSpPr>
        <p:spPr/>
        <p:txBody>
          <a:bodyPr/>
          <a:lstStyle/>
          <a:p>
            <a:fld id="{86F77744-0308-434A-82FC-DEB67A89E99B}" type="slidenum">
              <a:rPr lang="fa-IR" smtClean="0"/>
              <a:pPr/>
              <a:t>448</a:t>
            </a:fld>
            <a:endParaRPr lang="fa-I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r>
              <a:rPr lang="en-US" dirty="0" smtClean="0"/>
              <a:t>In the case of the fourth-rank tensor relating the shear stress tensor to the deformation-rate tensor, namely, </a:t>
            </a:r>
            <a:r>
              <a:rPr lang="en-US" dirty="0" err="1" smtClean="0"/>
              <a:t>β</a:t>
            </a:r>
            <a:r>
              <a:rPr lang="en-US" i="1" dirty="0" err="1" smtClean="0"/>
              <a:t>ijkl</a:t>
            </a:r>
            <a:r>
              <a:rPr lang="en-US" i="1" dirty="0" smtClean="0"/>
              <a:t>, </a:t>
            </a:r>
            <a:r>
              <a:rPr lang="en-US" i="1" dirty="0" smtClean="0">
                <a:solidFill>
                  <a:srgbClr val="FF0000"/>
                </a:solidFill>
              </a:rPr>
              <a:t>not only must it be </a:t>
            </a:r>
            <a:r>
              <a:rPr lang="en-US" dirty="0" smtClean="0">
                <a:solidFill>
                  <a:srgbClr val="FF0000"/>
                </a:solidFill>
              </a:rPr>
              <a:t>isotropic but it must be symmetric </a:t>
            </a:r>
            <a:r>
              <a:rPr lang="en-US" dirty="0" smtClean="0"/>
              <a:t>in view of condition 3 as well.</a:t>
            </a:r>
          </a:p>
          <a:p>
            <a:pPr algn="l" rtl="0"/>
            <a:r>
              <a:rPr lang="en-US" dirty="0" smtClean="0"/>
              <a:t> That is, the </a:t>
            </a:r>
            <a:r>
              <a:rPr lang="en-US" dirty="0" smtClean="0">
                <a:solidFill>
                  <a:srgbClr val="FF0000"/>
                </a:solidFill>
              </a:rPr>
              <a:t>coefficient γ must be zero </a:t>
            </a:r>
            <a:r>
              <a:rPr lang="en-US" dirty="0" smtClean="0"/>
              <a:t>in this case so that the expression for the shear stress becomes</a:t>
            </a:r>
            <a:endParaRPr lang="fa-IR" dirty="0"/>
          </a:p>
        </p:txBody>
      </p:sp>
      <p:pic>
        <p:nvPicPr>
          <p:cNvPr id="3075" name="Picture 3"/>
          <p:cNvPicPr>
            <a:picLocks noChangeAspect="1" noChangeArrowheads="1"/>
          </p:cNvPicPr>
          <p:nvPr/>
        </p:nvPicPr>
        <p:blipFill>
          <a:blip r:embed="rId2" cstate="print"/>
          <a:srcRect/>
          <a:stretch>
            <a:fillRect/>
          </a:stretch>
        </p:blipFill>
        <p:spPr bwMode="auto">
          <a:xfrm>
            <a:off x="609600" y="5618986"/>
            <a:ext cx="8001000" cy="116157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6F77744-0308-434A-82FC-DEB67A89E99B}" type="slidenum">
              <a:rPr lang="fa-IR" smtClean="0"/>
              <a:pPr/>
              <a:t>45</a:t>
            </a:fld>
            <a:endParaRPr lang="fa-I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lgn="l" rtl="0"/>
            <a:r>
              <a:rPr lang="en-US" dirty="0" smtClean="0"/>
              <a:t>Using the fact that </a:t>
            </a:r>
            <a:r>
              <a:rPr lang="en-US" dirty="0" err="1" smtClean="0"/>
              <a:t>δ</a:t>
            </a:r>
            <a:r>
              <a:rPr lang="en-US" i="1" dirty="0" err="1" smtClean="0"/>
              <a:t>kl</a:t>
            </a:r>
            <a:r>
              <a:rPr lang="en-US" i="1" dirty="0" smtClean="0"/>
              <a:t> = 0 unless l = k shows that:</a:t>
            </a:r>
          </a:p>
          <a:p>
            <a:pPr algn="l" rtl="0"/>
            <a:endParaRPr lang="en-US" i="1" dirty="0" smtClean="0"/>
          </a:p>
          <a:p>
            <a:pPr algn="l" rtl="0"/>
            <a:r>
              <a:rPr lang="en-US" dirty="0" smtClean="0"/>
              <a:t>replacing k by </a:t>
            </a:r>
            <a:r>
              <a:rPr lang="en-US" dirty="0" err="1" smtClean="0"/>
              <a:t>i</a:t>
            </a:r>
            <a:r>
              <a:rPr lang="en-US" dirty="0" smtClean="0"/>
              <a:t> and l by j shows that</a:t>
            </a:r>
          </a:p>
          <a:p>
            <a:pPr algn="l" rtl="0"/>
            <a:endParaRPr lang="en-US" i="1" dirty="0" smtClean="0"/>
          </a:p>
          <a:p>
            <a:pPr algn="l" rtl="0"/>
            <a:endParaRPr lang="en-US" i="1" dirty="0" smtClean="0"/>
          </a:p>
          <a:p>
            <a:pPr algn="l" rtl="0"/>
            <a:r>
              <a:rPr lang="en-US" dirty="0" smtClean="0"/>
              <a:t>replacing l by </a:t>
            </a:r>
            <a:r>
              <a:rPr lang="en-US" dirty="0" err="1" smtClean="0"/>
              <a:t>i</a:t>
            </a:r>
            <a:r>
              <a:rPr lang="en-US" dirty="0" smtClean="0"/>
              <a:t> and k by j shows that</a:t>
            </a:r>
            <a:endParaRPr lang="en-US" i="1" dirty="0" smtClean="0"/>
          </a:p>
          <a:p>
            <a:pPr algn="l" rtl="0"/>
            <a:endParaRPr lang="fa-IR" dirty="0"/>
          </a:p>
        </p:txBody>
      </p:sp>
      <p:pic>
        <p:nvPicPr>
          <p:cNvPr id="4099" name="Picture 3"/>
          <p:cNvPicPr>
            <a:picLocks noChangeAspect="1" noChangeArrowheads="1"/>
          </p:cNvPicPr>
          <p:nvPr/>
        </p:nvPicPr>
        <p:blipFill>
          <a:blip r:embed="rId2" cstate="print"/>
          <a:srcRect/>
          <a:stretch>
            <a:fillRect/>
          </a:stretch>
        </p:blipFill>
        <p:spPr bwMode="auto">
          <a:xfrm>
            <a:off x="2133600" y="914400"/>
            <a:ext cx="5029200" cy="1096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1" name="Picture 5"/>
          <p:cNvPicPr>
            <a:picLocks noChangeAspect="1" noChangeArrowheads="1"/>
          </p:cNvPicPr>
          <p:nvPr/>
        </p:nvPicPr>
        <p:blipFill>
          <a:blip r:embed="rId3" cstate="print"/>
          <a:srcRect/>
          <a:stretch>
            <a:fillRect/>
          </a:stretch>
        </p:blipFill>
        <p:spPr bwMode="auto">
          <a:xfrm>
            <a:off x="1600200" y="2590800"/>
            <a:ext cx="6172200" cy="1073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2" name="Picture 6"/>
          <p:cNvPicPr>
            <a:picLocks noChangeAspect="1" noChangeArrowheads="1"/>
          </p:cNvPicPr>
          <p:nvPr/>
        </p:nvPicPr>
        <p:blipFill>
          <a:blip r:embed="rId4" cstate="print"/>
          <a:srcRect/>
          <a:stretch>
            <a:fillRect/>
          </a:stretch>
        </p:blipFill>
        <p:spPr bwMode="auto">
          <a:xfrm>
            <a:off x="1371600" y="4495800"/>
            <a:ext cx="6248400" cy="109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46</a:t>
            </a:fld>
            <a:endParaRPr lang="fa-I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that:</a:t>
            </a:r>
            <a:endParaRPr lang="fa-IR" dirty="0"/>
          </a:p>
        </p:txBody>
      </p:sp>
      <p:pic>
        <p:nvPicPr>
          <p:cNvPr id="5122" name="Picture 2"/>
          <p:cNvPicPr>
            <a:picLocks noChangeAspect="1" noChangeArrowheads="1"/>
          </p:cNvPicPr>
          <p:nvPr/>
        </p:nvPicPr>
        <p:blipFill>
          <a:blip r:embed="rId2" cstate="print"/>
          <a:srcRect/>
          <a:stretch>
            <a:fillRect/>
          </a:stretch>
        </p:blipFill>
        <p:spPr bwMode="auto">
          <a:xfrm>
            <a:off x="1828800" y="1524000"/>
            <a:ext cx="5572125" cy="11811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143000" y="3657600"/>
            <a:ext cx="7172325" cy="11620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47</a:t>
            </a:fld>
            <a:endParaRPr lang="fa-IR"/>
          </a:p>
        </p:txBody>
      </p:sp>
      <p:pic>
        <p:nvPicPr>
          <p:cNvPr id="6" name="Picture 2"/>
          <p:cNvPicPr>
            <a:picLocks noChangeAspect="1" noChangeArrowheads="1"/>
          </p:cNvPicPr>
          <p:nvPr/>
        </p:nvPicPr>
        <p:blipFill>
          <a:blip r:embed="rId4" cstate="print"/>
          <a:srcRect/>
          <a:stretch>
            <a:fillRect/>
          </a:stretch>
        </p:blipFill>
        <p:spPr bwMode="auto">
          <a:xfrm>
            <a:off x="457200" y="2960579"/>
            <a:ext cx="2895600" cy="742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ight Arrow 2"/>
          <p:cNvSpPr/>
          <p:nvPr/>
        </p:nvSpPr>
        <p:spPr>
          <a:xfrm>
            <a:off x="3657600" y="3124200"/>
            <a:ext cx="1524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362200" y="2401599"/>
            <a:ext cx="685800" cy="722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fa-IR" dirty="0"/>
          </a:p>
        </p:txBody>
      </p:sp>
      <p:sp>
        <p:nvSpPr>
          <p:cNvPr id="3" name="Content Placeholder 2"/>
          <p:cNvSpPr>
            <a:spLocks noGrp="1"/>
          </p:cNvSpPr>
          <p:nvPr>
            <p:ph idx="1"/>
          </p:nvPr>
        </p:nvSpPr>
        <p:spPr/>
        <p:txBody>
          <a:bodyPr>
            <a:normAutofit fontScale="92500" lnSpcReduction="10000"/>
          </a:bodyPr>
          <a:lstStyle/>
          <a:p>
            <a:pPr algn="l" rtl="0"/>
            <a:r>
              <a:rPr lang="en-US" dirty="0" smtClean="0"/>
              <a:t>The nine elements of the stress tensor </a:t>
            </a:r>
            <a:r>
              <a:rPr lang="en-US" dirty="0" err="1" smtClean="0"/>
              <a:t>σ</a:t>
            </a:r>
            <a:r>
              <a:rPr lang="en-US" i="1" dirty="0" err="1" smtClean="0"/>
              <a:t>ij</a:t>
            </a:r>
            <a:r>
              <a:rPr lang="en-US" i="1" dirty="0" smtClean="0"/>
              <a:t> have now been expressed in terms </a:t>
            </a:r>
            <a:r>
              <a:rPr lang="en-US" dirty="0" smtClean="0"/>
              <a:t>of the pressure and the velocity gradients, which have all been previously introduced, and two coefficients </a:t>
            </a:r>
            <a:r>
              <a:rPr lang="en-US" dirty="0" smtClean="0">
                <a:solidFill>
                  <a:srgbClr val="FF0000"/>
                </a:solidFill>
              </a:rPr>
              <a:t>λ and μ. </a:t>
            </a:r>
          </a:p>
          <a:p>
            <a:pPr algn="l" rtl="0"/>
            <a:r>
              <a:rPr lang="en-US" dirty="0" smtClean="0"/>
              <a:t>These coefficients cannot be determined analytically and </a:t>
            </a:r>
            <a:r>
              <a:rPr lang="en-US" dirty="0" smtClean="0">
                <a:solidFill>
                  <a:srgbClr val="FF0000"/>
                </a:solidFill>
              </a:rPr>
              <a:t>must be determined empirically</a:t>
            </a:r>
            <a:r>
              <a:rPr lang="en-US" dirty="0" smtClean="0"/>
              <a:t>.</a:t>
            </a:r>
          </a:p>
          <a:p>
            <a:pPr algn="l" rtl="0"/>
            <a:r>
              <a:rPr lang="en-US" dirty="0" smtClean="0"/>
              <a:t>Up to this point, both λ and μ are just coefficients, but their nature and physical significance will be discussed in the next section.</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48</a:t>
            </a:fld>
            <a:endParaRPr lang="fa-I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l" rtl="0"/>
            <a:r>
              <a:rPr lang="en-US" dirty="0" smtClean="0"/>
              <a:t>The second constitutive relation involves the heat flux vector </a:t>
            </a:r>
            <a:r>
              <a:rPr lang="en-US" dirty="0" err="1" smtClean="0"/>
              <a:t>qj</a:t>
            </a:r>
            <a:r>
              <a:rPr lang="en-US" dirty="0" smtClean="0"/>
              <a:t>, which is due to conduction alone.</a:t>
            </a:r>
          </a:p>
          <a:p>
            <a:pPr algn="l" rtl="0"/>
            <a:r>
              <a:rPr lang="en-US" dirty="0" smtClean="0"/>
              <a:t> Fourier’s law of heat conduction states that the heat flux by conduction is proportional to the negative temperature gradient so that</a:t>
            </a:r>
            <a:endParaRPr lang="fa-IR" dirty="0"/>
          </a:p>
        </p:txBody>
      </p:sp>
      <p:pic>
        <p:nvPicPr>
          <p:cNvPr id="6146" name="Picture 2"/>
          <p:cNvPicPr>
            <a:picLocks noChangeAspect="1" noChangeArrowheads="1"/>
          </p:cNvPicPr>
          <p:nvPr/>
        </p:nvPicPr>
        <p:blipFill>
          <a:blip r:embed="rId2" cstate="print"/>
          <a:srcRect/>
          <a:stretch>
            <a:fillRect/>
          </a:stretch>
        </p:blipFill>
        <p:spPr bwMode="auto">
          <a:xfrm>
            <a:off x="3124200" y="4800600"/>
            <a:ext cx="2476500" cy="12382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49</a:t>
            </a:fld>
            <a:endParaRPr lang="fa-I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9322"/>
          <a:stretch>
            <a:fillRect/>
          </a:stretch>
        </p:blipFill>
        <p:spPr bwMode="auto">
          <a:xfrm>
            <a:off x="1223963" y="1143000"/>
            <a:ext cx="6696075" cy="50958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5</a:t>
            </a:fld>
            <a:endParaRPr lang="fa-I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VISCOSITY COEFFICIENTS</a:t>
            </a:r>
            <a:endParaRPr lang="fa-IR" dirty="0"/>
          </a:p>
        </p:txBody>
      </p:sp>
      <p:sp>
        <p:nvSpPr>
          <p:cNvPr id="3" name="Content Placeholder 2"/>
          <p:cNvSpPr>
            <a:spLocks noGrp="1"/>
          </p:cNvSpPr>
          <p:nvPr>
            <p:ph idx="1"/>
          </p:nvPr>
        </p:nvSpPr>
        <p:spPr/>
        <p:txBody>
          <a:bodyPr/>
          <a:lstStyle/>
          <a:p>
            <a:pPr algn="l" rtl="0"/>
            <a:r>
              <a:rPr lang="en-US" dirty="0" smtClean="0"/>
              <a:t>Consider a simple shear flow of an incompressible fluid in which the velocity components are defined by:</a:t>
            </a:r>
            <a:endParaRPr lang="fa-IR" dirty="0"/>
          </a:p>
        </p:txBody>
      </p:sp>
      <p:pic>
        <p:nvPicPr>
          <p:cNvPr id="7170" name="Picture 2"/>
          <p:cNvPicPr>
            <a:picLocks noChangeAspect="1" noChangeArrowheads="1"/>
          </p:cNvPicPr>
          <p:nvPr/>
        </p:nvPicPr>
        <p:blipFill>
          <a:blip r:embed="rId3" cstate="print"/>
          <a:srcRect/>
          <a:stretch>
            <a:fillRect/>
          </a:stretch>
        </p:blipFill>
        <p:spPr bwMode="auto">
          <a:xfrm>
            <a:off x="6705600" y="2684577"/>
            <a:ext cx="1845733"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1" name="Picture 3"/>
          <p:cNvPicPr>
            <a:picLocks noChangeAspect="1" noChangeArrowheads="1"/>
          </p:cNvPicPr>
          <p:nvPr/>
        </p:nvPicPr>
        <p:blipFill>
          <a:blip r:embed="rId4" cstate="print"/>
          <a:srcRect/>
          <a:stretch>
            <a:fillRect/>
          </a:stretch>
        </p:blipFill>
        <p:spPr bwMode="auto">
          <a:xfrm>
            <a:off x="2895600" y="3886200"/>
            <a:ext cx="5200650"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1066800" y="4800600"/>
            <a:ext cx="1524000" cy="381000"/>
          </a:xfrm>
          <a:prstGeom prst="rightArrow">
            <a:avLst/>
          </a:prstGeom>
        </p:spPr>
        <p:style>
          <a:lnRef idx="1">
            <a:schemeClr val="dk1"/>
          </a:lnRef>
          <a:fillRef idx="2">
            <a:schemeClr val="dk1"/>
          </a:fillRef>
          <a:effectRef idx="1">
            <a:schemeClr val="dk1"/>
          </a:effectRef>
          <a:fontRef idx="minor">
            <a:schemeClr val="dk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50</a:t>
            </a:fld>
            <a:endParaRPr lang="fa-IR"/>
          </a:p>
        </p:txBody>
      </p:sp>
      <p:sp>
        <p:nvSpPr>
          <p:cNvPr id="4" name="Rectangle 3"/>
          <p:cNvSpPr/>
          <p:nvPr/>
        </p:nvSpPr>
        <p:spPr>
          <a:xfrm>
            <a:off x="304800" y="3886200"/>
            <a:ext cx="23622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304800" y="3257550"/>
            <a:ext cx="24384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800" y="3924300"/>
            <a:ext cx="572593" cy="369332"/>
          </a:xfrm>
          <a:prstGeom prst="rect">
            <a:avLst/>
          </a:prstGeom>
        </p:spPr>
        <p:txBody>
          <a:bodyPr wrap="none">
            <a:spAutoFit/>
          </a:bodyPr>
          <a:lstStyle/>
          <a:p>
            <a:r>
              <a:rPr lang="fa-IR" dirty="0"/>
              <a:t>ساکن</a:t>
            </a:r>
            <a:endParaRPr lang="en-US" dirty="0"/>
          </a:p>
        </p:txBody>
      </p:sp>
      <p:sp>
        <p:nvSpPr>
          <p:cNvPr id="9" name="Rectangle 8"/>
          <p:cNvSpPr/>
          <p:nvPr/>
        </p:nvSpPr>
        <p:spPr>
          <a:xfrm>
            <a:off x="304800" y="3434160"/>
            <a:ext cx="2438400" cy="443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53096" y="3523496"/>
            <a:ext cx="532517" cy="369332"/>
          </a:xfrm>
          <a:prstGeom prst="rect">
            <a:avLst/>
          </a:prstGeom>
        </p:spPr>
        <p:txBody>
          <a:bodyPr wrap="none">
            <a:spAutoFit/>
          </a:bodyPr>
          <a:lstStyle/>
          <a:p>
            <a:r>
              <a:rPr lang="fa-IR" dirty="0"/>
              <a:t>سیال</a:t>
            </a:r>
            <a:endParaRPr lang="en-US" dirty="0"/>
          </a:p>
        </p:txBody>
      </p:sp>
      <p:sp>
        <p:nvSpPr>
          <p:cNvPr id="11" name="Right Arrow 10"/>
          <p:cNvSpPr/>
          <p:nvPr/>
        </p:nvSpPr>
        <p:spPr>
          <a:xfrm>
            <a:off x="2819400" y="3257550"/>
            <a:ext cx="38100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6766" y="2957791"/>
            <a:ext cx="1342034" cy="369332"/>
          </a:xfrm>
          <a:prstGeom prst="rect">
            <a:avLst/>
          </a:prstGeom>
        </p:spPr>
        <p:txBody>
          <a:bodyPr wrap="none">
            <a:spAutoFit/>
          </a:bodyPr>
          <a:lstStyle/>
          <a:p>
            <a:r>
              <a:rPr lang="fa-IR" dirty="0"/>
              <a:t>دیواره متحرک </a:t>
            </a:r>
            <a:endParaRPr lang="en-US" dirty="0"/>
          </a:p>
        </p:txBody>
      </p:sp>
      <p:cxnSp>
        <p:nvCxnSpPr>
          <p:cNvPr id="14" name="Straight Arrow Connector 13"/>
          <p:cNvCxnSpPr/>
          <p:nvPr/>
        </p:nvCxnSpPr>
        <p:spPr>
          <a:xfrm>
            <a:off x="990600" y="3751377"/>
            <a:ext cx="228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990600" y="3657600"/>
            <a:ext cx="36249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endCxn id="10" idx="0"/>
          </p:cNvCxnSpPr>
          <p:nvPr/>
        </p:nvCxnSpPr>
        <p:spPr>
          <a:xfrm>
            <a:off x="1009650" y="3523496"/>
            <a:ext cx="6097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1009650" y="3448050"/>
            <a:ext cx="8191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914400" y="3409950"/>
            <a:ext cx="971213" cy="482878"/>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Arrow Connector 25"/>
          <p:cNvCxnSpPr/>
          <p:nvPr/>
        </p:nvCxnSpPr>
        <p:spPr>
          <a:xfrm flipV="1">
            <a:off x="228600" y="2957792"/>
            <a:ext cx="0" cy="1461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6200" y="4038600"/>
            <a:ext cx="1143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58352" y="4007921"/>
            <a:ext cx="284052" cy="369332"/>
          </a:xfrm>
          <a:prstGeom prst="rect">
            <a:avLst/>
          </a:prstGeom>
        </p:spPr>
        <p:txBody>
          <a:bodyPr wrap="none">
            <a:spAutoFit/>
          </a:bodyPr>
          <a:lstStyle/>
          <a:p>
            <a:r>
              <a:rPr lang="en-US" dirty="0"/>
              <a:t>x</a:t>
            </a:r>
          </a:p>
        </p:txBody>
      </p:sp>
      <p:sp>
        <p:nvSpPr>
          <p:cNvPr id="31" name="Rectangle 30"/>
          <p:cNvSpPr/>
          <p:nvPr/>
        </p:nvSpPr>
        <p:spPr>
          <a:xfrm>
            <a:off x="-14191" y="2983468"/>
            <a:ext cx="288861" cy="369332"/>
          </a:xfrm>
          <a:prstGeom prst="rect">
            <a:avLst/>
          </a:prstGeom>
        </p:spPr>
        <p:txBody>
          <a:bodyPr wrap="none">
            <a:spAutoFit/>
          </a:bodyPr>
          <a:lstStyle/>
          <a:p>
            <a:r>
              <a:rPr lang="en-US" dirty="0"/>
              <a:t>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Average mechanical pressure</a:t>
            </a:r>
            <a:endParaRPr lang="fa-IR" dirty="0"/>
          </a:p>
        </p:txBody>
      </p:sp>
      <p:pic>
        <p:nvPicPr>
          <p:cNvPr id="8194" name="Picture 2"/>
          <p:cNvPicPr>
            <a:picLocks noChangeAspect="1" noChangeArrowheads="1"/>
          </p:cNvPicPr>
          <p:nvPr/>
        </p:nvPicPr>
        <p:blipFill>
          <a:blip r:embed="rId2" cstate="print"/>
          <a:srcRect/>
          <a:stretch>
            <a:fillRect/>
          </a:stretch>
        </p:blipFill>
        <p:spPr bwMode="auto">
          <a:xfrm>
            <a:off x="1600200" y="1600200"/>
            <a:ext cx="4781550" cy="85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5" name="Picture 3"/>
          <p:cNvPicPr>
            <a:picLocks noChangeAspect="1" noChangeArrowheads="1"/>
          </p:cNvPicPr>
          <p:nvPr/>
        </p:nvPicPr>
        <p:blipFill>
          <a:blip r:embed="rId3" cstate="print"/>
          <a:srcRect/>
          <a:stretch>
            <a:fillRect/>
          </a:stretch>
        </p:blipFill>
        <p:spPr bwMode="auto">
          <a:xfrm>
            <a:off x="685800" y="2768373"/>
            <a:ext cx="7239000" cy="3632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51</a:t>
            </a:fld>
            <a:endParaRPr lang="fa-I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difference between the thermodynamic and mechanical pressure</a:t>
            </a:r>
            <a:endParaRPr lang="fa-IR" sz="3000" dirty="0"/>
          </a:p>
        </p:txBody>
      </p:sp>
      <p:sp>
        <p:nvSpPr>
          <p:cNvPr id="3" name="Content Placeholder 2"/>
          <p:cNvSpPr>
            <a:spLocks noGrp="1"/>
          </p:cNvSpPr>
          <p:nvPr>
            <p:ph idx="1"/>
          </p:nvPr>
        </p:nvSpPr>
        <p:spPr/>
        <p:txBody>
          <a:bodyPr>
            <a:normAutofit fontScale="92500" lnSpcReduction="10000"/>
          </a:bodyPr>
          <a:lstStyle/>
          <a:p>
            <a:pPr algn="l" rtl="0"/>
            <a:r>
              <a:rPr lang="en-US" dirty="0" smtClean="0"/>
              <a:t>K=bulk viscosity </a:t>
            </a:r>
          </a:p>
          <a:p>
            <a:pPr algn="l" rtl="0"/>
            <a:endParaRPr lang="en-US" dirty="0" smtClean="0"/>
          </a:p>
          <a:p>
            <a:pPr algn="l" rtl="0"/>
            <a:endParaRPr lang="en-US" dirty="0" smtClean="0"/>
          </a:p>
          <a:p>
            <a:pPr algn="l" rtl="0"/>
            <a:r>
              <a:rPr lang="en-US" dirty="0" smtClean="0"/>
              <a:t>That is, the difference between the   thermodynamic pressure and the mechanical pressure is proportional to the divergence of the velocity vector.</a:t>
            </a:r>
          </a:p>
          <a:p>
            <a:pPr algn="l" rtl="0"/>
            <a:r>
              <a:rPr lang="en-US" dirty="0" smtClean="0"/>
              <a:t>The proportionality factor is usually referred to as the bulk viscosity and is denoted by K.</a:t>
            </a:r>
            <a:endParaRPr lang="fa-IR" dirty="0"/>
          </a:p>
        </p:txBody>
      </p:sp>
      <p:pic>
        <p:nvPicPr>
          <p:cNvPr id="9218" name="Picture 2"/>
          <p:cNvPicPr>
            <a:picLocks noChangeAspect="1" noChangeArrowheads="1"/>
          </p:cNvPicPr>
          <p:nvPr/>
        </p:nvPicPr>
        <p:blipFill>
          <a:blip r:embed="rId2" cstate="print"/>
          <a:srcRect/>
          <a:stretch>
            <a:fillRect/>
          </a:stretch>
        </p:blipFill>
        <p:spPr bwMode="auto">
          <a:xfrm>
            <a:off x="3657600" y="1828800"/>
            <a:ext cx="3219450" cy="12573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52</a:t>
            </a:fld>
            <a:endParaRPr lang="fa-I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Bulk viscosity for poly atomic gases and liquids</a:t>
            </a:r>
            <a:endParaRPr lang="fa-IR" dirty="0"/>
          </a:p>
        </p:txBody>
      </p:sp>
      <p:sp>
        <p:nvSpPr>
          <p:cNvPr id="3" name="Content Placeholder 2"/>
          <p:cNvSpPr>
            <a:spLocks noGrp="1"/>
          </p:cNvSpPr>
          <p:nvPr>
            <p:ph idx="1"/>
          </p:nvPr>
        </p:nvSpPr>
        <p:spPr/>
        <p:txBody>
          <a:bodyPr>
            <a:normAutofit/>
          </a:bodyPr>
          <a:lstStyle/>
          <a:p>
            <a:pPr algn="l" rtl="0"/>
            <a:r>
              <a:rPr lang="en-US" dirty="0" smtClean="0"/>
              <a:t>The </a:t>
            </a:r>
            <a:r>
              <a:rPr lang="en-US" dirty="0" smtClean="0">
                <a:solidFill>
                  <a:srgbClr val="FF0000"/>
                </a:solidFill>
              </a:rPr>
              <a:t>mechanical pressure </a:t>
            </a:r>
            <a:r>
              <a:rPr lang="en-US" dirty="0" smtClean="0"/>
              <a:t>is a measure of the </a:t>
            </a:r>
            <a:r>
              <a:rPr lang="en-US" dirty="0" smtClean="0">
                <a:solidFill>
                  <a:srgbClr val="FF0000"/>
                </a:solidFill>
              </a:rPr>
              <a:t>translational energy </a:t>
            </a:r>
            <a:r>
              <a:rPr lang="en-US" dirty="0" smtClean="0"/>
              <a:t>of  the molecules only, </a:t>
            </a:r>
          </a:p>
          <a:p>
            <a:pPr algn="l" rtl="0"/>
            <a:r>
              <a:rPr lang="en-US" dirty="0" smtClean="0"/>
              <a:t>the </a:t>
            </a:r>
            <a:r>
              <a:rPr lang="en-US" dirty="0" smtClean="0">
                <a:solidFill>
                  <a:srgbClr val="FF0000"/>
                </a:solidFill>
              </a:rPr>
              <a:t>thermodynamic pressure </a:t>
            </a:r>
            <a:r>
              <a:rPr lang="en-US" dirty="0" smtClean="0"/>
              <a:t>is a  measure of the </a:t>
            </a:r>
            <a:r>
              <a:rPr lang="en-US" dirty="0" smtClean="0">
                <a:solidFill>
                  <a:srgbClr val="FF0000"/>
                </a:solidFill>
              </a:rPr>
              <a:t>total energy</a:t>
            </a:r>
            <a:r>
              <a:rPr lang="en-US" dirty="0" smtClean="0"/>
              <a:t>, which includes </a:t>
            </a:r>
            <a:r>
              <a:rPr lang="en-US" dirty="0" err="1" smtClean="0">
                <a:solidFill>
                  <a:srgbClr val="FF0000"/>
                </a:solidFill>
              </a:rPr>
              <a:t>vibrational</a:t>
            </a:r>
            <a:r>
              <a:rPr lang="en-US" dirty="0" smtClean="0"/>
              <a:t> and </a:t>
            </a:r>
            <a:r>
              <a:rPr lang="en-US" dirty="0" smtClean="0">
                <a:solidFill>
                  <a:srgbClr val="FF0000"/>
                </a:solidFill>
              </a:rPr>
              <a:t>rotational</a:t>
            </a:r>
            <a:r>
              <a:rPr lang="en-US" dirty="0" smtClean="0"/>
              <a:t> modes of energy as well as the </a:t>
            </a:r>
            <a:r>
              <a:rPr lang="en-US" dirty="0" smtClean="0">
                <a:solidFill>
                  <a:srgbClr val="FF0000"/>
                </a:solidFill>
              </a:rPr>
              <a:t>translational</a:t>
            </a:r>
            <a:r>
              <a:rPr lang="en-US" dirty="0" smtClean="0"/>
              <a:t> mode.</a:t>
            </a:r>
          </a:p>
          <a:p>
            <a:pPr algn="l" rtl="0"/>
            <a:r>
              <a:rPr lang="en-US" dirty="0" smtClean="0"/>
              <a:t>For liquids, other forms of energy are also included such as intermolecular attraction.</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53</a:t>
            </a:fld>
            <a:endParaRPr lang="fa-I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lstStyle/>
          <a:p>
            <a:pPr algn="l" rtl="0"/>
            <a:r>
              <a:rPr lang="en-US" dirty="0" smtClean="0"/>
              <a:t>These different modes of molecular energy have different relaxation times, so that in any given flow field, it is possible to have energy transferred from one mode to another. </a:t>
            </a:r>
          </a:p>
          <a:p>
            <a:pPr algn="l" rtl="0"/>
            <a:r>
              <a:rPr lang="en-US" dirty="0" smtClean="0"/>
              <a:t>The bulk viscosity is a measure of this transfer of energy from the translational mode to the other modes</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54</a:t>
            </a:fld>
            <a:endParaRPr lang="fa-I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Bulk viscosity for </a:t>
            </a:r>
            <a:r>
              <a:rPr lang="en-US" dirty="0" err="1" smtClean="0"/>
              <a:t>monoatomic</a:t>
            </a:r>
            <a:r>
              <a:rPr lang="en-US" dirty="0" smtClean="0"/>
              <a:t> gases and liquids</a:t>
            </a:r>
            <a:endParaRPr lang="fa-IR" dirty="0"/>
          </a:p>
        </p:txBody>
      </p:sp>
      <p:sp>
        <p:nvSpPr>
          <p:cNvPr id="3" name="Content Placeholder 2"/>
          <p:cNvSpPr>
            <a:spLocks noGrp="1"/>
          </p:cNvSpPr>
          <p:nvPr>
            <p:ph idx="1"/>
          </p:nvPr>
        </p:nvSpPr>
        <p:spPr/>
        <p:txBody>
          <a:bodyPr/>
          <a:lstStyle/>
          <a:p>
            <a:pPr algn="l" rtl="0"/>
            <a:r>
              <a:rPr lang="en-US" dirty="0" smtClean="0"/>
              <a:t> If the fluid is a </a:t>
            </a:r>
            <a:r>
              <a:rPr lang="en-US" dirty="0" smtClean="0">
                <a:solidFill>
                  <a:srgbClr val="FF0000"/>
                </a:solidFill>
              </a:rPr>
              <a:t>monatomic gas</a:t>
            </a:r>
            <a:r>
              <a:rPr lang="en-US" dirty="0" smtClean="0"/>
              <a:t>, the </a:t>
            </a:r>
            <a:r>
              <a:rPr lang="en-US" dirty="0" smtClean="0">
                <a:solidFill>
                  <a:srgbClr val="FF0000"/>
                </a:solidFill>
              </a:rPr>
              <a:t>only mode </a:t>
            </a:r>
            <a:r>
              <a:rPr lang="en-US" dirty="0" smtClean="0"/>
              <a:t>of molecular energy is the </a:t>
            </a:r>
            <a:r>
              <a:rPr lang="en-US" dirty="0" smtClean="0">
                <a:solidFill>
                  <a:srgbClr val="FF0000"/>
                </a:solidFill>
              </a:rPr>
              <a:t>translational</a:t>
            </a:r>
            <a:r>
              <a:rPr lang="en-US" dirty="0" smtClean="0"/>
              <a:t> mode.</a:t>
            </a:r>
          </a:p>
          <a:p>
            <a:pPr algn="l" rtl="0"/>
            <a:r>
              <a:rPr lang="en-US" dirty="0" smtClean="0"/>
              <a:t>Then, </a:t>
            </a:r>
            <a:r>
              <a:rPr lang="en-US" dirty="0" smtClean="0">
                <a:solidFill>
                  <a:srgbClr val="FF0000"/>
                </a:solidFill>
              </a:rPr>
              <a:t>for such a gas</a:t>
            </a:r>
            <a:r>
              <a:rPr lang="en-US" dirty="0" smtClean="0"/>
              <a:t>, the mechanical pressure and the thermodynamic pressure are the same, so that </a:t>
            </a:r>
            <a:r>
              <a:rPr lang="en-US" dirty="0" smtClean="0">
                <a:solidFill>
                  <a:srgbClr val="FF0000"/>
                </a:solidFill>
              </a:rPr>
              <a:t>the bulk viscosity is zero</a:t>
            </a:r>
            <a:r>
              <a:rPr lang="en-US" dirty="0" smtClean="0"/>
              <a:t>. That is</a:t>
            </a:r>
          </a:p>
          <a:p>
            <a:pPr algn="l" rtl="0"/>
            <a:endParaRPr lang="en-US" dirty="0" smtClean="0"/>
          </a:p>
          <a:p>
            <a:pPr algn="l" rtl="0"/>
            <a:endParaRPr lang="en-US" dirty="0" smtClean="0"/>
          </a:p>
          <a:p>
            <a:pPr algn="l" rtl="0"/>
            <a:r>
              <a:rPr lang="en-US" dirty="0" smtClean="0"/>
              <a:t>which is called </a:t>
            </a:r>
            <a:r>
              <a:rPr lang="en-US" i="1" dirty="0" smtClean="0">
                <a:solidFill>
                  <a:srgbClr val="FF0000"/>
                </a:solidFill>
              </a:rPr>
              <a:t>Stokes’ relation</a:t>
            </a:r>
            <a:endParaRPr lang="fa-IR" dirty="0">
              <a:solidFill>
                <a:srgbClr val="FF0000"/>
              </a:solidFill>
            </a:endParaRPr>
          </a:p>
        </p:txBody>
      </p:sp>
      <p:pic>
        <p:nvPicPr>
          <p:cNvPr id="10243" name="Picture 3"/>
          <p:cNvPicPr>
            <a:picLocks noChangeAspect="1" noChangeArrowheads="1"/>
          </p:cNvPicPr>
          <p:nvPr/>
        </p:nvPicPr>
        <p:blipFill>
          <a:blip r:embed="rId2" cstate="print"/>
          <a:srcRect/>
          <a:stretch>
            <a:fillRect/>
          </a:stretch>
        </p:blipFill>
        <p:spPr bwMode="auto">
          <a:xfrm>
            <a:off x="3810000" y="4343400"/>
            <a:ext cx="1905000" cy="931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55</a:t>
            </a:fld>
            <a:endParaRPr lang="fa-I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fa-IR" dirty="0"/>
          </a:p>
        </p:txBody>
      </p:sp>
      <p:sp>
        <p:nvSpPr>
          <p:cNvPr id="3" name="Content Placeholder 2"/>
          <p:cNvSpPr>
            <a:spLocks noGrp="1"/>
          </p:cNvSpPr>
          <p:nvPr>
            <p:ph idx="1"/>
          </p:nvPr>
        </p:nvSpPr>
        <p:spPr/>
        <p:txBody>
          <a:bodyPr>
            <a:normAutofit/>
          </a:bodyPr>
          <a:lstStyle/>
          <a:p>
            <a:pPr algn="l" rtl="0"/>
            <a:r>
              <a:rPr lang="en-US" dirty="0" smtClean="0"/>
              <a:t>For polyatomic gases and for liquids, the departure from </a:t>
            </a:r>
            <a:r>
              <a:rPr lang="en-US" i="1" dirty="0" smtClean="0"/>
              <a:t>K = 0 is frequently small, and many authors incorporate </a:t>
            </a:r>
            <a:r>
              <a:rPr lang="en-US" dirty="0" smtClean="0"/>
              <a:t>Stokes’ relation in the constitutive relation for stress. </a:t>
            </a:r>
          </a:p>
          <a:p>
            <a:pPr algn="l" rtl="0"/>
            <a:r>
              <a:rPr lang="en-US" dirty="0" smtClean="0"/>
              <a:t>In any case, for  </a:t>
            </a:r>
            <a:r>
              <a:rPr lang="en-US" dirty="0" smtClean="0">
                <a:solidFill>
                  <a:srgbClr val="FF0000"/>
                </a:solidFill>
              </a:rPr>
              <a:t>incompressible</a:t>
            </a:r>
            <a:r>
              <a:rPr lang="en-US" dirty="0" smtClean="0"/>
              <a:t> fluids, shows that it is immaterial whether or not                    , for </a:t>
            </a:r>
            <a:r>
              <a:rPr lang="en-US" dirty="0" smtClean="0">
                <a:solidFill>
                  <a:srgbClr val="FF0000"/>
                </a:solidFill>
              </a:rPr>
              <a:t>then the term involving λ is zero by virtue of the continuity equation</a:t>
            </a:r>
            <a:r>
              <a:rPr lang="en-US" dirty="0" smtClean="0"/>
              <a:t>.</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56</a:t>
            </a:fld>
            <a:endParaRPr lang="fa-IR"/>
          </a:p>
        </p:txBody>
      </p:sp>
      <p:pic>
        <p:nvPicPr>
          <p:cNvPr id="7" name="Picture 3"/>
          <p:cNvPicPr>
            <a:picLocks noChangeAspect="1" noChangeArrowheads="1"/>
          </p:cNvPicPr>
          <p:nvPr/>
        </p:nvPicPr>
        <p:blipFill>
          <a:blip r:embed="rId2" cstate="print"/>
          <a:srcRect/>
          <a:stretch>
            <a:fillRect/>
          </a:stretch>
        </p:blipFill>
        <p:spPr bwMode="auto">
          <a:xfrm>
            <a:off x="6858000" y="4114800"/>
            <a:ext cx="1447800" cy="707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b="1" dirty="0" err="1" smtClean="0"/>
              <a:t>Navier</a:t>
            </a:r>
            <a:r>
              <a:rPr lang="en-US" b="1" dirty="0" smtClean="0"/>
              <a:t>–Stokes Equations, Newtonian, incompressible fluid</a:t>
            </a:r>
            <a:endParaRPr lang="fa-IR" dirty="0"/>
          </a:p>
        </p:txBody>
      </p:sp>
      <p:pic>
        <p:nvPicPr>
          <p:cNvPr id="12290" name="Picture 2"/>
          <p:cNvPicPr>
            <a:picLocks noChangeAspect="1" noChangeArrowheads="1"/>
          </p:cNvPicPr>
          <p:nvPr/>
        </p:nvPicPr>
        <p:blipFill>
          <a:blip r:embed="rId3" cstate="print"/>
          <a:srcRect/>
          <a:stretch>
            <a:fillRect/>
          </a:stretch>
        </p:blipFill>
        <p:spPr bwMode="auto">
          <a:xfrm>
            <a:off x="914400" y="1676400"/>
            <a:ext cx="7848600" cy="2351465"/>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609600" y="4658707"/>
            <a:ext cx="7806104" cy="1066800"/>
          </a:xfrm>
          <a:prstGeom prst="rect">
            <a:avLst/>
          </a:prstGeom>
          <a:noFill/>
          <a:ln w="9525">
            <a:noFill/>
            <a:miter lim="800000"/>
            <a:headEnd/>
            <a:tailEnd/>
          </a:ln>
        </p:spPr>
      </p:pic>
      <p:cxnSp>
        <p:nvCxnSpPr>
          <p:cNvPr id="7" name="Straight Arrow Connector 6"/>
          <p:cNvCxnSpPr/>
          <p:nvPr/>
        </p:nvCxnSpPr>
        <p:spPr>
          <a:xfrm flipH="1">
            <a:off x="4724400" y="4648200"/>
            <a:ext cx="609600" cy="1600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8" name="Rectangle 7"/>
          <p:cNvSpPr/>
          <p:nvPr/>
        </p:nvSpPr>
        <p:spPr>
          <a:xfrm>
            <a:off x="4038600" y="6172200"/>
            <a:ext cx="614271"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dirty="0" smtClean="0"/>
              <a:t>????</a:t>
            </a:r>
            <a:endParaRPr lang="fa-IR" dirty="0"/>
          </a:p>
        </p:txBody>
      </p:sp>
      <p:cxnSp>
        <p:nvCxnSpPr>
          <p:cNvPr id="9" name="Straight Arrow Connector 8"/>
          <p:cNvCxnSpPr/>
          <p:nvPr/>
        </p:nvCxnSpPr>
        <p:spPr>
          <a:xfrm flipH="1">
            <a:off x="4038600" y="2895600"/>
            <a:ext cx="609600" cy="1600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Rectangle 9"/>
          <p:cNvSpPr/>
          <p:nvPr/>
        </p:nvSpPr>
        <p:spPr>
          <a:xfrm>
            <a:off x="3505200" y="4191000"/>
            <a:ext cx="30168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dirty="0" smtClean="0"/>
              <a:t>0</a:t>
            </a:r>
            <a:endParaRPr lang="fa-IR" dirty="0"/>
          </a:p>
        </p:txBody>
      </p:sp>
      <p:sp>
        <p:nvSpPr>
          <p:cNvPr id="11" name="Slide Number Placeholder 10"/>
          <p:cNvSpPr>
            <a:spLocks noGrp="1"/>
          </p:cNvSpPr>
          <p:nvPr>
            <p:ph type="sldNum" sz="quarter" idx="12"/>
          </p:nvPr>
        </p:nvSpPr>
        <p:spPr/>
        <p:txBody>
          <a:bodyPr/>
          <a:lstStyle/>
          <a:p>
            <a:fld id="{86F77744-0308-434A-82FC-DEB67A89E99B}" type="slidenum">
              <a:rPr lang="fa-IR" smtClean="0"/>
              <a:pPr/>
              <a:t>57</a:t>
            </a:fld>
            <a:endParaRPr lang="fa-I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a:t>
            </a:r>
            <a:endParaRPr lang="fa-IR" dirty="0"/>
          </a:p>
        </p:txBody>
      </p:sp>
      <p:pic>
        <p:nvPicPr>
          <p:cNvPr id="13314" name="Picture 2"/>
          <p:cNvPicPr>
            <a:picLocks noChangeAspect="1" noChangeArrowheads="1"/>
          </p:cNvPicPr>
          <p:nvPr/>
        </p:nvPicPr>
        <p:blipFill>
          <a:blip r:embed="rId2" cstate="print"/>
          <a:srcRect/>
          <a:stretch>
            <a:fillRect/>
          </a:stretch>
        </p:blipFill>
        <p:spPr bwMode="auto">
          <a:xfrm>
            <a:off x="533400" y="2514600"/>
            <a:ext cx="8389698"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58</a:t>
            </a:fld>
            <a:endParaRPr lang="fa-I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Euler equation</a:t>
            </a:r>
            <a:endParaRPr lang="fa-IR" dirty="0"/>
          </a:p>
        </p:txBody>
      </p:sp>
      <p:pic>
        <p:nvPicPr>
          <p:cNvPr id="14338" name="Picture 2"/>
          <p:cNvPicPr>
            <a:picLocks noChangeAspect="1" noChangeArrowheads="1"/>
          </p:cNvPicPr>
          <p:nvPr/>
        </p:nvPicPr>
        <p:blipFill>
          <a:blip r:embed="rId3" cstate="print"/>
          <a:srcRect/>
          <a:stretch>
            <a:fillRect/>
          </a:stretch>
        </p:blipFill>
        <p:spPr bwMode="auto">
          <a:xfrm>
            <a:off x="457200" y="2057400"/>
            <a:ext cx="8122920" cy="1981200"/>
          </a:xfrm>
          <a:prstGeom prst="rect">
            <a:avLst/>
          </a:prstGeom>
          <a:noFill/>
          <a:ln w="9525">
            <a:noFill/>
            <a:miter lim="800000"/>
            <a:headEnd/>
            <a:tailEnd/>
          </a:ln>
        </p:spPr>
      </p:pic>
      <p:sp>
        <p:nvSpPr>
          <p:cNvPr id="5" name="Slide Number Placeholder 4"/>
          <p:cNvSpPr>
            <a:spLocks noGrp="1"/>
          </p:cNvSpPr>
          <p:nvPr>
            <p:ph type="sldNum" sz="quarter" idx="12"/>
          </p:nvPr>
        </p:nvSpPr>
        <p:spPr>
          <a:xfrm>
            <a:off x="371475" y="6301303"/>
            <a:ext cx="2133600" cy="365125"/>
          </a:xfrm>
        </p:spPr>
        <p:txBody>
          <a:bodyPr/>
          <a:lstStyle/>
          <a:p>
            <a:fld id="{86F77744-0308-434A-82FC-DEB67A89E99B}" type="slidenum">
              <a:rPr lang="fa-IR" smtClean="0"/>
              <a:pPr/>
              <a:t>59</a:t>
            </a:fld>
            <a:endParaRPr lang="fa-IR"/>
          </a:p>
        </p:txBody>
      </p:sp>
      <p:sp>
        <p:nvSpPr>
          <p:cNvPr id="4" name="Rectangle 3"/>
          <p:cNvSpPr/>
          <p:nvPr/>
        </p:nvSpPr>
        <p:spPr>
          <a:xfrm>
            <a:off x="381000" y="5762625"/>
            <a:ext cx="8010525" cy="180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09576" y="4524375"/>
            <a:ext cx="7981950" cy="1238250"/>
          </a:xfrm>
          <a:custGeom>
            <a:avLst/>
            <a:gdLst>
              <a:gd name="connsiteX0" fmla="*/ 0 w 7981950"/>
              <a:gd name="connsiteY0" fmla="*/ 1238250 h 1238250"/>
              <a:gd name="connsiteX1" fmla="*/ 1323975 w 7981950"/>
              <a:gd name="connsiteY1" fmla="*/ 923925 h 1238250"/>
              <a:gd name="connsiteX2" fmla="*/ 2895600 w 7981950"/>
              <a:gd name="connsiteY2" fmla="*/ 752475 h 1238250"/>
              <a:gd name="connsiteX3" fmla="*/ 4505325 w 7981950"/>
              <a:gd name="connsiteY3" fmla="*/ 628650 h 1238250"/>
              <a:gd name="connsiteX4" fmla="*/ 5972175 w 7981950"/>
              <a:gd name="connsiteY4" fmla="*/ 419100 h 1238250"/>
              <a:gd name="connsiteX5" fmla="*/ 7143750 w 7981950"/>
              <a:gd name="connsiteY5" fmla="*/ 85725 h 1238250"/>
              <a:gd name="connsiteX6" fmla="*/ 7981950 w 7981950"/>
              <a:gd name="connsiteY6" fmla="*/ 0 h 1238250"/>
              <a:gd name="connsiteX7" fmla="*/ 7981950 w 7981950"/>
              <a:gd name="connsiteY7" fmla="*/ 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1950" h="1238250">
                <a:moveTo>
                  <a:pt x="0" y="1238250"/>
                </a:moveTo>
                <a:cubicBezTo>
                  <a:pt x="420687" y="1121568"/>
                  <a:pt x="841375" y="1004887"/>
                  <a:pt x="1323975" y="923925"/>
                </a:cubicBezTo>
                <a:cubicBezTo>
                  <a:pt x="1806575" y="842963"/>
                  <a:pt x="2365375" y="801687"/>
                  <a:pt x="2895600" y="752475"/>
                </a:cubicBezTo>
                <a:cubicBezTo>
                  <a:pt x="3425825" y="703263"/>
                  <a:pt x="3992563" y="684212"/>
                  <a:pt x="4505325" y="628650"/>
                </a:cubicBezTo>
                <a:cubicBezTo>
                  <a:pt x="5018087" y="573088"/>
                  <a:pt x="5532437" y="509588"/>
                  <a:pt x="5972175" y="419100"/>
                </a:cubicBezTo>
                <a:cubicBezTo>
                  <a:pt x="6411913" y="328612"/>
                  <a:pt x="6808788" y="155575"/>
                  <a:pt x="7143750" y="85725"/>
                </a:cubicBezTo>
                <a:cubicBezTo>
                  <a:pt x="7478713" y="15875"/>
                  <a:pt x="7981950" y="0"/>
                  <a:pt x="7981950" y="0"/>
                </a:cubicBezTo>
                <a:lnTo>
                  <a:pt x="798195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13135" y="5212318"/>
            <a:ext cx="3007555" cy="369332"/>
          </a:xfrm>
          <a:prstGeom prst="rect">
            <a:avLst/>
          </a:prstGeom>
        </p:spPr>
        <p:txBody>
          <a:bodyPr wrap="none">
            <a:spAutoFit/>
          </a:bodyPr>
          <a:lstStyle/>
          <a:p>
            <a:r>
              <a:rPr lang="fa-IR" dirty="0"/>
              <a:t>معادله نویر </a:t>
            </a:r>
            <a:r>
              <a:rPr lang="fa-IR" dirty="0" smtClean="0"/>
              <a:t>استوکس –جریان ویسکوز</a:t>
            </a:r>
            <a:endParaRPr lang="en-US" dirty="0"/>
          </a:p>
        </p:txBody>
      </p:sp>
      <p:sp>
        <p:nvSpPr>
          <p:cNvPr id="9" name="Rectangle 8"/>
          <p:cNvSpPr/>
          <p:nvPr/>
        </p:nvSpPr>
        <p:spPr>
          <a:xfrm>
            <a:off x="3883053" y="4339709"/>
            <a:ext cx="2667718" cy="369332"/>
          </a:xfrm>
          <a:prstGeom prst="rect">
            <a:avLst/>
          </a:prstGeom>
        </p:spPr>
        <p:txBody>
          <a:bodyPr wrap="none">
            <a:spAutoFit/>
          </a:bodyPr>
          <a:lstStyle/>
          <a:p>
            <a:r>
              <a:rPr lang="fa-IR" dirty="0"/>
              <a:t>معادله </a:t>
            </a:r>
            <a:r>
              <a:rPr lang="fa-IR" dirty="0" smtClean="0"/>
              <a:t>اویلر–جریان غیر ویسکوز</a:t>
            </a:r>
            <a:endParaRPr lang="en-US" dirty="0"/>
          </a:p>
        </p:txBody>
      </p:sp>
      <p:sp>
        <p:nvSpPr>
          <p:cNvPr id="8" name="Rectangle 7"/>
          <p:cNvSpPr/>
          <p:nvPr/>
        </p:nvSpPr>
        <p:spPr>
          <a:xfrm>
            <a:off x="7975578" y="4508540"/>
            <a:ext cx="979755" cy="369332"/>
          </a:xfrm>
          <a:prstGeom prst="rect">
            <a:avLst/>
          </a:prstGeom>
        </p:spPr>
        <p:txBody>
          <a:bodyPr wrap="none">
            <a:spAutoFit/>
          </a:bodyPr>
          <a:lstStyle/>
          <a:p>
            <a:r>
              <a:rPr lang="fa-IR" dirty="0"/>
              <a:t>لایه مرزی</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24000" y="685800"/>
            <a:ext cx="6143625" cy="1971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04800" y="3276600"/>
            <a:ext cx="8534400" cy="1938992"/>
          </a:xfrm>
          <a:prstGeom prst="rect">
            <a:avLst/>
          </a:prstGeom>
        </p:spPr>
        <p:txBody>
          <a:bodyPr wrap="square">
            <a:spAutoFit/>
          </a:bodyPr>
          <a:lstStyle/>
          <a:p>
            <a:pPr algn="ctr" rtl="0"/>
            <a:r>
              <a:rPr lang="en-US" sz="3000" b="1" i="1" dirty="0">
                <a:solidFill>
                  <a:srgbClr val="FF0000"/>
                </a:solidFill>
              </a:rPr>
              <a:t>The essential purpose of this chapter is to derive the set of equations </a:t>
            </a:r>
            <a:r>
              <a:rPr lang="en-US" sz="3000" b="1" i="1" dirty="0" smtClean="0">
                <a:solidFill>
                  <a:srgbClr val="FF0000"/>
                </a:solidFill>
              </a:rPr>
              <a:t>that results </a:t>
            </a:r>
            <a:r>
              <a:rPr lang="en-US" sz="3000" b="1" i="1" dirty="0">
                <a:solidFill>
                  <a:srgbClr val="FF0000"/>
                </a:solidFill>
              </a:rPr>
              <a:t>from invoking the physical laws of conservation of mass, momentum</a:t>
            </a:r>
            <a:r>
              <a:rPr lang="en-US" sz="3000" b="1" i="1" dirty="0" smtClean="0">
                <a:solidFill>
                  <a:srgbClr val="FF0000"/>
                </a:solidFill>
              </a:rPr>
              <a:t>, and </a:t>
            </a:r>
            <a:r>
              <a:rPr lang="en-US" sz="3000" b="1" i="1" dirty="0">
                <a:solidFill>
                  <a:srgbClr val="FF0000"/>
                </a:solidFill>
              </a:rPr>
              <a:t>energy.</a:t>
            </a:r>
            <a:endParaRPr lang="fa-IR" sz="3000" b="1" i="1" dirty="0">
              <a:solidFill>
                <a:srgbClr val="FF0000"/>
              </a:solidFill>
            </a:endParaRPr>
          </a:p>
        </p:txBody>
      </p:sp>
      <p:sp>
        <p:nvSpPr>
          <p:cNvPr id="4" name="Slide Number Placeholder 3"/>
          <p:cNvSpPr>
            <a:spLocks noGrp="1"/>
          </p:cNvSpPr>
          <p:nvPr>
            <p:ph type="sldNum" sz="quarter" idx="12"/>
          </p:nvPr>
        </p:nvSpPr>
        <p:spPr/>
        <p:txBody>
          <a:bodyPr/>
          <a:lstStyle/>
          <a:p>
            <a:fld id="{86F77744-0308-434A-82FC-DEB67A89E99B}" type="slidenum">
              <a:rPr lang="fa-IR" smtClean="0"/>
              <a:pPr/>
              <a:t>6</a:t>
            </a:fld>
            <a:endParaRPr lang="fa-I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ENERGY EQUATION, for Newtonian fluid </a:t>
            </a:r>
            <a:endParaRPr lang="fa-IR" dirty="0"/>
          </a:p>
        </p:txBody>
      </p:sp>
      <p:pic>
        <p:nvPicPr>
          <p:cNvPr id="15362" name="Picture 2"/>
          <p:cNvPicPr>
            <a:picLocks noChangeAspect="1" noChangeArrowheads="1"/>
          </p:cNvPicPr>
          <p:nvPr/>
        </p:nvPicPr>
        <p:blipFill>
          <a:blip r:embed="rId3" cstate="print"/>
          <a:srcRect/>
          <a:stretch>
            <a:fillRect/>
          </a:stretch>
        </p:blipFill>
        <p:spPr bwMode="auto">
          <a:xfrm>
            <a:off x="762000" y="2743200"/>
            <a:ext cx="7453223" cy="1219200"/>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381000" y="4062413"/>
            <a:ext cx="7822010" cy="1119187"/>
          </a:xfrm>
          <a:prstGeom prst="rect">
            <a:avLst/>
          </a:prstGeom>
          <a:noFill/>
          <a:ln w="9525">
            <a:noFill/>
            <a:miter lim="800000"/>
            <a:headEnd/>
            <a:tailEnd/>
          </a:ln>
        </p:spPr>
      </p:pic>
      <p:pic>
        <p:nvPicPr>
          <p:cNvPr id="15364" name="Picture 4"/>
          <p:cNvPicPr>
            <a:picLocks noChangeAspect="1" noChangeArrowheads="1"/>
          </p:cNvPicPr>
          <p:nvPr/>
        </p:nvPicPr>
        <p:blipFill>
          <a:blip r:embed="rId5" cstate="print"/>
          <a:srcRect/>
          <a:stretch>
            <a:fillRect/>
          </a:stretch>
        </p:blipFill>
        <p:spPr bwMode="auto">
          <a:xfrm>
            <a:off x="1524000" y="5257800"/>
            <a:ext cx="6085643" cy="1371600"/>
          </a:xfrm>
          <a:prstGeom prst="rect">
            <a:avLst/>
          </a:prstGeom>
          <a:noFill/>
          <a:ln w="9525">
            <a:noFill/>
            <a:miter lim="800000"/>
            <a:headEnd/>
            <a:tailEnd/>
          </a:ln>
        </p:spPr>
      </p:pic>
      <p:pic>
        <p:nvPicPr>
          <p:cNvPr id="7" name="Picture 5"/>
          <p:cNvPicPr>
            <a:picLocks noChangeAspect="1" noChangeArrowheads="1"/>
          </p:cNvPicPr>
          <p:nvPr/>
        </p:nvPicPr>
        <p:blipFill>
          <a:blip r:embed="rId6" cstate="print"/>
          <a:srcRect/>
          <a:stretch>
            <a:fillRect/>
          </a:stretch>
        </p:blipFill>
        <p:spPr bwMode="auto">
          <a:xfrm>
            <a:off x="1295400" y="1447800"/>
            <a:ext cx="6038850" cy="1314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a:stCxn id="15364" idx="0"/>
          </p:cNvCxnSpPr>
          <p:nvPr/>
        </p:nvCxnSpPr>
        <p:spPr>
          <a:xfrm flipH="1" flipV="1">
            <a:off x="3657600" y="3962400"/>
            <a:ext cx="909222" cy="1295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Rectangle 9"/>
          <p:cNvSpPr/>
          <p:nvPr/>
        </p:nvSpPr>
        <p:spPr>
          <a:xfrm>
            <a:off x="1752600" y="3733800"/>
            <a:ext cx="176830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dirty="0" smtClean="0"/>
              <a:t>0 incompressible</a:t>
            </a:r>
            <a:endParaRPr lang="fa-IR" dirty="0"/>
          </a:p>
        </p:txBody>
      </p:sp>
      <p:sp>
        <p:nvSpPr>
          <p:cNvPr id="11" name="Slide Number Placeholder 10"/>
          <p:cNvSpPr>
            <a:spLocks noGrp="1"/>
          </p:cNvSpPr>
          <p:nvPr>
            <p:ph type="sldNum" sz="quarter" idx="12"/>
          </p:nvPr>
        </p:nvSpPr>
        <p:spPr/>
        <p:txBody>
          <a:bodyPr/>
          <a:lstStyle/>
          <a:p>
            <a:fld id="{86F77744-0308-434A-82FC-DEB67A89E99B}" type="slidenum">
              <a:rPr lang="fa-IR" smtClean="0"/>
              <a:pPr/>
              <a:t>60</a:t>
            </a:fld>
            <a:endParaRPr lang="fa-IR"/>
          </a:p>
        </p:txBody>
      </p:sp>
      <p:cxnSp>
        <p:nvCxnSpPr>
          <p:cNvPr id="5" name="Straight Arrow Connector 4"/>
          <p:cNvCxnSpPr/>
          <p:nvPr/>
        </p:nvCxnSpPr>
        <p:spPr>
          <a:xfrm flipV="1">
            <a:off x="2743200" y="4103132"/>
            <a:ext cx="381000" cy="123086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16387" name="Picture 3"/>
          <p:cNvPicPr>
            <a:picLocks noChangeAspect="1" noChangeArrowheads="1"/>
          </p:cNvPicPr>
          <p:nvPr/>
        </p:nvPicPr>
        <p:blipFill>
          <a:blip r:embed="rId2" cstate="print"/>
          <a:srcRect/>
          <a:stretch>
            <a:fillRect/>
          </a:stretch>
        </p:blipFill>
        <p:spPr bwMode="auto">
          <a:xfrm>
            <a:off x="1524000" y="2590800"/>
            <a:ext cx="6035842" cy="1905000"/>
          </a:xfrm>
          <a:prstGeom prst="rect">
            <a:avLst/>
          </a:prstGeom>
          <a:noFill/>
          <a:ln w="9525">
            <a:noFill/>
            <a:miter lim="800000"/>
            <a:headEnd/>
            <a:tailEnd/>
          </a:ln>
        </p:spPr>
      </p:pic>
      <p:sp>
        <p:nvSpPr>
          <p:cNvPr id="6" name="Rectangle 5"/>
          <p:cNvSpPr/>
          <p:nvPr/>
        </p:nvSpPr>
        <p:spPr>
          <a:xfrm>
            <a:off x="990600" y="9144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Slide Number Placeholder 4"/>
          <p:cNvSpPr>
            <a:spLocks noGrp="1"/>
          </p:cNvSpPr>
          <p:nvPr>
            <p:ph type="sldNum" sz="quarter" idx="12"/>
          </p:nvPr>
        </p:nvSpPr>
        <p:spPr/>
        <p:txBody>
          <a:bodyPr/>
          <a:lstStyle/>
          <a:p>
            <a:fld id="{86F77744-0308-434A-82FC-DEB67A89E99B}" type="slidenum">
              <a:rPr lang="fa-IR" smtClean="0"/>
              <a:pPr/>
              <a:t>61</a:t>
            </a:fld>
            <a:endParaRPr lang="fa-I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a:t>
            </a:r>
            <a:endParaRPr lang="fa-IR" dirty="0"/>
          </a:p>
        </p:txBody>
      </p:sp>
      <p:pic>
        <p:nvPicPr>
          <p:cNvPr id="17410" name="Picture 2"/>
          <p:cNvPicPr>
            <a:picLocks noChangeAspect="1" noChangeArrowheads="1"/>
          </p:cNvPicPr>
          <p:nvPr/>
        </p:nvPicPr>
        <p:blipFill>
          <a:blip r:embed="rId2" cstate="print"/>
          <a:srcRect/>
          <a:stretch>
            <a:fillRect/>
          </a:stretch>
        </p:blipFill>
        <p:spPr bwMode="auto">
          <a:xfrm>
            <a:off x="376238" y="2657475"/>
            <a:ext cx="8391525" cy="1543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86F77744-0308-434A-82FC-DEB67A89E99B}" type="slidenum">
              <a:rPr lang="fa-IR" smtClean="0"/>
              <a:pPr/>
              <a:t>62</a:t>
            </a:fld>
            <a:endParaRPr lang="fa-I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t>Governing equations for </a:t>
            </a:r>
            <a:r>
              <a:rPr lang="en-US" sz="2400" b="1" u="sng" dirty="0" smtClean="0"/>
              <a:t>Newtonian </a:t>
            </a:r>
            <a:r>
              <a:rPr lang="en-US" sz="2400" b="1" dirty="0" smtClean="0"/>
              <a:t>fluids</a:t>
            </a:r>
            <a:endParaRPr lang="fa-IR" sz="2400" b="1" dirty="0"/>
          </a:p>
        </p:txBody>
      </p:sp>
      <p:pic>
        <p:nvPicPr>
          <p:cNvPr id="18434" name="Picture 2"/>
          <p:cNvPicPr>
            <a:picLocks noChangeAspect="1" noChangeArrowheads="1"/>
          </p:cNvPicPr>
          <p:nvPr/>
        </p:nvPicPr>
        <p:blipFill>
          <a:blip r:embed="rId2" cstate="print"/>
          <a:srcRect/>
          <a:stretch>
            <a:fillRect/>
          </a:stretch>
        </p:blipFill>
        <p:spPr bwMode="auto">
          <a:xfrm>
            <a:off x="990600" y="1746026"/>
            <a:ext cx="7391400" cy="4569050"/>
          </a:xfrm>
          <a:prstGeom prst="rect">
            <a:avLst/>
          </a:prstGeom>
          <a:noFill/>
          <a:ln w="9525">
            <a:noFill/>
            <a:miter lim="800000"/>
            <a:headEnd/>
            <a:tailEnd/>
          </a:ln>
        </p:spPr>
      </p:pic>
      <p:sp>
        <p:nvSpPr>
          <p:cNvPr id="5" name="Rectangle 4"/>
          <p:cNvSpPr/>
          <p:nvPr/>
        </p:nvSpPr>
        <p:spPr>
          <a:xfrm>
            <a:off x="7467600" y="4572000"/>
            <a:ext cx="9906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7467600" y="1981200"/>
            <a:ext cx="9144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Slide Number Placeholder 6"/>
          <p:cNvSpPr>
            <a:spLocks noGrp="1"/>
          </p:cNvSpPr>
          <p:nvPr>
            <p:ph type="sldNum" sz="quarter" idx="12"/>
          </p:nvPr>
        </p:nvSpPr>
        <p:spPr/>
        <p:txBody>
          <a:bodyPr/>
          <a:lstStyle/>
          <a:p>
            <a:fld id="{86F77744-0308-434A-82FC-DEB67A89E99B}" type="slidenum">
              <a:rPr lang="fa-IR" smtClean="0"/>
              <a:pPr/>
              <a:t>63</a:t>
            </a:fld>
            <a:endParaRPr lang="fa-I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5"/>
            <a:ext cx="7772400" cy="1374775"/>
          </a:xfrm>
        </p:spPr>
        <p:txBody>
          <a:bodyPr/>
          <a:lstStyle/>
          <a:p>
            <a:r>
              <a:rPr lang="en-US" dirty="0" smtClean="0"/>
              <a:t>1, 2, 4,6, 8, 9</a:t>
            </a:r>
            <a:endParaRPr lang="fa-IR" dirty="0"/>
          </a:p>
        </p:txBody>
      </p:sp>
      <p:sp>
        <p:nvSpPr>
          <p:cNvPr id="5" name="Subtitle 4"/>
          <p:cNvSpPr>
            <a:spLocks noGrp="1"/>
          </p:cNvSpPr>
          <p:nvPr>
            <p:ph type="subTitle" idx="1"/>
          </p:nvPr>
        </p:nvSpPr>
        <p:spPr/>
        <p:txBody>
          <a:bodyPr/>
          <a:lstStyle/>
          <a:p>
            <a:endParaRPr lang="fa-IR"/>
          </a:p>
        </p:txBody>
      </p:sp>
      <p:sp>
        <p:nvSpPr>
          <p:cNvPr id="6" name="Slide Number Placeholder 5"/>
          <p:cNvSpPr>
            <a:spLocks noGrp="1"/>
          </p:cNvSpPr>
          <p:nvPr>
            <p:ph type="sldNum" sz="quarter" idx="12"/>
          </p:nvPr>
        </p:nvSpPr>
        <p:spPr/>
        <p:txBody>
          <a:bodyPr/>
          <a:lstStyle/>
          <a:p>
            <a:fld id="{86F77744-0308-434A-82FC-DEB67A89E99B}" type="slidenum">
              <a:rPr lang="fa-IR" smtClean="0"/>
              <a:pPr/>
              <a:t>64</a:t>
            </a:fld>
            <a:endParaRPr lang="fa-I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2</a:t>
            </a:r>
            <a:endParaRPr lang="fa-IR" dirty="0"/>
          </a:p>
        </p:txBody>
      </p:sp>
      <p:sp>
        <p:nvSpPr>
          <p:cNvPr id="4" name="Subtitle 3"/>
          <p:cNvSpPr>
            <a:spLocks noGrp="1"/>
          </p:cNvSpPr>
          <p:nvPr>
            <p:ph type="subTitle" idx="1"/>
          </p:nvPr>
        </p:nvSpPr>
        <p:spPr/>
        <p:txBody>
          <a:bodyPr>
            <a:normAutofit/>
          </a:bodyPr>
          <a:lstStyle/>
          <a:p>
            <a:r>
              <a:rPr lang="en-US" sz="4800" b="1" dirty="0" smtClean="0">
                <a:solidFill>
                  <a:srgbClr val="00B050"/>
                </a:solidFill>
              </a:rPr>
              <a:t>Flow Kinematics</a:t>
            </a:r>
            <a:endParaRPr lang="fa-IR" sz="4800" b="1" dirty="0">
              <a:solidFill>
                <a:srgbClr val="00B050"/>
              </a:solidFill>
            </a:endParaRPr>
          </a:p>
        </p:txBody>
      </p:sp>
      <p:sp>
        <p:nvSpPr>
          <p:cNvPr id="5" name="Slide Number Placeholder 4"/>
          <p:cNvSpPr>
            <a:spLocks noGrp="1"/>
          </p:cNvSpPr>
          <p:nvPr>
            <p:ph type="sldNum" sz="quarter" idx="12"/>
          </p:nvPr>
        </p:nvSpPr>
        <p:spPr/>
        <p:txBody>
          <a:bodyPr/>
          <a:lstStyle/>
          <a:p>
            <a:fld id="{86F77744-0308-434A-82FC-DEB67A89E99B}" type="slidenum">
              <a:rPr lang="fa-IR" smtClean="0"/>
              <a:pPr/>
              <a:t>65</a:t>
            </a:fld>
            <a:endParaRPr lang="fa-I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LINES</a:t>
            </a:r>
            <a:endParaRPr lang="fa-IR" dirty="0"/>
          </a:p>
        </p:txBody>
      </p:sp>
      <p:sp>
        <p:nvSpPr>
          <p:cNvPr id="3" name="Content Placeholder 2"/>
          <p:cNvSpPr>
            <a:spLocks noGrp="1"/>
          </p:cNvSpPr>
          <p:nvPr>
            <p:ph idx="1"/>
          </p:nvPr>
        </p:nvSpPr>
        <p:spPr/>
        <p:txBody>
          <a:bodyPr/>
          <a:lstStyle/>
          <a:p>
            <a:pPr algn="l" rtl="0"/>
            <a:r>
              <a:rPr lang="en-US" dirty="0" smtClean="0"/>
              <a:t>Three types of flow lines are used frequently for flow-visualization purposes.</a:t>
            </a:r>
          </a:p>
          <a:p>
            <a:pPr algn="l" rtl="0"/>
            <a:r>
              <a:rPr lang="en-US" dirty="0" smtClean="0"/>
              <a:t>These flow lines are called </a:t>
            </a:r>
            <a:r>
              <a:rPr lang="en-US" i="1" dirty="0" smtClean="0">
                <a:solidFill>
                  <a:srgbClr val="0000FF"/>
                </a:solidFill>
              </a:rPr>
              <a:t>streamlines</a:t>
            </a:r>
            <a:r>
              <a:rPr lang="en-US" i="1" dirty="0" smtClean="0"/>
              <a:t>, </a:t>
            </a:r>
            <a:r>
              <a:rPr lang="en-US" i="1" dirty="0" err="1" smtClean="0">
                <a:solidFill>
                  <a:srgbClr val="0000FF"/>
                </a:solidFill>
              </a:rPr>
              <a:t>pathlines</a:t>
            </a:r>
            <a:r>
              <a:rPr lang="en-US" i="1" dirty="0" smtClean="0"/>
              <a:t>, and </a:t>
            </a:r>
            <a:r>
              <a:rPr lang="en-US" i="1" dirty="0" err="1" smtClean="0">
                <a:solidFill>
                  <a:srgbClr val="0000FF"/>
                </a:solidFill>
              </a:rPr>
              <a:t>streaklines</a:t>
            </a:r>
            <a:r>
              <a:rPr lang="en-US" i="1" dirty="0" smtClean="0"/>
              <a:t>, and in </a:t>
            </a:r>
            <a:r>
              <a:rPr lang="en-US" dirty="0" smtClean="0"/>
              <a:t>a general flow field, they are all different.</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66</a:t>
            </a:fld>
            <a:endParaRPr lang="fa-IR"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Streamlines</a:t>
            </a:r>
            <a:endParaRPr lang="fa-IR" dirty="0"/>
          </a:p>
        </p:txBody>
      </p:sp>
      <p:sp>
        <p:nvSpPr>
          <p:cNvPr id="3" name="Content Placeholder 2"/>
          <p:cNvSpPr>
            <a:spLocks noGrp="1"/>
          </p:cNvSpPr>
          <p:nvPr>
            <p:ph idx="1"/>
          </p:nvPr>
        </p:nvSpPr>
        <p:spPr/>
        <p:txBody>
          <a:bodyPr>
            <a:normAutofit/>
          </a:bodyPr>
          <a:lstStyle/>
          <a:p>
            <a:pPr algn="l" rtl="0"/>
            <a:r>
              <a:rPr lang="en-US" dirty="0" smtClean="0"/>
              <a:t>Streamlines are lines whose tangents are everywhere parallel to the velocity vector. </a:t>
            </a:r>
          </a:p>
          <a:p>
            <a:pPr algn="l" rtl="0">
              <a:buNone/>
            </a:pPr>
            <a:r>
              <a:rPr lang="en-US" dirty="0" smtClean="0">
                <a:solidFill>
                  <a:srgbClr val="FF0000"/>
                </a:solidFill>
              </a:rPr>
              <a:t>For unsteady flow:</a:t>
            </a:r>
          </a:p>
          <a:p>
            <a:pPr algn="l" rtl="0"/>
            <a:r>
              <a:rPr lang="en-US" dirty="0" smtClean="0"/>
              <a:t>Since, in unsteady flow, the velocity vector at a given point will change both its magnitude and its direction with time, it is meaningful to consider only the instantaneous streamlines in the case of unsteady flows.</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67</a:t>
            </a:fld>
            <a:endParaRPr lang="fa-I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Streamline equation</a:t>
            </a:r>
            <a:endParaRPr lang="fa-IR" dirty="0"/>
          </a:p>
        </p:txBody>
      </p:sp>
      <p:pic>
        <p:nvPicPr>
          <p:cNvPr id="2050" name="Picture 2"/>
          <p:cNvPicPr>
            <a:picLocks noChangeAspect="1" noChangeArrowheads="1"/>
          </p:cNvPicPr>
          <p:nvPr/>
        </p:nvPicPr>
        <p:blipFill>
          <a:blip r:embed="rId3" cstate="print"/>
          <a:srcRect/>
          <a:stretch>
            <a:fillRect/>
          </a:stretch>
        </p:blipFill>
        <p:spPr bwMode="auto">
          <a:xfrm>
            <a:off x="3114162" y="1873972"/>
            <a:ext cx="3724275" cy="11239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209800" y="3048000"/>
            <a:ext cx="4791075" cy="11334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68</a:t>
            </a:fld>
            <a:endParaRPr lang="fa-IR"/>
          </a:p>
        </p:txBody>
      </p:sp>
      <p:sp>
        <p:nvSpPr>
          <p:cNvPr id="3" name="Freeform 2"/>
          <p:cNvSpPr/>
          <p:nvPr/>
        </p:nvSpPr>
        <p:spPr>
          <a:xfrm>
            <a:off x="1385455" y="4553527"/>
            <a:ext cx="7426036" cy="1681018"/>
          </a:xfrm>
          <a:custGeom>
            <a:avLst/>
            <a:gdLst>
              <a:gd name="connsiteX0" fmla="*/ 0 w 7426036"/>
              <a:gd name="connsiteY0" fmla="*/ 1681018 h 1681018"/>
              <a:gd name="connsiteX1" fmla="*/ 1838036 w 7426036"/>
              <a:gd name="connsiteY1" fmla="*/ 1302328 h 1681018"/>
              <a:gd name="connsiteX2" fmla="*/ 4368800 w 7426036"/>
              <a:gd name="connsiteY2" fmla="*/ 766618 h 1681018"/>
              <a:gd name="connsiteX3" fmla="*/ 5957454 w 7426036"/>
              <a:gd name="connsiteY3" fmla="*/ 1283855 h 1681018"/>
              <a:gd name="connsiteX4" fmla="*/ 7426036 w 7426036"/>
              <a:gd name="connsiteY4" fmla="*/ 0 h 1681018"/>
              <a:gd name="connsiteX5" fmla="*/ 7426036 w 7426036"/>
              <a:gd name="connsiteY5" fmla="*/ 0 h 168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6036" h="1681018">
                <a:moveTo>
                  <a:pt x="0" y="1681018"/>
                </a:moveTo>
                <a:lnTo>
                  <a:pt x="1838036" y="1302328"/>
                </a:lnTo>
                <a:cubicBezTo>
                  <a:pt x="2566169" y="1149928"/>
                  <a:pt x="3682230" y="769697"/>
                  <a:pt x="4368800" y="766618"/>
                </a:cubicBezTo>
                <a:cubicBezTo>
                  <a:pt x="5055370" y="763539"/>
                  <a:pt x="5447915" y="1411625"/>
                  <a:pt x="5957454" y="1283855"/>
                </a:cubicBezTo>
                <a:cubicBezTo>
                  <a:pt x="6466993" y="1156085"/>
                  <a:pt x="7426036" y="0"/>
                  <a:pt x="7426036" y="0"/>
                </a:cubicBezTo>
                <a:lnTo>
                  <a:pt x="7426036" y="0"/>
                </a:lnTo>
              </a:path>
            </a:pathLst>
          </a:cu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6" name="Straight Connector 5"/>
          <p:cNvCxnSpPr/>
          <p:nvPr/>
        </p:nvCxnSpPr>
        <p:spPr>
          <a:xfrm flipV="1">
            <a:off x="4112491" y="5571836"/>
            <a:ext cx="228600" cy="7620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2742576" y="2169912"/>
                <a:ext cx="384401" cy="532069"/>
              </a:xfrm>
              <a:prstGeom prst="rect">
                <a:avLst/>
              </a:prstGeom>
              <a:noFill/>
            </p:spPr>
            <p:txBody>
              <a:bodyPr wrap="none" lIns="0" tIns="0" rIns="0" bIns="0" rtlCol="0">
                <a:spAutoFit/>
              </a:bodyPr>
              <a:lstStyle/>
              <a:p>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𝑑𝑙</m:t>
                        </m:r>
                      </m:num>
                      <m:den>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𝑉</m:t>
                            </m:r>
                          </m:e>
                        </m:acc>
                      </m:den>
                    </m:f>
                  </m:oMath>
                </a14:m>
                <a:r>
                  <a:rPr lang="en-US" sz="2400" dirty="0" smtClean="0"/>
                  <a:t>=</a:t>
                </a:r>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2742576" y="2169912"/>
                <a:ext cx="384401" cy="532069"/>
              </a:xfrm>
              <a:prstGeom prst="rect">
                <a:avLst/>
              </a:prstGeom>
              <a:blipFill>
                <a:blip r:embed="rId5"/>
                <a:stretch>
                  <a:fillRect t="-2299" r="-49206" b="-19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99655" y="1910523"/>
                <a:ext cx="137160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i="1" dirty="0"/>
                        <m:t>dl</m:t>
                      </m:r>
                      <m:r>
                        <m:rPr>
                          <m:nor/>
                        </m:rPr>
                        <a:rPr lang="en-US" i="1" dirty="0"/>
                        <m:t>=</m:t>
                      </m:r>
                      <m:r>
                        <m:rPr>
                          <m:nor/>
                        </m:rPr>
                        <a:rPr lang="en-US" i="1" dirty="0"/>
                        <m:t>dxi</m:t>
                      </m:r>
                      <m:r>
                        <m:rPr>
                          <m:nor/>
                        </m:rPr>
                        <a:rPr lang="en-US" i="1" dirty="0"/>
                        <m:t>+</m:t>
                      </m:r>
                      <m:r>
                        <m:rPr>
                          <m:nor/>
                        </m:rPr>
                        <a:rPr lang="en-US" i="1" dirty="0"/>
                        <m:t>dyj</m:t>
                      </m:r>
                      <m:r>
                        <m:rPr>
                          <m:nor/>
                        </m:rPr>
                        <a:rPr lang="en-US" i="1" dirty="0"/>
                        <m:t>+</m:t>
                      </m:r>
                      <m:r>
                        <m:rPr>
                          <m:nor/>
                        </m:rPr>
                        <a:rPr lang="en-US" i="1" dirty="0"/>
                        <m:t>dzk</m:t>
                      </m:r>
                    </m:oMath>
                  </m:oMathPara>
                </a14:m>
                <a:endParaRPr lang="en-US" i="1" dirty="0"/>
              </a:p>
              <a:p>
                <a:endParaRPr lang="en-US" i="1" dirty="0"/>
              </a:p>
            </p:txBody>
          </p:sp>
        </mc:Choice>
        <mc:Fallback xmlns="">
          <p:sp>
            <p:nvSpPr>
              <p:cNvPr id="4" name="TextBox 3"/>
              <p:cNvSpPr txBox="1">
                <a:spLocks noRot="1" noChangeAspect="1" noMove="1" noResize="1" noEditPoints="1" noAdjustHandles="1" noChangeArrowheads="1" noChangeShapeType="1" noTextEdit="1"/>
              </p:cNvSpPr>
              <p:nvPr/>
            </p:nvSpPr>
            <p:spPr>
              <a:xfrm>
                <a:off x="699655" y="1910523"/>
                <a:ext cx="1371600" cy="553998"/>
              </a:xfrm>
              <a:prstGeom prst="rect">
                <a:avLst/>
              </a:prstGeom>
              <a:blipFill>
                <a:blip r:embed="rId6"/>
                <a:stretch>
                  <a:fillRect l="-7111" r="-7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989226" y="5269179"/>
                <a:ext cx="2375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𝑑𝑙</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3989226" y="5269179"/>
                <a:ext cx="237565" cy="369332"/>
              </a:xfrm>
              <a:prstGeom prst="rect">
                <a:avLst/>
              </a:prstGeom>
              <a:blipFill>
                <a:blip r:embed="rId7"/>
                <a:stretch>
                  <a:fillRect r="-6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38417" y="2169912"/>
                <a:ext cx="237566"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𝑉</m:t>
                          </m:r>
                        </m:e>
                      </m:acc>
                      <m:r>
                        <a:rPr lang="en-US" b="0" i="1" smtClean="0">
                          <a:latin typeface="Cambria Math" panose="02040503050406030204" pitchFamily="18" charset="0"/>
                        </a:rPr>
                        <m:t>=</m:t>
                      </m:r>
                      <m:r>
                        <a:rPr lang="en-US" b="0" i="1" smtClean="0">
                          <a:latin typeface="Cambria Math" panose="02040503050406030204" pitchFamily="18" charset="0"/>
                        </a:rPr>
                        <m:t>𝑢𝑖</m:t>
                      </m:r>
                      <m:r>
                        <a:rPr lang="en-US" b="0" i="1" smtClean="0">
                          <a:latin typeface="Cambria Math" panose="02040503050406030204" pitchFamily="18" charset="0"/>
                        </a:rPr>
                        <m:t>+</m:t>
                      </m:r>
                      <m:r>
                        <a:rPr lang="en-US" b="0" i="1" smtClean="0">
                          <a:latin typeface="Cambria Math" panose="02040503050406030204" pitchFamily="18" charset="0"/>
                        </a:rPr>
                        <m:t>𝑣𝑗</m:t>
                      </m:r>
                      <m:r>
                        <a:rPr lang="en-US" b="0" i="1" smtClean="0">
                          <a:latin typeface="Cambria Math" panose="02040503050406030204" pitchFamily="18" charset="0"/>
                        </a:rPr>
                        <m:t>+</m:t>
                      </m:r>
                      <m:r>
                        <a:rPr lang="en-US" b="0" i="1" smtClean="0">
                          <a:latin typeface="Cambria Math" panose="02040503050406030204" pitchFamily="18" charset="0"/>
                        </a:rPr>
                        <m:t>𝑤𝑘</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338417" y="2169912"/>
                <a:ext cx="237566" cy="402931"/>
              </a:xfrm>
              <a:prstGeom prst="rect">
                <a:avLst/>
              </a:prstGeom>
              <a:blipFill>
                <a:blip r:embed="rId8"/>
                <a:stretch>
                  <a:fillRect r="-715789" b="-12121"/>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stream line: </a:t>
            </a:r>
            <a:endParaRPr lang="fa-IR" dirty="0"/>
          </a:p>
        </p:txBody>
      </p:sp>
      <p:sp>
        <p:nvSpPr>
          <p:cNvPr id="3" name="Content Placeholder 2"/>
          <p:cNvSpPr>
            <a:spLocks noGrp="1"/>
          </p:cNvSpPr>
          <p:nvPr>
            <p:ph idx="1"/>
          </p:nvPr>
        </p:nvSpPr>
        <p:spPr>
          <a:xfrm>
            <a:off x="457200" y="3124200"/>
            <a:ext cx="8229600" cy="3001963"/>
          </a:xfrm>
        </p:spPr>
        <p:txBody>
          <a:bodyPr/>
          <a:lstStyle/>
          <a:p>
            <a:pPr algn="l" rtl="0"/>
            <a:r>
              <a:rPr lang="en-US" dirty="0" smtClean="0"/>
              <a:t>suppose the streamlines passing through the point (1, 1)</a:t>
            </a:r>
            <a:r>
              <a:rPr lang="fa-IR" dirty="0" smtClean="0"/>
              <a:t> </a:t>
            </a:r>
            <a:r>
              <a:rPr lang="en-US" dirty="0" smtClean="0"/>
              <a:t>at t=0.</a:t>
            </a:r>
            <a:endParaRPr lang="fa-IR" dirty="0"/>
          </a:p>
        </p:txBody>
      </p:sp>
      <p:pic>
        <p:nvPicPr>
          <p:cNvPr id="3074" name="Picture 2"/>
          <p:cNvPicPr>
            <a:picLocks noChangeAspect="1" noChangeArrowheads="1"/>
          </p:cNvPicPr>
          <p:nvPr/>
        </p:nvPicPr>
        <p:blipFill>
          <a:blip r:embed="rId3" cstate="print"/>
          <a:srcRect/>
          <a:stretch>
            <a:fillRect/>
          </a:stretch>
        </p:blipFill>
        <p:spPr bwMode="auto">
          <a:xfrm>
            <a:off x="152401" y="1295400"/>
            <a:ext cx="2514600" cy="1785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ight Arrow 4"/>
          <p:cNvSpPr/>
          <p:nvPr/>
        </p:nvSpPr>
        <p:spPr>
          <a:xfrm>
            <a:off x="2819400" y="2057400"/>
            <a:ext cx="838200" cy="228600"/>
          </a:xfrm>
          <a:prstGeom prst="rightArrow">
            <a:avLst/>
          </a:prstGeom>
        </p:spPr>
        <p:style>
          <a:lnRef idx="2">
            <a:schemeClr val="accent6"/>
          </a:lnRef>
          <a:fillRef idx="1">
            <a:schemeClr val="lt1"/>
          </a:fillRef>
          <a:effectRef idx="0">
            <a:schemeClr val="accent6"/>
          </a:effectRef>
          <a:fontRef idx="minor">
            <a:schemeClr val="dk1"/>
          </a:fontRef>
        </p:style>
        <p:txBody>
          <a:bodyPr rtlCol="1" anchor="ctr">
            <a:scene3d>
              <a:camera prst="orthographicFront"/>
              <a:lightRig rig="soft" dir="t">
                <a:rot lat="0" lon="0" rev="10800000"/>
              </a:lightRig>
            </a:scene3d>
            <a:sp3d>
              <a:bevelT w="27940" h="12700"/>
              <a:contourClr>
                <a:srgbClr val="DDDDDD"/>
              </a:contourClr>
            </a:sp3d>
          </a:bodyPr>
          <a:lstStyle/>
          <a:p>
            <a:pPr algn="ctr"/>
            <a:endParaRPr lang="fa-IR" b="1" spc="150">
              <a:ln w="11430"/>
              <a:solidFill>
                <a:srgbClr val="F8F8F8"/>
              </a:solidFill>
              <a:effectLst>
                <a:outerShdw blurRad="25400" algn="tl" rotWithShape="0">
                  <a:srgbClr val="000000">
                    <a:alpha val="43000"/>
                  </a:srgbClr>
                </a:outerShdw>
              </a:effectLst>
            </a:endParaRPr>
          </a:p>
        </p:txBody>
      </p:sp>
      <p:pic>
        <p:nvPicPr>
          <p:cNvPr id="3075" name="Picture 3"/>
          <p:cNvPicPr>
            <a:picLocks noChangeAspect="1" noChangeArrowheads="1"/>
          </p:cNvPicPr>
          <p:nvPr/>
        </p:nvPicPr>
        <p:blipFill>
          <a:blip r:embed="rId4" cstate="print"/>
          <a:srcRect/>
          <a:stretch>
            <a:fillRect/>
          </a:stretch>
        </p:blipFill>
        <p:spPr bwMode="auto">
          <a:xfrm>
            <a:off x="3733800" y="1447800"/>
            <a:ext cx="2038350" cy="155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p:cNvPicPr>
            <a:picLocks noChangeAspect="1" noChangeArrowheads="1"/>
          </p:cNvPicPr>
          <p:nvPr/>
        </p:nvPicPr>
        <p:blipFill>
          <a:blip r:embed="rId5" cstate="print"/>
          <a:srcRect/>
          <a:stretch>
            <a:fillRect/>
          </a:stretch>
        </p:blipFill>
        <p:spPr bwMode="auto">
          <a:xfrm>
            <a:off x="6629400" y="1600200"/>
            <a:ext cx="1771650" cy="1028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7" name="Picture 5"/>
          <p:cNvPicPr>
            <a:picLocks noChangeAspect="1" noChangeArrowheads="1"/>
          </p:cNvPicPr>
          <p:nvPr/>
        </p:nvPicPr>
        <p:blipFill>
          <a:blip r:embed="rId6" cstate="print"/>
          <a:srcRect/>
          <a:stretch>
            <a:fillRect/>
          </a:stretch>
        </p:blipFill>
        <p:spPr bwMode="auto">
          <a:xfrm>
            <a:off x="1676400" y="4419600"/>
            <a:ext cx="2228850" cy="1447800"/>
          </a:xfrm>
          <a:prstGeom prst="rect">
            <a:avLst/>
          </a:prstGeom>
          <a:noFill/>
          <a:ln w="9525">
            <a:noFill/>
            <a:miter lim="800000"/>
            <a:headEnd/>
            <a:tailEnd/>
          </a:ln>
        </p:spPr>
      </p:pic>
      <p:sp>
        <p:nvSpPr>
          <p:cNvPr id="9" name="Right Arrow 8"/>
          <p:cNvSpPr/>
          <p:nvPr/>
        </p:nvSpPr>
        <p:spPr>
          <a:xfrm>
            <a:off x="762000" y="5181600"/>
            <a:ext cx="838200" cy="228600"/>
          </a:xfrm>
          <a:prstGeom prst="rightArrow">
            <a:avLst/>
          </a:prstGeom>
        </p:spPr>
        <p:style>
          <a:lnRef idx="2">
            <a:schemeClr val="accent6"/>
          </a:lnRef>
          <a:fillRef idx="1">
            <a:schemeClr val="lt1"/>
          </a:fillRef>
          <a:effectRef idx="0">
            <a:schemeClr val="accent6"/>
          </a:effectRef>
          <a:fontRef idx="minor">
            <a:schemeClr val="dk1"/>
          </a:fontRef>
        </p:style>
        <p:txBody>
          <a:bodyPr rtlCol="1" anchor="ctr">
            <a:scene3d>
              <a:camera prst="orthographicFront"/>
              <a:lightRig rig="soft" dir="t">
                <a:rot lat="0" lon="0" rev="10800000"/>
              </a:lightRig>
            </a:scene3d>
            <a:sp3d>
              <a:bevelT w="27940" h="12700"/>
              <a:contourClr>
                <a:srgbClr val="DDDDDD"/>
              </a:contourClr>
            </a:sp3d>
          </a:bodyPr>
          <a:lstStyle/>
          <a:p>
            <a:pPr algn="ctr"/>
            <a:endParaRPr lang="fa-IR" b="1" spc="150">
              <a:ln w="11430"/>
              <a:solidFill>
                <a:srgbClr val="F8F8F8"/>
              </a:solidFill>
              <a:effectLst>
                <a:outerShdw blurRad="25400" algn="tl" rotWithShape="0">
                  <a:srgbClr val="000000">
                    <a:alpha val="43000"/>
                  </a:srgbClr>
                </a:outerShdw>
              </a:effectLst>
            </a:endParaRPr>
          </a:p>
        </p:txBody>
      </p:sp>
      <p:pic>
        <p:nvPicPr>
          <p:cNvPr id="3078" name="Picture 6"/>
          <p:cNvPicPr>
            <a:picLocks noChangeAspect="1" noChangeArrowheads="1"/>
          </p:cNvPicPr>
          <p:nvPr/>
        </p:nvPicPr>
        <p:blipFill>
          <a:blip r:embed="rId7" cstate="print"/>
          <a:srcRect/>
          <a:stretch>
            <a:fillRect/>
          </a:stretch>
        </p:blipFill>
        <p:spPr bwMode="auto">
          <a:xfrm>
            <a:off x="5410200" y="4343400"/>
            <a:ext cx="1333500" cy="1352550"/>
          </a:xfrm>
          <a:prstGeom prst="rect">
            <a:avLst/>
          </a:prstGeom>
          <a:noFill/>
          <a:ln w="9525">
            <a:noFill/>
            <a:miter lim="800000"/>
            <a:headEnd/>
            <a:tailEnd/>
          </a:ln>
        </p:spPr>
      </p:pic>
      <p:sp>
        <p:nvSpPr>
          <p:cNvPr id="11" name="Rectangle 10"/>
          <p:cNvSpPr/>
          <p:nvPr/>
        </p:nvSpPr>
        <p:spPr>
          <a:xfrm>
            <a:off x="4101346" y="4572000"/>
            <a:ext cx="736099" cy="584775"/>
          </a:xfrm>
          <a:prstGeom prst="rect">
            <a:avLst/>
          </a:prstGeom>
        </p:spPr>
        <p:txBody>
          <a:bodyPr wrap="none">
            <a:spAutoFit/>
          </a:bodyPr>
          <a:lstStyle/>
          <a:p>
            <a:r>
              <a:rPr lang="en-US" sz="3200" dirty="0" smtClean="0"/>
              <a:t>t=0</a:t>
            </a:r>
            <a:endParaRPr lang="fa-IR" sz="3200" dirty="0"/>
          </a:p>
        </p:txBody>
      </p:sp>
      <p:sp>
        <p:nvSpPr>
          <p:cNvPr id="12" name="Right Arrow 11"/>
          <p:cNvSpPr/>
          <p:nvPr/>
        </p:nvSpPr>
        <p:spPr>
          <a:xfrm>
            <a:off x="4114800" y="5105400"/>
            <a:ext cx="838200" cy="228600"/>
          </a:xfrm>
          <a:prstGeom prst="rightArrow">
            <a:avLst/>
          </a:prstGeom>
        </p:spPr>
        <p:style>
          <a:lnRef idx="2">
            <a:schemeClr val="accent6"/>
          </a:lnRef>
          <a:fillRef idx="1">
            <a:schemeClr val="lt1"/>
          </a:fillRef>
          <a:effectRef idx="0">
            <a:schemeClr val="accent6"/>
          </a:effectRef>
          <a:fontRef idx="minor">
            <a:schemeClr val="dk1"/>
          </a:fontRef>
        </p:style>
        <p:txBody>
          <a:bodyPr rtlCol="1" anchor="ctr">
            <a:scene3d>
              <a:camera prst="orthographicFront"/>
              <a:lightRig rig="soft" dir="t">
                <a:rot lat="0" lon="0" rev="10800000"/>
              </a:lightRig>
            </a:scene3d>
            <a:sp3d>
              <a:bevelT w="27940" h="12700"/>
              <a:contourClr>
                <a:srgbClr val="DDDDDD"/>
              </a:contourClr>
            </a:sp3d>
          </a:bodyPr>
          <a:lstStyle/>
          <a:p>
            <a:pPr algn="ctr"/>
            <a:endParaRPr lang="fa-IR" b="1" spc="150">
              <a:ln w="11430"/>
              <a:solidFill>
                <a:srgbClr val="F8F8F8"/>
              </a:solidFill>
              <a:effectLst>
                <a:outerShdw blurRad="25400" algn="tl" rotWithShape="0">
                  <a:srgbClr val="000000">
                    <a:alpha val="43000"/>
                  </a:srgbClr>
                </a:outerShdw>
              </a:effectLst>
            </a:endParaRPr>
          </a:p>
        </p:txBody>
      </p:sp>
      <p:sp>
        <p:nvSpPr>
          <p:cNvPr id="13" name="Right Arrow 12"/>
          <p:cNvSpPr/>
          <p:nvPr/>
        </p:nvSpPr>
        <p:spPr>
          <a:xfrm>
            <a:off x="6858000" y="4953000"/>
            <a:ext cx="838200" cy="228600"/>
          </a:xfrm>
          <a:prstGeom prst="rightArrow">
            <a:avLst/>
          </a:prstGeom>
        </p:spPr>
        <p:style>
          <a:lnRef idx="2">
            <a:schemeClr val="accent6"/>
          </a:lnRef>
          <a:fillRef idx="1">
            <a:schemeClr val="lt1"/>
          </a:fillRef>
          <a:effectRef idx="0">
            <a:schemeClr val="accent6"/>
          </a:effectRef>
          <a:fontRef idx="minor">
            <a:schemeClr val="dk1"/>
          </a:fontRef>
        </p:style>
        <p:txBody>
          <a:bodyPr rtlCol="1" anchor="ctr">
            <a:scene3d>
              <a:camera prst="orthographicFront"/>
              <a:lightRig rig="soft" dir="t">
                <a:rot lat="0" lon="0" rev="10800000"/>
              </a:lightRig>
            </a:scene3d>
            <a:sp3d>
              <a:bevelT w="27940" h="12700"/>
              <a:contourClr>
                <a:srgbClr val="DDDDDD"/>
              </a:contourClr>
            </a:sp3d>
          </a:bodyPr>
          <a:lstStyle/>
          <a:p>
            <a:pPr algn="ctr"/>
            <a:endParaRPr lang="fa-IR" b="1" spc="150">
              <a:ln w="11430"/>
              <a:solidFill>
                <a:srgbClr val="F8F8F8"/>
              </a:solidFill>
              <a:effectLst>
                <a:outerShdw blurRad="25400" algn="tl" rotWithShape="0">
                  <a:srgbClr val="000000">
                    <a:alpha val="43000"/>
                  </a:srgbClr>
                </a:outerShdw>
              </a:effectLst>
            </a:endParaRPr>
          </a:p>
        </p:txBody>
      </p:sp>
      <p:pic>
        <p:nvPicPr>
          <p:cNvPr id="3079" name="Picture 7"/>
          <p:cNvPicPr>
            <a:picLocks noChangeAspect="1" noChangeArrowheads="1"/>
          </p:cNvPicPr>
          <p:nvPr/>
        </p:nvPicPr>
        <p:blipFill>
          <a:blip r:embed="rId8" cstate="print"/>
          <a:srcRect/>
          <a:stretch>
            <a:fillRect/>
          </a:stretch>
        </p:blipFill>
        <p:spPr bwMode="auto">
          <a:xfrm>
            <a:off x="7877175" y="4800600"/>
            <a:ext cx="1266825" cy="523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Slide Number Placeholder 14"/>
          <p:cNvSpPr>
            <a:spLocks noGrp="1"/>
          </p:cNvSpPr>
          <p:nvPr>
            <p:ph type="sldNum" sz="quarter" idx="12"/>
          </p:nvPr>
        </p:nvSpPr>
        <p:spPr/>
        <p:txBody>
          <a:bodyPr/>
          <a:lstStyle/>
          <a:p>
            <a:fld id="{86F77744-0308-434A-82FC-DEB67A89E99B}" type="slidenum">
              <a:rPr lang="fa-IR" smtClean="0"/>
              <a:pPr/>
              <a:t>69</a:t>
            </a:fld>
            <a:endParaRPr lang="fa-I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762000" y="1981200"/>
            <a:ext cx="7553325" cy="169545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7</a:t>
            </a:fld>
            <a:endParaRPr lang="fa-I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Pathlines</a:t>
            </a:r>
            <a:endParaRPr lang="fa-IR" dirty="0"/>
          </a:p>
        </p:txBody>
      </p:sp>
      <p:sp>
        <p:nvSpPr>
          <p:cNvPr id="3" name="Content Placeholder 2"/>
          <p:cNvSpPr>
            <a:spLocks noGrp="1"/>
          </p:cNvSpPr>
          <p:nvPr>
            <p:ph idx="1"/>
          </p:nvPr>
        </p:nvSpPr>
        <p:spPr/>
        <p:txBody>
          <a:bodyPr/>
          <a:lstStyle/>
          <a:p>
            <a:pPr algn="l" rtl="0"/>
            <a:r>
              <a:rPr lang="en-US" dirty="0" smtClean="0"/>
              <a:t>A </a:t>
            </a:r>
            <a:r>
              <a:rPr lang="en-US" dirty="0" err="1" smtClean="0"/>
              <a:t>pathline</a:t>
            </a:r>
            <a:r>
              <a:rPr lang="en-US" dirty="0" smtClean="0"/>
              <a:t> is a line traced out in time by a given fluid particle as it flows. </a:t>
            </a:r>
          </a:p>
          <a:p>
            <a:pPr algn="l" rtl="0"/>
            <a:r>
              <a:rPr lang="en-US" dirty="0" smtClean="0"/>
              <a:t>Since the particle under consideration is moving with the fluid at its local velocity, </a:t>
            </a:r>
            <a:r>
              <a:rPr lang="en-US" dirty="0" err="1" smtClean="0"/>
              <a:t>Pathlines</a:t>
            </a:r>
            <a:r>
              <a:rPr lang="en-US" dirty="0" smtClean="0"/>
              <a:t> must satisfy the equations</a:t>
            </a:r>
            <a:endParaRPr lang="fa-IR" dirty="0"/>
          </a:p>
        </p:txBody>
      </p:sp>
      <p:pic>
        <p:nvPicPr>
          <p:cNvPr id="4098" name="Picture 2"/>
          <p:cNvPicPr>
            <a:picLocks noChangeAspect="1" noChangeArrowheads="1"/>
          </p:cNvPicPr>
          <p:nvPr/>
        </p:nvPicPr>
        <p:blipFill>
          <a:blip r:embed="rId2" cstate="print"/>
          <a:srcRect/>
          <a:stretch>
            <a:fillRect/>
          </a:stretch>
        </p:blipFill>
        <p:spPr bwMode="auto">
          <a:xfrm>
            <a:off x="2667000" y="4267200"/>
            <a:ext cx="3543300" cy="15621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70</a:t>
            </a:fld>
            <a:endParaRPr lang="fa-I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t>
            </a:r>
            <a:r>
              <a:rPr lang="en-US" dirty="0" err="1" smtClean="0"/>
              <a:t>pathline</a:t>
            </a:r>
            <a:r>
              <a:rPr lang="en-US" dirty="0" smtClean="0"/>
              <a:t>:</a:t>
            </a:r>
            <a:endParaRPr lang="fa-IR" dirty="0"/>
          </a:p>
        </p:txBody>
      </p:sp>
      <p:pic>
        <p:nvPicPr>
          <p:cNvPr id="5122" name="Picture 2"/>
          <p:cNvPicPr>
            <a:picLocks noChangeAspect="1" noChangeArrowheads="1"/>
          </p:cNvPicPr>
          <p:nvPr/>
        </p:nvPicPr>
        <p:blipFill>
          <a:blip r:embed="rId2" cstate="print"/>
          <a:srcRect/>
          <a:stretch>
            <a:fillRect/>
          </a:stretch>
        </p:blipFill>
        <p:spPr bwMode="auto">
          <a:xfrm>
            <a:off x="457200" y="1447800"/>
            <a:ext cx="2657475" cy="2076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p:cNvPicPr>
            <a:picLocks noChangeAspect="1" noChangeArrowheads="1"/>
          </p:cNvPicPr>
          <p:nvPr/>
        </p:nvPicPr>
        <p:blipFill>
          <a:blip r:embed="rId3" cstate="print"/>
          <a:srcRect/>
          <a:stretch>
            <a:fillRect/>
          </a:stretch>
        </p:blipFill>
        <p:spPr bwMode="auto">
          <a:xfrm>
            <a:off x="3962400" y="1600200"/>
            <a:ext cx="2847975" cy="223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4" name="Picture 4"/>
          <p:cNvPicPr>
            <a:picLocks noChangeAspect="1" noChangeArrowheads="1"/>
          </p:cNvPicPr>
          <p:nvPr/>
        </p:nvPicPr>
        <p:blipFill>
          <a:blip r:embed="rId4" cstate="print"/>
          <a:srcRect/>
          <a:stretch>
            <a:fillRect/>
          </a:stretch>
        </p:blipFill>
        <p:spPr bwMode="auto">
          <a:xfrm>
            <a:off x="838200" y="3733800"/>
            <a:ext cx="2457450" cy="157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5" name="Picture 5"/>
          <p:cNvPicPr>
            <a:picLocks noChangeAspect="1" noChangeArrowheads="1"/>
          </p:cNvPicPr>
          <p:nvPr/>
        </p:nvPicPr>
        <p:blipFill>
          <a:blip r:embed="rId5" cstate="print"/>
          <a:srcRect/>
          <a:stretch>
            <a:fillRect/>
          </a:stretch>
        </p:blipFill>
        <p:spPr bwMode="auto">
          <a:xfrm>
            <a:off x="5181600" y="4114800"/>
            <a:ext cx="1962150" cy="1362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6" name="Picture 6"/>
          <p:cNvPicPr>
            <a:picLocks noChangeAspect="1" noChangeArrowheads="1"/>
          </p:cNvPicPr>
          <p:nvPr/>
        </p:nvPicPr>
        <p:blipFill>
          <a:blip r:embed="rId6" cstate="print"/>
          <a:srcRect/>
          <a:stretch>
            <a:fillRect/>
          </a:stretch>
        </p:blipFill>
        <p:spPr bwMode="auto">
          <a:xfrm>
            <a:off x="3733800" y="5638800"/>
            <a:ext cx="2952750" cy="1028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ight Arrow 8"/>
          <p:cNvSpPr/>
          <p:nvPr/>
        </p:nvSpPr>
        <p:spPr>
          <a:xfrm>
            <a:off x="3276600" y="2514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Right Arrow 9"/>
          <p:cNvSpPr/>
          <p:nvPr/>
        </p:nvSpPr>
        <p:spPr>
          <a:xfrm>
            <a:off x="70104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Right Arrow 10"/>
          <p:cNvSpPr/>
          <p:nvPr/>
        </p:nvSpPr>
        <p:spPr>
          <a:xfrm>
            <a:off x="3733800" y="4572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Right Arrow 11"/>
          <p:cNvSpPr/>
          <p:nvPr/>
        </p:nvSpPr>
        <p:spPr>
          <a:xfrm>
            <a:off x="3048000" y="60198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Slide Number Placeholder 12"/>
          <p:cNvSpPr>
            <a:spLocks noGrp="1"/>
          </p:cNvSpPr>
          <p:nvPr>
            <p:ph type="sldNum" sz="quarter" idx="12"/>
          </p:nvPr>
        </p:nvSpPr>
        <p:spPr/>
        <p:txBody>
          <a:bodyPr/>
          <a:lstStyle/>
          <a:p>
            <a:fld id="{86F77744-0308-434A-82FC-DEB67A89E99B}" type="slidenum">
              <a:rPr lang="fa-IR" smtClean="0"/>
              <a:pPr/>
              <a:t>71</a:t>
            </a:fld>
            <a:endParaRPr lang="fa-IR"/>
          </a:p>
        </p:txBody>
      </p:sp>
      <p:cxnSp>
        <p:nvCxnSpPr>
          <p:cNvPr id="4" name="Straight Arrow Connector 3"/>
          <p:cNvCxnSpPr/>
          <p:nvPr/>
        </p:nvCxnSpPr>
        <p:spPr>
          <a:xfrm flipV="1">
            <a:off x="7696200" y="1981200"/>
            <a:ext cx="0" cy="1543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543800" y="3352800"/>
            <a:ext cx="1524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flipV="1">
            <a:off x="8029575" y="2996564"/>
            <a:ext cx="7620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648575" y="29432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96200" y="3019425"/>
            <a:ext cx="381000" cy="333375"/>
          </a:xfrm>
          <a:prstGeom prst="rect">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815263" y="33147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Streaklines</a:t>
            </a:r>
            <a:endParaRPr lang="fa-IR" dirty="0"/>
          </a:p>
        </p:txBody>
      </p:sp>
      <p:sp>
        <p:nvSpPr>
          <p:cNvPr id="3" name="Content Placeholder 2"/>
          <p:cNvSpPr>
            <a:spLocks noGrp="1"/>
          </p:cNvSpPr>
          <p:nvPr>
            <p:ph idx="1"/>
          </p:nvPr>
        </p:nvSpPr>
        <p:spPr/>
        <p:txBody>
          <a:bodyPr/>
          <a:lstStyle/>
          <a:p>
            <a:pPr algn="l" rtl="0"/>
            <a:r>
              <a:rPr lang="en-US" dirty="0" smtClean="0"/>
              <a:t>A </a:t>
            </a:r>
            <a:r>
              <a:rPr lang="en-US" dirty="0" err="1" smtClean="0"/>
              <a:t>streakline</a:t>
            </a:r>
            <a:r>
              <a:rPr lang="en-US" dirty="0" smtClean="0"/>
              <a:t> is a line traced out by a neutrally buoyant marker fluid that is continuously injected into a flow field at a fixed point in space. The marker fluid may be smoke.</a:t>
            </a:r>
          </a:p>
          <a:p>
            <a:pPr algn="l" rtl="0"/>
            <a:r>
              <a:rPr lang="en-US" dirty="0" smtClean="0"/>
              <a:t>A particle of the marker fluid that is at the location (</a:t>
            </a:r>
            <a:r>
              <a:rPr lang="en-US" i="1" dirty="0" smtClean="0"/>
              <a:t>x, y, z) at time t must </a:t>
            </a:r>
            <a:r>
              <a:rPr lang="en-US" dirty="0" smtClean="0"/>
              <a:t>have passed through the injection point (</a:t>
            </a:r>
            <a:r>
              <a:rPr lang="en-US" i="1" dirty="0" smtClean="0"/>
              <a:t>x0, y0, z0) at some earlier time t = τ.</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72</a:t>
            </a:fld>
            <a:endParaRPr lang="fa-I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a:xfrm>
            <a:off x="457200" y="1219200"/>
            <a:ext cx="8229600" cy="4525963"/>
          </a:xfrm>
        </p:spPr>
        <p:txBody>
          <a:bodyPr>
            <a:normAutofit fontScale="85000" lnSpcReduction="20000"/>
          </a:bodyPr>
          <a:lstStyle/>
          <a:p>
            <a:pPr algn="l" rtl="0"/>
            <a:r>
              <a:rPr lang="en-US" dirty="0" smtClean="0"/>
              <a:t>Then, the time history of this particle may be obtained by solving the equation for the </a:t>
            </a:r>
            <a:r>
              <a:rPr lang="en-US" dirty="0" err="1" smtClean="0"/>
              <a:t>pathline</a:t>
            </a:r>
            <a:r>
              <a:rPr lang="en-US" dirty="0" smtClean="0"/>
              <a:t> subject to the initial conditions that </a:t>
            </a:r>
            <a:r>
              <a:rPr lang="en-US" i="1" dirty="0" smtClean="0"/>
              <a:t>x = x0, y = y0, and z = z0 when t = τ. </a:t>
            </a:r>
          </a:p>
          <a:p>
            <a:pPr algn="l" rtl="0"/>
            <a:r>
              <a:rPr lang="en-US" i="1" dirty="0" smtClean="0"/>
              <a:t>Then, as τ takes on all possible values in the </a:t>
            </a:r>
            <a:r>
              <a:rPr lang="en-US" dirty="0" smtClean="0"/>
              <a:t>range –∞ ≤ τ ≤ </a:t>
            </a:r>
            <a:r>
              <a:rPr lang="en-US" i="1" dirty="0" smtClean="0"/>
              <a:t>t, all fluid particles on the </a:t>
            </a:r>
            <a:r>
              <a:rPr lang="en-US" i="1" dirty="0" err="1" smtClean="0"/>
              <a:t>streakline</a:t>
            </a:r>
            <a:r>
              <a:rPr lang="en-US" i="1" dirty="0" smtClean="0"/>
              <a:t> will be obtained. </a:t>
            </a:r>
          </a:p>
          <a:p>
            <a:pPr algn="l" rtl="0"/>
            <a:r>
              <a:rPr lang="en-US" i="1" dirty="0" smtClean="0"/>
              <a:t>That </a:t>
            </a:r>
            <a:r>
              <a:rPr lang="en-US" dirty="0" smtClean="0"/>
              <a:t>is, the equation of the </a:t>
            </a:r>
            <a:r>
              <a:rPr lang="en-US" dirty="0" err="1" smtClean="0"/>
              <a:t>streakline</a:t>
            </a:r>
            <a:r>
              <a:rPr lang="en-US" dirty="0" smtClean="0"/>
              <a:t> through the point (</a:t>
            </a:r>
            <a:r>
              <a:rPr lang="en-US" i="1" dirty="0" smtClean="0"/>
              <a:t>x0, y0, z0) is obtained by </a:t>
            </a:r>
            <a:r>
              <a:rPr lang="en-US" dirty="0" smtClean="0"/>
              <a:t>solving </a:t>
            </a:r>
            <a:r>
              <a:rPr lang="en-US" dirty="0" err="1" smtClean="0"/>
              <a:t>pathline</a:t>
            </a:r>
            <a:r>
              <a:rPr lang="en-US" dirty="0" smtClean="0"/>
              <a:t> equation subject to the initial conditions that when </a:t>
            </a:r>
            <a:r>
              <a:rPr lang="en-US" i="1" dirty="0" smtClean="0"/>
              <a:t>t = τ, x = x0, y = y0, and z = z0. This will yield an expression of the form</a:t>
            </a:r>
          </a:p>
          <a:p>
            <a:pPr algn="l" rtl="0"/>
            <a:endParaRPr lang="en-US" i="1" dirty="0" smtClean="0"/>
          </a:p>
        </p:txBody>
      </p:sp>
      <p:pic>
        <p:nvPicPr>
          <p:cNvPr id="7171" name="Picture 3"/>
          <p:cNvPicPr>
            <a:picLocks noChangeAspect="1" noChangeArrowheads="1"/>
          </p:cNvPicPr>
          <p:nvPr/>
        </p:nvPicPr>
        <p:blipFill>
          <a:blip r:embed="rId2" cstate="print"/>
          <a:srcRect/>
          <a:stretch>
            <a:fillRect/>
          </a:stretch>
        </p:blipFill>
        <p:spPr bwMode="auto">
          <a:xfrm>
            <a:off x="3276600" y="5410200"/>
            <a:ext cx="2600325" cy="495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73</a:t>
            </a:fld>
            <a:endParaRPr lang="fa-I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fa-IR"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pPr algn="l" rtl="0"/>
            <a:r>
              <a:rPr lang="en-US" dirty="0" smtClean="0"/>
              <a:t>Using the initial conditions that </a:t>
            </a:r>
            <a:r>
              <a:rPr lang="en-US" i="1" dirty="0" smtClean="0"/>
              <a:t>x = y = 1 when t = τ, these equations become:</a:t>
            </a:r>
            <a:endParaRPr lang="fa-IR" dirty="0"/>
          </a:p>
        </p:txBody>
      </p:sp>
      <p:pic>
        <p:nvPicPr>
          <p:cNvPr id="6146" name="Picture 2"/>
          <p:cNvPicPr>
            <a:picLocks noChangeAspect="1" noChangeArrowheads="1"/>
          </p:cNvPicPr>
          <p:nvPr/>
        </p:nvPicPr>
        <p:blipFill>
          <a:blip r:embed="rId3" cstate="print"/>
          <a:srcRect/>
          <a:stretch>
            <a:fillRect/>
          </a:stretch>
        </p:blipFill>
        <p:spPr bwMode="auto">
          <a:xfrm>
            <a:off x="533400" y="1295400"/>
            <a:ext cx="1828800" cy="2123768"/>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3505200" y="1295400"/>
            <a:ext cx="2124075" cy="1724025"/>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762000" y="4419600"/>
            <a:ext cx="2619375" cy="1638300"/>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4343400" y="4572000"/>
            <a:ext cx="1847850" cy="1571625"/>
          </a:xfrm>
          <a:prstGeom prst="rect">
            <a:avLst/>
          </a:prstGeom>
          <a:noFill/>
          <a:ln w="9525">
            <a:noFill/>
            <a:miter lim="800000"/>
            <a:headEnd/>
            <a:tailEnd/>
          </a:ln>
        </p:spPr>
      </p:pic>
      <p:pic>
        <p:nvPicPr>
          <p:cNvPr id="6150" name="Picture 6"/>
          <p:cNvPicPr>
            <a:picLocks noChangeAspect="1" noChangeArrowheads="1"/>
          </p:cNvPicPr>
          <p:nvPr/>
        </p:nvPicPr>
        <p:blipFill>
          <a:blip r:embed="rId7" cstate="print"/>
          <a:srcRect/>
          <a:stretch>
            <a:fillRect/>
          </a:stretch>
        </p:blipFill>
        <p:spPr bwMode="auto">
          <a:xfrm>
            <a:off x="6934200" y="5105400"/>
            <a:ext cx="1905000" cy="666750"/>
          </a:xfrm>
          <a:prstGeom prst="rect">
            <a:avLst/>
          </a:prstGeom>
          <a:noFill/>
          <a:ln w="9525">
            <a:noFill/>
            <a:miter lim="800000"/>
            <a:headEnd/>
            <a:tailEnd/>
          </a:ln>
        </p:spPr>
      </p:pic>
      <p:sp>
        <p:nvSpPr>
          <p:cNvPr id="9" name="Right Arrow 8"/>
          <p:cNvSpPr/>
          <p:nvPr/>
        </p:nvSpPr>
        <p:spPr>
          <a:xfrm>
            <a:off x="2438400" y="22098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Right Arrow 12"/>
          <p:cNvSpPr/>
          <p:nvPr/>
        </p:nvSpPr>
        <p:spPr>
          <a:xfrm>
            <a:off x="5715000" y="51816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Right Arrow 13"/>
          <p:cNvSpPr/>
          <p:nvPr/>
        </p:nvSpPr>
        <p:spPr>
          <a:xfrm>
            <a:off x="2971800" y="51816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Slide Number Placeholder 11"/>
          <p:cNvSpPr>
            <a:spLocks noGrp="1"/>
          </p:cNvSpPr>
          <p:nvPr>
            <p:ph type="sldNum" sz="quarter" idx="12"/>
          </p:nvPr>
        </p:nvSpPr>
        <p:spPr/>
        <p:txBody>
          <a:bodyPr/>
          <a:lstStyle/>
          <a:p>
            <a:fld id="{86F77744-0308-434A-82FC-DEB67A89E99B}" type="slidenum">
              <a:rPr lang="fa-IR" smtClean="0"/>
              <a:pPr/>
              <a:t>74</a:t>
            </a:fld>
            <a:endParaRPr lang="fa-IR"/>
          </a:p>
        </p:txBody>
      </p:sp>
      <p:pic>
        <p:nvPicPr>
          <p:cNvPr id="15" name="Picture 2"/>
          <p:cNvPicPr>
            <a:picLocks noChangeAspect="1" noChangeArrowheads="1"/>
          </p:cNvPicPr>
          <p:nvPr/>
        </p:nvPicPr>
        <p:blipFill>
          <a:blip r:embed="rId8" cstate="print"/>
          <a:srcRect/>
          <a:stretch>
            <a:fillRect/>
          </a:stretch>
        </p:blipFill>
        <p:spPr bwMode="auto">
          <a:xfrm>
            <a:off x="6772275" y="127794"/>
            <a:ext cx="2114550" cy="1652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143000" y="757238"/>
            <a:ext cx="6858000" cy="53435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6F77744-0308-434A-82FC-DEB67A89E99B}" type="slidenum">
              <a:rPr lang="fa-IR" smtClean="0"/>
              <a:pPr/>
              <a:t>75</a:t>
            </a:fld>
            <a:endParaRPr lang="fa-I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dirty="0" smtClean="0"/>
              <a:t>تمرین</a:t>
            </a:r>
            <a:endParaRPr lang="en-US" dirty="0"/>
          </a:p>
        </p:txBody>
      </p:sp>
      <p:sp>
        <p:nvSpPr>
          <p:cNvPr id="4" name="Content Placeholder 3"/>
          <p:cNvSpPr>
            <a:spLocks noGrp="1"/>
          </p:cNvSpPr>
          <p:nvPr>
            <p:ph idx="1"/>
          </p:nvPr>
        </p:nvSpPr>
        <p:spPr/>
        <p:txBody>
          <a:bodyPr/>
          <a:lstStyle/>
          <a:p>
            <a:r>
              <a:rPr lang="fa-IR" dirty="0" smtClean="0"/>
              <a:t>در اسلاید قبلی مطلوب است رسم منحنی </a:t>
            </a:r>
            <a:r>
              <a:rPr lang="en-US" dirty="0" smtClean="0"/>
              <a:t>streamline</a:t>
            </a:r>
            <a:r>
              <a:rPr lang="fa-IR" dirty="0" smtClean="0"/>
              <a:t> ، </a:t>
            </a:r>
            <a:r>
              <a:rPr lang="en-US" dirty="0" err="1" smtClean="0"/>
              <a:t>pathline</a:t>
            </a:r>
            <a:r>
              <a:rPr lang="fa-IR" dirty="0" smtClean="0"/>
              <a:t>، و </a:t>
            </a:r>
            <a:r>
              <a:rPr lang="en-US" dirty="0" err="1" smtClean="0"/>
              <a:t>streakline</a:t>
            </a:r>
            <a:r>
              <a:rPr lang="fa-IR" dirty="0" smtClean="0"/>
              <a:t> برای نقاط گره در ناحیه مستطیل 4 در 4 در لحظه </a:t>
            </a:r>
            <a:r>
              <a:rPr lang="en-US" dirty="0" smtClean="0"/>
              <a:t>t=0</a:t>
            </a:r>
          </a:p>
          <a:p>
            <a:r>
              <a:rPr lang="fa-IR" dirty="0" smtClean="0"/>
              <a:t>خطوط جریان روی یک نمودار نشان داده شود و همچنین برای </a:t>
            </a:r>
            <a:r>
              <a:rPr lang="en-US" dirty="0" err="1" smtClean="0"/>
              <a:t>pathline</a:t>
            </a:r>
            <a:r>
              <a:rPr lang="fa-IR" dirty="0" smtClean="0"/>
              <a:t> و </a:t>
            </a:r>
            <a:r>
              <a:rPr lang="en-US" dirty="0" err="1" smtClean="0"/>
              <a:t>streakline</a:t>
            </a:r>
            <a:r>
              <a:rPr lang="fa-IR" dirty="0" smtClean="0"/>
              <a:t> نیز به همین صورت عمل شود.</a:t>
            </a:r>
          </a:p>
          <a:p>
            <a:endParaRPr lang="en-US" dirty="0"/>
          </a:p>
        </p:txBody>
      </p:sp>
      <p:sp>
        <p:nvSpPr>
          <p:cNvPr id="2" name="Slide Number Placeholder 1"/>
          <p:cNvSpPr>
            <a:spLocks noGrp="1"/>
          </p:cNvSpPr>
          <p:nvPr>
            <p:ph type="sldNum" sz="quarter" idx="12"/>
          </p:nvPr>
        </p:nvSpPr>
        <p:spPr/>
        <p:txBody>
          <a:bodyPr/>
          <a:lstStyle/>
          <a:p>
            <a:fld id="{86F77744-0308-434A-82FC-DEB67A89E99B}" type="slidenum">
              <a:rPr lang="fa-IR" smtClean="0"/>
              <a:pPr/>
              <a:t>76</a:t>
            </a:fld>
            <a:endParaRPr lang="fa-IR"/>
          </a:p>
        </p:txBody>
      </p:sp>
    </p:spTree>
    <p:extLst>
      <p:ext uri="{BB962C8B-B14F-4D97-AF65-F5344CB8AC3E}">
        <p14:creationId xmlns:p14="http://schemas.microsoft.com/office/powerpoint/2010/main" val="3542286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Circulation</a:t>
            </a:r>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t>The </a:t>
            </a:r>
            <a:r>
              <a:rPr lang="en-US" i="1" dirty="0" smtClean="0"/>
              <a:t>circulation contained within a closed contour in a body of fluid is defined </a:t>
            </a:r>
            <a:r>
              <a:rPr lang="en-US" dirty="0" smtClean="0"/>
              <a:t>as the integral around the contour of the component of the velocity vector that is locally tangent to the contour. That is, the circulation Γ is defined as:</a:t>
            </a:r>
          </a:p>
          <a:p>
            <a:pPr algn="l" rtl="0"/>
            <a:endParaRPr lang="en-US" dirty="0" smtClean="0"/>
          </a:p>
          <a:p>
            <a:pPr algn="l" rtl="0"/>
            <a:endParaRPr lang="en-US" dirty="0" smtClean="0"/>
          </a:p>
          <a:p>
            <a:pPr algn="l" rtl="0"/>
            <a:r>
              <a:rPr lang="en-US" dirty="0" smtClean="0"/>
              <a:t>where dl represents an element of the contour. The </a:t>
            </a:r>
            <a:r>
              <a:rPr lang="en-US" dirty="0" smtClean="0">
                <a:solidFill>
                  <a:srgbClr val="FF0000"/>
                </a:solidFill>
              </a:rPr>
              <a:t>integration is taken counterclockwise </a:t>
            </a:r>
            <a:r>
              <a:rPr lang="en-US" dirty="0" smtClean="0"/>
              <a:t>around the contour, and the circulation is positive if this integral is positive.</a:t>
            </a:r>
            <a:endParaRPr lang="fa-IR" dirty="0"/>
          </a:p>
        </p:txBody>
      </p:sp>
      <p:pic>
        <p:nvPicPr>
          <p:cNvPr id="9218" name="Picture 2"/>
          <p:cNvPicPr>
            <a:picLocks noChangeAspect="1" noChangeArrowheads="1"/>
          </p:cNvPicPr>
          <p:nvPr/>
        </p:nvPicPr>
        <p:blipFill>
          <a:blip r:embed="rId2" cstate="print"/>
          <a:srcRect/>
          <a:stretch>
            <a:fillRect/>
          </a:stretch>
        </p:blipFill>
        <p:spPr bwMode="auto">
          <a:xfrm>
            <a:off x="6096000" y="3276600"/>
            <a:ext cx="2286000" cy="923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77</a:t>
            </a:fld>
            <a:endParaRPr lang="fa-I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Vorticity </a:t>
            </a:r>
            <a:endParaRPr lang="fa-IR" dirty="0"/>
          </a:p>
        </p:txBody>
      </p:sp>
      <p:sp>
        <p:nvSpPr>
          <p:cNvPr id="3" name="Content Placeholder 2"/>
          <p:cNvSpPr>
            <a:spLocks noGrp="1"/>
          </p:cNvSpPr>
          <p:nvPr>
            <p:ph idx="1"/>
          </p:nvPr>
        </p:nvSpPr>
        <p:spPr/>
        <p:txBody>
          <a:bodyPr>
            <a:normAutofit fontScale="85000" lnSpcReduction="20000"/>
          </a:bodyPr>
          <a:lstStyle/>
          <a:p>
            <a:pPr algn="l" rtl="0"/>
            <a:r>
              <a:rPr lang="en-US" dirty="0" smtClean="0"/>
              <a:t>The </a:t>
            </a:r>
            <a:r>
              <a:rPr lang="en-US" i="1" dirty="0" smtClean="0"/>
              <a:t>vorticity of an element of fluid is defined as the curl of its velocity vector. </a:t>
            </a:r>
            <a:r>
              <a:rPr lang="en-US" dirty="0" smtClean="0"/>
              <a:t>That is, the vorticity </a:t>
            </a:r>
            <a:r>
              <a:rPr lang="en-US" b="1" dirty="0" smtClean="0"/>
              <a:t>ω is defined by:</a:t>
            </a:r>
          </a:p>
          <a:p>
            <a:pPr algn="l" rtl="0"/>
            <a:endParaRPr lang="en-US" b="1" dirty="0" smtClean="0"/>
          </a:p>
          <a:p>
            <a:pPr algn="l" rtl="0"/>
            <a:endParaRPr lang="en-US" b="1" dirty="0" smtClean="0"/>
          </a:p>
          <a:p>
            <a:pPr algn="l" rtl="0"/>
            <a:endParaRPr lang="en-US" b="1" dirty="0" smtClean="0"/>
          </a:p>
          <a:p>
            <a:pPr algn="l" rtl="0"/>
            <a:endParaRPr lang="en-US" b="1" dirty="0" smtClean="0"/>
          </a:p>
          <a:p>
            <a:pPr algn="l" rtl="0"/>
            <a:endParaRPr lang="en-US" b="1" dirty="0" smtClean="0"/>
          </a:p>
          <a:p>
            <a:pPr algn="l" rtl="0"/>
            <a:endParaRPr lang="en-US" b="1" dirty="0" smtClean="0"/>
          </a:p>
          <a:p>
            <a:pPr algn="l" rtl="0"/>
            <a:r>
              <a:rPr lang="en-US" dirty="0" smtClean="0">
                <a:solidFill>
                  <a:srgbClr val="FF0000"/>
                </a:solidFill>
              </a:rPr>
              <a:t>vorticity vector is numerically twice the angular speed of rotation </a:t>
            </a:r>
            <a:r>
              <a:rPr lang="en-US" dirty="0" smtClean="0"/>
              <a:t>of the fluid element about its own axes</a:t>
            </a:r>
            <a:endParaRPr lang="en-US" b="1" dirty="0" smtClean="0"/>
          </a:p>
          <a:p>
            <a:pPr algn="l" rtl="0"/>
            <a:endParaRPr lang="fa-IR" dirty="0"/>
          </a:p>
        </p:txBody>
      </p:sp>
      <p:pic>
        <p:nvPicPr>
          <p:cNvPr id="10242" name="Picture 2"/>
          <p:cNvPicPr>
            <a:picLocks noChangeAspect="1" noChangeArrowheads="1"/>
          </p:cNvPicPr>
          <p:nvPr/>
        </p:nvPicPr>
        <p:blipFill>
          <a:blip r:embed="rId2" cstate="print"/>
          <a:srcRect/>
          <a:stretch>
            <a:fillRect/>
          </a:stretch>
        </p:blipFill>
        <p:spPr bwMode="auto">
          <a:xfrm>
            <a:off x="3505200" y="2667000"/>
            <a:ext cx="2105025" cy="638175"/>
          </a:xfrm>
          <a:prstGeom prst="rect">
            <a:avLst/>
          </a:prstGeom>
          <a:noFill/>
          <a:ln w="9525">
            <a:noFill/>
            <a:miter lim="800000"/>
            <a:headEnd/>
            <a:tailEnd/>
          </a:ln>
        </p:spPr>
      </p:pic>
      <p:pic>
        <p:nvPicPr>
          <p:cNvPr id="10245" name="Picture 5"/>
          <p:cNvPicPr>
            <a:picLocks noChangeAspect="1" noChangeArrowheads="1"/>
          </p:cNvPicPr>
          <p:nvPr/>
        </p:nvPicPr>
        <p:blipFill>
          <a:blip r:embed="rId3" cstate="print"/>
          <a:srcRect/>
          <a:stretch>
            <a:fillRect/>
          </a:stretch>
        </p:blipFill>
        <p:spPr bwMode="auto">
          <a:xfrm>
            <a:off x="1600200" y="3581400"/>
            <a:ext cx="6010275" cy="14192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78</a:t>
            </a:fld>
            <a:endParaRPr lang="fa-I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51906" name="Picture 2"/>
          <p:cNvPicPr>
            <a:picLocks noChangeAspect="1" noChangeArrowheads="1"/>
          </p:cNvPicPr>
          <p:nvPr/>
        </p:nvPicPr>
        <p:blipFill>
          <a:blip r:embed="rId3" cstate="print"/>
          <a:srcRect/>
          <a:stretch>
            <a:fillRect/>
          </a:stretch>
        </p:blipFill>
        <p:spPr bwMode="auto">
          <a:xfrm>
            <a:off x="112014" y="1524000"/>
            <a:ext cx="9031986" cy="1028700"/>
          </a:xfrm>
          <a:prstGeom prst="rect">
            <a:avLst/>
          </a:prstGeom>
          <a:noFill/>
          <a:ln w="9525">
            <a:noFill/>
            <a:miter lim="800000"/>
            <a:headEnd/>
            <a:tailEnd/>
          </a:ln>
        </p:spPr>
      </p:pic>
      <p:pic>
        <p:nvPicPr>
          <p:cNvPr id="251907" name="Picture 3"/>
          <p:cNvPicPr>
            <a:picLocks noChangeAspect="1" noChangeArrowheads="1"/>
          </p:cNvPicPr>
          <p:nvPr/>
        </p:nvPicPr>
        <p:blipFill>
          <a:blip r:embed="rId4" cstate="print"/>
          <a:srcRect/>
          <a:stretch>
            <a:fillRect/>
          </a:stretch>
        </p:blipFill>
        <p:spPr bwMode="auto">
          <a:xfrm>
            <a:off x="2209800" y="2971800"/>
            <a:ext cx="4581853" cy="1285875"/>
          </a:xfrm>
          <a:prstGeom prst="rect">
            <a:avLst/>
          </a:prstGeom>
          <a:noFill/>
          <a:ln w="9525">
            <a:noFill/>
            <a:miter lim="800000"/>
            <a:headEnd/>
            <a:tailEnd/>
          </a:ln>
        </p:spPr>
      </p:pic>
      <p:pic>
        <p:nvPicPr>
          <p:cNvPr id="251908" name="Picture 4"/>
          <p:cNvPicPr>
            <a:picLocks noChangeAspect="1" noChangeArrowheads="1"/>
          </p:cNvPicPr>
          <p:nvPr/>
        </p:nvPicPr>
        <p:blipFill>
          <a:blip r:embed="rId5" cstate="print"/>
          <a:srcRect/>
          <a:stretch>
            <a:fillRect/>
          </a:stretch>
        </p:blipFill>
        <p:spPr bwMode="auto">
          <a:xfrm>
            <a:off x="2776604" y="4572000"/>
            <a:ext cx="2890772" cy="10001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6F77744-0308-434A-82FC-DEB67A89E99B}" type="slidenum">
              <a:rPr lang="fa-IR" smtClean="0"/>
              <a:pPr/>
              <a:t>79</a:t>
            </a:fld>
            <a:endParaRPr lang="fa-IR"/>
          </a:p>
        </p:txBody>
      </p:sp>
      <p:sp>
        <p:nvSpPr>
          <p:cNvPr id="3" name="Oval 2"/>
          <p:cNvSpPr/>
          <p:nvPr/>
        </p:nvSpPr>
        <p:spPr>
          <a:xfrm>
            <a:off x="7772400" y="3962400"/>
            <a:ext cx="990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116857" y="3593068"/>
            <a:ext cx="301685" cy="369332"/>
          </a:xfrm>
          <a:prstGeom prst="rect">
            <a:avLst/>
          </a:prstGeom>
        </p:spPr>
        <p:txBody>
          <a:bodyPr wrap="none">
            <a:spAutoFit/>
          </a:bodyPr>
          <a:lstStyle/>
          <a:p>
            <a:r>
              <a:rPr lang="en-US" dirty="0"/>
              <a:t>1</a:t>
            </a:r>
          </a:p>
        </p:txBody>
      </p:sp>
      <p:sp>
        <p:nvSpPr>
          <p:cNvPr id="9" name="Rectangle 8"/>
          <p:cNvSpPr/>
          <p:nvPr/>
        </p:nvSpPr>
        <p:spPr>
          <a:xfrm>
            <a:off x="8716818" y="4583668"/>
            <a:ext cx="301685" cy="369332"/>
          </a:xfrm>
          <a:prstGeom prst="rect">
            <a:avLst/>
          </a:prstGeom>
        </p:spPr>
        <p:txBody>
          <a:bodyPr wrap="none">
            <a:spAutoFit/>
          </a:bodyPr>
          <a:lstStyle/>
          <a:p>
            <a:r>
              <a:rPr lang="en-US" dirty="0" smtClean="0"/>
              <a:t>2</a:t>
            </a:r>
            <a:endParaRPr lang="en-US" dirty="0"/>
          </a:p>
        </p:txBody>
      </p:sp>
      <p:sp>
        <p:nvSpPr>
          <p:cNvPr id="10" name="Rectangle 9"/>
          <p:cNvSpPr/>
          <p:nvPr/>
        </p:nvSpPr>
        <p:spPr>
          <a:xfrm>
            <a:off x="7534246" y="4572000"/>
            <a:ext cx="301685" cy="369332"/>
          </a:xfrm>
          <a:prstGeom prst="rect">
            <a:avLst/>
          </a:prstGeom>
        </p:spPr>
        <p:txBody>
          <a:bodyPr wrap="none">
            <a:spAutoFit/>
          </a:bodyPr>
          <a:lstStyle/>
          <a:p>
            <a:r>
              <a:rPr lang="en-US" dirty="0" smtClean="0"/>
              <a:t>3</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76263" y="1914524"/>
            <a:ext cx="8217649" cy="3114675"/>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Solid and fluid, the difference</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8</a:t>
            </a:fld>
            <a:endParaRPr lang="fa-I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Stocks theorem: the relation between circulation and vorticity </a:t>
            </a:r>
            <a:endParaRPr lang="fa-IR" dirty="0"/>
          </a:p>
        </p:txBody>
      </p:sp>
      <p:pic>
        <p:nvPicPr>
          <p:cNvPr id="11266" name="Picture 2"/>
          <p:cNvPicPr>
            <a:picLocks noChangeAspect="1" noChangeArrowheads="1"/>
          </p:cNvPicPr>
          <p:nvPr/>
        </p:nvPicPr>
        <p:blipFill>
          <a:blip r:embed="rId2" cstate="print"/>
          <a:srcRect/>
          <a:stretch>
            <a:fillRect/>
          </a:stretch>
        </p:blipFill>
        <p:spPr bwMode="auto">
          <a:xfrm>
            <a:off x="2286000" y="1676400"/>
            <a:ext cx="4495800" cy="2495550"/>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2819400" y="4343400"/>
            <a:ext cx="3238500" cy="1352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86F77744-0308-434A-82FC-DEB67A89E99B}" type="slidenum">
              <a:rPr lang="fa-IR" smtClean="0"/>
              <a:pPr/>
              <a:t>80</a:t>
            </a:fld>
            <a:endParaRPr lang="fa-I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 TUBES</a:t>
            </a:r>
            <a:endParaRPr lang="fa-IR" dirty="0"/>
          </a:p>
        </p:txBody>
      </p:sp>
      <p:sp>
        <p:nvSpPr>
          <p:cNvPr id="3" name="Content Placeholder 2"/>
          <p:cNvSpPr>
            <a:spLocks noGrp="1"/>
          </p:cNvSpPr>
          <p:nvPr>
            <p:ph idx="1"/>
          </p:nvPr>
        </p:nvSpPr>
        <p:spPr/>
        <p:txBody>
          <a:bodyPr/>
          <a:lstStyle/>
          <a:p>
            <a:pPr algn="l" rtl="0"/>
            <a:r>
              <a:rPr lang="en-US" dirty="0" smtClean="0"/>
              <a:t>Is a region whose sidewalls are made up of streamlines.</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81</a:t>
            </a:fld>
            <a:endParaRPr lang="fa-I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Vortex line</a:t>
            </a:r>
            <a:endParaRPr lang="fa-IR" dirty="0"/>
          </a:p>
        </p:txBody>
      </p:sp>
      <p:sp>
        <p:nvSpPr>
          <p:cNvPr id="3" name="Content Placeholder 2"/>
          <p:cNvSpPr>
            <a:spLocks noGrp="1"/>
          </p:cNvSpPr>
          <p:nvPr>
            <p:ph idx="1"/>
          </p:nvPr>
        </p:nvSpPr>
        <p:spPr/>
        <p:txBody>
          <a:bodyPr/>
          <a:lstStyle/>
          <a:p>
            <a:pPr algn="l" rtl="0"/>
            <a:r>
              <a:rPr lang="en-US" dirty="0" smtClean="0">
                <a:solidFill>
                  <a:srgbClr val="FF0000"/>
                </a:solidFill>
              </a:rPr>
              <a:t>By analogy </a:t>
            </a:r>
            <a:r>
              <a:rPr lang="en-US" dirty="0" smtClean="0"/>
              <a:t>with streamlines and stream tubes, the useful concepts of vortex lines and vortex tubes may be introduced.</a:t>
            </a:r>
          </a:p>
          <a:p>
            <a:pPr algn="l" rtl="0"/>
            <a:r>
              <a:rPr lang="en-US" dirty="0" smtClean="0"/>
              <a:t> A </a:t>
            </a:r>
            <a:r>
              <a:rPr lang="en-US" i="1" dirty="0" smtClean="0">
                <a:solidFill>
                  <a:srgbClr val="FF0000"/>
                </a:solidFill>
              </a:rPr>
              <a:t>vortex line </a:t>
            </a:r>
            <a:r>
              <a:rPr lang="en-US" i="1" dirty="0" smtClean="0"/>
              <a:t>is a line </a:t>
            </a:r>
            <a:r>
              <a:rPr lang="en-US" dirty="0" smtClean="0"/>
              <a:t>whose </a:t>
            </a:r>
            <a:r>
              <a:rPr lang="en-US" dirty="0" smtClean="0">
                <a:solidFill>
                  <a:srgbClr val="FF0000"/>
                </a:solidFill>
              </a:rPr>
              <a:t>tangents</a:t>
            </a:r>
            <a:r>
              <a:rPr lang="en-US" dirty="0" smtClean="0"/>
              <a:t> are everywhere </a:t>
            </a:r>
            <a:r>
              <a:rPr lang="en-US" dirty="0" smtClean="0">
                <a:solidFill>
                  <a:srgbClr val="FF0000"/>
                </a:solidFill>
              </a:rPr>
              <a:t>parallel</a:t>
            </a:r>
            <a:r>
              <a:rPr lang="en-US" dirty="0" smtClean="0"/>
              <a:t> to the </a:t>
            </a:r>
            <a:r>
              <a:rPr lang="en-US" dirty="0" smtClean="0">
                <a:solidFill>
                  <a:srgbClr val="FF0000"/>
                </a:solidFill>
              </a:rPr>
              <a:t>vorticity</a:t>
            </a:r>
            <a:r>
              <a:rPr lang="en-US" dirty="0" smtClean="0"/>
              <a:t> </a:t>
            </a:r>
            <a:r>
              <a:rPr lang="en-US" dirty="0" smtClean="0">
                <a:solidFill>
                  <a:srgbClr val="FF0000"/>
                </a:solidFill>
              </a:rPr>
              <a:t>vector</a:t>
            </a:r>
            <a:r>
              <a:rPr lang="en-US" dirty="0" smtClean="0"/>
              <a:t>.</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82</a:t>
            </a:fld>
            <a:endParaRPr lang="fa-I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VORTEX TUBES</a:t>
            </a:r>
            <a:endParaRPr lang="fa-IR" dirty="0"/>
          </a:p>
        </p:txBody>
      </p:sp>
      <p:sp>
        <p:nvSpPr>
          <p:cNvPr id="3" name="Content Placeholder 2"/>
          <p:cNvSpPr>
            <a:spLocks noGrp="1"/>
          </p:cNvSpPr>
          <p:nvPr>
            <p:ph idx="1"/>
          </p:nvPr>
        </p:nvSpPr>
        <p:spPr/>
        <p:txBody>
          <a:bodyPr/>
          <a:lstStyle/>
          <a:p>
            <a:pPr algn="l" rtl="0"/>
            <a:r>
              <a:rPr lang="en-US" dirty="0" smtClean="0"/>
              <a:t>Then, for any closed contour in a flow field, each point on the contour will have a vortex line passing through it, and the series of vortex lines defined by the closed contour form a </a:t>
            </a:r>
            <a:r>
              <a:rPr lang="en-US" i="1" dirty="0" smtClean="0"/>
              <a:t>vortex tube.</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83</a:t>
            </a:fld>
            <a:endParaRPr lang="fa-I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2290" name="Picture 2"/>
          <p:cNvPicPr>
            <a:picLocks noChangeAspect="1" noChangeArrowheads="1"/>
          </p:cNvPicPr>
          <p:nvPr/>
        </p:nvPicPr>
        <p:blipFill>
          <a:blip r:embed="rId3" cstate="print"/>
          <a:srcRect/>
          <a:stretch>
            <a:fillRect/>
          </a:stretch>
        </p:blipFill>
        <p:spPr bwMode="auto">
          <a:xfrm>
            <a:off x="1004888" y="1233488"/>
            <a:ext cx="7134225" cy="43910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84</a:t>
            </a:fld>
            <a:endParaRPr lang="fa-IR"/>
          </a:p>
        </p:txBody>
      </p:sp>
      <p:cxnSp>
        <p:nvCxnSpPr>
          <p:cNvPr id="6" name="Straight Arrow Connector 5"/>
          <p:cNvCxnSpPr/>
          <p:nvPr/>
        </p:nvCxnSpPr>
        <p:spPr>
          <a:xfrm flipH="1">
            <a:off x="2819400" y="4267200"/>
            <a:ext cx="304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590800" y="4555093"/>
            <a:ext cx="306494" cy="369332"/>
          </a:xfrm>
          <a:prstGeom prst="rect">
            <a:avLst/>
          </a:prstGeom>
        </p:spPr>
        <p:txBody>
          <a:bodyPr wrap="none">
            <a:spAutoFit/>
          </a:bodyPr>
          <a:lstStyle/>
          <a:p>
            <a:r>
              <a:rPr lang="en-US" dirty="0"/>
              <a:t>n</a:t>
            </a:r>
          </a:p>
        </p:txBody>
      </p:sp>
      <p:cxnSp>
        <p:nvCxnSpPr>
          <p:cNvPr id="9" name="Straight Arrow Connector 8"/>
          <p:cNvCxnSpPr/>
          <p:nvPr/>
        </p:nvCxnSpPr>
        <p:spPr>
          <a:xfrm flipV="1">
            <a:off x="4267200" y="1828800"/>
            <a:ext cx="5334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494106" y="1529834"/>
            <a:ext cx="306494" cy="369332"/>
          </a:xfrm>
          <a:prstGeom prst="rect">
            <a:avLst/>
          </a:prstGeom>
        </p:spPr>
        <p:txBody>
          <a:bodyPr wrap="none">
            <a:spAutoFit/>
          </a:bodyPr>
          <a:lstStyle/>
          <a:p>
            <a:r>
              <a:rPr lang="en-US" dirty="0"/>
              <a:t>n</a:t>
            </a:r>
          </a:p>
        </p:txBody>
      </p:sp>
      <p:cxnSp>
        <p:nvCxnSpPr>
          <p:cNvPr id="12" name="Straight Arrow Connector 11"/>
          <p:cNvCxnSpPr/>
          <p:nvPr/>
        </p:nvCxnSpPr>
        <p:spPr>
          <a:xfrm flipH="1" flipV="1">
            <a:off x="2514600" y="2819400"/>
            <a:ext cx="6858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389928" y="2547144"/>
            <a:ext cx="249344" cy="369332"/>
          </a:xfrm>
          <a:prstGeom prst="rect">
            <a:avLst/>
          </a:prstGeom>
        </p:spPr>
        <p:txBody>
          <a:bodyPr wrap="square">
            <a:spAutoFit/>
          </a:bodyPr>
          <a:lstStyle/>
          <a:p>
            <a:r>
              <a:rPr lang="en-US" dirty="0"/>
              <a:t>n</a:t>
            </a:r>
          </a:p>
        </p:txBody>
      </p:sp>
      <p:cxnSp>
        <p:nvCxnSpPr>
          <p:cNvPr id="15" name="Straight Arrow Connector 14"/>
          <p:cNvCxnSpPr/>
          <p:nvPr/>
        </p:nvCxnSpPr>
        <p:spPr>
          <a:xfrm flipV="1">
            <a:off x="3200400" y="2819400"/>
            <a:ext cx="304800"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3309937" y="2549525"/>
            <a:ext cx="306494" cy="369332"/>
          </a:xfrm>
          <a:prstGeom prst="rect">
            <a:avLst/>
          </a:prstGeom>
        </p:spPr>
        <p:txBody>
          <a:bodyPr wrap="none">
            <a:spAutoFit/>
          </a:bodyPr>
          <a:lstStyle/>
          <a:p>
            <a:r>
              <a:rPr lang="en-US" dirty="0"/>
              <a:t>u</a:t>
            </a:r>
          </a:p>
        </p:txBody>
      </p:sp>
      <p:sp>
        <p:nvSpPr>
          <p:cNvPr id="17" name="Rectangle 16"/>
          <p:cNvSpPr/>
          <p:nvPr/>
        </p:nvSpPr>
        <p:spPr>
          <a:xfrm rot="12857580">
            <a:off x="3107229" y="3060851"/>
            <a:ext cx="166914" cy="178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 OF VORTEX LINES</a:t>
            </a:r>
            <a:endParaRPr lang="fa-IR" dirty="0"/>
          </a:p>
        </p:txBody>
      </p:sp>
      <p:sp>
        <p:nvSpPr>
          <p:cNvPr id="3" name="Content Placeholder 2"/>
          <p:cNvSpPr>
            <a:spLocks noGrp="1"/>
          </p:cNvSpPr>
          <p:nvPr>
            <p:ph idx="1"/>
          </p:nvPr>
        </p:nvSpPr>
        <p:spPr>
          <a:xfrm>
            <a:off x="457200" y="1417638"/>
            <a:ext cx="8229600" cy="4708525"/>
          </a:xfrm>
        </p:spPr>
        <p:txBody>
          <a:bodyPr/>
          <a:lstStyle/>
          <a:p>
            <a:pPr algn="l" rtl="0"/>
            <a:r>
              <a:rPr lang="en-US" dirty="0" smtClean="0"/>
              <a:t>Since the divergence of the curl of any vector is identically zero, it follows that</a:t>
            </a:r>
          </a:p>
          <a:p>
            <a:pPr algn="l" rtl="0"/>
            <a:endParaRPr lang="en-US" dirty="0" smtClean="0"/>
          </a:p>
          <a:p>
            <a:pPr algn="l" rtl="0"/>
            <a:endParaRPr lang="en-US" dirty="0" smtClean="0"/>
          </a:p>
          <a:p>
            <a:pPr algn="l" rtl="0"/>
            <a:r>
              <a:rPr lang="en-US" dirty="0" smtClean="0"/>
              <a:t>The continuity equation for an </a:t>
            </a:r>
            <a:r>
              <a:rPr lang="en-US" dirty="0" smtClean="0">
                <a:solidFill>
                  <a:srgbClr val="FF0000"/>
                </a:solidFill>
              </a:rPr>
              <a:t>incompressible</a:t>
            </a:r>
            <a:r>
              <a:rPr lang="en-US" dirty="0" smtClean="0"/>
              <a:t> fluid is</a:t>
            </a:r>
            <a:endParaRPr lang="fa-IR" dirty="0"/>
          </a:p>
        </p:txBody>
      </p:sp>
      <p:pic>
        <p:nvPicPr>
          <p:cNvPr id="13314" name="Picture 2"/>
          <p:cNvPicPr>
            <a:picLocks noChangeAspect="1" noChangeArrowheads="1"/>
          </p:cNvPicPr>
          <p:nvPr/>
        </p:nvPicPr>
        <p:blipFill>
          <a:blip r:embed="rId2" cstate="print"/>
          <a:srcRect/>
          <a:stretch>
            <a:fillRect/>
          </a:stretch>
        </p:blipFill>
        <p:spPr bwMode="auto">
          <a:xfrm>
            <a:off x="3609975" y="3009900"/>
            <a:ext cx="1924050" cy="83820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3733800" y="4495800"/>
            <a:ext cx="2133600" cy="85010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200400" y="5334000"/>
            <a:ext cx="3314700" cy="1276350"/>
          </a:xfrm>
          <a:prstGeom prst="rect">
            <a:avLst/>
          </a:prstGeom>
          <a:noFill/>
          <a:ln w="9525">
            <a:noFill/>
            <a:miter lim="800000"/>
            <a:headEnd/>
            <a:tailEnd/>
          </a:ln>
        </p:spPr>
      </p:pic>
      <p:sp>
        <p:nvSpPr>
          <p:cNvPr id="8" name="Right Arrow 7"/>
          <p:cNvSpPr/>
          <p:nvPr/>
        </p:nvSpPr>
        <p:spPr>
          <a:xfrm>
            <a:off x="1371600" y="5791200"/>
            <a:ext cx="1371600" cy="4572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Slide Number Placeholder 8"/>
          <p:cNvSpPr>
            <a:spLocks noGrp="1"/>
          </p:cNvSpPr>
          <p:nvPr>
            <p:ph type="sldNum" sz="quarter" idx="12"/>
          </p:nvPr>
        </p:nvSpPr>
        <p:spPr/>
        <p:txBody>
          <a:bodyPr/>
          <a:lstStyle/>
          <a:p>
            <a:fld id="{86F77744-0308-434A-82FC-DEB67A89E99B}" type="slidenum">
              <a:rPr lang="fa-IR" smtClean="0"/>
              <a:pPr/>
              <a:t>85</a:t>
            </a:fld>
            <a:endParaRPr lang="fa-I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533400"/>
                <a:ext cx="8229600" cy="5592763"/>
              </a:xfrm>
            </p:spPr>
            <p:txBody>
              <a:bodyPr/>
              <a:lstStyle/>
              <a:p>
                <a:pPr algn="l" rtl="0"/>
                <a14:m>
                  <m:oMath xmlns:m="http://schemas.openxmlformats.org/officeDocument/2006/math">
                    <a:fld id="{3AEE512F-E132-4769-9DCA-AF61F26DECD4}" type="mathplaceholder">
                      <a:rPr lang="en-US" i="1" smtClean="0">
                        <a:latin typeface="Cambria Math" panose="02040503050406030204" pitchFamily="18" charset="0"/>
                      </a:rPr>
                      <a:t>Type equation here.</a:t>
                    </a:fld>
                  </m:oMath>
                </a14:m>
                <a:r>
                  <a:rPr lang="en-US" dirty="0" smtClean="0"/>
                  <a:t>Gauss’ theorem:</a:t>
                </a:r>
              </a:p>
              <a:p>
                <a:pPr algn="l" rtl="0"/>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533400"/>
                <a:ext cx="8229600" cy="5592763"/>
              </a:xfrm>
              <a:blipFill>
                <a:blip r:embed="rId3"/>
                <a:stretch>
                  <a:fillRect t="-1309"/>
                </a:stretch>
              </a:blipFill>
            </p:spPr>
            <p:txBody>
              <a:bodyPr/>
              <a:lstStyle/>
              <a:p>
                <a:r>
                  <a:rPr lang="en-US">
                    <a:noFill/>
                  </a:rPr>
                  <a:t> </a:t>
                </a:r>
              </a:p>
            </p:txBody>
          </p:sp>
        </mc:Fallback>
      </mc:AlternateContent>
      <p:pic>
        <p:nvPicPr>
          <p:cNvPr id="2050" name="Picture 2"/>
          <p:cNvPicPr>
            <a:picLocks noChangeAspect="1" noChangeArrowheads="1"/>
          </p:cNvPicPr>
          <p:nvPr/>
        </p:nvPicPr>
        <p:blipFill>
          <a:blip r:embed="rId4" cstate="print"/>
          <a:srcRect/>
          <a:stretch>
            <a:fillRect/>
          </a:stretch>
        </p:blipFill>
        <p:spPr bwMode="auto">
          <a:xfrm>
            <a:off x="3153054" y="1127847"/>
            <a:ext cx="2600325" cy="112395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2438400" y="2449584"/>
            <a:ext cx="5524500" cy="1181100"/>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1143000" y="3810000"/>
            <a:ext cx="3400425" cy="1304925"/>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5410200" y="3886200"/>
            <a:ext cx="3095625" cy="1219200"/>
          </a:xfrm>
          <a:prstGeom prst="rect">
            <a:avLst/>
          </a:prstGeom>
          <a:noFill/>
          <a:ln w="9525">
            <a:noFill/>
            <a:miter lim="800000"/>
            <a:headEnd/>
            <a:tailEnd/>
          </a:ln>
        </p:spPr>
      </p:pic>
      <p:pic>
        <p:nvPicPr>
          <p:cNvPr id="2054" name="Picture 6"/>
          <p:cNvPicPr>
            <a:picLocks noChangeAspect="1" noChangeArrowheads="1"/>
          </p:cNvPicPr>
          <p:nvPr/>
        </p:nvPicPr>
        <p:blipFill>
          <a:blip r:embed="rId8" cstate="print"/>
          <a:srcRect/>
          <a:stretch>
            <a:fillRect/>
          </a:stretch>
        </p:blipFill>
        <p:spPr bwMode="auto">
          <a:xfrm>
            <a:off x="3810000" y="5410200"/>
            <a:ext cx="1771650" cy="628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p:cNvSpPr>
            <a:spLocks noGrp="1"/>
          </p:cNvSpPr>
          <p:nvPr>
            <p:ph type="sldNum" sz="quarter" idx="12"/>
          </p:nvPr>
        </p:nvSpPr>
        <p:spPr/>
        <p:txBody>
          <a:bodyPr/>
          <a:lstStyle/>
          <a:p>
            <a:fld id="{86F77744-0308-434A-82FC-DEB67A89E99B}" type="slidenum">
              <a:rPr lang="fa-IR" smtClean="0"/>
              <a:pPr/>
              <a:t>86</a:t>
            </a:fld>
            <a:endParaRPr lang="fa-IR"/>
          </a:p>
        </p:txBody>
      </p:sp>
      <p:sp>
        <p:nvSpPr>
          <p:cNvPr id="2" name="Right Arrow 1"/>
          <p:cNvSpPr/>
          <p:nvPr/>
        </p:nvSpPr>
        <p:spPr>
          <a:xfrm>
            <a:off x="990600" y="1447800"/>
            <a:ext cx="12192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685800" y="2562695"/>
                <a:ext cx="253596" cy="9548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limLoc m:val="subSup"/>
                          <m:ctrlPr>
                            <a:rPr lang="en-US" sz="2400" b="1" i="1">
                              <a:latin typeface="Cambria Math" panose="02040503050406030204" pitchFamily="18" charset="0"/>
                            </a:rPr>
                          </m:ctrlPr>
                        </m:naryPr>
                        <m:sub>
                          <m:r>
                            <a:rPr lang="en-US" sz="2400" b="1" i="1">
                              <a:latin typeface="Cambria Math" panose="02040503050406030204" pitchFamily="18" charset="0"/>
                            </a:rPr>
                            <m:t>𝑾𝒂𝒍𝒍</m:t>
                          </m:r>
                        </m:sub>
                        <m:sup/>
                        <m:e>
                          <m:r>
                            <a:rPr lang="en-US" sz="2400" b="1" i="1">
                              <a:latin typeface="Cambria Math" panose="02040503050406030204" pitchFamily="18" charset="0"/>
                            </a:rPr>
                            <m:t>𝒖</m:t>
                          </m:r>
                          <m:r>
                            <a:rPr lang="en-US" sz="2400" b="1" i="0">
                              <a:latin typeface="Cambria Math" panose="02040503050406030204" pitchFamily="18" charset="0"/>
                            </a:rPr>
                            <m:t>.</m:t>
                          </m:r>
                          <m:r>
                            <a:rPr lang="en-US" sz="2400" b="1" i="1">
                              <a:latin typeface="Cambria Math" panose="02040503050406030204" pitchFamily="18" charset="0"/>
                            </a:rPr>
                            <m:t>𝒏</m:t>
                          </m:r>
                          <m:r>
                            <a:rPr lang="en-US" sz="2400" b="1" i="0">
                              <a:latin typeface="Cambria Math" panose="02040503050406030204" pitchFamily="18" charset="0"/>
                            </a:rPr>
                            <m:t> </m:t>
                          </m:r>
                          <m:r>
                            <a:rPr lang="en-US" sz="2400" b="1" i="1">
                              <a:latin typeface="Cambria Math" panose="02040503050406030204" pitchFamily="18" charset="0"/>
                            </a:rPr>
                            <m:t>𝒅𝑨</m:t>
                          </m:r>
                        </m:e>
                      </m:nary>
                    </m:oMath>
                  </m:oMathPara>
                </a14:m>
                <a:endParaRPr lang="en-US" sz="2400" b="1" dirty="0"/>
              </a:p>
            </p:txBody>
          </p:sp>
        </mc:Choice>
        <mc:Fallback xmlns="">
          <p:sp>
            <p:nvSpPr>
              <p:cNvPr id="4" name="Rectangle 3"/>
              <p:cNvSpPr>
                <a:spLocks noRot="1" noChangeAspect="1" noMove="1" noResize="1" noEditPoints="1" noAdjustHandles="1" noChangeArrowheads="1" noChangeShapeType="1" noTextEdit="1"/>
              </p:cNvSpPr>
              <p:nvPr/>
            </p:nvSpPr>
            <p:spPr>
              <a:xfrm>
                <a:off x="685800" y="2562695"/>
                <a:ext cx="253596" cy="954877"/>
              </a:xfrm>
              <a:prstGeom prst="rect">
                <a:avLst/>
              </a:prstGeom>
              <a:blipFill>
                <a:blip r:embed="rId9"/>
                <a:stretch>
                  <a:fillRect r="-580488"/>
                </a:stretch>
              </a:blipFill>
            </p:spPr>
            <p:txBody>
              <a:bodyPr/>
              <a:lstStyle/>
              <a:p>
                <a:r>
                  <a:rPr lang="en-US">
                    <a:noFill/>
                  </a:rPr>
                  <a:t> </a:t>
                </a:r>
              </a:p>
            </p:txBody>
          </p:sp>
        </mc:Fallback>
      </mc:AlternateContent>
      <p:sp>
        <p:nvSpPr>
          <p:cNvPr id="5" name="Rectangle 4"/>
          <p:cNvSpPr/>
          <p:nvPr/>
        </p:nvSpPr>
        <p:spPr>
          <a:xfrm>
            <a:off x="2620514" y="2866197"/>
            <a:ext cx="300082" cy="369332"/>
          </a:xfrm>
          <a:prstGeom prst="rect">
            <a:avLst/>
          </a:prstGeom>
        </p:spPr>
        <p:txBody>
          <a:bodyPr wrap="none">
            <a:spAutoFit/>
          </a:bodyPr>
          <a:lstStyle/>
          <a:p>
            <a:r>
              <a:rPr lang="en-US" dirty="0"/>
              <a:t>+</a:t>
            </a:r>
          </a:p>
        </p:txBody>
      </p:sp>
      <p:cxnSp>
        <p:nvCxnSpPr>
          <p:cNvPr id="7" name="Straight Arrow Connector 6"/>
          <p:cNvCxnSpPr/>
          <p:nvPr/>
        </p:nvCxnSpPr>
        <p:spPr>
          <a:xfrm flipH="1">
            <a:off x="533400" y="2562695"/>
            <a:ext cx="1676400" cy="1323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04800" y="3747055"/>
            <a:ext cx="301685" cy="369332"/>
          </a:xfrm>
          <a:prstGeom prst="rect">
            <a:avLst/>
          </a:prstGeom>
        </p:spPr>
        <p:txBody>
          <a:bodyPr wrap="none">
            <a:spAutoFit/>
          </a:bodyPr>
          <a:lstStyle/>
          <a:p>
            <a:r>
              <a:rPr lang="en-US" dirty="0"/>
              <a:t>0</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a:t>
            </a:r>
            <a:endParaRPr lang="fa-IR" dirty="0"/>
          </a:p>
        </p:txBody>
      </p:sp>
      <p:sp>
        <p:nvSpPr>
          <p:cNvPr id="3" name="Content Placeholder 2"/>
          <p:cNvSpPr>
            <a:spLocks noGrp="1"/>
          </p:cNvSpPr>
          <p:nvPr>
            <p:ph idx="1"/>
          </p:nvPr>
        </p:nvSpPr>
        <p:spPr/>
        <p:txBody>
          <a:bodyPr/>
          <a:lstStyle/>
          <a:p>
            <a:pPr algn="l" rtl="0"/>
            <a:r>
              <a:rPr lang="en-US" dirty="0" smtClean="0"/>
              <a:t>which states that the volume of fluid crossing the area </a:t>
            </a:r>
            <a:r>
              <a:rPr lang="en-US" i="1" dirty="0" smtClean="0"/>
              <a:t>A1 per unit time is </a:t>
            </a:r>
            <a:r>
              <a:rPr lang="en-US" dirty="0" smtClean="0"/>
              <a:t>equal to that crossing the area </a:t>
            </a:r>
            <a:r>
              <a:rPr lang="en-US" i="1" dirty="0" smtClean="0"/>
              <a:t>A2 per unit time. </a:t>
            </a:r>
          </a:p>
          <a:p>
            <a:pPr algn="l" rtl="0"/>
            <a:r>
              <a:rPr lang="en-US" i="1" dirty="0" smtClean="0"/>
              <a:t>Since the fluid was assumed </a:t>
            </a:r>
            <a:r>
              <a:rPr lang="en-US" dirty="0" smtClean="0"/>
              <a:t>to be incompressible, this result appears intuitively obvious.</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87</a:t>
            </a:fld>
            <a:endParaRPr lang="fa-I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429000" y="0"/>
            <a:ext cx="2162175" cy="781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p:cNvPicPr>
            <a:picLocks noChangeAspect="1" noChangeArrowheads="1"/>
          </p:cNvPicPr>
          <p:nvPr/>
        </p:nvPicPr>
        <p:blipFill>
          <a:blip r:embed="rId4" cstate="print"/>
          <a:srcRect/>
          <a:stretch>
            <a:fillRect/>
          </a:stretch>
        </p:blipFill>
        <p:spPr bwMode="auto">
          <a:xfrm>
            <a:off x="838200" y="838200"/>
            <a:ext cx="3105150" cy="119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7" name="Picture 5"/>
          <p:cNvPicPr>
            <a:picLocks noChangeAspect="1" noChangeArrowheads="1"/>
          </p:cNvPicPr>
          <p:nvPr/>
        </p:nvPicPr>
        <p:blipFill>
          <a:blip r:embed="rId5" cstate="print"/>
          <a:srcRect/>
          <a:stretch>
            <a:fillRect/>
          </a:stretch>
        </p:blipFill>
        <p:spPr bwMode="auto">
          <a:xfrm>
            <a:off x="5846618" y="838200"/>
            <a:ext cx="2647950" cy="1152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9" name="Picture 7"/>
          <p:cNvPicPr>
            <a:picLocks noChangeAspect="1" noChangeArrowheads="1"/>
          </p:cNvPicPr>
          <p:nvPr/>
        </p:nvPicPr>
        <p:blipFill>
          <a:blip r:embed="rId6" cstate="print"/>
          <a:srcRect/>
          <a:stretch>
            <a:fillRect/>
          </a:stretch>
        </p:blipFill>
        <p:spPr bwMode="auto">
          <a:xfrm>
            <a:off x="3008168" y="2209799"/>
            <a:ext cx="5486400" cy="140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80" name="Picture 8"/>
          <p:cNvPicPr>
            <a:picLocks noChangeAspect="1" noChangeArrowheads="1"/>
          </p:cNvPicPr>
          <p:nvPr/>
        </p:nvPicPr>
        <p:blipFill>
          <a:blip r:embed="rId7" cstate="print"/>
          <a:srcRect/>
          <a:stretch>
            <a:fillRect/>
          </a:stretch>
        </p:blipFill>
        <p:spPr bwMode="auto">
          <a:xfrm>
            <a:off x="914400" y="3810000"/>
            <a:ext cx="3752850" cy="1152525"/>
          </a:xfrm>
          <a:prstGeom prst="rect">
            <a:avLst/>
          </a:prstGeom>
          <a:noFill/>
          <a:ln w="9525">
            <a:noFill/>
            <a:miter lim="800000"/>
            <a:headEnd/>
            <a:tailEnd/>
          </a:ln>
        </p:spPr>
      </p:pic>
      <p:pic>
        <p:nvPicPr>
          <p:cNvPr id="3081" name="Picture 9"/>
          <p:cNvPicPr>
            <a:picLocks noChangeAspect="1" noChangeArrowheads="1"/>
          </p:cNvPicPr>
          <p:nvPr/>
        </p:nvPicPr>
        <p:blipFill>
          <a:blip r:embed="rId8" cstate="print"/>
          <a:srcRect/>
          <a:stretch>
            <a:fillRect/>
          </a:stretch>
        </p:blipFill>
        <p:spPr bwMode="auto">
          <a:xfrm>
            <a:off x="5334000" y="3810000"/>
            <a:ext cx="3086100" cy="1104900"/>
          </a:xfrm>
          <a:prstGeom prst="rect">
            <a:avLst/>
          </a:prstGeom>
          <a:noFill/>
          <a:ln w="9525">
            <a:noFill/>
            <a:miter lim="800000"/>
            <a:headEnd/>
            <a:tailEnd/>
          </a:ln>
        </p:spPr>
      </p:pic>
      <p:pic>
        <p:nvPicPr>
          <p:cNvPr id="3082" name="Picture 10"/>
          <p:cNvPicPr>
            <a:picLocks noChangeAspect="1" noChangeArrowheads="1"/>
          </p:cNvPicPr>
          <p:nvPr/>
        </p:nvPicPr>
        <p:blipFill>
          <a:blip r:embed="rId9" cstate="print"/>
          <a:srcRect/>
          <a:stretch>
            <a:fillRect/>
          </a:stretch>
        </p:blipFill>
        <p:spPr bwMode="auto">
          <a:xfrm>
            <a:off x="3581400" y="5334000"/>
            <a:ext cx="2228850" cy="742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86F77744-0308-434A-82FC-DEB67A89E99B}" type="slidenum">
              <a:rPr lang="fa-IR" smtClean="0"/>
              <a:pPr/>
              <a:t>88</a:t>
            </a:fld>
            <a:endParaRPr lang="fa-IR"/>
          </a:p>
        </p:txBody>
      </p:sp>
      <p:sp>
        <p:nvSpPr>
          <p:cNvPr id="2" name="Rectangle 1"/>
          <p:cNvSpPr/>
          <p:nvPr/>
        </p:nvSpPr>
        <p:spPr>
          <a:xfrm>
            <a:off x="4074968" y="1272659"/>
            <a:ext cx="1728550" cy="369332"/>
          </a:xfrm>
          <a:prstGeom prst="rect">
            <a:avLst/>
          </a:prstGeom>
        </p:spPr>
        <p:txBody>
          <a:bodyPr wrap="none">
            <a:spAutoFit/>
          </a:bodyPr>
          <a:lstStyle/>
          <a:p>
            <a:pPr algn="l" rtl="0"/>
            <a:r>
              <a:rPr lang="en-US" dirty="0"/>
              <a:t>Gauss’ theorem:</a:t>
            </a:r>
          </a:p>
        </p:txBody>
      </p:sp>
      <p:cxnSp>
        <p:nvCxnSpPr>
          <p:cNvPr id="4" name="Straight Arrow Connector 3"/>
          <p:cNvCxnSpPr/>
          <p:nvPr/>
        </p:nvCxnSpPr>
        <p:spPr>
          <a:xfrm>
            <a:off x="4114800" y="1676400"/>
            <a:ext cx="16002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3" name="Rectangle 2"/>
              <p:cNvSpPr/>
              <p:nvPr/>
            </p:nvSpPr>
            <p:spPr>
              <a:xfrm>
                <a:off x="1143000" y="2416717"/>
                <a:ext cx="25359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limLoc m:val="subSup"/>
                          <m:ctrlPr>
                            <a:rPr lang="en-US" sz="2400" b="1" i="1">
                              <a:latin typeface="Cambria Math" panose="02040503050406030204" pitchFamily="18" charset="0"/>
                            </a:rPr>
                          </m:ctrlPr>
                        </m:naryPr>
                        <m:sub>
                          <m:r>
                            <a:rPr lang="en-US" sz="2400" b="1" i="1">
                              <a:latin typeface="Cambria Math" panose="02040503050406030204" pitchFamily="18" charset="0"/>
                            </a:rPr>
                            <m:t>𝑾𝒂𝒍𝒍</m:t>
                          </m:r>
                        </m:sub>
                        <m:sup/>
                        <m:e>
                          <m:r>
                            <a:rPr lang="en-US" sz="2400" b="1" i="1">
                              <a:latin typeface="Cambria Math" panose="02040503050406030204" pitchFamily="18" charset="0"/>
                            </a:rPr>
                            <m:t>𝝎</m:t>
                          </m:r>
                          <m:r>
                            <a:rPr lang="en-US" sz="2400" b="1" i="0">
                              <a:latin typeface="Cambria Math" panose="02040503050406030204" pitchFamily="18" charset="0"/>
                            </a:rPr>
                            <m:t>.</m:t>
                          </m:r>
                          <m:r>
                            <a:rPr lang="en-US" sz="2400" b="1" i="1">
                              <a:latin typeface="Cambria Math" panose="02040503050406030204" pitchFamily="18" charset="0"/>
                            </a:rPr>
                            <m:t>𝒏</m:t>
                          </m:r>
                          <m:r>
                            <a:rPr lang="en-US" sz="2400" b="1" i="0">
                              <a:latin typeface="Cambria Math" panose="02040503050406030204" pitchFamily="18" charset="0"/>
                            </a:rPr>
                            <m:t> </m:t>
                          </m:r>
                          <m:r>
                            <a:rPr lang="en-US" sz="2400" b="1" i="1">
                              <a:latin typeface="Cambria Math" panose="02040503050406030204" pitchFamily="18" charset="0"/>
                            </a:rPr>
                            <m:t>𝒅𝑨</m:t>
                          </m:r>
                        </m:e>
                      </m:nary>
                      <m:r>
                        <a:rPr lang="en-US" sz="2400" b="1" i="0">
                          <a:latin typeface="Cambria Math" panose="02040503050406030204" pitchFamily="18" charset="0"/>
                        </a:rPr>
                        <m:t>+</m:t>
                      </m:r>
                    </m:oMath>
                  </m:oMathPara>
                </a14:m>
                <a:endParaRPr lang="en-US" sz="2400" b="1" dirty="0"/>
              </a:p>
            </p:txBody>
          </p:sp>
        </mc:Choice>
        <mc:Fallback xmlns="">
          <p:sp>
            <p:nvSpPr>
              <p:cNvPr id="3" name="Rectangle 2"/>
              <p:cNvSpPr>
                <a:spLocks noRot="1" noChangeAspect="1" noMove="1" noResize="1" noEditPoints="1" noAdjustHandles="1" noChangeArrowheads="1" noChangeShapeType="1" noTextEdit="1"/>
              </p:cNvSpPr>
              <p:nvPr/>
            </p:nvSpPr>
            <p:spPr>
              <a:xfrm>
                <a:off x="1143000" y="2416717"/>
                <a:ext cx="253596" cy="955133"/>
              </a:xfrm>
              <a:prstGeom prst="rect">
                <a:avLst/>
              </a:prstGeom>
              <a:blipFill>
                <a:blip r:embed="rId10"/>
                <a:stretch>
                  <a:fillRect r="-717073"/>
                </a:stretch>
              </a:blipFill>
            </p:spPr>
            <p:txBody>
              <a:bodyPr/>
              <a:lstStyle/>
              <a:p>
                <a:r>
                  <a:rPr lang="en-US">
                    <a:noFill/>
                  </a:rPr>
                  <a:t> </a:t>
                </a:r>
              </a:p>
            </p:txBody>
          </p:sp>
        </mc:Fallback>
      </mc:AlternateContent>
      <p:cxnSp>
        <p:nvCxnSpPr>
          <p:cNvPr id="6" name="Straight Arrow Connector 5"/>
          <p:cNvCxnSpPr/>
          <p:nvPr/>
        </p:nvCxnSpPr>
        <p:spPr>
          <a:xfrm flipH="1">
            <a:off x="609600" y="2438400"/>
            <a:ext cx="1981200" cy="137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46189" y="3632427"/>
            <a:ext cx="301685" cy="369332"/>
          </a:xfrm>
          <a:prstGeom prst="rect">
            <a:avLst/>
          </a:prstGeom>
        </p:spPr>
        <p:txBody>
          <a:bodyPr wrap="none">
            <a:spAutoFit/>
          </a:bodyPr>
          <a:lstStyle/>
          <a:p>
            <a:r>
              <a:rPr lang="en-US" dirty="0"/>
              <a:t>0</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 </a:t>
            </a:r>
            <a:endParaRPr lang="fa-IR" dirty="0"/>
          </a:p>
        </p:txBody>
      </p:sp>
      <p:sp>
        <p:nvSpPr>
          <p:cNvPr id="3" name="Content Placeholder 2"/>
          <p:cNvSpPr>
            <a:spLocks noGrp="1"/>
          </p:cNvSpPr>
          <p:nvPr>
            <p:ph idx="1"/>
          </p:nvPr>
        </p:nvSpPr>
        <p:spPr/>
        <p:txBody>
          <a:bodyPr/>
          <a:lstStyle/>
          <a:p>
            <a:pPr algn="l" rtl="0"/>
            <a:r>
              <a:rPr lang="en-US" dirty="0" smtClean="0"/>
              <a:t>the </a:t>
            </a:r>
            <a:r>
              <a:rPr lang="en-US" dirty="0" smtClean="0">
                <a:solidFill>
                  <a:srgbClr val="FF0000"/>
                </a:solidFill>
              </a:rPr>
              <a:t>circulation</a:t>
            </a:r>
            <a:r>
              <a:rPr lang="en-US" dirty="0" smtClean="0"/>
              <a:t> at </a:t>
            </a:r>
            <a:r>
              <a:rPr lang="en-US" dirty="0" smtClean="0">
                <a:solidFill>
                  <a:srgbClr val="FF0000"/>
                </a:solidFill>
              </a:rPr>
              <a:t>each cross section </a:t>
            </a:r>
            <a:r>
              <a:rPr lang="en-US" dirty="0" smtClean="0"/>
              <a:t>of a vortex tube is </a:t>
            </a:r>
            <a:r>
              <a:rPr lang="en-US" dirty="0" smtClean="0">
                <a:solidFill>
                  <a:srgbClr val="FF0000"/>
                </a:solidFill>
              </a:rPr>
              <a:t>the same</a:t>
            </a:r>
            <a:r>
              <a:rPr lang="en-US" dirty="0" smtClean="0"/>
              <a:t>. </a:t>
            </a:r>
          </a:p>
          <a:p>
            <a:pPr algn="l" rtl="0"/>
            <a:r>
              <a:rPr lang="en-US" dirty="0" smtClean="0"/>
              <a:t>This means that if the cross-sectional area of the vortex tube increases, the average value of the vorticity across that section must decrease, just as the average velocity would decrease to satisfy continuity.</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89</a:t>
            </a:fld>
            <a:endParaRPr lang="fa-I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Continuity condition</a:t>
            </a:r>
            <a:endParaRPr lang="fa-IR" dirty="0"/>
          </a:p>
        </p:txBody>
      </p:sp>
      <p:pic>
        <p:nvPicPr>
          <p:cNvPr id="9218" name="Picture 2"/>
          <p:cNvPicPr>
            <a:picLocks noChangeAspect="1" noChangeArrowheads="1"/>
          </p:cNvPicPr>
          <p:nvPr/>
        </p:nvPicPr>
        <p:blipFill>
          <a:blip r:embed="rId2" cstate="print"/>
          <a:srcRect/>
          <a:stretch>
            <a:fillRect/>
          </a:stretch>
        </p:blipFill>
        <p:spPr bwMode="auto">
          <a:xfrm>
            <a:off x="3429000" y="1295400"/>
            <a:ext cx="2038350" cy="1009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2743200"/>
            <a:ext cx="8915400" cy="3693319"/>
          </a:xfrm>
          <a:prstGeom prst="rect">
            <a:avLst/>
          </a:prstGeom>
        </p:spPr>
        <p:txBody>
          <a:bodyPr wrap="square">
            <a:spAutoFit/>
          </a:bodyPr>
          <a:lstStyle/>
          <a:p>
            <a:pPr algn="l" rtl="0"/>
            <a:r>
              <a:rPr lang="en-US" b="1" i="1" dirty="0"/>
              <a:t>n</a:t>
            </a:r>
            <a:r>
              <a:rPr lang="en-US" b="1" i="1" dirty="0" smtClean="0"/>
              <a:t>:</a:t>
            </a:r>
            <a:r>
              <a:rPr lang="en-US" i="1" dirty="0" smtClean="0"/>
              <a:t> </a:t>
            </a:r>
            <a:r>
              <a:rPr lang="en-US" i="1" dirty="0"/>
              <a:t>is the number of molecules per unit </a:t>
            </a:r>
            <a:r>
              <a:rPr lang="en-US" i="1" dirty="0" smtClean="0"/>
              <a:t>volume</a:t>
            </a:r>
            <a:endParaRPr lang="en-US" i="1" dirty="0"/>
          </a:p>
          <a:p>
            <a:pPr algn="l" rtl="0"/>
            <a:r>
              <a:rPr lang="en-US" i="1" dirty="0" smtClean="0"/>
              <a:t> </a:t>
            </a:r>
            <a:r>
              <a:rPr lang="en-US" b="1" i="1" dirty="0"/>
              <a:t>L</a:t>
            </a:r>
            <a:r>
              <a:rPr lang="en-US" i="1" dirty="0"/>
              <a:t> is the </a:t>
            </a:r>
            <a:r>
              <a:rPr lang="en-US" i="1" dirty="0" smtClean="0"/>
              <a:t>smallest </a:t>
            </a:r>
            <a:r>
              <a:rPr lang="en-US" dirty="0" smtClean="0"/>
              <a:t>significant </a:t>
            </a:r>
            <a:r>
              <a:rPr lang="en-US" dirty="0"/>
              <a:t>length scale in the flow field, which is usually called the </a:t>
            </a:r>
            <a:r>
              <a:rPr lang="en-US" b="1" i="1" dirty="0" smtClean="0"/>
              <a:t>macroscopic</a:t>
            </a:r>
            <a:r>
              <a:rPr lang="en-US" i="1" dirty="0" smtClean="0"/>
              <a:t> length </a:t>
            </a:r>
            <a:r>
              <a:rPr lang="en-US" i="1" dirty="0"/>
              <a:t>scale</a:t>
            </a:r>
            <a:r>
              <a:rPr lang="en-US" i="1" dirty="0" smtClean="0"/>
              <a:t>.</a:t>
            </a:r>
          </a:p>
          <a:p>
            <a:pPr algn="l" rtl="0"/>
            <a:r>
              <a:rPr lang="en-US" i="1" dirty="0" smtClean="0"/>
              <a:t> </a:t>
            </a:r>
            <a:r>
              <a:rPr lang="en-US" i="1" dirty="0"/>
              <a:t>The characteristic microscopic length scale is the mean </a:t>
            </a:r>
            <a:r>
              <a:rPr lang="en-US" i="1" dirty="0" smtClean="0"/>
              <a:t>free </a:t>
            </a:r>
            <a:r>
              <a:rPr lang="en-US" dirty="0" smtClean="0"/>
              <a:t>path </a:t>
            </a:r>
            <a:r>
              <a:rPr lang="en-US" dirty="0"/>
              <a:t>between collisions of the molecules</a:t>
            </a:r>
            <a:r>
              <a:rPr lang="en-US" dirty="0" smtClean="0"/>
              <a:t>.</a:t>
            </a:r>
          </a:p>
          <a:p>
            <a:pPr algn="l" rtl="0"/>
            <a:r>
              <a:rPr lang="en-US" dirty="0" smtClean="0"/>
              <a:t>The </a:t>
            </a:r>
            <a:r>
              <a:rPr lang="en-US" dirty="0"/>
              <a:t>above condition </a:t>
            </a:r>
            <a:r>
              <a:rPr lang="en-US" dirty="0" smtClean="0"/>
              <a:t>states that </a:t>
            </a:r>
            <a:r>
              <a:rPr lang="en-US" dirty="0"/>
              <a:t>the continuum concept will certainly be valid if some volume ε that </a:t>
            </a:r>
            <a:r>
              <a:rPr lang="en-US" dirty="0" smtClean="0"/>
              <a:t>is much </a:t>
            </a:r>
            <a:r>
              <a:rPr lang="en-US" dirty="0"/>
              <a:t>larger than the volume occupied by a single molecule of the fluid </a:t>
            </a:r>
            <a:r>
              <a:rPr lang="en-US" dirty="0" smtClean="0"/>
              <a:t>but much </a:t>
            </a:r>
            <a:r>
              <a:rPr lang="en-US" dirty="0"/>
              <a:t>smaller than the cube of the smallest macroscopic length scale (such </a:t>
            </a:r>
            <a:r>
              <a:rPr lang="en-US" dirty="0" smtClean="0"/>
              <a:t>as cylinder </a:t>
            </a:r>
            <a:r>
              <a:rPr lang="en-US" dirty="0"/>
              <a:t>diameter) can be found</a:t>
            </a:r>
            <a:r>
              <a:rPr lang="en-US" dirty="0" smtClean="0"/>
              <a:t>.</a:t>
            </a:r>
          </a:p>
          <a:p>
            <a:pPr algn="l" rtl="0"/>
            <a:r>
              <a:rPr lang="en-US" dirty="0" smtClean="0"/>
              <a:t> </a:t>
            </a:r>
            <a:r>
              <a:rPr lang="en-US" dirty="0"/>
              <a:t>Since a cube of </a:t>
            </a:r>
            <a:r>
              <a:rPr lang="en-US" dirty="0">
                <a:solidFill>
                  <a:srgbClr val="FF0000"/>
                </a:solidFill>
              </a:rPr>
              <a:t>gas</a:t>
            </a:r>
            <a:r>
              <a:rPr lang="en-US" dirty="0"/>
              <a:t>, at normal </a:t>
            </a:r>
            <a:r>
              <a:rPr lang="en-US" dirty="0" smtClean="0"/>
              <a:t>temperature and </a:t>
            </a:r>
            <a:r>
              <a:rPr lang="en-US" dirty="0"/>
              <a:t>pressure, whose side </a:t>
            </a:r>
            <a:r>
              <a:rPr lang="en-US" dirty="0">
                <a:solidFill>
                  <a:srgbClr val="0070C0"/>
                </a:solidFill>
              </a:rPr>
              <a:t>is 2 </a:t>
            </a:r>
            <a:r>
              <a:rPr lang="en-US" dirty="0" err="1">
                <a:solidFill>
                  <a:srgbClr val="0070C0"/>
                </a:solidFill>
              </a:rPr>
              <a:t>μm</a:t>
            </a:r>
            <a:r>
              <a:rPr lang="en-US" dirty="0">
                <a:solidFill>
                  <a:srgbClr val="0070C0"/>
                </a:solidFill>
              </a:rPr>
              <a:t> contains </a:t>
            </a:r>
            <a:r>
              <a:rPr lang="en-US" dirty="0"/>
              <a:t>about </a:t>
            </a:r>
            <a:r>
              <a:rPr lang="en-US" dirty="0">
                <a:solidFill>
                  <a:srgbClr val="FF0000"/>
                </a:solidFill>
              </a:rPr>
              <a:t>2 × </a:t>
            </a:r>
            <a:r>
              <a:rPr lang="en-US" dirty="0" smtClean="0">
                <a:solidFill>
                  <a:srgbClr val="FF0000"/>
                </a:solidFill>
              </a:rPr>
              <a:t>10^8 </a:t>
            </a:r>
            <a:r>
              <a:rPr lang="en-US" dirty="0"/>
              <a:t>molecules and </a:t>
            </a:r>
            <a:r>
              <a:rPr lang="en-US" dirty="0" smtClean="0"/>
              <a:t>the corresponding </a:t>
            </a:r>
            <a:r>
              <a:rPr lang="en-US" dirty="0"/>
              <a:t>figure for a </a:t>
            </a:r>
            <a:r>
              <a:rPr lang="en-US" dirty="0">
                <a:solidFill>
                  <a:srgbClr val="00B050"/>
                </a:solidFill>
              </a:rPr>
              <a:t>liquid</a:t>
            </a:r>
            <a:r>
              <a:rPr lang="en-US" dirty="0"/>
              <a:t> is about </a:t>
            </a:r>
            <a:r>
              <a:rPr lang="en-US" dirty="0">
                <a:solidFill>
                  <a:srgbClr val="00B050"/>
                </a:solidFill>
              </a:rPr>
              <a:t>2 × </a:t>
            </a:r>
            <a:r>
              <a:rPr lang="en-US" dirty="0" smtClean="0">
                <a:solidFill>
                  <a:srgbClr val="00B050"/>
                </a:solidFill>
              </a:rPr>
              <a:t>10^11 </a:t>
            </a:r>
            <a:r>
              <a:rPr lang="en-US" dirty="0"/>
              <a:t>molecules, the </a:t>
            </a:r>
            <a:r>
              <a:rPr lang="en-US" dirty="0" smtClean="0"/>
              <a:t>continuum condition </a:t>
            </a:r>
            <a:r>
              <a:rPr lang="en-US" dirty="0"/>
              <a:t>is readily met in the vast majority of flow situations </a:t>
            </a:r>
            <a:r>
              <a:rPr lang="en-US" dirty="0" smtClean="0"/>
              <a:t>encountered in </a:t>
            </a:r>
            <a:r>
              <a:rPr lang="en-US" dirty="0"/>
              <a:t>physics and engineering</a:t>
            </a:r>
            <a:r>
              <a:rPr lang="en-US" dirty="0" smtClean="0"/>
              <a:t>. </a:t>
            </a:r>
            <a:endParaRPr lang="fa-IR" dirty="0"/>
          </a:p>
        </p:txBody>
      </p:sp>
      <p:sp>
        <p:nvSpPr>
          <p:cNvPr id="5" name="Slide Number Placeholder 4"/>
          <p:cNvSpPr>
            <a:spLocks noGrp="1"/>
          </p:cNvSpPr>
          <p:nvPr>
            <p:ph type="sldNum" sz="quarter" idx="12"/>
          </p:nvPr>
        </p:nvSpPr>
        <p:spPr/>
        <p:txBody>
          <a:bodyPr/>
          <a:lstStyle/>
          <a:p>
            <a:fld id="{86F77744-0308-434A-82FC-DEB67A89E99B}" type="slidenum">
              <a:rPr lang="fa-IR" smtClean="0"/>
              <a:pPr/>
              <a:t>9</a:t>
            </a:fld>
            <a:endParaRPr lang="fa-I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lstStyle/>
          <a:p>
            <a:pPr algn="l" rtl="0"/>
            <a:r>
              <a:rPr lang="en-US" dirty="0" smtClean="0"/>
              <a:t>In fact, the result Γ1 = Γ2 may be put in the form of the simple, one-dimensional continuity equation. If ω1 denotes the average vorticity across the area </a:t>
            </a:r>
            <a:r>
              <a:rPr lang="en-US" i="1" dirty="0" smtClean="0"/>
              <a:t>A1 and ω2 denotes that across A2, the </a:t>
            </a:r>
            <a:r>
              <a:rPr lang="en-US" dirty="0" smtClean="0"/>
              <a:t>result:</a:t>
            </a:r>
            <a:endParaRPr lang="fa-IR" dirty="0"/>
          </a:p>
        </p:txBody>
      </p:sp>
      <p:pic>
        <p:nvPicPr>
          <p:cNvPr id="4098" name="Picture 2"/>
          <p:cNvPicPr>
            <a:picLocks noChangeAspect="1" noChangeArrowheads="1"/>
          </p:cNvPicPr>
          <p:nvPr/>
        </p:nvPicPr>
        <p:blipFill>
          <a:blip r:embed="rId2" cstate="print"/>
          <a:srcRect/>
          <a:stretch>
            <a:fillRect/>
          </a:stretch>
        </p:blipFill>
        <p:spPr bwMode="auto">
          <a:xfrm>
            <a:off x="1905000" y="4038600"/>
            <a:ext cx="4953000" cy="1020743"/>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2743200" y="5257800"/>
            <a:ext cx="3086100" cy="809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86F77744-0308-434A-82FC-DEB67A89E99B}" type="slidenum">
              <a:rPr lang="fa-IR" smtClean="0"/>
              <a:pPr/>
              <a:t>90</a:t>
            </a:fld>
            <a:endParaRPr lang="fa-I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a:t>
            </a:r>
            <a:endParaRPr lang="fa-IR" dirty="0"/>
          </a:p>
        </p:txBody>
      </p:sp>
      <p:sp>
        <p:nvSpPr>
          <p:cNvPr id="3" name="Content Placeholder 2"/>
          <p:cNvSpPr>
            <a:spLocks noGrp="1"/>
          </p:cNvSpPr>
          <p:nvPr>
            <p:ph idx="1"/>
          </p:nvPr>
        </p:nvSpPr>
        <p:spPr/>
        <p:txBody>
          <a:bodyPr>
            <a:normAutofit lnSpcReduction="10000"/>
          </a:bodyPr>
          <a:lstStyle/>
          <a:p>
            <a:pPr algn="l" rtl="0"/>
            <a:r>
              <a:rPr lang="en-US" dirty="0" smtClean="0"/>
              <a:t>The fact that the vorticity vector </a:t>
            </a:r>
            <a:r>
              <a:rPr lang="en-US" b="1" dirty="0" smtClean="0"/>
              <a:t>ω is divergence-free means that vortex </a:t>
            </a:r>
            <a:r>
              <a:rPr lang="en-US" dirty="0" smtClean="0"/>
              <a:t>tubes must terminate on themselves, at a solid boundary or at a free surface.</a:t>
            </a:r>
          </a:p>
          <a:p>
            <a:pPr algn="l" rtl="0"/>
            <a:r>
              <a:rPr lang="en-US" dirty="0" smtClean="0"/>
              <a:t>Smoke rings terminate on themselves, while a vortex tube in a free surface flow over a solid boundary may have one end at the solid boundary forming the bottom and the other end at the free surface.</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91</a:t>
            </a:fld>
            <a:endParaRPr lang="fa-I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2, 4,6, 8</a:t>
            </a:r>
            <a:endParaRPr lang="fa-IR" dirty="0"/>
          </a:p>
        </p:txBody>
      </p:sp>
      <p:sp>
        <p:nvSpPr>
          <p:cNvPr id="5" name="Subtitle 4"/>
          <p:cNvSpPr>
            <a:spLocks noGrp="1"/>
          </p:cNvSpPr>
          <p:nvPr>
            <p:ph type="subTitle" idx="1"/>
          </p:nvPr>
        </p:nvSpPr>
        <p:spPr/>
        <p:txBody>
          <a:bodyPr/>
          <a:lstStyle/>
          <a:p>
            <a:endParaRPr lang="fa-IR"/>
          </a:p>
        </p:txBody>
      </p:sp>
      <p:sp>
        <p:nvSpPr>
          <p:cNvPr id="6" name="Slide Number Placeholder 5"/>
          <p:cNvSpPr>
            <a:spLocks noGrp="1"/>
          </p:cNvSpPr>
          <p:nvPr>
            <p:ph type="sldNum" sz="quarter" idx="12"/>
          </p:nvPr>
        </p:nvSpPr>
        <p:spPr/>
        <p:txBody>
          <a:bodyPr/>
          <a:lstStyle/>
          <a:p>
            <a:fld id="{86F77744-0308-434A-82FC-DEB67A89E99B}" type="slidenum">
              <a:rPr lang="fa-IR" smtClean="0"/>
              <a:pPr/>
              <a:t>92</a:t>
            </a:fld>
            <a:endParaRPr lang="fa-I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CHAPTER 3</a:t>
            </a:r>
            <a:endParaRPr lang="fa-IR" dirty="0"/>
          </a:p>
        </p:txBody>
      </p:sp>
      <p:sp>
        <p:nvSpPr>
          <p:cNvPr id="5" name="Subtitle 4"/>
          <p:cNvSpPr>
            <a:spLocks noGrp="1"/>
          </p:cNvSpPr>
          <p:nvPr>
            <p:ph type="subTitle" idx="1"/>
          </p:nvPr>
        </p:nvSpPr>
        <p:spPr/>
        <p:txBody>
          <a:bodyPr/>
          <a:lstStyle/>
          <a:p>
            <a:r>
              <a:rPr lang="en-US" b="1" dirty="0" smtClean="0"/>
              <a:t> </a:t>
            </a:r>
            <a:r>
              <a:rPr lang="en-US" i="1" dirty="0" smtClean="0"/>
              <a:t>Special Forms of the Governing Equations</a:t>
            </a:r>
            <a:endParaRPr lang="fa-IR" dirty="0"/>
          </a:p>
        </p:txBody>
      </p:sp>
      <p:sp>
        <p:nvSpPr>
          <p:cNvPr id="6" name="Slide Number Placeholder 5"/>
          <p:cNvSpPr>
            <a:spLocks noGrp="1"/>
          </p:cNvSpPr>
          <p:nvPr>
            <p:ph type="sldNum" sz="quarter" idx="12"/>
          </p:nvPr>
        </p:nvSpPr>
        <p:spPr/>
        <p:txBody>
          <a:bodyPr/>
          <a:lstStyle/>
          <a:p>
            <a:fld id="{86F77744-0308-434A-82FC-DEB67A89E99B}" type="slidenum">
              <a:rPr lang="fa-IR" smtClean="0"/>
              <a:pPr/>
              <a:t>93</a:t>
            </a:fld>
            <a:endParaRPr lang="fa-I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b="1" dirty="0" smtClean="0"/>
              <a:t> </a:t>
            </a:r>
            <a:r>
              <a:rPr lang="en-US" i="1" dirty="0" smtClean="0"/>
              <a:t>Special Forms of the Governing Equations</a:t>
            </a:r>
            <a:endParaRPr lang="fa-IR" dirty="0"/>
          </a:p>
        </p:txBody>
      </p:sp>
      <p:sp>
        <p:nvSpPr>
          <p:cNvPr id="3" name="Content Placeholder 2"/>
          <p:cNvSpPr>
            <a:spLocks noGrp="1"/>
          </p:cNvSpPr>
          <p:nvPr>
            <p:ph idx="1"/>
          </p:nvPr>
        </p:nvSpPr>
        <p:spPr/>
        <p:txBody>
          <a:bodyPr>
            <a:normAutofit fontScale="92500" lnSpcReduction="20000"/>
          </a:bodyPr>
          <a:lstStyle/>
          <a:p>
            <a:pPr algn="l" rtl="0"/>
            <a:r>
              <a:rPr lang="en-US" dirty="0" smtClean="0"/>
              <a:t>Some alternative forms of the governing equations, as derived in</a:t>
            </a:r>
            <a:r>
              <a:rPr lang="fa-IR" dirty="0" smtClean="0"/>
              <a:t> </a:t>
            </a:r>
            <a:r>
              <a:rPr lang="en-US" dirty="0" smtClean="0"/>
              <a:t>Chap.1,will be discussed here.</a:t>
            </a:r>
          </a:p>
          <a:p>
            <a:pPr algn="l" rtl="0"/>
            <a:r>
              <a:rPr lang="en-US" dirty="0" smtClean="0"/>
              <a:t>The results are all obtained from the governing equations under various degrees of approximation such as negligible viscous effects.</a:t>
            </a:r>
          </a:p>
          <a:p>
            <a:pPr algn="l" rtl="0"/>
            <a:r>
              <a:rPr lang="en-US" dirty="0" smtClean="0"/>
              <a:t>Some of the results are frequently referred to as theorems. They are used either as alternatives to the general equations derived in Chap. 1, under the specified restrictions, or as supplementary information to these equations.</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94</a:t>
            </a:fld>
            <a:endParaRPr lang="fa-I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equations presented in this chapter</a:t>
            </a:r>
            <a:endParaRPr lang="fa-IR" dirty="0"/>
          </a:p>
        </p:txBody>
      </p:sp>
      <p:sp>
        <p:nvSpPr>
          <p:cNvPr id="3" name="Content Placeholder 2"/>
          <p:cNvSpPr>
            <a:spLocks noGrp="1"/>
          </p:cNvSpPr>
          <p:nvPr>
            <p:ph idx="1"/>
          </p:nvPr>
        </p:nvSpPr>
        <p:spPr>
          <a:xfrm>
            <a:off x="457200" y="1600200"/>
            <a:ext cx="8229600" cy="4876800"/>
          </a:xfrm>
        </p:spPr>
        <p:txBody>
          <a:bodyPr>
            <a:normAutofit fontScale="70000" lnSpcReduction="20000"/>
          </a:bodyPr>
          <a:lstStyle/>
          <a:p>
            <a:pPr algn="l" rtl="0"/>
            <a:r>
              <a:rPr lang="en-US" dirty="0" smtClean="0"/>
              <a:t>The first result established </a:t>
            </a:r>
            <a:r>
              <a:rPr lang="en-US" b="1" dirty="0" smtClean="0"/>
              <a:t>is </a:t>
            </a:r>
            <a:r>
              <a:rPr lang="en-US" b="1" dirty="0" smtClean="0">
                <a:solidFill>
                  <a:srgbClr val="FF0000"/>
                </a:solidFill>
              </a:rPr>
              <a:t>Kelvin’s theorem</a:t>
            </a:r>
            <a:r>
              <a:rPr lang="en-US" dirty="0" smtClean="0"/>
              <a:t>. This theorem establishes the conditions under which </a:t>
            </a:r>
            <a:r>
              <a:rPr lang="en-US" b="1" dirty="0" smtClean="0">
                <a:solidFill>
                  <a:srgbClr val="0000FF"/>
                </a:solidFill>
              </a:rPr>
              <a:t>irrotational motion remains irrotational</a:t>
            </a:r>
            <a:r>
              <a:rPr lang="en-US" dirty="0" smtClean="0"/>
              <a:t> and so justifies the simplifying methods of analysis that are utilized for irrotational flows.</a:t>
            </a:r>
          </a:p>
          <a:p>
            <a:pPr algn="l" rtl="0"/>
            <a:r>
              <a:rPr lang="en-US" dirty="0" smtClean="0"/>
              <a:t> Then </a:t>
            </a:r>
            <a:r>
              <a:rPr lang="en-US" b="1" dirty="0" smtClean="0">
                <a:solidFill>
                  <a:srgbClr val="FF0000"/>
                </a:solidFill>
              </a:rPr>
              <a:t>the Bernoulli equations </a:t>
            </a:r>
            <a:r>
              <a:rPr lang="en-US" dirty="0" smtClean="0"/>
              <a:t>are derived. These equations are integrals of the Euler equations under certain conditions. They are </a:t>
            </a:r>
            <a:r>
              <a:rPr lang="en-US" b="1" dirty="0" smtClean="0">
                <a:solidFill>
                  <a:srgbClr val="0000FF"/>
                </a:solidFill>
              </a:rPr>
              <a:t>used to relate the pressure and velocity  </a:t>
            </a:r>
            <a:r>
              <a:rPr lang="en-US" dirty="0" smtClean="0"/>
              <a:t>fields when the velocity is established separately from, for example, the condition of irrotationality. </a:t>
            </a:r>
          </a:p>
          <a:p>
            <a:pPr algn="l" rtl="0"/>
            <a:r>
              <a:rPr lang="en-US" b="1" dirty="0" err="1" smtClean="0">
                <a:solidFill>
                  <a:srgbClr val="FF0000"/>
                </a:solidFill>
              </a:rPr>
              <a:t>Crocco’s</a:t>
            </a:r>
            <a:r>
              <a:rPr lang="en-US" b="1" dirty="0" smtClean="0">
                <a:solidFill>
                  <a:srgbClr val="FF0000"/>
                </a:solidFill>
              </a:rPr>
              <a:t> equation </a:t>
            </a:r>
            <a:r>
              <a:rPr lang="en-US" dirty="0" smtClean="0"/>
              <a:t>is derived next. This equation </a:t>
            </a:r>
            <a:r>
              <a:rPr lang="en-US" b="1" dirty="0" smtClean="0">
                <a:solidFill>
                  <a:srgbClr val="0000FF"/>
                </a:solidFill>
              </a:rPr>
              <a:t>relates the entropy of the  fluid to the vorticity </a:t>
            </a:r>
            <a:r>
              <a:rPr lang="en-US" dirty="0" smtClean="0"/>
              <a:t>and shows that under certain conditions isentropic flows are irrotational, and vice versa.</a:t>
            </a:r>
          </a:p>
          <a:p>
            <a:pPr algn="l" rtl="0"/>
            <a:r>
              <a:rPr lang="en-US" dirty="0" smtClean="0"/>
              <a:t>Finally, the </a:t>
            </a:r>
            <a:r>
              <a:rPr lang="en-US" b="1" dirty="0" smtClean="0">
                <a:solidFill>
                  <a:srgbClr val="FF0000"/>
                </a:solidFill>
              </a:rPr>
              <a:t>vorticity equation </a:t>
            </a:r>
            <a:r>
              <a:rPr lang="en-US" dirty="0" smtClean="0"/>
              <a:t>is derived for a fluid of constant density and viscosity. This equation is </a:t>
            </a:r>
            <a:r>
              <a:rPr lang="en-US" b="1" dirty="0" smtClean="0">
                <a:solidFill>
                  <a:srgbClr val="0000FF"/>
                </a:solidFill>
              </a:rPr>
              <a:t>useful in the study of rotational flows.</a:t>
            </a:r>
            <a:endParaRPr lang="fa-IR" b="1" dirty="0">
              <a:solidFill>
                <a:srgbClr val="0000FF"/>
              </a:solidFill>
            </a:endParaRPr>
          </a:p>
        </p:txBody>
      </p:sp>
      <p:sp>
        <p:nvSpPr>
          <p:cNvPr id="4" name="Slide Number Placeholder 3"/>
          <p:cNvSpPr>
            <a:spLocks noGrp="1"/>
          </p:cNvSpPr>
          <p:nvPr>
            <p:ph type="sldNum" sz="quarter" idx="12"/>
          </p:nvPr>
        </p:nvSpPr>
        <p:spPr/>
        <p:txBody>
          <a:bodyPr/>
          <a:lstStyle/>
          <a:p>
            <a:fld id="{86F77744-0308-434A-82FC-DEB67A89E99B}" type="slidenum">
              <a:rPr lang="fa-IR" smtClean="0"/>
              <a:pPr/>
              <a:t>95</a:t>
            </a:fld>
            <a:endParaRPr lang="fa-I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KELVIN’S THEOREM</a:t>
            </a:r>
            <a:endParaRPr lang="fa-IR" dirty="0"/>
          </a:p>
        </p:txBody>
      </p:sp>
      <p:sp>
        <p:nvSpPr>
          <p:cNvPr id="3" name="Content Placeholder 2"/>
          <p:cNvSpPr>
            <a:spLocks noGrp="1"/>
          </p:cNvSpPr>
          <p:nvPr>
            <p:ph idx="1"/>
          </p:nvPr>
        </p:nvSpPr>
        <p:spPr/>
        <p:txBody>
          <a:bodyPr/>
          <a:lstStyle/>
          <a:p>
            <a:pPr algn="l" rtl="0"/>
            <a:r>
              <a:rPr lang="en-US" dirty="0" smtClean="0"/>
              <a:t>This theorem states that for an </a:t>
            </a:r>
            <a:r>
              <a:rPr lang="en-US" dirty="0" smtClean="0">
                <a:solidFill>
                  <a:srgbClr val="FF0000"/>
                </a:solidFill>
              </a:rPr>
              <a:t>inviscid fluid </a:t>
            </a:r>
            <a:r>
              <a:rPr lang="en-US" dirty="0" smtClean="0"/>
              <a:t>in which the </a:t>
            </a:r>
            <a:r>
              <a:rPr lang="en-US" dirty="0" smtClean="0">
                <a:solidFill>
                  <a:srgbClr val="FF0000"/>
                </a:solidFill>
              </a:rPr>
              <a:t>density is constant</a:t>
            </a:r>
            <a:r>
              <a:rPr lang="en-US" dirty="0" smtClean="0"/>
              <a:t>, or in which the </a:t>
            </a:r>
            <a:r>
              <a:rPr lang="en-US" dirty="0" smtClean="0">
                <a:solidFill>
                  <a:srgbClr val="FF0000"/>
                </a:solidFill>
              </a:rPr>
              <a:t>pressure depends on the density alone</a:t>
            </a:r>
            <a:r>
              <a:rPr lang="en-US" dirty="0" smtClean="0"/>
              <a:t>, and for which any </a:t>
            </a:r>
            <a:r>
              <a:rPr lang="en-US" dirty="0" smtClean="0">
                <a:solidFill>
                  <a:srgbClr val="FF0000"/>
                </a:solidFill>
              </a:rPr>
              <a:t>body forces that exist are conservative</a:t>
            </a:r>
            <a:r>
              <a:rPr lang="en-US" dirty="0" smtClean="0"/>
              <a:t>, the </a:t>
            </a:r>
            <a:r>
              <a:rPr lang="en-US" dirty="0" smtClean="0">
                <a:solidFill>
                  <a:srgbClr val="0000FF"/>
                </a:solidFill>
              </a:rPr>
              <a:t>vorticity of each fluid particle will be preserved</a:t>
            </a:r>
            <a:r>
              <a:rPr lang="en-US" dirty="0" smtClean="0"/>
              <a:t>.</a:t>
            </a:r>
            <a:endParaRPr lang="fa-IR" dirty="0"/>
          </a:p>
        </p:txBody>
      </p:sp>
      <p:sp>
        <p:nvSpPr>
          <p:cNvPr id="4" name="Slide Number Placeholder 3"/>
          <p:cNvSpPr>
            <a:spLocks noGrp="1"/>
          </p:cNvSpPr>
          <p:nvPr>
            <p:ph type="sldNum" sz="quarter" idx="12"/>
          </p:nvPr>
        </p:nvSpPr>
        <p:spPr/>
        <p:txBody>
          <a:bodyPr/>
          <a:lstStyle/>
          <a:p>
            <a:fld id="{86F77744-0308-434A-82FC-DEB67A89E99B}" type="slidenum">
              <a:rPr lang="fa-IR" smtClean="0"/>
              <a:pPr/>
              <a:t>96</a:t>
            </a:fld>
            <a:endParaRPr lang="fa-I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Deriving the KELVIN’S equation </a:t>
            </a:r>
            <a:endParaRPr lang="fa-IR" dirty="0"/>
          </a:p>
        </p:txBody>
      </p:sp>
      <p:sp>
        <p:nvSpPr>
          <p:cNvPr id="3" name="Content Placeholder 2"/>
          <p:cNvSpPr>
            <a:spLocks noGrp="1"/>
          </p:cNvSpPr>
          <p:nvPr>
            <p:ph idx="1"/>
          </p:nvPr>
        </p:nvSpPr>
        <p:spPr/>
        <p:txBody>
          <a:bodyPr/>
          <a:lstStyle/>
          <a:p>
            <a:pPr algn="l" rtl="0"/>
            <a:r>
              <a:rPr lang="en-US" dirty="0" smtClean="0"/>
              <a:t>Suppose that any body force </a:t>
            </a:r>
            <a:r>
              <a:rPr lang="en-US" dirty="0" err="1" smtClean="0"/>
              <a:t>fi</a:t>
            </a:r>
            <a:r>
              <a:rPr lang="en-US" dirty="0" smtClean="0"/>
              <a:t> per unit mass that may act on the fluid is conservative, such as gravity. Then </a:t>
            </a:r>
            <a:r>
              <a:rPr lang="en-US" dirty="0" err="1" smtClean="0"/>
              <a:t>fi</a:t>
            </a:r>
            <a:r>
              <a:rPr lang="en-US" dirty="0" smtClean="0"/>
              <a:t> may be written as the gradient of some scalar function G:</a:t>
            </a:r>
          </a:p>
          <a:p>
            <a:pPr algn="l" rtl="0"/>
            <a:endParaRPr lang="fa-IR" dirty="0"/>
          </a:p>
        </p:txBody>
      </p:sp>
      <p:pic>
        <p:nvPicPr>
          <p:cNvPr id="1026" name="Picture 2"/>
          <p:cNvPicPr>
            <a:picLocks noChangeAspect="1" noChangeArrowheads="1"/>
          </p:cNvPicPr>
          <p:nvPr/>
        </p:nvPicPr>
        <p:blipFill>
          <a:blip r:embed="rId2" cstate="print"/>
          <a:srcRect/>
          <a:stretch>
            <a:fillRect/>
          </a:stretch>
        </p:blipFill>
        <p:spPr bwMode="auto">
          <a:xfrm>
            <a:off x="3429000" y="4114800"/>
            <a:ext cx="1895475" cy="14287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97</a:t>
            </a:fld>
            <a:endParaRPr lang="fa-I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lstStyle/>
          <a:p>
            <a:pPr algn="l" rtl="0"/>
            <a:r>
              <a:rPr lang="en-US" dirty="0" smtClean="0"/>
              <a:t>the equations of motion for an inviscid fluid subjected to only conservative body forces are</a:t>
            </a:r>
            <a:endParaRPr lang="fa-IR" dirty="0"/>
          </a:p>
        </p:txBody>
      </p:sp>
      <p:pic>
        <p:nvPicPr>
          <p:cNvPr id="2050" name="Picture 2"/>
          <p:cNvPicPr>
            <a:picLocks noChangeAspect="1" noChangeArrowheads="1"/>
          </p:cNvPicPr>
          <p:nvPr/>
        </p:nvPicPr>
        <p:blipFill>
          <a:blip r:embed="rId3" cstate="print"/>
          <a:srcRect/>
          <a:stretch>
            <a:fillRect/>
          </a:stretch>
        </p:blipFill>
        <p:spPr bwMode="auto">
          <a:xfrm>
            <a:off x="1457325" y="2800350"/>
            <a:ext cx="6229350" cy="12573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733800" y="4191000"/>
            <a:ext cx="3943350" cy="1228725"/>
          </a:xfrm>
          <a:prstGeom prst="rect">
            <a:avLst/>
          </a:prstGeom>
          <a:noFill/>
          <a:ln w="9525">
            <a:noFill/>
            <a:miter lim="800000"/>
            <a:headEnd/>
            <a:tailEnd/>
          </a:ln>
        </p:spPr>
      </p:pic>
      <p:sp>
        <p:nvSpPr>
          <p:cNvPr id="6" name="Rectangle 5"/>
          <p:cNvSpPr/>
          <p:nvPr/>
        </p:nvSpPr>
        <p:spPr>
          <a:xfrm>
            <a:off x="533400" y="4572000"/>
            <a:ext cx="3029932" cy="523220"/>
          </a:xfrm>
          <a:prstGeom prst="rect">
            <a:avLst/>
          </a:prstGeom>
        </p:spPr>
        <p:txBody>
          <a:bodyPr wrap="none">
            <a:spAutoFit/>
          </a:bodyPr>
          <a:lstStyle/>
          <a:p>
            <a:r>
              <a:rPr lang="en-US" sz="2800" dirty="0" smtClean="0">
                <a:solidFill>
                  <a:srgbClr val="FF0000"/>
                </a:solidFill>
              </a:rPr>
              <a:t>Material derivative:</a:t>
            </a:r>
            <a:endParaRPr lang="fa-IR" sz="2800" dirty="0">
              <a:solidFill>
                <a:srgbClr val="FF0000"/>
              </a:solidFill>
            </a:endParaRPr>
          </a:p>
        </p:txBody>
      </p:sp>
      <p:sp>
        <p:nvSpPr>
          <p:cNvPr id="7" name="Slide Number Placeholder 6"/>
          <p:cNvSpPr>
            <a:spLocks noGrp="1"/>
          </p:cNvSpPr>
          <p:nvPr>
            <p:ph type="sldNum" sz="quarter" idx="12"/>
          </p:nvPr>
        </p:nvSpPr>
        <p:spPr/>
        <p:txBody>
          <a:bodyPr/>
          <a:lstStyle/>
          <a:p>
            <a:fld id="{86F77744-0308-434A-82FC-DEB67A89E99B}" type="slidenum">
              <a:rPr lang="fa-IR" smtClean="0"/>
              <a:pPr/>
              <a:t>98</a:t>
            </a:fld>
            <a:endParaRPr lang="fa-IR"/>
          </a:p>
        </p:txBody>
      </p:sp>
      <p:pic>
        <p:nvPicPr>
          <p:cNvPr id="8" name="Picture 2"/>
          <p:cNvPicPr>
            <a:picLocks noChangeAspect="1" noChangeArrowheads="1"/>
          </p:cNvPicPr>
          <p:nvPr/>
        </p:nvPicPr>
        <p:blipFill>
          <a:blip r:embed="rId5" cstate="print"/>
          <a:srcRect/>
          <a:stretch>
            <a:fillRect/>
          </a:stretch>
        </p:blipFill>
        <p:spPr bwMode="auto">
          <a:xfrm>
            <a:off x="1255375" y="389693"/>
            <a:ext cx="6633249" cy="1204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fa-IR" dirty="0"/>
          </a:p>
        </p:txBody>
      </p:sp>
      <p:sp>
        <p:nvSpPr>
          <p:cNvPr id="3" name="Content Placeholder 2"/>
          <p:cNvSpPr>
            <a:spLocks noGrp="1"/>
          </p:cNvSpPr>
          <p:nvPr>
            <p:ph idx="1"/>
          </p:nvPr>
        </p:nvSpPr>
        <p:spPr/>
        <p:txBody>
          <a:bodyPr/>
          <a:lstStyle/>
          <a:p>
            <a:pPr algn="l" rtl="0"/>
            <a:r>
              <a:rPr lang="en-US" dirty="0" smtClean="0"/>
              <a:t>In order to determine the rate of change of vorticity associated with a given fluid element, the material derivative of the circulation G will be calculated.</a:t>
            </a:r>
            <a:endParaRPr lang="fa-IR" dirty="0"/>
          </a:p>
        </p:txBody>
      </p:sp>
      <p:pic>
        <p:nvPicPr>
          <p:cNvPr id="3074" name="Picture 2"/>
          <p:cNvPicPr>
            <a:picLocks noChangeAspect="1" noChangeArrowheads="1"/>
          </p:cNvPicPr>
          <p:nvPr/>
        </p:nvPicPr>
        <p:blipFill>
          <a:blip r:embed="rId2" cstate="print"/>
          <a:srcRect/>
          <a:stretch>
            <a:fillRect/>
          </a:stretch>
        </p:blipFill>
        <p:spPr bwMode="auto">
          <a:xfrm>
            <a:off x="1676400" y="3657600"/>
            <a:ext cx="5943600" cy="2819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6F77744-0308-434A-82FC-DEB67A89E99B}" type="slidenum">
              <a:rPr lang="fa-IR" smtClean="0"/>
              <a:pPr/>
              <a:t>99</a:t>
            </a:fld>
            <a:endParaRPr lang="fa-I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30268</TotalTime>
  <Words>9046</Words>
  <Application>Microsoft Office PowerPoint</Application>
  <PresentationFormat>On-screen Show (4:3)</PresentationFormat>
  <Paragraphs>1411</Paragraphs>
  <Slides>448</Slides>
  <Notes>73</Notes>
  <HiddenSlides>2</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448</vt:i4>
      </vt:variant>
    </vt:vector>
  </HeadingPairs>
  <TitlesOfParts>
    <vt:vector size="454" baseType="lpstr">
      <vt:lpstr>Arial</vt:lpstr>
      <vt:lpstr>Calibri</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Solid and fluid, the difference</vt:lpstr>
      <vt:lpstr>Continuity condition</vt:lpstr>
      <vt:lpstr>Eulerian and Lagrangian Coordinates</vt:lpstr>
      <vt:lpstr>Material Derivative</vt:lpstr>
      <vt:lpstr>PowerPoint Presentation</vt:lpstr>
      <vt:lpstr>Reynolds’ Transport Theorem</vt:lpstr>
      <vt:lpstr>PowerPoint Presentation</vt:lpstr>
      <vt:lpstr>PowerPoint Presentation</vt:lpstr>
      <vt:lpstr>Conservation of Mass</vt:lpstr>
      <vt:lpstr>PowerPoint Presentation</vt:lpstr>
      <vt:lpstr>Incompressible fluids:</vt:lpstr>
      <vt:lpstr>Conservation of Momentum</vt:lpstr>
      <vt:lpstr>Stress tensor:</vt:lpstr>
      <vt:lpstr>PowerPoint Presentation</vt:lpstr>
      <vt:lpstr>Conservation of Energy</vt:lpstr>
      <vt:lpstr>Deriving basic equations:</vt:lpstr>
      <vt:lpstr>Work of external forces and heat leaving the fluid element:</vt:lpstr>
      <vt:lpstr>The energy conservation equation:</vt:lpstr>
      <vt:lpstr>Using material derivative, Reynolds transport and divergence theorem </vt:lpstr>
      <vt:lpstr>PowerPoint Presentation</vt:lpstr>
      <vt:lpstr>Every term is written in volume integral form:</vt:lpstr>
      <vt:lpstr>Simplifying the energy equation:</vt:lpstr>
      <vt:lpstr>PowerPoint Presentation</vt:lpstr>
      <vt:lpstr>So that the left hand side will be:</vt:lpstr>
      <vt:lpstr>Cancelation of momentum equation hidden in the energy equation:</vt:lpstr>
      <vt:lpstr>Rotation and Rate of Shear</vt:lpstr>
      <vt:lpstr>Rotation and Rate of Shear</vt:lpstr>
      <vt:lpstr>Rotation and Rate of Shear</vt:lpstr>
      <vt:lpstr>Rotation and Rate of Shear</vt:lpstr>
      <vt:lpstr>Constitutive Equations</vt:lpstr>
      <vt:lpstr> conditions the stress tensor to satisfy</vt:lpstr>
      <vt:lpstr>Constitutive Equations</vt:lpstr>
      <vt:lpstr>Condition 2:</vt:lpstr>
      <vt:lpstr>The tensor relating shear stress to deformation:</vt:lpstr>
      <vt:lpstr>Condition 3.</vt:lpstr>
      <vt:lpstr>Condition 4</vt:lpstr>
      <vt:lpstr>…..</vt:lpstr>
      <vt:lpstr>PowerPoint Presentation</vt:lpstr>
      <vt:lpstr>PowerPoint Presentation</vt:lpstr>
      <vt:lpstr>So that:</vt:lpstr>
      <vt:lpstr>Discussion:</vt:lpstr>
      <vt:lpstr>PowerPoint Presentation</vt:lpstr>
      <vt:lpstr>VISCOSITY COEFFICIENTS</vt:lpstr>
      <vt:lpstr>Average mechanical pressure</vt:lpstr>
      <vt:lpstr>difference between the thermodynamic and mechanical pressure</vt:lpstr>
      <vt:lpstr>Bulk viscosity for poly atomic gases and liquids</vt:lpstr>
      <vt:lpstr>….</vt:lpstr>
      <vt:lpstr>Bulk viscosity for monoatomic gases and liquids</vt:lpstr>
      <vt:lpstr>Discussion:</vt:lpstr>
      <vt:lpstr>Navier–Stokes Equations, Newtonian, incompressible fluid</vt:lpstr>
      <vt:lpstr>Finally </vt:lpstr>
      <vt:lpstr>Euler equation</vt:lpstr>
      <vt:lpstr>ENERGY EQUATION, for Newtonian fluid </vt:lpstr>
      <vt:lpstr>PowerPoint Presentation</vt:lpstr>
      <vt:lpstr>Finally </vt:lpstr>
      <vt:lpstr>Governing equations for Newtonian fluids</vt:lpstr>
      <vt:lpstr>1, 2, 4,6, 8, 9</vt:lpstr>
      <vt:lpstr>Chapter 2</vt:lpstr>
      <vt:lpstr>FLOW LINES</vt:lpstr>
      <vt:lpstr>Streamlines</vt:lpstr>
      <vt:lpstr>Streamline equation</vt:lpstr>
      <vt:lpstr>Example of stream line: </vt:lpstr>
      <vt:lpstr>Pathlines</vt:lpstr>
      <vt:lpstr>Example of pathline:</vt:lpstr>
      <vt:lpstr>Streaklines</vt:lpstr>
      <vt:lpstr>…</vt:lpstr>
      <vt:lpstr>Example:</vt:lpstr>
      <vt:lpstr>PowerPoint Presentation</vt:lpstr>
      <vt:lpstr>تمرین</vt:lpstr>
      <vt:lpstr>Circulation</vt:lpstr>
      <vt:lpstr>Vorticity </vt:lpstr>
      <vt:lpstr>PowerPoint Presentation</vt:lpstr>
      <vt:lpstr>Stocks theorem: the relation between circulation and vorticity </vt:lpstr>
      <vt:lpstr>STREAM TUBES</vt:lpstr>
      <vt:lpstr>Vortex line</vt:lpstr>
      <vt:lpstr>VORTEX TUBES</vt:lpstr>
      <vt:lpstr>PowerPoint Presentation</vt:lpstr>
      <vt:lpstr>KINEMATICS OF VORTEX LINES</vt:lpstr>
      <vt:lpstr>PowerPoint Presentation</vt:lpstr>
      <vt:lpstr>Result:</vt:lpstr>
      <vt:lpstr>PowerPoint Presentation</vt:lpstr>
      <vt:lpstr>Result </vt:lpstr>
      <vt:lpstr>…</vt:lpstr>
      <vt:lpstr>result</vt:lpstr>
      <vt:lpstr>2, 4,6, 8</vt:lpstr>
      <vt:lpstr>CHAPTER 3</vt:lpstr>
      <vt:lpstr> Special Forms of the Governing Equations</vt:lpstr>
      <vt:lpstr>The equations presented in this chapter</vt:lpstr>
      <vt:lpstr>KELVIN’S THEOREM</vt:lpstr>
      <vt:lpstr>Deriving the KELVIN’S equation </vt:lpstr>
      <vt:lpstr>…</vt:lpstr>
      <vt:lpstr>…</vt:lpstr>
      <vt:lpstr>….</vt:lpstr>
      <vt:lpstr>PowerPoint Presentation</vt:lpstr>
      <vt:lpstr>…</vt:lpstr>
      <vt:lpstr>BERNOULLI EQUATION</vt:lpstr>
      <vt:lpstr>…</vt:lpstr>
      <vt:lpstr>…</vt:lpstr>
      <vt:lpstr>Considering first steady flow</vt:lpstr>
      <vt:lpstr>PowerPoint Presentation</vt:lpstr>
      <vt:lpstr>PowerPoint Presentation</vt:lpstr>
      <vt:lpstr>CROCCO’S EQUATION</vt:lpstr>
      <vt:lpstr>…</vt:lpstr>
      <vt:lpstr>PowerPoint Presentation</vt:lpstr>
      <vt:lpstr>PowerPoint Presentation</vt:lpstr>
      <vt:lpstr>Proving that h0 is constant along  streamline: stagnation enthalpy</vt:lpstr>
      <vt:lpstr>PowerPoint Presentation</vt:lpstr>
      <vt:lpstr>PowerPoint Presentation</vt:lpstr>
      <vt:lpstr>PowerPoint Presentation</vt:lpstr>
      <vt:lpstr>VORTICITY EQUATION</vt:lpstr>
      <vt:lpstr>PowerPoint Presentation</vt:lpstr>
      <vt:lpstr>PowerPoint Presentation</vt:lpstr>
      <vt:lpstr>1, 2, 3</vt:lpstr>
      <vt:lpstr>Part 2</vt:lpstr>
      <vt:lpstr>Part 2: chapters 4, 5 and 6</vt:lpstr>
      <vt:lpstr>Governing Equations and Boundary Conditions</vt:lpstr>
      <vt:lpstr>Potential Flows</vt:lpstr>
      <vt:lpstr>Chapter 4: Two-Dimensional Potential Flows</vt:lpstr>
      <vt:lpstr>The continuity equation, in Cartesian coordinates</vt:lpstr>
      <vt:lpstr>Introducing stream function:</vt:lpstr>
      <vt:lpstr> Vorticity in 2D irrotational flow:</vt:lpstr>
      <vt:lpstr>Equation of ψ=cte</vt:lpstr>
      <vt:lpstr>Calculating flow rate: Q</vt:lpstr>
      <vt:lpstr>Ψ and Φ orthogonal to each other</vt:lpstr>
      <vt:lpstr>COMPLEX POTENTIAL AND COMPLEX VELOCITY</vt:lpstr>
      <vt:lpstr>…</vt:lpstr>
      <vt:lpstr>complex velocity</vt:lpstr>
      <vt:lpstr>complex velocity</vt:lpstr>
      <vt:lpstr>Properties of complex velocity</vt:lpstr>
      <vt:lpstr>Complex velocity in cylindrical coordinate:</vt:lpstr>
      <vt:lpstr>…</vt:lpstr>
      <vt:lpstr>UNIFORM FLOWS</vt:lpstr>
      <vt:lpstr>…</vt:lpstr>
      <vt:lpstr>…</vt:lpstr>
      <vt:lpstr>…</vt:lpstr>
      <vt:lpstr>SOURCE, SINK, AND VORTEX FLOWS</vt:lpstr>
      <vt:lpstr>Sink-source and vortex</vt:lpstr>
      <vt:lpstr>Source strength</vt:lpstr>
      <vt:lpstr>Source at point Z0</vt:lpstr>
      <vt:lpstr> sink</vt:lpstr>
      <vt:lpstr>Vortex:</vt:lpstr>
      <vt:lpstr>…</vt:lpstr>
      <vt:lpstr>Vortex strength: </vt:lpstr>
      <vt:lpstr>Vortex at Z0</vt:lpstr>
      <vt:lpstr>FLOW IN A SECTOR</vt:lpstr>
      <vt:lpstr>Velocity in corners:</vt:lpstr>
      <vt:lpstr>PowerPoint Presentation</vt:lpstr>
      <vt:lpstr>FLOW AROUND A SHARP EDGE</vt:lpstr>
      <vt:lpstr>Velocity in sharp edges:</vt:lpstr>
      <vt:lpstr>PowerPoint Presentation</vt:lpstr>
      <vt:lpstr>FLOW DUE TO A DOUBLET</vt:lpstr>
      <vt:lpstr>PowerPoint Presentation</vt:lpstr>
      <vt:lpstr>PowerPoint Presentation</vt:lpstr>
      <vt:lpstr>PowerPoint Presentation</vt:lpstr>
      <vt:lpstr>PowerPoint Presentation</vt:lpstr>
      <vt:lpstr>The equation of streamlines:</vt:lpstr>
      <vt:lpstr>PowerPoint Presentation</vt:lpstr>
      <vt:lpstr>Velocity components of doublet</vt:lpstr>
      <vt:lpstr>Doublet at Z0</vt:lpstr>
      <vt:lpstr>SUPERPOSITION</vt:lpstr>
      <vt:lpstr>CIRCULAR CYLINDER WITHOUT CIRCULATION</vt:lpstr>
      <vt:lpstr> SPECIAL CASE:CYLINDER</vt:lpstr>
      <vt:lpstr>PowerPoint Presentation</vt:lpstr>
      <vt:lpstr>CIRCULAR CYLINDER WITH CIRCULATION</vt:lpstr>
      <vt:lpstr>PowerPoint Presentation</vt:lpstr>
      <vt:lpstr>PowerPoint Presentation</vt:lpstr>
      <vt:lpstr>STAGNATION POINT</vt:lpstr>
      <vt:lpstr>PowerPoint Presentation</vt:lpstr>
      <vt:lpstr>Lift and drag on the circular cylinder</vt:lpstr>
      <vt:lpstr>BLASIUS’ INTEGRAL LAWS</vt:lpstr>
      <vt:lpstr>…</vt:lpstr>
      <vt:lpstr>PowerPoint Presentation</vt:lpstr>
      <vt:lpstr>Newton second law:</vt:lpstr>
      <vt:lpstr>Omitting P in the equations:</vt:lpstr>
      <vt:lpstr>PowerPoint Presentation</vt:lpstr>
      <vt:lpstr>Moment calculations</vt:lpstr>
      <vt:lpstr>PowerPoint Presentation</vt:lpstr>
      <vt:lpstr>FORCE AND MOMENT ON A CIRCULAR CYLINDER</vt:lpstr>
      <vt:lpstr>PowerPoint Presentation</vt:lpstr>
      <vt:lpstr>Kutta-Joukowski law</vt:lpstr>
      <vt:lpstr>Moment calculation:</vt:lpstr>
      <vt:lpstr>CONFORMAL TRANSFORMATIONS definition:</vt:lpstr>
      <vt:lpstr>The purpose of using conformal transformation:</vt:lpstr>
      <vt:lpstr>ζ=ξ+iη=f(z), z=x+iy</vt:lpstr>
      <vt:lpstr>The impact of transformation on the potential function:</vt:lpstr>
      <vt:lpstr>SECOND ORDER DERVIATIVES:</vt:lpstr>
      <vt:lpstr>CAUCHY-RIEMANN EQUATIONS</vt:lpstr>
      <vt:lpstr>PowerPoint Presentation</vt:lpstr>
      <vt:lpstr>PowerPoint Presentation</vt:lpstr>
      <vt:lpstr>PowerPoint Presentation</vt:lpstr>
      <vt:lpstr>Result:</vt:lpstr>
      <vt:lpstr>The impact of transformation on the complex velocity.</vt:lpstr>
      <vt:lpstr>The impact of transformation on the circulation and strength.</vt:lpstr>
      <vt:lpstr>PowerPoint Presentation</vt:lpstr>
      <vt:lpstr>PowerPoint Presentation</vt:lpstr>
      <vt:lpstr>Conforming strenthes:</vt:lpstr>
      <vt:lpstr>conclusions</vt:lpstr>
      <vt:lpstr>JOUKOWSKI TRANSFORMATION</vt:lpstr>
      <vt:lpstr>Important property of JOUKOWSKI  transformation</vt:lpstr>
      <vt:lpstr>Singular point of JOUKOWSKI and its location</vt:lpstr>
      <vt:lpstr>Critical points of JOUKOWSKI </vt:lpstr>
      <vt:lpstr>according to the Joukowski transformation the points ζ=±c map into the points z =±2c.</vt:lpstr>
      <vt:lpstr>PowerPoint Presentation</vt:lpstr>
      <vt:lpstr>PowerPoint Presentation</vt:lpstr>
      <vt:lpstr>PowerPoint Presentation</vt:lpstr>
      <vt:lpstr>CIRCULAR CYLINDER TRANSFORMATION BY Joukowski </vt:lpstr>
      <vt:lpstr>SYMMETRICAL JOUKOWSKI AIRFOIL</vt:lpstr>
      <vt:lpstr>PowerPoint Presentation</vt:lpstr>
      <vt:lpstr>Determining the chord length of the airfoil:</vt:lpstr>
      <vt:lpstr>Determining the airfoil profile:</vt:lpstr>
      <vt:lpstr>Attention </vt:lpstr>
      <vt:lpstr>Then:</vt:lpstr>
      <vt:lpstr>PowerPoint Presentation</vt:lpstr>
      <vt:lpstr>points on the surface of the airfoil</vt:lpstr>
      <vt:lpstr>The airfoil profile</vt:lpstr>
      <vt:lpstr>Airfoil thickness</vt:lpstr>
      <vt:lpstr>PowerPoint Presentation</vt:lpstr>
      <vt:lpstr>PowerPoint Presentation</vt:lpstr>
      <vt:lpstr>THE AIRFOIL تمرین</vt:lpstr>
      <vt:lpstr>Kutta condition:</vt:lpstr>
      <vt:lpstr>…</vt:lpstr>
      <vt:lpstr>Kutta condition, in brief</vt:lpstr>
      <vt:lpstr>PowerPoint Presentation</vt:lpstr>
      <vt:lpstr>PowerPoint Presentation</vt:lpstr>
      <vt:lpstr>PowerPoint Presentation</vt:lpstr>
      <vt:lpstr>The complex potential</vt:lpstr>
      <vt:lpstr>PowerPoint Presentation</vt:lpstr>
      <vt:lpstr>PowerPoint Presentation</vt:lpstr>
      <vt:lpstr>CIRCULAR-ARC AIRFOIL</vt:lpstr>
      <vt:lpstr>PowerPoint Presentation</vt:lpstr>
      <vt:lpstr>The parametric equation of airfoil in the z plane</vt:lpstr>
      <vt:lpstr>Eliminating R</vt:lpstr>
      <vt:lpstr>Eliminating v</vt:lpstr>
      <vt:lpstr>PowerPoint Presentation</vt:lpstr>
      <vt:lpstr>Arc airfoil characteristics </vt:lpstr>
      <vt:lpstr>The arc airfoil curve</vt:lpstr>
      <vt:lpstr>Plot of arc airfoil تمرین</vt:lpstr>
      <vt:lpstr>Kutta condition and lift coefficient:</vt:lpstr>
      <vt:lpstr>The complex potential of the arc airfoil:</vt:lpstr>
      <vt:lpstr>JOUKOWSKI AIRFOIL</vt:lpstr>
      <vt:lpstr>JOUKOWSKI AIRFOIL</vt:lpstr>
      <vt:lpstr>Lift and lift coefficient</vt:lpstr>
      <vt:lpstr>PowerPoint Presentation</vt:lpstr>
      <vt:lpstr>Three-Dimensional Potential Flows</vt:lpstr>
      <vt:lpstr>Introduction  </vt:lpstr>
      <vt:lpstr>Spherical coordinate</vt:lpstr>
      <vt:lpstr>Velocity potential for axisymmetric flow</vt:lpstr>
      <vt:lpstr>The Laplace equation</vt:lpstr>
      <vt:lpstr>STOKES’ STREAM FUNCTION</vt:lpstr>
      <vt:lpstr>Flow rate:</vt:lpstr>
      <vt:lpstr>PowerPoint Presentation</vt:lpstr>
      <vt:lpstr>SOLUTIONOF THE POTENTIAL EQUATION</vt:lpstr>
      <vt:lpstr>PowerPoint Presentation</vt:lpstr>
      <vt:lpstr>Solutions of the two equations</vt:lpstr>
      <vt:lpstr>PowerPoint Presentation</vt:lpstr>
      <vt:lpstr>UNIFORM FLOW</vt:lpstr>
      <vt:lpstr>Streamline of uniform flow</vt:lpstr>
      <vt:lpstr>PowerPoint Presentation</vt:lpstr>
      <vt:lpstr>SOURCE AND SINK</vt:lpstr>
      <vt:lpstr>Calculating B0 according to flow rate</vt:lpstr>
      <vt:lpstr>Doublet </vt:lpstr>
      <vt:lpstr>FLOWDUE TO A DOUBLET</vt:lpstr>
      <vt:lpstr>PowerPoint Presentation</vt:lpstr>
      <vt:lpstr>PowerPoint Presentation</vt:lpstr>
      <vt:lpstr>PowerPoint Presentation</vt:lpstr>
      <vt:lpstr>Determining ψ</vt:lpstr>
      <vt:lpstr>…</vt:lpstr>
      <vt:lpstr>…</vt:lpstr>
      <vt:lpstr>FLOWAROUNDA SPHERE</vt:lpstr>
      <vt:lpstr>Ψ=0 is the sphere suface</vt:lpstr>
      <vt:lpstr>φ</vt:lpstr>
      <vt:lpstr>Part III. Viscous Flows of Incompressible Fluids</vt:lpstr>
      <vt:lpstr>Governing equation in this part</vt:lpstr>
      <vt:lpstr>COUETTE FLOW</vt:lpstr>
      <vt:lpstr>Case 1:</vt:lpstr>
      <vt:lpstr>Governing equations for Newtonian fluids</vt:lpstr>
      <vt:lpstr>:solution</vt:lpstr>
      <vt:lpstr>Boundary conditions:</vt:lpstr>
      <vt:lpstr>Case 2.</vt:lpstr>
      <vt:lpstr>Governing equations for Newtonian fluids</vt:lpstr>
      <vt:lpstr>Governing equations  and solution</vt:lpstr>
      <vt:lpstr>B.C.</vt:lpstr>
      <vt:lpstr>CASE 3</vt:lpstr>
      <vt:lpstr>Solution: superposition</vt:lpstr>
      <vt:lpstr>PowerPoint Presentation</vt:lpstr>
      <vt:lpstr>POISEUILLE FLOW</vt:lpstr>
      <vt:lpstr>PowerPoint Presentation</vt:lpstr>
      <vt:lpstr>PowerPoint Presentation</vt:lpstr>
      <vt:lpstr>Governing equations for Newtonian fluids</vt:lpstr>
      <vt:lpstr>Governing equations</vt:lpstr>
      <vt:lpstr>Solution for circular cross section</vt:lpstr>
      <vt:lpstr>B.C.</vt:lpstr>
      <vt:lpstr>SOLUTION FOR ELLIPTIC</vt:lpstr>
      <vt:lpstr>STOKES’ FIRST PROBLEM</vt:lpstr>
      <vt:lpstr>Conditions:</vt:lpstr>
      <vt:lpstr>STOKES’ FIRST PROBLEM</vt:lpstr>
      <vt:lpstr>PowerPoint Presentation</vt:lpstr>
      <vt:lpstr>Governing equations for Newtonian fluids</vt:lpstr>
      <vt:lpstr>G.E. and B.C.</vt:lpstr>
      <vt:lpstr>SIMILARITY SOLUTION</vt:lpstr>
      <vt:lpstr>PowerPoint Presentation</vt:lpstr>
      <vt:lpstr>PowerPoint Presentation</vt:lpstr>
      <vt:lpstr>Determining α</vt:lpstr>
      <vt:lpstr>the differential equation to be solved</vt:lpstr>
      <vt:lpstr>Solution of the equation:</vt:lpstr>
      <vt:lpstr>Applying the B.C. and I.C.</vt:lpstr>
      <vt:lpstr>PowerPoint Presentation</vt:lpstr>
      <vt:lpstr>Thickness of the layer affected by the  plate motion</vt:lpstr>
      <vt:lpstr>STOKES’ SECOND PROBLEM</vt:lpstr>
      <vt:lpstr>PowerPoint Presentation</vt:lpstr>
      <vt:lpstr>G.E. and I.C.</vt:lpstr>
      <vt:lpstr>Solution</vt:lpstr>
      <vt:lpstr>PowerPoint Presentation</vt:lpstr>
      <vt:lpstr>Applying boundary conditions</vt:lpstr>
      <vt:lpstr>….</vt:lpstr>
      <vt:lpstr>Thickness of the layer affected by the  plate motion</vt:lpstr>
      <vt:lpstr>Pulsating flow between parallel surfaces</vt:lpstr>
      <vt:lpstr>G.E. and B.C.</vt:lpstr>
      <vt:lpstr>PowerPoint Presentation</vt:lpstr>
      <vt:lpstr>SOLUTION:</vt:lpstr>
      <vt:lpstr>Applying boundary condition</vt:lpstr>
      <vt:lpstr>FINALLY</vt:lpstr>
      <vt:lpstr>PowerPoint Presentation</vt:lpstr>
      <vt:lpstr>تمرین</vt:lpstr>
      <vt:lpstr>Flow Over A Porous Wall</vt:lpstr>
      <vt:lpstr>Problem description</vt:lpstr>
      <vt:lpstr>PowerPoint Presentation</vt:lpstr>
      <vt:lpstr>PowerPoint Presentation</vt:lpstr>
      <vt:lpstr>PowerPoint Presentation</vt:lpstr>
      <vt:lpstr>B.C.</vt:lpstr>
      <vt:lpstr>PowerPoint Presentation</vt:lpstr>
      <vt:lpstr>Solution and applying the B.C.</vt:lpstr>
      <vt:lpstr>Thickness of the layer affected by VISCOSITY</vt:lpstr>
      <vt:lpstr>HOME WORK 1,2,4,5,8,10</vt:lpstr>
      <vt:lpstr>Low-Reynolds-Number Solutions</vt:lpstr>
      <vt:lpstr>THE STOKESAPPROXIMATION</vt:lpstr>
      <vt:lpstr>Substituting into the N.S. equation</vt:lpstr>
      <vt:lpstr>Alternative form of Stokes eq.</vt:lpstr>
      <vt:lpstr>UNIFORM FLOW</vt:lpstr>
      <vt:lpstr>DOUBLET</vt:lpstr>
      <vt:lpstr>The doublet solution in potential flow</vt:lpstr>
      <vt:lpstr>ROTLET</vt:lpstr>
      <vt:lpstr>Velocity and pressure of ROTLET</vt:lpstr>
      <vt:lpstr>PowerPoint Presentation</vt:lpstr>
      <vt:lpstr>Force and moment by a ROTLET</vt:lpstr>
      <vt:lpstr>F=0</vt:lpstr>
      <vt:lpstr>Moment</vt:lpstr>
      <vt:lpstr>After simplifications and mathematic works…</vt:lpstr>
      <vt:lpstr>PowerPoint Presentation</vt:lpstr>
      <vt:lpstr>STOKESLET</vt:lpstr>
      <vt:lpstr>Force exerted by a SOKESLET on the fluid</vt:lpstr>
      <vt:lpstr>Mathematical works</vt:lpstr>
      <vt:lpstr>PowerPoint Presentation</vt:lpstr>
      <vt:lpstr>PowerPoint Presentation</vt:lpstr>
      <vt:lpstr>ROTATING SPHERE IN A FLUID</vt:lpstr>
      <vt:lpstr>Applying B.C.</vt:lpstr>
      <vt:lpstr>Moment exerted on the sphere by the fluid</vt:lpstr>
      <vt:lpstr>UNIFORM FLOW PASTA SPHERE</vt:lpstr>
      <vt:lpstr>Applying B.C.</vt:lpstr>
      <vt:lpstr>PowerPoint Presentation</vt:lpstr>
      <vt:lpstr>STOKES DRAG LAW</vt:lpstr>
      <vt:lpstr>PowerPoint Presentation</vt:lpstr>
      <vt:lpstr>Boundary Layers</vt:lpstr>
      <vt:lpstr>B.L.</vt:lpstr>
      <vt:lpstr>PowerPoint Presentation</vt:lpstr>
      <vt:lpstr>BOUNDARY-LAYER THICKNESSES</vt:lpstr>
      <vt:lpstr>displacement thickness</vt:lpstr>
      <vt:lpstr>PowerPoint Presentation</vt:lpstr>
      <vt:lpstr>PowerPoint Presentation</vt:lpstr>
      <vt:lpstr>Mathematical displacement thickness </vt:lpstr>
      <vt:lpstr>PowerPoint Presentation</vt:lpstr>
      <vt:lpstr>momentum thickness θ</vt:lpstr>
      <vt:lpstr>THE BOUNDARY-LAYER EQUATIONS</vt:lpstr>
      <vt:lpstr>PowerPoint Presentation</vt:lpstr>
      <vt:lpstr>Scale analysis</vt:lpstr>
      <vt:lpstr>Scale analysis</vt:lpstr>
      <vt:lpstr>First result</vt:lpstr>
      <vt:lpstr>N.S. in x and y directions</vt:lpstr>
      <vt:lpstr>….</vt:lpstr>
      <vt:lpstr>In addition</vt:lpstr>
      <vt:lpstr>Boundary layer eq.</vt:lpstr>
      <vt:lpstr>BLASIUS SOLUTION</vt:lpstr>
      <vt:lpstr>Solution </vt:lpstr>
      <vt:lpstr>Similarity solution</vt:lpstr>
      <vt:lpstr>PowerPoint Presentation</vt:lpstr>
      <vt:lpstr>PowerPoint Presentation</vt:lpstr>
      <vt:lpstr>PowerPoint Presentation</vt:lpstr>
      <vt:lpstr>The stream function</vt:lpstr>
      <vt:lpstr>Shear stress on the wall</vt:lpstr>
      <vt:lpstr>Drag coefficient</vt:lpstr>
      <vt:lpstr>Boundary layer thickness</vt:lpstr>
      <vt:lpstr>Displacement and momentum thickness</vt:lpstr>
      <vt:lpstr>پروژه:</vt:lpstr>
      <vt:lpstr>FALKNER-SKAN SOLUTIONS</vt:lpstr>
      <vt:lpstr>Look for general similarity solutions of the form</vt:lpstr>
      <vt:lpstr>PowerPoint Presentation</vt:lpstr>
      <vt:lpstr>PowerPoint Presentation</vt:lpstr>
      <vt:lpstr>PowerPoint Presentation</vt:lpstr>
      <vt:lpstr>PowerPoint Presentation</vt:lpstr>
      <vt:lpstr>Solution procedure</vt:lpstr>
      <vt:lpstr>PowerPoint Presentation</vt:lpstr>
      <vt:lpstr>FLOW OVER A WEDGE</vt:lpstr>
      <vt:lpstr>PowerPoint Presentation</vt:lpstr>
      <vt:lpstr>PowerPoint Presentation</vt:lpstr>
      <vt:lpstr>the problem to be solved for the function f is</vt:lpstr>
      <vt:lpstr>PowerPoint Presentation</vt:lpstr>
      <vt:lpstr>STAGNATION-POINT FLOW</vt:lpstr>
      <vt:lpstr>Solution:</vt:lpstr>
      <vt:lpstr>FLOW IN A CONVERGENT CHANNEL</vt:lpstr>
      <vt:lpstr>PowerPoint Presentation</vt:lpstr>
      <vt:lpstr>PowerPoint Presentation</vt:lpstr>
      <vt:lpstr>GENERAL MOMENTUM INTEGRAL</vt:lpstr>
      <vt:lpstr>PowerPoint Presentation</vt:lpstr>
      <vt:lpstr>PowerPoint Presentation</vt:lpstr>
      <vt:lpstr>PowerPoint Presentation</vt:lpstr>
      <vt:lpstr>PowerPoint Presentation</vt:lpstr>
      <vt:lpstr>KARMAN-POHLHAUSEN APPROXIMATION</vt:lpstr>
      <vt:lpstr>PowerPoint Presentation</vt:lpstr>
      <vt:lpstr>B.C.</vt:lpstr>
      <vt:lpstr>Applying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Substituting the previous terms in the momentum integral equation</vt:lpstr>
      <vt:lpstr>PowerPoint Presentation</vt:lpstr>
      <vt:lpstr>PowerPoint Presentation</vt:lpstr>
      <vt:lpstr>PowerPoint Presentation</vt:lpstr>
      <vt:lpstr>PowerPoint Presentation</vt:lpstr>
      <vt:lpstr>PowerPoint Presentation</vt:lpstr>
      <vt:lpstr>Procedure:</vt:lpstr>
      <vt:lpstr>results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masood</dc:creator>
  <cp:lastModifiedBy>Royal</cp:lastModifiedBy>
  <cp:revision>273</cp:revision>
  <dcterms:created xsi:type="dcterms:W3CDTF">2016-02-14T07:06:32Z</dcterms:created>
  <dcterms:modified xsi:type="dcterms:W3CDTF">2021-12-26T14:03:51Z</dcterms:modified>
</cp:coreProperties>
</file>