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65" r:id="rId12"/>
    <p:sldId id="274" r:id="rId13"/>
    <p:sldId id="275" r:id="rId14"/>
    <p:sldId id="267" r:id="rId15"/>
    <p:sldId id="268" r:id="rId16"/>
    <p:sldId id="276" r:id="rId17"/>
    <p:sldId id="277" r:id="rId18"/>
    <p:sldId id="278" r:id="rId19"/>
    <p:sldId id="270" r:id="rId20"/>
    <p:sldId id="271" r:id="rId21"/>
    <p:sldId id="279" r:id="rId22"/>
    <p:sldId id="280" r:id="rId23"/>
    <p:sldId id="281" r:id="rId24"/>
    <p:sldId id="283" r:id="rId25"/>
    <p:sldId id="284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A13FF-DC71-4FE0-ADD9-DDDB5129E78B}" type="datetimeFigureOut">
              <a:rPr lang="en-CA" smtClean="0"/>
              <a:t>15/09/2015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5BD8C-A0FE-4DEC-AE96-70695E98569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0119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EA12-CA1A-423D-8D29-FA6D1C954155}" type="datetime1">
              <a:rPr lang="en-CA" smtClean="0"/>
              <a:t>15/09/2015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A34A-E4B0-4236-891B-8C4580FE3B9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6153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C3DAA-2794-4C74-9213-76F8E8F75A62}" type="datetime1">
              <a:rPr lang="en-CA" smtClean="0"/>
              <a:t>15/09/2015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A34A-E4B0-4236-891B-8C4580FE3B9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0670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3E63-4771-4BE0-A2E0-194BBD33B8D7}" type="datetime1">
              <a:rPr lang="en-CA" smtClean="0"/>
              <a:t>15/09/2015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A34A-E4B0-4236-891B-8C4580FE3B9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322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4454C-9CD1-4367-AF91-1EBA5956D39D}" type="datetime1">
              <a:rPr lang="en-CA" smtClean="0"/>
              <a:t>15/09/2015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A34A-E4B0-4236-891B-8C4580FE3B9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6235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9F3D-29B8-4A91-8059-6FBB548A10A6}" type="datetime1">
              <a:rPr lang="en-CA" smtClean="0"/>
              <a:t>15/09/2015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A34A-E4B0-4236-891B-8C4580FE3B9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8807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04CE-5B4E-4006-8F4C-2C7735F77D42}" type="datetime1">
              <a:rPr lang="en-CA" smtClean="0"/>
              <a:t>15/09/2015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A34A-E4B0-4236-891B-8C4580FE3B9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578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2D38-D72A-4D84-B2FB-4C956AB4D2AC}" type="datetime1">
              <a:rPr lang="en-CA" smtClean="0"/>
              <a:t>15/09/2015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A34A-E4B0-4236-891B-8C4580FE3B9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3931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90F8-C4E1-404B-89AC-FFCF1F0F743A}" type="datetime1">
              <a:rPr lang="en-CA" smtClean="0"/>
              <a:t>15/09/2015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A34A-E4B0-4236-891B-8C4580FE3B9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1016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BDFE-1E02-49AA-95E3-F77888AA9479}" type="datetime1">
              <a:rPr lang="en-CA" smtClean="0"/>
              <a:t>15/09/2015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A34A-E4B0-4236-891B-8C4580FE3B9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7965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3C37-B28E-4B28-8F40-90D202F77AEB}" type="datetime1">
              <a:rPr lang="en-CA" smtClean="0"/>
              <a:t>15/09/2015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A34A-E4B0-4236-891B-8C4580FE3B9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3096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759A-254E-449C-BE17-E72600676081}" type="datetime1">
              <a:rPr lang="en-CA" smtClean="0"/>
              <a:t>15/09/2015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A34A-E4B0-4236-891B-8C4580FE3B9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4192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B666F-95D6-4B14-8B99-6D085ED857EB}" type="datetime1">
              <a:rPr lang="en-CA" smtClean="0"/>
              <a:t>15/09/2015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FA34A-E4B0-4236-891B-8C4580FE3B9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713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9750"/>
            <a:ext cx="7772400" cy="230505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Adaptive Dynamic Programing (ADP) for continuous-time systems: A literature review</a:t>
            </a:r>
            <a:r>
              <a:rPr lang="en-CA" b="1" dirty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CA" b="1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endParaRPr lang="en-CA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Yazdan Batmani</a:t>
            </a:r>
            <a:endParaRPr lang="en-CA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A34A-E4B0-4236-891B-8C4580FE3B90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917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A34A-E4B0-4236-891B-8C4580FE3B90}" type="slidenum">
              <a:rPr lang="en-CA" smtClean="0"/>
              <a:t>10</a:t>
            </a:fld>
            <a:endParaRPr lang="en-CA"/>
          </a:p>
        </p:txBody>
      </p:sp>
      <p:grpSp>
        <p:nvGrpSpPr>
          <p:cNvPr id="4" name="Group 3"/>
          <p:cNvGrpSpPr/>
          <p:nvPr/>
        </p:nvGrpSpPr>
        <p:grpSpPr>
          <a:xfrm>
            <a:off x="1741529" y="762000"/>
            <a:ext cx="5573671" cy="5029200"/>
            <a:chOff x="1741529" y="762000"/>
            <a:chExt cx="5573671" cy="50292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1529" y="762000"/>
              <a:ext cx="5573671" cy="502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Oval 2"/>
            <p:cNvSpPr/>
            <p:nvPr/>
          </p:nvSpPr>
          <p:spPr>
            <a:xfrm>
              <a:off x="4528364" y="3962400"/>
              <a:ext cx="1262836" cy="990600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62433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Example</a:t>
            </a:r>
            <a:endParaRPr lang="en-CA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CA" sz="240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CA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CA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CA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</a:rPr>
                        <m:t>𝑢</m:t>
                      </m:r>
                      <m:r>
                        <a:rPr lang="en-US" sz="2400" i="1">
                          <a:latin typeface="Cambria Math"/>
                        </a:rPr>
                        <m:t>,</m:t>
                      </m:r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acc>
                        <m:accPr>
                          <m:chr m:val="̇"/>
                          <m:ctrlPr>
                            <a:rPr lang="en-CA" sz="2400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CA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2</m:t>
                      </m:r>
                      <m:sSub>
                        <m:sSubPr>
                          <m:ctrlPr>
                            <a:rPr lang="en-CA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−</m:t>
                      </m:r>
                      <m:r>
                        <a:rPr lang="en-US" sz="2400" i="1">
                          <a:latin typeface="Cambria Math"/>
                        </a:rPr>
                        <m:t>4</m:t>
                      </m:r>
                      <m:sSub>
                        <m:sSubPr>
                          <m:ctrlPr>
                            <a:rPr lang="en-CA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A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CA" sz="2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CA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𝑅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1</m:t>
                    </m:r>
                    <m:r>
                      <a:rPr lang="en-US" sz="2400" i="1">
                        <a:latin typeface="Cambria Math"/>
                      </a:rPr>
                      <m:t>, </m:t>
                    </m:r>
                    <m:r>
                      <a:rPr lang="en-US" sz="2400" i="1">
                        <a:latin typeface="Cambria Math"/>
                      </a:rPr>
                      <m:t>𝑄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𝐼</m:t>
                    </m:r>
                    <m:r>
                      <a:rPr lang="en-US" sz="2400" i="1">
                        <a:latin typeface="Cambria Math"/>
                      </a:rPr>
                      <m:t>, </m:t>
                    </m:r>
                    <m:r>
                      <a:rPr lang="en-US" sz="2400" i="1">
                        <a:latin typeface="Cambria Math"/>
                      </a:rPr>
                      <m:t>𝑇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0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05</m:t>
                    </m:r>
                  </m:oMath>
                </a14:m>
                <a:endParaRPr lang="en-CA" sz="2400" dirty="0" smtClean="0"/>
              </a:p>
              <a:p>
                <a:pPr marL="0" indent="0">
                  <a:buNone/>
                </a:pPr>
                <a:endParaRPr lang="en-CA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A34A-E4B0-4236-891B-8C4580FE3B90}" type="slidenum">
              <a:rPr lang="en-CA" smtClean="0"/>
              <a:t>11</a:t>
            </a:fld>
            <a:endParaRPr lang="en-CA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514600"/>
            <a:ext cx="5257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A34A-E4B0-4236-891B-8C4580FE3B90}" type="slidenum">
              <a:rPr lang="en-CA" smtClean="0"/>
              <a:t>12</a:t>
            </a:fld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143000"/>
            <a:ext cx="54864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A34A-E4B0-4236-891B-8C4580FE3B90}" type="slidenum">
              <a:rPr lang="en-CA" smtClean="0"/>
              <a:t>13</a:t>
            </a:fld>
            <a:endParaRPr lang="en-CA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38200"/>
            <a:ext cx="54864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12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Optimal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tracking problem for linear systems with unknown 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dynamics</a:t>
            </a:r>
            <a:endParaRPr lang="en-CA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CA" sz="28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</m:acc>
                      <m:d>
                        <m:dPr>
                          <m:ctrlPr>
                            <a:rPr lang="en-CA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𝐴𝑥</m:t>
                      </m:r>
                      <m:d>
                        <m:dPr>
                          <m:ctrlPr>
                            <a:rPr lang="en-CA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latin typeface="Cambria Math"/>
                        </a:rPr>
                        <m:t>𝐵𝑢</m:t>
                      </m:r>
                      <m:d>
                        <m:dPr>
                          <m:ctrlPr>
                            <a:rPr lang="en-CA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CA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CA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𝐶𝑥</m:t>
                      </m:r>
                      <m:d>
                        <m:dPr>
                          <m:ctrlPr>
                            <a:rPr lang="en-CA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8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CA" sz="28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𝐹</m:t>
                      </m:r>
                      <m:sSub>
                        <m:sSubPr>
                          <m:ctrlPr>
                            <a:rPr lang="en-CA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2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𝐽</m:t>
                      </m:r>
                      <m:r>
                        <a:rPr lang="en-US" sz="2800" i="1">
                          <a:latin typeface="Cambria Math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CA" sz="2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CA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𝛾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d>
                            <m:dPr>
                              <m:ctrlPr>
                                <a:rPr lang="en-CA" sz="28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CA" sz="2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CA" sz="28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𝑦</m:t>
                                      </m:r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CA" sz="28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en-CA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CA" sz="2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CA" sz="2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/>
                                </a:rPr>
                                <m:t>𝑅𝑢</m:t>
                              </m:r>
                            </m:e>
                          </m:d>
                          <m:r>
                            <a:rPr lang="en-US" sz="2800" i="1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800" dirty="0" smtClean="0"/>
              </a:p>
              <a:p>
                <a:r>
                  <a:rPr lang="en-US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New state variables and control input: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𝑋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CA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𝛾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CA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CA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CA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CA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, </m:t>
                      </m:r>
                      <m:r>
                        <a:rPr lang="en-US" i="1">
                          <a:latin typeface="Cambria Math"/>
                        </a:rPr>
                        <m:t>𝑈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CA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𝛾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A34A-E4B0-4236-891B-8C4580FE3B90}" type="slidenum">
              <a:rPr lang="en-CA" smtClean="0"/>
              <a:t>14</a:t>
            </a:fld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685800" y="1600200"/>
            <a:ext cx="7696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val 5"/>
          <p:cNvSpPr/>
          <p:nvPr/>
        </p:nvSpPr>
        <p:spPr>
          <a:xfrm>
            <a:off x="2133600" y="2933700"/>
            <a:ext cx="990600" cy="952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96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CA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</m:e>
                      </m:acc>
                      <m:d>
                        <m:dPr>
                          <m:ctrlPr>
                            <a:rPr lang="en-CA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𝑇𝑋</m:t>
                      </m:r>
                      <m:d>
                        <m:dPr>
                          <m:ctrlPr>
                            <a:rPr lang="en-CA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CA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en-CA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CA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𝐽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CA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en-CA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CA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CA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/>
                                </a:rPr>
                                <m:t>𝑄</m:t>
                              </m:r>
                              <m:sSub>
                                <m:sSubPr>
                                  <m:ctrlPr>
                                    <a:rPr lang="en-CA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CA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𝑅𝑈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CA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CA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𝐹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𝛾</m:t>
                      </m:r>
                      <m:r>
                        <a:rPr lang="en-US" i="1">
                          <a:latin typeface="Cambria Math"/>
                        </a:rPr>
                        <m:t>𝐼</m:t>
                      </m:r>
                      <m:r>
                        <a:rPr lang="en-US" i="1">
                          <a:latin typeface="Cambria Math"/>
                        </a:rPr>
                        <m:t>, </m:t>
                      </m:r>
                    </m:oMath>
                  </m:oMathPara>
                </a14:m>
                <a:endParaRPr lang="en-US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CA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CA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CA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CA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CA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  <m:r>
                            <a:rPr lang="en-US" i="1">
                              <a:latin typeface="Cambria Math"/>
                            </a:rPr>
                            <m:t> −</m:t>
                          </m:r>
                          <m:r>
                            <a:rPr lang="en-US" i="1">
                              <a:latin typeface="Cambria Math"/>
                            </a:rPr>
                            <m:t>𝐼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Solution: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𝑈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CA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=−</m:t>
                      </m:r>
                      <m:sSup>
                        <m:sSupPr>
                          <m:ctrlPr>
                            <a:rPr lang="en-CA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p>
                      </m:sSup>
                      <m:sSubSup>
                        <m:sSubSupPr>
                          <m:ctrlPr>
                            <a:rPr lang="en-CA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𝑃𝑋</m:t>
                      </m:r>
                      <m:d>
                        <m:dPr>
                          <m:ctrlPr>
                            <a:rPr lang="en-CA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CA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𝑃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𝑃𝑇</m:t>
                      </m:r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𝑃</m:t>
                      </m:r>
                      <m:sSub>
                        <m:sSubPr>
                          <m:ctrlPr>
                            <a:rPr lang="en-CA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CA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p>
                      </m:sSup>
                      <m:sSubSup>
                        <m:sSubSupPr>
                          <m:ctrlPr>
                            <a:rPr lang="en-CA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𝑃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CA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𝑄</m:t>
                      </m:r>
                      <m:sSub>
                        <m:sSubPr>
                          <m:ctrlPr>
                            <a:rPr lang="en-CA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CA" dirty="0" smtClean="0"/>
              </a:p>
              <a:p>
                <a:pPr marL="0" indent="0" algn="just">
                  <a:buNone/>
                </a:pPr>
                <a:r>
                  <a:rPr lang="en-US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Apply </a:t>
                </a:r>
                <a:r>
                  <a:rPr lang="en-US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ADP algorithms developed for solving optimal regulation problems</a:t>
                </a:r>
                <a:endParaRPr lang="en-CA" dirty="0" smtClean="0">
                  <a:latin typeface="Andalus" panose="02020603050405020304" pitchFamily="18" charset="-78"/>
                  <a:cs typeface="Andalus" panose="02020603050405020304" pitchFamily="18" charset="-78"/>
                </a:endParaRPr>
              </a:p>
              <a:p>
                <a:pPr marL="0" indent="0">
                  <a:buNone/>
                </a:pPr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2"/>
                <a:stretch>
                  <a:fillRect l="-1704" r="-1704" b="-244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A34A-E4B0-4236-891B-8C4580FE3B90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96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Example</a:t>
            </a:r>
            <a:endParaRPr lang="en-CA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CA" sz="240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CA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0</m:t>
                      </m:r>
                      <m:r>
                        <a:rPr lang="en-US" sz="2400" i="1">
                          <a:latin typeface="Cambria Math"/>
                        </a:rPr>
                        <m:t>.</m:t>
                      </m:r>
                      <m:r>
                        <a:rPr lang="en-US" sz="2400" i="1">
                          <a:latin typeface="Cambria Math"/>
                        </a:rPr>
                        <m:t>5</m:t>
                      </m:r>
                      <m:sSub>
                        <m:sSubPr>
                          <m:ctrlPr>
                            <a:rPr lang="en-CA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</a:rPr>
                        <m:t>1</m:t>
                      </m:r>
                      <m:r>
                        <a:rPr lang="en-US" sz="2400" i="1">
                          <a:latin typeface="Cambria Math"/>
                        </a:rPr>
                        <m:t>.</m:t>
                      </m:r>
                      <m:r>
                        <a:rPr lang="en-US" sz="2400" i="1">
                          <a:latin typeface="Cambria Math"/>
                        </a:rPr>
                        <m:t>5</m:t>
                      </m:r>
                      <m:sSub>
                        <m:sSubPr>
                          <m:ctrlPr>
                            <a:rPr lang="en-CA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</a:rPr>
                        <m:t>5</m:t>
                      </m:r>
                      <m:r>
                        <a:rPr lang="en-US" sz="2400" i="1">
                          <a:latin typeface="Cambria Math"/>
                        </a:rPr>
                        <m:t>𝑢</m:t>
                      </m:r>
                      <m:r>
                        <a:rPr lang="en-US" sz="2400" i="1">
                          <a:latin typeface="Cambria Math"/>
                        </a:rPr>
                        <m:t>,</m:t>
                      </m:r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acc>
                        <m:accPr>
                          <m:chr m:val="̇"/>
                          <m:ctrlPr>
                            <a:rPr lang="en-CA" sz="2400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CA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2</m:t>
                      </m:r>
                      <m:sSub>
                        <m:sSubPr>
                          <m:ctrlPr>
                            <a:rPr lang="en-CA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−</m:t>
                      </m:r>
                      <m:r>
                        <a:rPr lang="en-US" sz="2400" i="1">
                          <a:latin typeface="Cambria Math"/>
                        </a:rPr>
                        <m:t>2</m:t>
                      </m:r>
                      <m:sSub>
                        <m:sSubPr>
                          <m:ctrlPr>
                            <a:rPr lang="en-CA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sz="2400" i="1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3</m:t>
                    </m:r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CA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CA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𝑅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1</m:t>
                    </m:r>
                    <m:r>
                      <a:rPr lang="en-US" sz="2400" i="1">
                        <a:latin typeface="Cambria Math"/>
                      </a:rPr>
                      <m:t>, </m:t>
                    </m:r>
                    <m:r>
                      <a:rPr lang="en-US" sz="2400" i="1">
                        <a:latin typeface="Cambria Math"/>
                      </a:rPr>
                      <m:t>𝑄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10</m:t>
                    </m:r>
                    <m:r>
                      <a:rPr lang="en-US" sz="2400" i="1">
                        <a:latin typeface="Cambria Math"/>
                      </a:rPr>
                      <m:t>, </m:t>
                    </m:r>
                    <m:r>
                      <a:rPr lang="en-US" sz="2400" i="1">
                        <a:latin typeface="Cambria Math"/>
                      </a:rPr>
                      <m:t>𝑇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0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05</m:t>
                    </m:r>
                  </m:oMath>
                </a14:m>
                <a:endParaRPr lang="en-CA" sz="2400" dirty="0" smtClean="0"/>
              </a:p>
              <a:p>
                <a:pPr marL="0" indent="0">
                  <a:buNone/>
                </a:pPr>
                <a:endParaRPr lang="en-CA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A34A-E4B0-4236-891B-8C4580FE3B90}" type="slidenum">
              <a:rPr lang="en-CA" smtClean="0"/>
              <a:t>16</a:t>
            </a:fld>
            <a:endParaRPr lang="en-CA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667000"/>
            <a:ext cx="540575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63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A34A-E4B0-4236-891B-8C4580FE3B90}" type="slidenum">
              <a:rPr lang="en-CA" smtClean="0"/>
              <a:t>17</a:t>
            </a:fld>
            <a:endParaRPr lang="en-CA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066800"/>
            <a:ext cx="54864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9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A34A-E4B0-4236-891B-8C4580FE3B90}" type="slidenum">
              <a:rPr lang="en-CA" smtClean="0"/>
              <a:t>18</a:t>
            </a:fld>
            <a:endParaRPr lang="en-CA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95400"/>
            <a:ext cx="54864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9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3600" b="0" i="1">
                            <a:latin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3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 regulation problem for linear systems with unknown dynamics</a:t>
                </a:r>
                <a:endParaRPr lang="en-CA" sz="3600" dirty="0">
                  <a:latin typeface="Andalus" panose="02020603050405020304" pitchFamily="18" charset="-78"/>
                  <a:cs typeface="Andalus" panose="02020603050405020304" pitchFamily="18" charset="-78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9043" r="-2000" b="-2180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CA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𝐴𝑥</m:t>
                      </m:r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CA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𝑢</m:t>
                      </m:r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CA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𝑤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𝐽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CA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en-CA" sz="24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CA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CA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𝜏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/>
                                </a:rPr>
                                <m:t>𝑄𝑥</m:t>
                              </m:r>
                              <m:d>
                                <m:dPr>
                                  <m:ctrlPr>
                                    <a:rPr lang="en-CA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𝜏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CA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CA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𝜏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/>
                                </a:rPr>
                                <m:t>𝑅𝑢</m:t>
                              </m:r>
                              <m:d>
                                <m:dPr>
                                  <m:ctrlPr>
                                    <a:rPr lang="en-CA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𝜏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CA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CA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CA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𝜏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CA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𝜏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𝑑</m:t>
                          </m:r>
                          <m:r>
                            <a:rPr lang="en-US" sz="2400" i="1">
                              <a:latin typeface="Cambria Math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US" sz="2400" dirty="0" smtClean="0"/>
              </a:p>
              <a:p>
                <a:endParaRPr lang="en-US" sz="2400" dirty="0" smtClean="0"/>
              </a:p>
              <a:p>
                <a:r>
                  <a:rPr lang="en-US" sz="2400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Solution: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CA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=−</m:t>
                      </m:r>
                      <m:sSup>
                        <m:sSupPr>
                          <m:ctrlPr>
                            <a:rPr lang="en-CA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𝐾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CA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CA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𝑤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CA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CA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𝐿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CA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𝐾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CA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p>
                      </m:sSup>
                      <m:sSubSup>
                        <m:sSubSupPr>
                          <m:ctrlPr>
                            <a:rPr lang="en-CA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𝑇</m:t>
                          </m:r>
                        </m:sup>
                      </m:sSubSup>
                      <m:r>
                        <a:rPr lang="en-US" sz="2400" i="1"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𝐿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CA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𝛾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p>
                      </m:sSup>
                      <m:sSubSup>
                        <m:sSubSupPr>
                          <m:ctrlPr>
                            <a:rPr lang="en-CA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𝑇</m:t>
                          </m:r>
                        </m:sup>
                      </m:sSubSup>
                      <m:r>
                        <a:rPr lang="en-US" sz="2400" i="1"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US" sz="2400" dirty="0" smtClean="0">
                  <a:latin typeface="Andalus" panose="02020603050405020304" pitchFamily="18" charset="-78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𝑃</m:t>
                      </m:r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</a:rPr>
                        <m:t>𝑃𝐴</m:t>
                      </m:r>
                      <m:r>
                        <a:rPr lang="en-US" sz="2400" i="1">
                          <a:latin typeface="Cambria Math"/>
                        </a:rPr>
                        <m:t>−</m:t>
                      </m:r>
                      <m:r>
                        <a:rPr lang="en-US" sz="2400" i="1">
                          <a:latin typeface="Cambria Math"/>
                        </a:rPr>
                        <m:t>𝑃</m:t>
                      </m:r>
                      <m:sSub>
                        <m:sSubPr>
                          <m:ctrlPr>
                            <a:rPr lang="en-CA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CA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p>
                      </m:sSup>
                      <m:sSubSup>
                        <m:sSubSupPr>
                          <m:ctrlPr>
                            <a:rPr lang="en-CA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𝑇</m:t>
                          </m:r>
                        </m:sup>
                      </m:sSubSup>
                      <m:r>
                        <a:rPr lang="en-US" sz="2400" i="1">
                          <a:latin typeface="Cambria Math"/>
                        </a:rPr>
                        <m:t>𝑃</m:t>
                      </m:r>
                      <m:r>
                        <a:rPr lang="en-US" sz="24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CA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𝛾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𝑃</m:t>
                      </m:r>
                      <m:sSub>
                        <m:sSubPr>
                          <m:ctrlPr>
                            <a:rPr lang="en-CA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CA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𝑇</m:t>
                          </m:r>
                        </m:sup>
                      </m:sSubSup>
                      <m:r>
                        <a:rPr lang="en-US" sz="2400" i="1">
                          <a:latin typeface="Cambria Math"/>
                        </a:rPr>
                        <m:t>𝑃</m:t>
                      </m:r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</a:rPr>
                        <m:t>𝑄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CA" sz="2400" dirty="0" smtClean="0">
                  <a:latin typeface="Andalus" panose="02020603050405020304" pitchFamily="18" charset="-78"/>
                  <a:cs typeface="Andalus" panose="02020603050405020304" pitchFamily="18" charset="-78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CA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CA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CA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CA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𝑃𝑥</m:t>
                      </m:r>
                      <m:d>
                        <m:dPr>
                          <m:ctrlPr>
                            <a:rPr lang="en-CA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CA" sz="2400" dirty="0">
                  <a:latin typeface="Andalus" panose="02020603050405020304" pitchFamily="18" charset="-78"/>
                  <a:cs typeface="Andalus" panose="02020603050405020304" pitchFamily="18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A34A-E4B0-4236-891B-8C4580FE3B90}" type="slidenum">
              <a:rPr lang="en-CA" smtClean="0"/>
              <a:t>19</a:t>
            </a:fld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762000" y="1524000"/>
            <a:ext cx="7543800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96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Outline</a:t>
            </a:r>
            <a:endParaRPr lang="en-CA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b="1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An introduction to the ADP</a:t>
                </a:r>
              </a:p>
              <a:p>
                <a:pPr lvl="0"/>
                <a:r>
                  <a:rPr lang="en-US" b="1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Selected </a:t>
                </a:r>
                <a:r>
                  <a:rPr lang="en-US" b="1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ADPs</a:t>
                </a:r>
                <a:endParaRPr lang="en-CA" dirty="0">
                  <a:latin typeface="Andalus" panose="02020603050405020304" pitchFamily="18" charset="-78"/>
                  <a:cs typeface="Andalus" panose="02020603050405020304" pitchFamily="18" charset="-78"/>
                </a:endParaRPr>
              </a:p>
              <a:p>
                <a:r>
                  <a:rPr lang="en-US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Optimal regulation problem for linear systems with unknown dynamics</a:t>
                </a:r>
                <a:endParaRPr lang="en-CA" dirty="0">
                  <a:latin typeface="Andalus" panose="02020603050405020304" pitchFamily="18" charset="-78"/>
                  <a:cs typeface="Andalus" panose="02020603050405020304" pitchFamily="18" charset="-78"/>
                </a:endParaRPr>
              </a:p>
              <a:p>
                <a:r>
                  <a:rPr lang="en-US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Optimal </a:t>
                </a:r>
                <a:r>
                  <a:rPr lang="en-US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tracking problem </a:t>
                </a:r>
                <a:r>
                  <a:rPr lang="en-US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for linear systems with unknown dynamics</a:t>
                </a:r>
                <a:endParaRPr lang="en-CA" dirty="0">
                  <a:latin typeface="Andalus" panose="02020603050405020304" pitchFamily="18" charset="-78"/>
                  <a:cs typeface="Andalus" panose="02020603050405020304" pitchFamily="18" charset="-78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 control </a:t>
                </a:r>
                <a:r>
                  <a:rPr lang="en-US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for linear systems with unknown </a:t>
                </a:r>
                <a:r>
                  <a:rPr lang="en-US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dynamics</a:t>
                </a:r>
              </a:p>
              <a:p>
                <a:r>
                  <a:rPr lang="en-US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Optimal regulation problem for </a:t>
                </a:r>
                <a:r>
                  <a:rPr lang="en-US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nonlinear </a:t>
                </a:r>
                <a:r>
                  <a:rPr lang="en-US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systems with unknown dynamics</a:t>
                </a:r>
                <a:endParaRPr lang="en-CA" dirty="0">
                  <a:latin typeface="Andalus" panose="02020603050405020304" pitchFamily="18" charset="-78"/>
                  <a:cs typeface="Andalus" panose="02020603050405020304" pitchFamily="18" charset="-78"/>
                </a:endParaRPr>
              </a:p>
              <a:p>
                <a:r>
                  <a:rPr lang="en-US" b="1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Recently </a:t>
                </a:r>
                <a:r>
                  <a:rPr lang="en-US" b="1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developed ADP </a:t>
                </a:r>
                <a:r>
                  <a:rPr lang="en-US" b="1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algorithms</a:t>
                </a:r>
                <a:endParaRPr lang="en-CA" dirty="0">
                  <a:latin typeface="Andalus" panose="02020603050405020304" pitchFamily="18" charset="-78"/>
                  <a:cs typeface="Andalus" panose="02020603050405020304" pitchFamily="18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022" r="-118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A34A-E4B0-4236-891B-8C4580FE3B90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091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en-US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The problem is equivalent to </a:t>
                </a:r>
                <a:r>
                  <a:rPr lang="en-US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an optimal regulation problem for a linear system with state and input matrices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 and weighing matrices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ℛ</m:t>
                    </m:r>
                  </m:oMath>
                </a14:m>
                <a:endParaRPr lang="en-US" i="1" dirty="0" smtClean="0">
                  <a:latin typeface="Andalus" panose="02020603050405020304" pitchFamily="18" charset="-78"/>
                  <a:cs typeface="Andalus" panose="02020603050405020304" pitchFamily="18" charset="-78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𝐵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CA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CA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ℛ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𝑑𝑖𝑎𝑔</m:t>
                      </m:r>
                      <m:d>
                        <m:dPr>
                          <m:ctrlPr>
                            <a:rPr lang="en-CA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CA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𝐼</m:t>
                          </m:r>
                        </m:e>
                      </m:d>
                    </m:oMath>
                  </m:oMathPara>
                </a14:m>
                <a:endParaRPr lang="en-CA" dirty="0" smtClean="0"/>
              </a:p>
              <a:p>
                <a:pPr marL="0" indent="0">
                  <a:buNone/>
                </a:pPr>
                <a:r>
                  <a:rPr lang="en-US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Apply ADP algorithms developed for solving optimal regulation problems</a:t>
                </a:r>
                <a:endParaRPr lang="en-CA" dirty="0" smtClean="0">
                  <a:latin typeface="Andalus" panose="02020603050405020304" pitchFamily="18" charset="-78"/>
                  <a:cs typeface="Andalus" panose="02020603050405020304" pitchFamily="18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887" r="-185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A34A-E4B0-4236-891B-8C4580FE3B90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96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Example</a:t>
            </a:r>
            <a:endParaRPr lang="en-CA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CA" sz="240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CA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2400" i="1">
                          <a:latin typeface="Cambria Math"/>
                        </a:rPr>
                        <m:t>=−</m:t>
                      </m:r>
                      <m:r>
                        <a:rPr lang="en-US" sz="2400" i="1">
                          <a:latin typeface="Cambria Math"/>
                        </a:rPr>
                        <m:t>1</m:t>
                      </m:r>
                      <m:r>
                        <a:rPr lang="en-US" sz="2400" i="1">
                          <a:latin typeface="Cambria Math"/>
                        </a:rPr>
                        <m:t>.</m:t>
                      </m:r>
                      <m:r>
                        <a:rPr lang="en-US" sz="2400" i="1">
                          <a:latin typeface="Cambria Math"/>
                        </a:rPr>
                        <m:t>01887</m:t>
                      </m:r>
                      <m:sSub>
                        <m:sSubPr>
                          <m:ctrlPr>
                            <a:rPr lang="en-CA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</a:rPr>
                        <m:t>0</m:t>
                      </m:r>
                      <m:r>
                        <a:rPr lang="en-US" sz="2400" i="1">
                          <a:latin typeface="Cambria Math"/>
                        </a:rPr>
                        <m:t>.</m:t>
                      </m:r>
                      <m:r>
                        <a:rPr lang="en-US" sz="2400" i="1">
                          <a:latin typeface="Cambria Math"/>
                        </a:rPr>
                        <m:t>90506</m:t>
                      </m:r>
                      <m:sSub>
                        <m:sSubPr>
                          <m:ctrlPr>
                            <a:rPr lang="en-CA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−</m:t>
                      </m:r>
                      <m:r>
                        <a:rPr lang="en-US" sz="2400" i="1">
                          <a:latin typeface="Cambria Math"/>
                        </a:rPr>
                        <m:t>0</m:t>
                      </m:r>
                      <m:r>
                        <a:rPr lang="en-US" sz="2400" i="1">
                          <a:latin typeface="Cambria Math"/>
                        </a:rPr>
                        <m:t>.</m:t>
                      </m:r>
                      <m:r>
                        <a:rPr lang="en-US" sz="2400" i="1">
                          <a:latin typeface="Cambria Math"/>
                        </a:rPr>
                        <m:t>00215</m:t>
                      </m:r>
                      <m:sSub>
                        <m:sSubPr>
                          <m:ctrlPr>
                            <a:rPr lang="en-CA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</a:rPr>
                        <m:t>𝑢</m:t>
                      </m:r>
                      <m:r>
                        <a:rPr lang="en-US" sz="2400" i="1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CA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CA" sz="2400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CA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0</m:t>
                      </m:r>
                      <m:r>
                        <a:rPr lang="en-US" sz="2400" i="1">
                          <a:latin typeface="Cambria Math"/>
                        </a:rPr>
                        <m:t>.</m:t>
                      </m:r>
                      <m:r>
                        <a:rPr lang="en-US" sz="2400" i="1">
                          <a:latin typeface="Cambria Math"/>
                        </a:rPr>
                        <m:t>82225</m:t>
                      </m:r>
                      <m:sSub>
                        <m:sSubPr>
                          <m:ctrlPr>
                            <a:rPr lang="en-CA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−</m:t>
                      </m:r>
                      <m:r>
                        <a:rPr lang="en-US" sz="2400" i="1">
                          <a:latin typeface="Cambria Math"/>
                        </a:rPr>
                        <m:t>1</m:t>
                      </m:r>
                      <m:r>
                        <a:rPr lang="en-US" sz="2400" i="1">
                          <a:latin typeface="Cambria Math"/>
                        </a:rPr>
                        <m:t>.</m:t>
                      </m:r>
                      <m:r>
                        <a:rPr lang="en-US" sz="2400" i="1">
                          <a:latin typeface="Cambria Math"/>
                        </a:rPr>
                        <m:t>07741</m:t>
                      </m:r>
                      <m:sSub>
                        <m:sSubPr>
                          <m:ctrlPr>
                            <a:rPr lang="en-CA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−</m:t>
                      </m:r>
                      <m:r>
                        <a:rPr lang="en-US" sz="2400" i="1">
                          <a:latin typeface="Cambria Math"/>
                        </a:rPr>
                        <m:t>0</m:t>
                      </m:r>
                      <m:r>
                        <a:rPr lang="en-US" sz="2400" i="1">
                          <a:latin typeface="Cambria Math"/>
                        </a:rPr>
                        <m:t>.</m:t>
                      </m:r>
                      <m:r>
                        <a:rPr lang="en-US" sz="2400" i="1">
                          <a:latin typeface="Cambria Math"/>
                        </a:rPr>
                        <m:t>17555</m:t>
                      </m:r>
                      <m:sSub>
                        <m:sSubPr>
                          <m:ctrlPr>
                            <a:rPr lang="en-CA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CA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CA" sz="2400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CA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  <m:r>
                        <a:rPr lang="en-US" sz="2400" i="1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en-CA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</a:rPr>
                        <m:t>𝑤</m:t>
                      </m:r>
                    </m:oMath>
                  </m:oMathPara>
                </a14:m>
                <a:endParaRPr lang="en-CA" sz="24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CA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𝑅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1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</m:oMath>
                </a14:m>
                <a:endParaRPr lang="en-US" sz="2400" i="1" dirty="0" smtClean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𝑄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𝐼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</m:oMath>
                </a14:m>
                <a:endParaRPr lang="en-US" sz="2400" i="1" dirty="0" smtClean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𝑇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0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05</m:t>
                    </m:r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𝛾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5</m:t>
                    </m:r>
                  </m:oMath>
                </a14:m>
                <a:endParaRPr lang="en-CA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A34A-E4B0-4236-891B-8C4580FE3B90}" type="slidenum">
              <a:rPr lang="en-CA" smtClean="0"/>
              <a:t>21</a:t>
            </a:fld>
            <a:endParaRPr lang="en-CA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743200"/>
            <a:ext cx="540131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1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A34A-E4B0-4236-891B-8C4580FE3B90}" type="slidenum">
              <a:rPr lang="en-CA" smtClean="0"/>
              <a:t>22</a:t>
            </a:fld>
            <a:endParaRPr lang="en-CA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19200"/>
            <a:ext cx="54864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44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A34A-E4B0-4236-891B-8C4580FE3B90}" type="slidenum">
              <a:rPr lang="en-CA" smtClean="0"/>
              <a:t>23</a:t>
            </a:fld>
            <a:endParaRPr lang="en-CA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066800"/>
            <a:ext cx="54864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06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Optimal regulation problem for nonlinear systems with unknown dynamics</a:t>
            </a:r>
            <a:endParaRPr lang="en-CA" sz="3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CA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𝐽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CA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en-CA" sz="24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CA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CA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𝜏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/>
                                </a:rPr>
                                <m:t>𝑄𝑥</m:t>
                              </m:r>
                              <m:d>
                                <m:dPr>
                                  <m:ctrlPr>
                                    <a:rPr lang="en-CA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𝜏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CA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CA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𝜏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/>
                                </a:rPr>
                                <m:t>𝑅𝑢</m:t>
                              </m:r>
                              <m:d>
                                <m:dPr>
                                  <m:ctrlPr>
                                    <a:rPr lang="en-CA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𝜏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𝑑</m:t>
                          </m:r>
                          <m:r>
                            <a:rPr lang="en-US" sz="2400" i="1">
                              <a:latin typeface="Cambria Math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US" sz="2400" dirty="0" smtClean="0"/>
              </a:p>
              <a:p>
                <a:endParaRPr lang="en-US" sz="2400" dirty="0" smtClean="0"/>
              </a:p>
              <a:p>
                <a:r>
                  <a:rPr lang="en-US" sz="2400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Solution: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CA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CA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CA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CA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CA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</m:d>
                      <m:f>
                        <m:fPr>
                          <m:ctrlPr>
                            <a:rPr lang="en-CA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𝜕</m:t>
                          </m:r>
                          <m:r>
                            <a:rPr lang="en-US" sz="2400" i="1">
                              <a:latin typeface="Cambria Math"/>
                            </a:rPr>
                            <m:t>𝑉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𝜕</m:t>
                          </m:r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400" i="1" dirty="0" smtClean="0"/>
              </a:p>
              <a:p>
                <a:pPr marL="0" indent="0">
                  <a:buNone/>
                </a:pPr>
                <a:endParaRPr lang="en-US" sz="200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 smtClean="0"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𝑉</m:t>
                                  </m:r>
                                </m:num>
                                <m:den>
                                  <m:r>
                                    <a:rPr lang="en-US" sz="2400" i="1" smtClean="0"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a:rPr lang="en-US" sz="2400" i="1" smtClean="0"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𝑉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𝑉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</a:rPr>
                        <m:t>𝑄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0</m:t>
                      </m:r>
                      <m:r>
                        <a:rPr lang="en-US" sz="2400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400" b="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400" i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A34A-E4B0-4236-891B-8C4580FE3B90}" type="slidenum">
              <a:rPr lang="en-CA" smtClean="0"/>
              <a:t>24</a:t>
            </a:fld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762000" y="1524000"/>
            <a:ext cx="7543800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762000" y="4572000"/>
            <a:ext cx="7543800" cy="15240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410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2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Vrabie</a:t>
            </a:r>
            <a:r>
              <a:rPr lang="en-CA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&amp; Lewis (2009</a:t>
            </a:r>
            <a:r>
              <a:rPr lang="en-CA" sz="3200" dirty="0">
                <a:latin typeface="Andalus" panose="02020603050405020304" pitchFamily="18" charset="-78"/>
                <a:cs typeface="Andalus" panose="02020603050405020304" pitchFamily="18" charset="-78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algn="just"/>
                <a:r>
                  <a:rPr lang="en-US" sz="2000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Main idea: Solutions of the following equation and the HJB equation are the same: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CA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</a:rPr>
                            <m:t>𝑡</m:t>
                          </m:r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r>
                            <a:rPr lang="en-US" sz="2000" i="1">
                              <a:latin typeface="Cambria Math"/>
                            </a:rPr>
                            <m:t>𝑇</m:t>
                          </m:r>
                        </m:sup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CA" sz="20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CA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𝜏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𝑥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𝜏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CA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𝜏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CA" sz="200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CA" sz="20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𝜏</m:t>
                                      </m:r>
                                    </m:e>
                                  </m:d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𝑅𝑢</m:t>
                                  </m:r>
                                  <m:d>
                                    <m:dPr>
                                      <m:ctrlPr>
                                        <a:rPr lang="en-CA" sz="20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𝜏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sz="2000" i="1">
                              <a:latin typeface="Cambria Math"/>
                            </a:rPr>
                            <m:t>𝑑</m:t>
                          </m:r>
                          <m:r>
                            <a:rPr lang="en-US" sz="2000" i="1">
                              <a:latin typeface="Cambria Math"/>
                            </a:rPr>
                            <m:t>𝜏</m:t>
                          </m:r>
                        </m:e>
                      </m:nary>
                      <m:r>
                        <a:rPr lang="en-US" sz="2000" i="1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CA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𝑇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 smtClean="0"/>
              </a:p>
              <a:p>
                <a:pPr algn="just"/>
                <a:r>
                  <a:rPr lang="en-US" sz="2000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Consider a neural network structure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Andalus" panose="02020603050405020304" pitchFamily="18" charset="-78"/>
                      </a:rPr>
                      <m:t>𝑉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cs typeface="Andalus" panose="02020603050405020304" pitchFamily="18" charset="-78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cs typeface="Andalus" panose="02020603050405020304" pitchFamily="18" charset="-78"/>
                          </a:rPr>
                          <m:t>𝑥</m:t>
                        </m:r>
                      </m:e>
                    </m:d>
                  </m:oMath>
                </a14:m>
                <a:endParaRPr lang="en-US" sz="2000" dirty="0" smtClean="0">
                  <a:latin typeface="Andalus" panose="02020603050405020304" pitchFamily="18" charset="-78"/>
                  <a:cs typeface="Andalus" panose="02020603050405020304" pitchFamily="18" charset="-78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CA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CA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CA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CA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/>
                            </a:rPr>
                            <m:t>𝑗</m:t>
                          </m:r>
                          <m:r>
                            <a:rPr lang="en-US" sz="2000" i="1">
                              <a:latin typeface="Cambria Math"/>
                            </a:rPr>
                            <m:t>=</m:t>
                          </m:r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</a:rPr>
                            <m:t>𝐿</m:t>
                          </m:r>
                        </m:sup>
                        <m:e>
                          <m:sSub>
                            <m:sSubPr>
                              <m:ctrlPr>
                                <a:rPr lang="en-CA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CA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CA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20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CA" sz="20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CA" sz="20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CA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CA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Φ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CA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000" dirty="0" smtClean="0">
                  <a:latin typeface="Andalus" panose="02020603050405020304" pitchFamily="18" charset="-78"/>
                  <a:cs typeface="Andalus" panose="02020603050405020304" pitchFamily="18" charset="-78"/>
                </a:endParaRPr>
              </a:p>
              <a:p>
                <a:pPr marL="0" indent="0">
                  <a:buNone/>
                </a:pPr>
                <a:r>
                  <a:rPr lang="en-US" sz="2000" i="1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Policy </a:t>
                </a:r>
                <a:r>
                  <a:rPr lang="en-US" sz="2000" i="1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evaluation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𝑖</m:t>
                          </m:r>
                        </m:sup>
                      </m:sSup>
                      <m:d>
                        <m:dPr>
                          <m:ctrlPr>
                            <a:rPr lang="en-CA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CA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CA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</a:rPr>
                            <m:t>𝑡</m:t>
                          </m:r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r>
                            <a:rPr lang="en-US" sz="2000" i="1">
                              <a:latin typeface="Cambria Math"/>
                            </a:rPr>
                            <m:t>𝑇</m:t>
                          </m:r>
                        </m:sup>
                        <m:e>
                          <m:d>
                            <m:dPr>
                              <m:ctrlPr>
                                <a:rPr lang="en-CA" sz="20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CA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CA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𝜏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en-CA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CA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𝜏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latin typeface="Cambria Math"/>
                                            </a:rPr>
                                            <m:t>𝑢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n-CA" sz="20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𝜏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/>
                                </a:rPr>
                                <m:t>𝑅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𝑖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CA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𝜏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i="1">
                              <a:latin typeface="Cambria Math"/>
                            </a:rPr>
                            <m:t>𝑑</m:t>
                          </m:r>
                          <m:r>
                            <a:rPr lang="en-US" sz="2000" i="1">
                              <a:latin typeface="Cambria Math"/>
                            </a:rPr>
                            <m:t>𝜏</m:t>
                          </m:r>
                        </m:e>
                      </m:nary>
                      <m:r>
                        <a:rPr lang="en-US" sz="20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CA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𝑖</m:t>
                          </m:r>
                        </m:sup>
                      </m:sSup>
                      <m:d>
                        <m:dPr>
                          <m:ctrlPr>
                            <a:rPr lang="en-CA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CA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𝑇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CA" sz="2000" dirty="0">
                  <a:latin typeface="Andalus" panose="02020603050405020304" pitchFamily="18" charset="-78"/>
                  <a:cs typeface="Andalus" panose="02020603050405020304" pitchFamily="18" charset="-78"/>
                </a:endParaRPr>
              </a:p>
              <a:p>
                <a:pPr marL="0" indent="0">
                  <a:buNone/>
                </a:pPr>
                <a:r>
                  <a:rPr lang="en-US" sz="2000" i="1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Policy improvement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𝑖</m:t>
                          </m:r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p>
                      </m:sSup>
                      <m:d>
                        <m:dPr>
                          <m:ctrlPr>
                            <a:rPr lang="en-CA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CA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CA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CA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CA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</m:d>
                      <m:f>
                        <m:fPr>
                          <m:ctrlPr>
                            <a:rPr lang="en-CA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CA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𝜕</m:t>
                          </m:r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CA" sz="2000" dirty="0">
                  <a:latin typeface="Andalus" panose="02020603050405020304" pitchFamily="18" charset="-78"/>
                  <a:cs typeface="Andalus" panose="02020603050405020304" pitchFamily="18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809" r="-741" b="-336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A34A-E4B0-4236-891B-8C4580FE3B90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581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Recently developed ADP algorithms</a:t>
            </a:r>
            <a:endParaRPr lang="en-CA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A34A-E4B0-4236-891B-8C4580FE3B90}" type="slidenum">
              <a:rPr lang="en-CA" smtClean="0"/>
              <a:t>26</a:t>
            </a:fld>
            <a:endParaRPr lang="en-CA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20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An introduction to the ADP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 </a:t>
            </a:r>
            <a:r>
              <a:rPr 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class of reinforcement learning </a:t>
            </a:r>
            <a:r>
              <a:rPr lang="en-US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(RL) algorithms</a:t>
            </a:r>
          </a:p>
          <a:p>
            <a:r>
              <a:rPr lang="en-US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Solve </a:t>
            </a:r>
            <a:r>
              <a:rPr 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online optimal control problems</a:t>
            </a:r>
          </a:p>
          <a:p>
            <a:r>
              <a:rPr 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ADP, RL, </a:t>
            </a:r>
            <a:r>
              <a:rPr lang="en-US" sz="2800" dirty="0" err="1">
                <a:latin typeface="Andalus" panose="02020603050405020304" pitchFamily="18" charset="-78"/>
                <a:cs typeface="Andalus" panose="02020603050405020304" pitchFamily="18" charset="-78"/>
              </a:rPr>
              <a:t>neuro</a:t>
            </a:r>
            <a:r>
              <a:rPr 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-dynamic programing</a:t>
            </a:r>
          </a:p>
          <a:p>
            <a:endParaRPr lang="en-CA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A34A-E4B0-4236-891B-8C4580FE3B90}" type="slidenum">
              <a:rPr lang="en-CA" smtClean="0"/>
              <a:t>3</a:t>
            </a:fld>
            <a:endParaRPr lang="en-CA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00400"/>
            <a:ext cx="5486400" cy="365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96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Why ADP?</a:t>
            </a:r>
            <a:endParaRPr lang="en-CA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Difficulties of optimal control methods: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Necessity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to know complete knowledge of the system 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dynamics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Complexity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of the related HJB 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equation 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just"/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ADP algorithms usually learn the optimal solution using approximate structure for the solution of the HJB equation.</a:t>
            </a:r>
            <a:endParaRPr lang="en-CA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A34A-E4B0-4236-891B-8C4580FE3B90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96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Selected ADPs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algn="just"/>
                <a:r>
                  <a:rPr lang="en-US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Optimal regulation problem for linear systems with unknown dynamics</a:t>
                </a:r>
                <a:endParaRPr lang="en-CA" dirty="0">
                  <a:latin typeface="Andalus" panose="02020603050405020304" pitchFamily="18" charset="-78"/>
                  <a:cs typeface="Andalus" panose="02020603050405020304" pitchFamily="18" charset="-78"/>
                </a:endParaRPr>
              </a:p>
              <a:p>
                <a:pPr algn="just"/>
                <a:r>
                  <a:rPr lang="en-US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Optimal </a:t>
                </a:r>
                <a:r>
                  <a:rPr lang="en-US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tracking problem </a:t>
                </a:r>
                <a:r>
                  <a:rPr lang="en-US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for linear systems with unknown dynamics</a:t>
                </a:r>
                <a:endParaRPr lang="en-CA" dirty="0">
                  <a:latin typeface="Andalus" panose="02020603050405020304" pitchFamily="18" charset="-78"/>
                  <a:cs typeface="Andalus" panose="02020603050405020304" pitchFamily="18" charset="-78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control </a:t>
                </a:r>
                <a:r>
                  <a:rPr lang="en-US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for linear systems with unknown </a:t>
                </a:r>
                <a:r>
                  <a:rPr lang="en-US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dynamics</a:t>
                </a:r>
              </a:p>
              <a:p>
                <a:pPr algn="just"/>
                <a:r>
                  <a:rPr lang="en-US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Optimal regulation problem for </a:t>
                </a:r>
                <a:r>
                  <a:rPr lang="en-US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nonlinear </a:t>
                </a:r>
                <a:r>
                  <a:rPr lang="en-US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systems with unknown dynamics</a:t>
                </a:r>
                <a:endParaRPr lang="en-US" dirty="0" smtClean="0">
                  <a:latin typeface="Andalus" panose="02020603050405020304" pitchFamily="18" charset="-78"/>
                  <a:cs typeface="Andalus" panose="02020603050405020304" pitchFamily="18" charset="-78"/>
                </a:endParaRPr>
              </a:p>
              <a:p>
                <a:pPr algn="just"/>
                <a:r>
                  <a:rPr lang="en-US" dirty="0" smtClean="0">
                    <a:solidFill>
                      <a:srgbClr val="FF0000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Why these specific algorithms? </a:t>
                </a:r>
              </a:p>
              <a:p>
                <a:pPr algn="just"/>
                <a:r>
                  <a:rPr lang="en-US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Their </a:t>
                </a:r>
                <a:r>
                  <a:rPr lang="en-US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structures are used in lots of </a:t>
                </a:r>
                <a:r>
                  <a:rPr lang="en-US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ADP </a:t>
                </a:r>
                <a:r>
                  <a:rPr lang="en-US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algorithms.</a:t>
                </a:r>
                <a:endParaRPr lang="en-CA" dirty="0">
                  <a:latin typeface="Andalus" panose="02020603050405020304" pitchFamily="18" charset="-78"/>
                  <a:cs typeface="Andalus" panose="02020603050405020304" pitchFamily="18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022" r="-140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A34A-E4B0-4236-891B-8C4580FE3B90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96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Optimal regulation problem for linear systems with unknown dynamics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CA" sz="28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800" i="1"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𝐴𝑥</m:t>
                      </m:r>
                      <m:r>
                        <a:rPr lang="en-US" sz="2800" i="1"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latin typeface="Cambria Math"/>
                        </a:rPr>
                        <m:t>𝐵𝑢</m:t>
                      </m:r>
                    </m:oMath>
                  </m:oMathPara>
                </a14:m>
                <a:endParaRPr lang="en-US" sz="2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𝐽</m:t>
                      </m:r>
                      <m:r>
                        <a:rPr lang="en-US" sz="2800" i="1">
                          <a:latin typeface="Cambria Math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CA" sz="2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en-CA" sz="28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CA" sz="2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CA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𝜏</m:t>
                                  </m:r>
                                </m:e>
                              </m:d>
                              <m:r>
                                <a:rPr lang="en-US" sz="2800" i="1">
                                  <a:latin typeface="Cambria Math"/>
                                </a:rPr>
                                <m:t>𝑄𝑥</m:t>
                              </m:r>
                              <m:d>
                                <m:dPr>
                                  <m:ctrlPr>
                                    <a:rPr lang="en-CA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𝜏</m:t>
                                  </m:r>
                                </m:e>
                              </m:d>
                              <m:r>
                                <a:rPr lang="en-US" sz="2800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CA" sz="2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CA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𝜏</m:t>
                                  </m:r>
                                </m:e>
                              </m:d>
                              <m:r>
                                <a:rPr lang="en-US" sz="2800" i="1">
                                  <a:latin typeface="Cambria Math"/>
                                </a:rPr>
                                <m:t>𝑅𝑢</m:t>
                              </m:r>
                              <m:d>
                                <m:dPr>
                                  <m:ctrlPr>
                                    <a:rPr lang="en-CA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𝜏</m:t>
                                  </m:r>
                                </m:e>
                              </m:d>
                            </m:e>
                          </m:d>
                          <m:r>
                            <a:rPr lang="en-US" sz="2800" i="1">
                              <a:latin typeface="Cambria Math"/>
                            </a:rPr>
                            <m:t>𝑑</m:t>
                          </m:r>
                          <m:r>
                            <a:rPr lang="en-US" sz="2800" i="1">
                              <a:latin typeface="Cambria Math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CA" sz="2800" dirty="0" smtClean="0"/>
              </a:p>
              <a:p>
                <a:r>
                  <a:rPr lang="en-US" sz="2800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Solution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CA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=−</m:t>
                      </m:r>
                      <m:sSup>
                        <m:sSupPr>
                          <m:ctrlPr>
                            <a:rPr lang="en-CA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𝐾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CA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80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800" dirty="0" smtClean="0">
                  <a:latin typeface="Andalus" panose="02020603050405020304" pitchFamily="18" charset="-78"/>
                  <a:cs typeface="Andalus" panose="02020603050405020304" pitchFamily="18" charset="-78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𝐾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CA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CA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𝑃</m:t>
                      </m:r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800" b="0" dirty="0" smtClean="0">
                  <a:latin typeface="Andalus" panose="02020603050405020304" pitchFamily="18" charset="-78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𝑃</m:t>
                      </m:r>
                      <m:r>
                        <a:rPr lang="en-US" sz="2800" i="1"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latin typeface="Cambria Math"/>
                        </a:rPr>
                        <m:t>𝑃𝐴</m:t>
                      </m:r>
                      <m:r>
                        <a:rPr lang="en-US" sz="2800" i="1">
                          <a:latin typeface="Cambria Math"/>
                        </a:rPr>
                        <m:t>−</m:t>
                      </m:r>
                      <m:r>
                        <a:rPr lang="en-US" sz="2800" i="1">
                          <a:latin typeface="Cambria Math"/>
                        </a:rPr>
                        <m:t>𝑃𝐵</m:t>
                      </m:r>
                      <m:sSup>
                        <m:sSupPr>
                          <m:ctrlPr>
                            <a:rPr lang="en-CA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CA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𝑃</m:t>
                      </m:r>
                      <m:r>
                        <a:rPr lang="en-US" sz="2800" i="1"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latin typeface="Cambria Math"/>
                        </a:rPr>
                        <m:t>𝑄</m:t>
                      </m:r>
                      <m:r>
                        <a:rPr lang="en-US" sz="2800" i="1"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0</m:t>
                      </m:r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800" dirty="0">
                  <a:latin typeface="Andalus" panose="02020603050405020304" pitchFamily="18" charset="-78"/>
                  <a:cs typeface="Andalus" panose="02020603050405020304" pitchFamily="18" charset="-78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CA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CA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800" i="1">
                              <a:latin typeface="Cambria Math"/>
                            </a:rPr>
                            <m:t>,</m:t>
                          </m:r>
                          <m:r>
                            <a:rPr lang="en-US" sz="28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CA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CA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𝑃𝑥</m:t>
                      </m:r>
                      <m:d>
                        <m:dPr>
                          <m:ctrlPr>
                            <a:rPr lang="en-CA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800" dirty="0">
                  <a:latin typeface="Andalus" panose="02020603050405020304" pitchFamily="18" charset="-78"/>
                  <a:cs typeface="Andalus" panose="02020603050405020304" pitchFamily="18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A34A-E4B0-4236-891B-8C4580FE3B90}" type="slidenum">
              <a:rPr lang="en-CA" smtClean="0"/>
              <a:t>6</a:t>
            </a:fld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762000" y="1524000"/>
            <a:ext cx="7543800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96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Kleinman iteration method</a:t>
            </a:r>
            <a:endParaRPr lang="en-CA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 be a stabilizing feedback </a:t>
                </a:r>
                <a:r>
                  <a:rPr lang="en-US" sz="2800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gain. </a:t>
                </a:r>
                <a:r>
                  <a:rPr lang="en-US" sz="28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Then the following iteration method leads to the optimal feedback gain, i.e.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28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CA" sz="28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CA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func>
                    <m:r>
                      <a:rPr lang="en-US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CA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CA" sz="2800" dirty="0" smtClean="0">
                  <a:latin typeface="Andalus" panose="02020603050405020304" pitchFamily="18" charset="-78"/>
                  <a:cs typeface="Andalus" panose="02020603050405020304" pitchFamily="18" charset="-78"/>
                </a:endParaRPr>
              </a:p>
              <a:p>
                <a:pPr marL="0" indent="0">
                  <a:buNone/>
                </a:pPr>
                <a:endParaRPr lang="en-CA" sz="2800" dirty="0">
                  <a:latin typeface="Andalus" panose="02020603050405020304" pitchFamily="18" charset="-78"/>
                  <a:cs typeface="Andalus" panose="02020603050405020304" pitchFamily="18" charset="-78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28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CA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𝐵</m:t>
                              </m:r>
                              <m:sSub>
                                <m:sSubPr>
                                  <m:ctrlPr>
                                    <a:rPr lang="en-CA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CA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CA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CA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𝐴</m:t>
                          </m:r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r>
                            <a:rPr lang="en-US" sz="2800" i="1">
                              <a:latin typeface="Cambria Math"/>
                            </a:rPr>
                            <m:t>𝐵</m:t>
                          </m:r>
                          <m:sSub>
                            <m:sSubPr>
                              <m:ctrlPr>
                                <a:rPr lang="en-CA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/>
                        </a:rPr>
                        <m:t>=−</m:t>
                      </m:r>
                      <m:d>
                        <m:dPr>
                          <m:ctrlPr>
                            <a:rPr lang="en-CA" sz="2800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CA" sz="28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US" sz="2800" i="1">
                              <a:latin typeface="Cambria Math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CA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</a:rPr>
                            <m:t>+</m:t>
                          </m:r>
                          <m:r>
                            <a:rPr lang="en-US" sz="2800" i="1">
                              <a:latin typeface="Cambria Math"/>
                            </a:rPr>
                            <m:t>𝑄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CA" sz="2800" dirty="0">
                  <a:latin typeface="Andalus" panose="02020603050405020304" pitchFamily="18" charset="-78"/>
                  <a:cs typeface="Andalus" panose="02020603050405020304" pitchFamily="18" charset="-78"/>
                </a:endParaRPr>
              </a:p>
              <a:p>
                <a:pPr marL="0" indent="0">
                  <a:buNone/>
                </a:pPr>
                <a:endParaRPr lang="en-CA" sz="200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</m:t>
                          </m:r>
                          <m:r>
                            <a:rPr lang="en-US" sz="2800" i="1">
                              <a:latin typeface="Cambria Math"/>
                            </a:rPr>
                            <m:t>+</m:t>
                          </m:r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CA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CA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CA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 smtClean="0">
                  <a:latin typeface="Andalus" panose="02020603050405020304" pitchFamily="18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34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A34A-E4B0-4236-891B-8C4580FE3B90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96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2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Vrabie</a:t>
            </a:r>
            <a:r>
              <a:rPr lang="en-CA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r>
              <a:rPr lang="en-CA" sz="32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Pastravanu</a:t>
            </a:r>
            <a:r>
              <a:rPr lang="en-CA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, Abu-</a:t>
            </a:r>
            <a:r>
              <a:rPr lang="en-CA" sz="32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Khalaf</a:t>
            </a:r>
            <a:r>
              <a:rPr lang="en-CA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r>
              <a:rPr lang="en-CA" sz="3200" dirty="0">
                <a:latin typeface="Andalus" panose="02020603050405020304" pitchFamily="18" charset="-78"/>
                <a:cs typeface="Andalus" panose="02020603050405020304" pitchFamily="18" charset="-78"/>
              </a:rPr>
              <a:t>&amp; </a:t>
            </a:r>
            <a:r>
              <a:rPr lang="en-CA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Lewis (2009</a:t>
            </a:r>
            <a:r>
              <a:rPr lang="en-CA" sz="3200" dirty="0">
                <a:latin typeface="Andalus" panose="02020603050405020304" pitchFamily="18" charset="-78"/>
                <a:cs typeface="Andalus" panose="02020603050405020304" pitchFamily="18" charset="-78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algn="just"/>
                <a:r>
                  <a:rPr lang="en-US" sz="2800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Main idea: Solutions of the following equation and Lyapunov equation are the same: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CA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𝑃𝑥</m:t>
                      </m:r>
                      <m:d>
                        <m:dPr>
                          <m:ctrlPr>
                            <a:rPr lang="en-CA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CA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</a:rPr>
                            <m:t>𝑡</m:t>
                          </m:r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r>
                            <a:rPr lang="en-US" sz="2000" i="1">
                              <a:latin typeface="Cambria Math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en-CA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en-CA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𝜏</m:t>
                              </m:r>
                            </m:e>
                          </m:d>
                          <m:d>
                            <m:dPr>
                              <m:ctrlPr>
                                <a:rPr lang="en-CA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𝑄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CA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/>
                                </a:rPr>
                                <m:t>𝑅𝐾</m:t>
                              </m:r>
                            </m:e>
                          </m:d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CA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𝜏</m:t>
                              </m:r>
                            </m:e>
                          </m:d>
                          <m:r>
                            <a:rPr lang="en-US" sz="2000" i="1">
                              <a:latin typeface="Cambria Math"/>
                            </a:rPr>
                            <m:t>𝑑</m:t>
                          </m:r>
                          <m:r>
                            <a:rPr lang="en-US" sz="2000" i="1">
                              <a:latin typeface="Cambria Math"/>
                            </a:rPr>
                            <m:t>𝜏</m:t>
                          </m:r>
                        </m:e>
                      </m:nary>
                      <m:r>
                        <a:rPr lang="en-US" sz="20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CA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CA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𝑡</m:t>
                          </m:r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r>
                            <a:rPr lang="en-US" sz="2000" i="1"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𝑃𝑥</m:t>
                      </m:r>
                      <m:d>
                        <m:dPr>
                          <m:ctrlPr>
                            <a:rPr lang="en-CA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𝑡</m:t>
                          </m:r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r>
                            <a:rPr lang="en-US" sz="2000" i="1">
                              <a:latin typeface="Cambria Math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US" sz="2000" dirty="0" smtClean="0"/>
              </a:p>
              <a:p>
                <a:pPr algn="just"/>
                <a:r>
                  <a:rPr lang="en-US" sz="28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Using </a:t>
                </a:r>
                <a:r>
                  <a:rPr lang="en-US" sz="29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the above fact and Kleinman iteration method leads to the following ADP algorithm</a:t>
                </a:r>
              </a:p>
              <a:p>
                <a:pPr marL="0" indent="0">
                  <a:buNone/>
                </a:pPr>
                <a:r>
                  <a:rPr lang="en-US" sz="2900" i="1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Policy evaluation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2000" i="1">
                              <a:latin typeface="Cambria Math"/>
                              <a:cs typeface="Andalus" panose="02020603050405020304" pitchFamily="18" charset="-78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cs typeface="Andalus" panose="02020603050405020304" pitchFamily="18" charset="-78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cs typeface="Andalus" panose="02020603050405020304" pitchFamily="18" charset="-78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CA" sz="2000" i="1">
                              <a:latin typeface="Cambria Math"/>
                              <a:cs typeface="Andalus" panose="02020603050405020304" pitchFamily="18" charset="-78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  <a:cs typeface="Andalus" panose="02020603050405020304" pitchFamily="18" charset="-78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CA" sz="2000" i="1">
                              <a:latin typeface="Cambria Math"/>
                              <a:cs typeface="Andalus" panose="02020603050405020304" pitchFamily="18" charset="-78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cs typeface="Andalus" panose="02020603050405020304" pitchFamily="18" charset="-78"/>
                            </a:rPr>
                            <m:t>𝑃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  <a:cs typeface="Andalus" panose="02020603050405020304" pitchFamily="18" charset="-78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latin typeface="Cambria Math"/>
                          <a:cs typeface="Andalus" panose="02020603050405020304" pitchFamily="18" charset="-78"/>
                        </a:rPr>
                        <m:t>𝑥</m:t>
                      </m:r>
                      <m:d>
                        <m:dPr>
                          <m:ctrlPr>
                            <a:rPr lang="en-CA" sz="2000" i="1">
                              <a:latin typeface="Cambria Math"/>
                              <a:cs typeface="Andalus" panose="02020603050405020304" pitchFamily="18" charset="-78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  <a:cs typeface="Andalus" panose="02020603050405020304" pitchFamily="18" charset="-78"/>
                            </a:rPr>
                            <m:t>𝑡</m:t>
                          </m:r>
                        </m:e>
                      </m:d>
                      <m:r>
                        <a:rPr lang="en-US" sz="2000" i="1">
                          <a:latin typeface="Cambria Math"/>
                          <a:cs typeface="Andalus" panose="02020603050405020304" pitchFamily="18" charset="-78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CA" sz="2000" i="1">
                              <a:latin typeface="Cambria Math"/>
                              <a:cs typeface="Andalus" panose="02020603050405020304" pitchFamily="18" charset="-78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/>
                              <a:cs typeface="Andalus" panose="02020603050405020304" pitchFamily="18" charset="-78"/>
                            </a:rPr>
                            <m:t>𝑡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  <a:cs typeface="Andalus" panose="02020603050405020304" pitchFamily="18" charset="-78"/>
                            </a:rPr>
                            <m:t>𝑡</m:t>
                          </m:r>
                          <m:r>
                            <a:rPr lang="en-US" sz="2000" i="1">
                              <a:latin typeface="Cambria Math"/>
                              <a:cs typeface="Andalus" panose="02020603050405020304" pitchFamily="18" charset="-78"/>
                            </a:rPr>
                            <m:t>+</m:t>
                          </m:r>
                          <m:r>
                            <a:rPr lang="en-US" sz="2000" i="1">
                              <a:latin typeface="Cambria Math"/>
                              <a:cs typeface="Andalus" panose="02020603050405020304" pitchFamily="18" charset="-78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en-CA" sz="2000" i="1">
                                  <a:latin typeface="Cambria Math"/>
                                  <a:cs typeface="Andalus" panose="02020603050405020304" pitchFamily="18" charset="-78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cs typeface="Andalus" panose="02020603050405020304" pitchFamily="18" charset="-78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cs typeface="Andalus" panose="02020603050405020304" pitchFamily="18" charset="-78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en-CA" sz="2000" i="1">
                                  <a:latin typeface="Cambria Math"/>
                                  <a:cs typeface="Andalus" panose="02020603050405020304" pitchFamily="18" charset="-78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  <a:cs typeface="Andalus" panose="02020603050405020304" pitchFamily="18" charset="-78"/>
                                </a:rPr>
                                <m:t>𝜏</m:t>
                              </m:r>
                            </m:e>
                          </m:d>
                          <m:d>
                            <m:dPr>
                              <m:ctrlPr>
                                <a:rPr lang="en-CA" sz="2000" i="1">
                                  <a:latin typeface="Cambria Math"/>
                                  <a:cs typeface="Andalus" panose="02020603050405020304" pitchFamily="18" charset="-78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  <a:cs typeface="Andalus" panose="02020603050405020304" pitchFamily="18" charset="-78"/>
                                </a:rPr>
                                <m:t>𝑄</m:t>
                              </m:r>
                              <m:r>
                                <a:rPr lang="en-US" sz="2000" i="1">
                                  <a:latin typeface="Cambria Math"/>
                                  <a:cs typeface="Andalus" panose="02020603050405020304" pitchFamily="18" charset="-78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CA" sz="2000" i="1">
                                      <a:latin typeface="Cambria Math"/>
                                      <a:cs typeface="Andalus" panose="02020603050405020304" pitchFamily="18" charset="-78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/>
                                      <a:cs typeface="Andalus" panose="02020603050405020304" pitchFamily="18" charset="-78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cs typeface="Andalus" panose="02020603050405020304" pitchFamily="18" charset="-78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/>
                                      <a:cs typeface="Andalus" panose="02020603050405020304" pitchFamily="18" charset="-78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en-US" sz="2000" i="1">
                                  <a:latin typeface="Cambria Math"/>
                                  <a:cs typeface="Andalus" panose="02020603050405020304" pitchFamily="18" charset="-78"/>
                                </a:rPr>
                                <m:t>𝑅</m:t>
                              </m:r>
                              <m:sSub>
                                <m:sSubPr>
                                  <m:ctrlPr>
                                    <a:rPr lang="en-CA" sz="2000" i="1">
                                      <a:latin typeface="Cambria Math"/>
                                      <a:cs typeface="Andalus" panose="02020603050405020304" pitchFamily="18" charset="-78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cs typeface="Andalus" panose="02020603050405020304" pitchFamily="18" charset="-78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cs typeface="Andalus" panose="02020603050405020304" pitchFamily="18" charset="-78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>
                              <a:latin typeface="Cambria Math"/>
                              <a:cs typeface="Andalus" panose="02020603050405020304" pitchFamily="18" charset="-78"/>
                            </a:rPr>
                            <m:t>𝑥</m:t>
                          </m:r>
                          <m:d>
                            <m:dPr>
                              <m:ctrlPr>
                                <a:rPr lang="en-CA" sz="2000" i="1">
                                  <a:latin typeface="Cambria Math"/>
                                  <a:cs typeface="Andalus" panose="02020603050405020304" pitchFamily="18" charset="-78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  <a:cs typeface="Andalus" panose="02020603050405020304" pitchFamily="18" charset="-78"/>
                                </a:rPr>
                                <m:t>𝜏</m:t>
                              </m:r>
                            </m:e>
                          </m:d>
                          <m:r>
                            <a:rPr lang="en-US" sz="2000" i="1">
                              <a:latin typeface="Cambria Math"/>
                              <a:cs typeface="Andalus" panose="02020603050405020304" pitchFamily="18" charset="-78"/>
                            </a:rPr>
                            <m:t>𝑑</m:t>
                          </m:r>
                          <m:r>
                            <a:rPr lang="en-US" sz="2000" i="1">
                              <a:latin typeface="Cambria Math"/>
                              <a:cs typeface="Andalus" panose="02020603050405020304" pitchFamily="18" charset="-78"/>
                            </a:rPr>
                            <m:t>𝜏</m:t>
                          </m:r>
                        </m:e>
                      </m:nary>
                      <m:r>
                        <a:rPr lang="en-US" sz="2000" i="1">
                          <a:latin typeface="Cambria Math"/>
                          <a:cs typeface="Andalus" panose="02020603050405020304" pitchFamily="18" charset="-78"/>
                        </a:rPr>
                        <m:t>+</m:t>
                      </m:r>
                      <m:sSup>
                        <m:sSupPr>
                          <m:ctrlPr>
                            <a:rPr lang="en-CA" sz="2000" i="1">
                              <a:latin typeface="Cambria Math"/>
                              <a:cs typeface="Andalus" panose="02020603050405020304" pitchFamily="18" charset="-78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cs typeface="Andalus" panose="02020603050405020304" pitchFamily="18" charset="-78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cs typeface="Andalus" panose="02020603050405020304" pitchFamily="18" charset="-78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CA" sz="2000" i="1">
                              <a:latin typeface="Cambria Math"/>
                              <a:cs typeface="Andalus" panose="02020603050405020304" pitchFamily="18" charset="-78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  <a:cs typeface="Andalus" panose="02020603050405020304" pitchFamily="18" charset="-78"/>
                            </a:rPr>
                            <m:t>𝑡</m:t>
                          </m:r>
                          <m:r>
                            <a:rPr lang="en-US" sz="2000" i="1">
                              <a:latin typeface="Cambria Math"/>
                              <a:cs typeface="Andalus" panose="02020603050405020304" pitchFamily="18" charset="-78"/>
                            </a:rPr>
                            <m:t>+</m:t>
                          </m:r>
                          <m:r>
                            <a:rPr lang="en-US" sz="2000" i="1">
                              <a:latin typeface="Cambria Math"/>
                              <a:cs typeface="Andalus" panose="02020603050405020304" pitchFamily="18" charset="-78"/>
                            </a:rPr>
                            <m:t>𝑇</m:t>
                          </m:r>
                        </m:e>
                      </m:d>
                      <m:r>
                        <a:rPr lang="en-US" sz="2000" i="1">
                          <a:latin typeface="Cambria Math"/>
                          <a:cs typeface="Andalus" panose="02020603050405020304" pitchFamily="18" charset="-78"/>
                        </a:rPr>
                        <m:t>𝑃𝑥</m:t>
                      </m:r>
                      <m:d>
                        <m:dPr>
                          <m:ctrlPr>
                            <a:rPr lang="en-CA" sz="2000" i="1">
                              <a:latin typeface="Cambria Math"/>
                              <a:cs typeface="Andalus" panose="02020603050405020304" pitchFamily="18" charset="-78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  <a:cs typeface="Andalus" panose="02020603050405020304" pitchFamily="18" charset="-78"/>
                            </a:rPr>
                            <m:t>𝑡</m:t>
                          </m:r>
                          <m:r>
                            <a:rPr lang="en-US" sz="2000" i="1">
                              <a:latin typeface="Cambria Math"/>
                              <a:cs typeface="Andalus" panose="02020603050405020304" pitchFamily="18" charset="-78"/>
                            </a:rPr>
                            <m:t>+</m:t>
                          </m:r>
                          <m:r>
                            <a:rPr lang="en-US" sz="2000" i="1">
                              <a:latin typeface="Cambria Math"/>
                              <a:cs typeface="Andalus" panose="02020603050405020304" pitchFamily="18" charset="-78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CA" sz="2000" i="1" dirty="0">
                  <a:latin typeface="Andalus" panose="02020603050405020304" pitchFamily="18" charset="-78"/>
                  <a:cs typeface="Andalus" panose="02020603050405020304" pitchFamily="18" charset="-78"/>
                </a:endParaRPr>
              </a:p>
              <a:p>
                <a:pPr marL="0" indent="0">
                  <a:buNone/>
                </a:pPr>
                <a:r>
                  <a:rPr lang="en-US" sz="2900" i="1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Policy improvement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i="1">
                              <a:latin typeface="Cambria Math"/>
                              <a:cs typeface="Andalus" panose="02020603050405020304" pitchFamily="18" charset="-78"/>
                            </a:rPr>
                          </m:ctrlPr>
                        </m:sSubPr>
                        <m:e>
                          <m:r>
                            <a:rPr lang="en-US" sz="2000">
                              <a:latin typeface="Cambria Math"/>
                              <a:cs typeface="Andalus" panose="02020603050405020304" pitchFamily="18" charset="-78"/>
                            </a:rPr>
                            <m:t>𝐾</m:t>
                          </m:r>
                        </m:e>
                        <m:sub>
                          <m:r>
                            <a:rPr lang="en-US" sz="2000">
                              <a:latin typeface="Cambria Math"/>
                              <a:cs typeface="Andalus" panose="02020603050405020304" pitchFamily="18" charset="-78"/>
                            </a:rPr>
                            <m:t>𝑖</m:t>
                          </m:r>
                          <m:r>
                            <a:rPr lang="en-US" sz="2000">
                              <a:latin typeface="Cambria Math"/>
                              <a:cs typeface="Andalus" panose="02020603050405020304" pitchFamily="18" charset="-78"/>
                            </a:rPr>
                            <m:t>+</m:t>
                          </m:r>
                          <m:r>
                            <a:rPr lang="en-US" sz="2000">
                              <a:latin typeface="Cambria Math"/>
                              <a:cs typeface="Andalus" panose="02020603050405020304" pitchFamily="18" charset="-78"/>
                            </a:rPr>
                            <m:t>1</m:t>
                          </m:r>
                        </m:sub>
                      </m:sSub>
                      <m:r>
                        <a:rPr lang="en-US" sz="2000">
                          <a:latin typeface="Cambria Math"/>
                          <a:cs typeface="Andalus" panose="02020603050405020304" pitchFamily="18" charset="-78"/>
                        </a:rPr>
                        <m:t>=</m:t>
                      </m:r>
                      <m:sSup>
                        <m:sSupPr>
                          <m:ctrlPr>
                            <a:rPr lang="en-CA" sz="2000" i="1">
                              <a:latin typeface="Cambria Math"/>
                              <a:cs typeface="Andalus" panose="02020603050405020304" pitchFamily="18" charset="-78"/>
                            </a:rPr>
                          </m:ctrlPr>
                        </m:sSupPr>
                        <m:e>
                          <m:r>
                            <a:rPr lang="en-US" sz="2000">
                              <a:latin typeface="Cambria Math"/>
                              <a:cs typeface="Andalus" panose="02020603050405020304" pitchFamily="18" charset="-78"/>
                            </a:rPr>
                            <m:t>𝑅</m:t>
                          </m:r>
                        </m:e>
                        <m:sup>
                          <m:r>
                            <a:rPr lang="en-US" sz="2000">
                              <a:latin typeface="Cambria Math"/>
                              <a:cs typeface="Andalus" panose="02020603050405020304" pitchFamily="18" charset="-78"/>
                            </a:rPr>
                            <m:t>−</m:t>
                          </m:r>
                          <m:r>
                            <a:rPr lang="en-US" sz="2000">
                              <a:latin typeface="Cambria Math"/>
                              <a:cs typeface="Andalus" panose="02020603050405020304" pitchFamily="18" charset="-78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CA" sz="2000" i="1">
                              <a:latin typeface="Cambria Math"/>
                              <a:cs typeface="Andalus" panose="02020603050405020304" pitchFamily="18" charset="-78"/>
                            </a:rPr>
                          </m:ctrlPr>
                        </m:sSupPr>
                        <m:e>
                          <m:r>
                            <a:rPr lang="en-US" sz="2000">
                              <a:latin typeface="Cambria Math"/>
                              <a:cs typeface="Andalus" panose="02020603050405020304" pitchFamily="18" charset="-78"/>
                            </a:rPr>
                            <m:t>𝐵</m:t>
                          </m:r>
                        </m:e>
                        <m:sup>
                          <m:r>
                            <a:rPr lang="en-US" sz="2000">
                              <a:latin typeface="Cambria Math"/>
                              <a:cs typeface="Andalus" panose="02020603050405020304" pitchFamily="18" charset="-78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CA" sz="2000" i="1">
                              <a:latin typeface="Cambria Math"/>
                              <a:cs typeface="Andalus" panose="02020603050405020304" pitchFamily="18" charset="-78"/>
                            </a:rPr>
                          </m:ctrlPr>
                        </m:sSubPr>
                        <m:e>
                          <m:r>
                            <a:rPr lang="en-US" sz="2000">
                              <a:latin typeface="Cambria Math"/>
                              <a:cs typeface="Andalus" panose="02020603050405020304" pitchFamily="18" charset="-78"/>
                            </a:rPr>
                            <m:t>𝑃</m:t>
                          </m:r>
                        </m:e>
                        <m:sub>
                          <m:r>
                            <a:rPr lang="en-US" sz="2000">
                              <a:latin typeface="Cambria Math"/>
                              <a:cs typeface="Andalus" panose="02020603050405020304" pitchFamily="18" charset="-78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CA" sz="2000" dirty="0">
                  <a:latin typeface="Andalus" panose="02020603050405020304" pitchFamily="18" charset="-78"/>
                  <a:cs typeface="Andalus" panose="02020603050405020304" pitchFamily="18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556" t="-2291" r="-155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A34A-E4B0-4236-891B-8C4580FE3B90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96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Online implementation</a:t>
            </a:r>
            <a:endParaRPr lang="en-CA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CA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CA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CA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CA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sup>
                      </m:sSubSup>
                      <m:acc>
                        <m:accPr>
                          <m:chr m:val="̅"/>
                          <m:ctrlPr>
                            <a:rPr lang="en-CA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acc>
                      <m:d>
                        <m:dPr>
                          <m:ctrlPr>
                            <a:rPr lang="en-CA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CA" dirty="0">
                  <a:latin typeface="Andalus" panose="02020603050405020304" pitchFamily="18" charset="-78"/>
                  <a:cs typeface="Andalus" panose="02020603050405020304" pitchFamily="18" charset="-78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CA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CA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CA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CA" i="1">
                                  <a:latin typeface="Cambria Math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CA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/>
                                </a:rPr>
                                <m:t>     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  <m:sSubSup>
                                <m:sSubSupPr>
                                  <m:ctrlPr>
                                    <a:rPr lang="en-CA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/>
                                </a:rPr>
                                <m:t>  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</m:e>
                          </m:eqArr>
                        </m:e>
                      </m:d>
                      <m:r>
                        <a:rPr lang="en-US" i="1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CA" dirty="0">
                  <a:latin typeface="Andalus" panose="02020603050405020304" pitchFamily="18" charset="-78"/>
                  <a:cs typeface="Andalus" panose="02020603050405020304" pitchFamily="18" charset="-78"/>
                </a:endParaRPr>
              </a:p>
              <a:p>
                <a:pPr algn="just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 is the Kronecker product quadratic polynomial basis vector with the elements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CA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CA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;</m:t>
                        </m:r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>
                  <a:latin typeface="Andalus" panose="02020603050405020304" pitchFamily="18" charset="-78"/>
                </a:endParaRPr>
              </a:p>
              <a:p>
                <a:pPr marL="0" indent="0" algn="just">
                  <a:buNone/>
                </a:pPr>
                <a:endParaRPr lang="en-US" sz="600" dirty="0" smtClean="0">
                  <a:latin typeface="Andalus" panose="02020603050405020304" pitchFamily="18" charset="-78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sz="28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</a:rPr>
                            <m:t>𝑇</m:t>
                          </m:r>
                        </m:sup>
                      </m:sSubSup>
                      <m:d>
                        <m:dPr>
                          <m:ctrlPr>
                            <a:rPr lang="en-CA" sz="2800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CA" sz="28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d>
                            <m:dPr>
                              <m:ctrlPr>
                                <a:rPr lang="en-CA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CA" sz="28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d>
                            <m:dPr>
                              <m:ctrlPr>
                                <a:rPr lang="en-CA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𝑇</m:t>
                              </m:r>
                            </m:e>
                          </m:d>
                        </m:e>
                      </m:d>
                      <m:r>
                        <a:rPr lang="en-US" sz="2800" i="1">
                          <a:latin typeface="Cambria Math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CA" sz="2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</a:rPr>
                            <m:t>𝑡</m:t>
                          </m:r>
                          <m:r>
                            <a:rPr lang="en-US" sz="2800" i="1">
                              <a:latin typeface="Cambria Math"/>
                            </a:rPr>
                            <m:t>+</m:t>
                          </m:r>
                          <m:r>
                            <a:rPr lang="en-US" sz="2800" i="1">
                              <a:latin typeface="Cambria Math"/>
                            </a:rPr>
                            <m:t>𝑇</m:t>
                          </m:r>
                        </m:sup>
                        <m:e>
                          <m:d>
                            <m:dPr>
                              <m:ctrlPr>
                                <a:rPr lang="en-CA" sz="28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CA" sz="2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CA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𝜏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CA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𝑄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CA" sz="28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r>
                                    <a:rPr lang="en-US" sz="2800" i="1">
                                      <a:latin typeface="Cambria Math"/>
                                    </a:rPr>
                                    <m:t>𝑅</m:t>
                                  </m:r>
                                  <m:sSub>
                                    <m:sSubPr>
                                      <m:ctrlPr>
                                        <a:rPr lang="en-CA" sz="2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CA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𝜏</m:t>
                                  </m:r>
                                </m:e>
                              </m:d>
                            </m:e>
                          </m:d>
                          <m:r>
                            <a:rPr lang="en-US" sz="2800" i="1">
                              <a:latin typeface="Cambria Math"/>
                            </a:rPr>
                            <m:t>𝑑</m:t>
                          </m:r>
                          <m:r>
                            <a:rPr lang="en-US" sz="2800" i="1">
                              <a:latin typeface="Cambria Math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CA" sz="2800" dirty="0">
                  <a:latin typeface="Andalus" panose="02020603050405020304" pitchFamily="18" charset="-78"/>
                  <a:cs typeface="Andalus" panose="02020603050405020304" pitchFamily="18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r="-17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A34A-E4B0-4236-891B-8C4580FE3B90}" type="slidenum">
              <a:rPr lang="en-CA" smtClean="0"/>
              <a:t>9</a:t>
            </a:fld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685800" y="4648200"/>
            <a:ext cx="77724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96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1598</TotalTime>
  <Words>2017</Words>
  <Application>Microsoft Office PowerPoint</Application>
  <PresentationFormat>On-screen Show (4:3)</PresentationFormat>
  <Paragraphs>145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Adaptive Dynamic Programing (ADP) for continuous-time systems: A literature review </vt:lpstr>
      <vt:lpstr>Outline</vt:lpstr>
      <vt:lpstr>An introduction to the ADP</vt:lpstr>
      <vt:lpstr>Why ADP?</vt:lpstr>
      <vt:lpstr>Selected ADPs</vt:lpstr>
      <vt:lpstr>Optimal regulation problem for linear systems with unknown dynamics</vt:lpstr>
      <vt:lpstr>Kleinman iteration method</vt:lpstr>
      <vt:lpstr>Vrabie, Pastravanu, Abu-Khalaf, &amp; Lewis (2009)</vt:lpstr>
      <vt:lpstr>Online implementation</vt:lpstr>
      <vt:lpstr>PowerPoint Presentation</vt:lpstr>
      <vt:lpstr>Example</vt:lpstr>
      <vt:lpstr>PowerPoint Presentation</vt:lpstr>
      <vt:lpstr>PowerPoint Presentation</vt:lpstr>
      <vt:lpstr>Optimal tracking problem for linear systems with unknown dynamics</vt:lpstr>
      <vt:lpstr>PowerPoint Presentation</vt:lpstr>
      <vt:lpstr>Example</vt:lpstr>
      <vt:lpstr>PowerPoint Presentation</vt:lpstr>
      <vt:lpstr>PowerPoint Presentation</vt:lpstr>
      <vt:lpstr>H_∞ regulation problem for linear systems with unknown dynamics</vt:lpstr>
      <vt:lpstr>PowerPoint Presentation</vt:lpstr>
      <vt:lpstr>Example</vt:lpstr>
      <vt:lpstr>PowerPoint Presentation</vt:lpstr>
      <vt:lpstr>PowerPoint Presentation</vt:lpstr>
      <vt:lpstr>Optimal regulation problem for nonlinear systems with unknown dynamics</vt:lpstr>
      <vt:lpstr>Vrabie &amp; Lewis (2009)</vt:lpstr>
      <vt:lpstr>Recently developed ADP algorithms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Adaptive Dynamic Programing (ADP) for continuous-time systems: A literature review </dc:title>
  <dc:creator>Yazdan</dc:creator>
  <cp:lastModifiedBy>Yazdan</cp:lastModifiedBy>
  <cp:revision>59</cp:revision>
  <dcterms:created xsi:type="dcterms:W3CDTF">2015-09-12T08:28:30Z</dcterms:created>
  <dcterms:modified xsi:type="dcterms:W3CDTF">2015-09-15T10:50:34Z</dcterms:modified>
</cp:coreProperties>
</file>