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</p:sldMasterIdLst>
  <p:notesMasterIdLst>
    <p:notesMasterId r:id="rId43"/>
  </p:notesMasterIdLst>
  <p:handoutMasterIdLst>
    <p:handoutMasterId r:id="rId44"/>
  </p:handoutMasterIdLst>
  <p:sldIdLst>
    <p:sldId id="257" r:id="rId3"/>
    <p:sldId id="282" r:id="rId4"/>
    <p:sldId id="303" r:id="rId5"/>
    <p:sldId id="258" r:id="rId6"/>
    <p:sldId id="260" r:id="rId7"/>
    <p:sldId id="261" r:id="rId8"/>
    <p:sldId id="262" r:id="rId9"/>
    <p:sldId id="263" r:id="rId10"/>
    <p:sldId id="264" r:id="rId11"/>
    <p:sldId id="288" r:id="rId12"/>
    <p:sldId id="289" r:id="rId13"/>
    <p:sldId id="266" r:id="rId14"/>
    <p:sldId id="267" r:id="rId15"/>
    <p:sldId id="268" r:id="rId16"/>
    <p:sldId id="269" r:id="rId17"/>
    <p:sldId id="290" r:id="rId18"/>
    <p:sldId id="302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8" y="2316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6196B-8951-411E-B8A1-4CCB7EC1247B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3BE2B-65E3-44AB-9927-A03406CC9C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1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89BAC-74E9-4CE5-AB12-24DCDF859EBC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CB266-3F3F-4829-AA56-C1CCD28CC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361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B266-3F3F-4829-AA56-C1CCD28CCE4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F989BAC-74E9-4CE5-AB12-24DCDF859EBC}" type="datetimeFigureOut">
              <a:rPr lang="en-US" smtClean="0">
                <a:solidFill>
                  <a:prstClr val="black"/>
                </a:solidFill>
              </a:rPr>
              <a:pPr/>
              <a:t>2/23/2018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6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fa-IR" smtClean="0"/>
              <a:t>دکتر احمدی                                   ایمونولوژی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احمدی                                   ایمونولوژی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احمدی                                   ایمونولوژی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25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985760" y="1158240"/>
            <a:ext cx="2011680" cy="304800"/>
          </a:xfrm>
        </p:spPr>
        <p:txBody>
          <a:bodyPr rtlCol="0"/>
          <a:lstStyle>
            <a:lvl1pPr>
              <a:defRPr b="1"/>
            </a:lvl1pPr>
          </a:lstStyle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153400" y="5727192"/>
            <a:ext cx="609600" cy="521208"/>
          </a:xfrm>
        </p:spPr>
        <p:txBody>
          <a:bodyPr rtlCol="0"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94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fa-IR" smtClean="0">
                <a:solidFill>
                  <a:srgbClr val="FFF39D"/>
                </a:solidFill>
              </a:rPr>
              <a:t>جلسه دوم - دکتر احمدی</a:t>
            </a:r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0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05512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8303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182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560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65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985760" y="1158240"/>
            <a:ext cx="2011680" cy="304800"/>
          </a:xfrm>
        </p:spPr>
        <p:txBody>
          <a:bodyPr rtlCol="0"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a-IR" smtClean="0"/>
              <a:t>دکتر احمدی                                   ایمونولوژی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840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723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005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fa-IR" smtClean="0"/>
              <a:t>دکتر احمدی                                   ایمونولوژی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احمدی                                   ایمونولوژی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احمدی                                   ایمونولوژی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a-IR" smtClean="0"/>
              <a:t>دکتر احمدی                                   ایمونولوژی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 احمدی                                   ایمونولوژی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a-IR" smtClean="0"/>
              <a:t>دکتر احمدی                                   ایمونولوژی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a-IR" smtClean="0"/>
              <a:t>دکتر احمدی                                   ایمونولوژی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دکتر احمدی                                   ایمونولوژی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iming>
    <p:tnLst>
      <p:par>
        <p:cTn id="1" dur="indefinite" restart="never" nodeType="tmRoot"/>
      </p:par>
    </p:tnLst>
  </p:timing>
  <p:hf hdr="0" ftr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6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iming>
    <p:tnLst>
      <p:par>
        <p:cTn id="1" dur="indefinite" restart="never" nodeType="tmRoot"/>
      </p:par>
    </p:tnLst>
  </p:timing>
  <p:hf hdr="0" ftr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600200"/>
            <a:ext cx="6477000" cy="1828800"/>
          </a:xfrm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به نام خداوند بخشنده مهربان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274320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fa-IR" sz="5400" smtClean="0">
                <a:solidFill>
                  <a:srgbClr val="FF0000"/>
                </a:solidFill>
              </a:rPr>
              <a:t>ایمنی شناسی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467600" cy="655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a-IR" sz="3600" dirty="0" smtClean="0"/>
              <a:t>کارایی واکسیناسیون برای بیماری های عفونی معمول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101" name="Picture 5" descr="C:\Users\Zagros\Pictures\Picture6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17664"/>
            <a:ext cx="8327151" cy="3817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467600" cy="73183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انواع ایمنی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494472"/>
            <a:ext cx="556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itchFamily="2" charset="2"/>
              <a:buChar char="q"/>
            </a:pPr>
            <a:r>
              <a:rPr lang="fa-IR" dirty="0" smtClean="0"/>
              <a:t>ایمنی طبیعی</a:t>
            </a:r>
            <a:r>
              <a:rPr lang="en-US" dirty="0" smtClean="0"/>
              <a:t>immunity </a:t>
            </a:r>
            <a:r>
              <a:rPr lang="fa-IR" dirty="0" smtClean="0"/>
              <a:t> </a:t>
            </a:r>
            <a:r>
              <a:rPr lang="en-US" dirty="0" smtClean="0"/>
              <a:t> Innate</a:t>
            </a:r>
            <a:r>
              <a:rPr lang="fa-IR" dirty="0" smtClean="0"/>
              <a:t> </a:t>
            </a:r>
          </a:p>
          <a:p>
            <a:pPr marL="800100" lvl="1" indent="-342900" algn="r" rtl="1">
              <a:buFont typeface="Wingdings" pitchFamily="2" charset="2"/>
              <a:buChar char="§"/>
            </a:pPr>
            <a:r>
              <a:rPr lang="fa-IR" dirty="0" smtClean="0"/>
              <a:t>واکنشهای اولیه برعلیه میکروبها</a:t>
            </a:r>
          </a:p>
          <a:p>
            <a:pPr marL="800100" lvl="1" indent="-342900" algn="r" rtl="1">
              <a:buFont typeface="Wingdings" pitchFamily="2" charset="2"/>
              <a:buChar char="q"/>
            </a:pPr>
            <a:endParaRPr lang="fa-IR" dirty="0" smtClean="0"/>
          </a:p>
          <a:p>
            <a:pPr marL="342900" indent="-342900" algn="r" rtl="1">
              <a:buFont typeface="Wingdings" pitchFamily="2" charset="2"/>
              <a:buChar char="q"/>
            </a:pPr>
            <a:r>
              <a:rPr lang="fa-IR" dirty="0" smtClean="0"/>
              <a:t>ایمنی سازشی، اختصاصی یا اکتسابی</a:t>
            </a:r>
            <a:r>
              <a:rPr lang="en-US" dirty="0" smtClean="0"/>
              <a:t>immunity </a:t>
            </a:r>
            <a:r>
              <a:rPr lang="fa-IR" dirty="0" smtClean="0"/>
              <a:t> </a:t>
            </a:r>
            <a:r>
              <a:rPr lang="en-US" dirty="0" smtClean="0"/>
              <a:t>Adaptive</a:t>
            </a:r>
            <a:r>
              <a:rPr lang="fa-IR" dirty="0" smtClean="0"/>
              <a:t> </a:t>
            </a:r>
          </a:p>
          <a:p>
            <a:pPr marL="800100" lvl="1" indent="-342900" algn="r" rtl="1">
              <a:buFont typeface="Wingdings" pitchFamily="2" charset="2"/>
              <a:buChar char="§"/>
            </a:pPr>
            <a:r>
              <a:rPr lang="fa-IR" dirty="0" smtClean="0"/>
              <a:t>پاسخ های ثانویه و اختصاصی برعلیه میکروبها</a:t>
            </a:r>
            <a:endParaRPr lang="en-US" dirty="0"/>
          </a:p>
        </p:txBody>
      </p:sp>
      <p:pic>
        <p:nvPicPr>
          <p:cNvPr id="5123" name="Picture 3" descr="C:\Users\Zagros\Pictures\Picture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7952" y="2968625"/>
            <a:ext cx="6357496" cy="37401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ایمنی طبیعی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dirty="0" smtClean="0"/>
              <a:t>خط مقدم دفاع  برعلیه میکروبها</a:t>
            </a:r>
          </a:p>
          <a:p>
            <a:pPr marL="514350" indent="-514350" algn="r" rtl="1">
              <a:buFont typeface="+mj-lt"/>
              <a:buAutoNum type="arabicPeriod"/>
            </a:pPr>
            <a:endParaRPr lang="fa-IR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/>
              <a:t>مکانیسم های دفاعی سلولی و بیوشیمیایی</a:t>
            </a:r>
          </a:p>
          <a:p>
            <a:pPr marL="514350" indent="-514350" algn="r" rtl="1">
              <a:buFont typeface="+mj-lt"/>
              <a:buAutoNum type="arabicPeriod"/>
            </a:pPr>
            <a:endParaRPr lang="fa-IR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/>
              <a:t>پاسخ سریع به عفونت ها</a:t>
            </a:r>
          </a:p>
          <a:p>
            <a:pPr marL="514350" indent="-514350" algn="r" rtl="1">
              <a:buFont typeface="+mj-lt"/>
              <a:buAutoNum type="arabicPeriod"/>
            </a:pPr>
            <a:endParaRPr lang="fa-IR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/>
              <a:t>فقط در واکنش به میکروبها و اجزای سلولهای آسیب دیده</a:t>
            </a:r>
          </a:p>
          <a:p>
            <a:pPr marL="514350" indent="-514350" algn="r" rtl="1">
              <a:buFont typeface="+mj-lt"/>
              <a:buAutoNum type="arabicPeriod"/>
            </a:pPr>
            <a:endParaRPr lang="fa-IR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/>
              <a:t>پاسخ به عفونت ها ی تکراری یکسان است.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/>
          <a:lstStyle/>
          <a:p>
            <a:pPr algn="ctr" rtl="1"/>
            <a:r>
              <a:rPr lang="fa-IR" dirty="0" smtClean="0"/>
              <a:t>اجزای اصلی سیستم ایمنی طبیعی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537448" cy="4953000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dirty="0" smtClean="0"/>
              <a:t>1- سدهای فیزیکی و شیمیایی</a:t>
            </a:r>
          </a:p>
          <a:p>
            <a:pPr lvl="1" algn="r" rtl="1"/>
            <a:r>
              <a:rPr lang="fa-IR" dirty="0" smtClean="0"/>
              <a:t>       بافت پوششی بدن</a:t>
            </a:r>
          </a:p>
          <a:p>
            <a:pPr lvl="1" algn="r" rtl="1"/>
            <a:r>
              <a:rPr lang="fa-IR" dirty="0"/>
              <a:t> </a:t>
            </a:r>
            <a:r>
              <a:rPr lang="fa-IR" dirty="0" smtClean="0"/>
              <a:t>      مخاط دستگاه گوارش و تنفس</a:t>
            </a:r>
          </a:p>
          <a:p>
            <a:pPr lvl="1" algn="r" rtl="1"/>
            <a:r>
              <a:rPr lang="fa-IR" dirty="0"/>
              <a:t> </a:t>
            </a:r>
            <a:r>
              <a:rPr lang="fa-IR" dirty="0" smtClean="0"/>
              <a:t>      آنزیم های موجود در بزاق و غیره مانند لیزوزیم، پروتئازها و ..</a:t>
            </a:r>
          </a:p>
          <a:p>
            <a:pPr lvl="1" algn="r" rtl="1"/>
            <a:endParaRPr lang="fa-IR" dirty="0" smtClean="0"/>
          </a:p>
          <a:p>
            <a:pPr algn="r" rtl="1">
              <a:buNone/>
            </a:pPr>
            <a:r>
              <a:rPr lang="fa-IR" dirty="0" smtClean="0"/>
              <a:t>2- سلولهای بیگانه خوار(نوتروفیل ها و ماکروفاژها) و سلولهای کشنده طبیعی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3- پروتئین های خون</a:t>
            </a:r>
          </a:p>
          <a:p>
            <a:pPr lvl="1" algn="r" rtl="1"/>
            <a:r>
              <a:rPr lang="fa-IR" dirty="0" smtClean="0"/>
              <a:t>اعضای سیستم کمپلمان </a:t>
            </a:r>
          </a:p>
          <a:p>
            <a:pPr lvl="1" algn="r" rtl="1"/>
            <a:r>
              <a:rPr lang="fa-IR" dirty="0" smtClean="0"/>
              <a:t>میانجی های التهاب مانند هیستامین مترشحه از ماست سل های بافت پیوندی</a:t>
            </a:r>
          </a:p>
          <a:p>
            <a:pPr lvl="1" algn="r" rtl="1"/>
            <a:endParaRPr lang="fa-IR" dirty="0" smtClean="0"/>
          </a:p>
          <a:p>
            <a:pPr algn="r" rtl="1">
              <a:buNone/>
            </a:pPr>
            <a:r>
              <a:rPr lang="fa-IR" dirty="0" smtClean="0"/>
              <a:t>4- پروتئین هایی به نام سیتوکین ها </a:t>
            </a:r>
          </a:p>
          <a:p>
            <a:pPr lvl="1" algn="r" rtl="1"/>
            <a:r>
              <a:rPr lang="fa-IR" dirty="0" smtClean="0"/>
              <a:t>تنظیم کننده بسیاری از فعالیت های سیستم ایمنی طبیعی</a:t>
            </a:r>
          </a:p>
          <a:p>
            <a:pPr algn="r" rtl="1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توجه: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عواملی مانند ژنتیک و گونه موجود نیز بر روی ایمنی  طبیعی اثر می گذراند:</a:t>
            </a:r>
          </a:p>
          <a:p>
            <a:pPr algn="r" rtl="1"/>
            <a:endParaRPr lang="fa-IR" dirty="0" smtClean="0"/>
          </a:p>
          <a:p>
            <a:pPr lvl="1" algn="r" rtl="1"/>
            <a:r>
              <a:rPr lang="fa-IR" dirty="0" smtClean="0"/>
              <a:t>مثلا انسان به آبله پرندگان مبتلا نمی شود.</a:t>
            </a:r>
            <a:endParaRPr lang="en-US" dirty="0" smtClean="0"/>
          </a:p>
          <a:p>
            <a:pPr lvl="1" algn="r" rtl="1"/>
            <a:r>
              <a:rPr lang="fa-IR" dirty="0" smtClean="0"/>
              <a:t>سگ به سرخک مبتلا نمی شود.</a:t>
            </a:r>
            <a:endParaRPr lang="en-US" dirty="0" smtClean="0"/>
          </a:p>
          <a:p>
            <a:pPr lvl="1" algn="r" rt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ایمنی سازشی یا اختصاصی یا اکتسابی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9530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در پاسخ به یک عفونت ایجاد می شود و سازشی به آن عفونت است.</a:t>
            </a:r>
          </a:p>
          <a:p>
            <a:pPr algn="r" rtl="1">
              <a:buNone/>
            </a:pPr>
            <a:r>
              <a:rPr lang="fa-IR" b="1" dirty="0" smtClean="0"/>
              <a:t> ویژگیها: </a:t>
            </a:r>
          </a:p>
          <a:p>
            <a:pPr lvl="1" algn="r" rtl="1"/>
            <a:r>
              <a:rPr lang="fa-IR" dirty="0" smtClean="0"/>
              <a:t>دقیقاً اختصاصی برای مولکولهای مشخص</a:t>
            </a:r>
          </a:p>
          <a:p>
            <a:pPr lvl="1" algn="r" rtl="1"/>
            <a:r>
              <a:rPr lang="fa-IR" dirty="0" smtClean="0"/>
              <a:t> توانایی تشخیص و واکنش با تعداد زیادی از مواد میکروبی و غیر میکروبی</a:t>
            </a:r>
          </a:p>
          <a:p>
            <a:pPr lvl="1" algn="r" rtl="1"/>
            <a:r>
              <a:rPr lang="fa-IR" dirty="0" smtClean="0"/>
              <a:t> دارای حافظه بوده و در برخورد مجدد با یک میکروب پاسخ شدیدتری تولید می کند.</a:t>
            </a:r>
          </a:p>
          <a:p>
            <a:pPr lvl="1" algn="r" rtl="1">
              <a:buNone/>
            </a:pPr>
            <a:r>
              <a:rPr lang="fa-IR" b="1" dirty="0" smtClean="0"/>
              <a:t>اجزا:</a:t>
            </a:r>
          </a:p>
          <a:p>
            <a:pPr lvl="1" algn="r" rtl="1"/>
            <a:r>
              <a:rPr lang="fa-IR" dirty="0" smtClean="0"/>
              <a:t>سلولهای لنفوسیت</a:t>
            </a:r>
          </a:p>
          <a:p>
            <a:pPr lvl="1" algn="r" rtl="1"/>
            <a:r>
              <a:rPr lang="fa-IR" dirty="0" smtClean="0"/>
              <a:t> ترشحات سلولهای لنفوسیت</a:t>
            </a:r>
          </a:p>
          <a:p>
            <a:pPr lvl="1" algn="r" rt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مقایسه ایمنی طبیعی و اکتسابی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7" name="Picture 3" descr="C:\Users\Zagros\Pictures\Picture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877" y="1981200"/>
            <a:ext cx="8473754" cy="36687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ایمنی با واسطه سلول یا ایمنی سلولی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3000" cy="4495800"/>
          </a:xfrm>
        </p:spPr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با واسطه:</a:t>
            </a:r>
          </a:p>
          <a:p>
            <a:pPr lvl="1" algn="r" rtl="1"/>
            <a:r>
              <a:rPr lang="fa-IR" dirty="0" smtClean="0"/>
              <a:t> لنفوسیت های </a:t>
            </a:r>
            <a:r>
              <a:rPr lang="en-US" dirty="0" smtClean="0"/>
              <a:t>T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از بین بردن میکروبهای داخل سلولی مانند ویروسها و بعضی از باکتریها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تکامل سیستم ایمنی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/>
          <a:lstStyle/>
          <a:p>
            <a:pPr algn="r" rtl="1"/>
            <a:r>
              <a:rPr lang="fa-IR" dirty="0" smtClean="0"/>
              <a:t>ایمنی طبیعی از نظر فیلوژنی قدیمیترین سیستم دفاعی میزبان </a:t>
            </a:r>
          </a:p>
          <a:p>
            <a:pPr algn="r" rtl="1"/>
            <a:r>
              <a:rPr lang="fa-IR" dirty="0" smtClean="0"/>
              <a:t>ایمنی سازشی بعداً تکامل یافته</a:t>
            </a:r>
          </a:p>
          <a:p>
            <a:pPr lvl="1" algn="r" rtl="1"/>
            <a:r>
              <a:rPr lang="fa-IR" dirty="0" smtClean="0"/>
              <a:t>ایمنی طبیعی در بی مهره گان دفاع اصلی موجود بر علیه عوامل خارجی</a:t>
            </a:r>
          </a:p>
          <a:p>
            <a:pPr lvl="1" algn="r" rtl="1"/>
            <a:endParaRPr lang="fa-IR" dirty="0" smtClean="0"/>
          </a:p>
          <a:p>
            <a:pPr algn="r" rtl="1"/>
            <a:r>
              <a:rPr lang="fa-IR" dirty="0" smtClean="0"/>
              <a:t>پیدایش ایمنی اختصاصی برای اولین بار در مهره داران آرواره دار (ماهیهای غضروفی)</a:t>
            </a:r>
          </a:p>
          <a:p>
            <a:pPr lvl="1" algn="r" rtl="1"/>
            <a:r>
              <a:rPr lang="fa-IR" dirty="0" smtClean="0"/>
              <a:t> در طی تکامل تخصص یافته تر شد</a:t>
            </a:r>
          </a:p>
          <a:p>
            <a:pPr lvl="1" algn="r" rtl="1"/>
            <a:r>
              <a:rPr lang="fa-IR" dirty="0" smtClean="0"/>
              <a:t>شامل لنفوسیت ها و آنتی بادیها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دکتر احمدی- جلسه اول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2618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تکامل سیستم ایمنی در جانوران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00799" cy="531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دکتر احمدی- جلسه اول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466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منبع: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7" name="Picture 3" descr="C:\Users\Zagros\Pictures\Picture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796682" cy="4873625"/>
          </a:xfrm>
          <a:prstGeom prst="rect">
            <a:avLst/>
          </a:prstGeom>
          <a:noFill/>
        </p:spPr>
      </p:pic>
      <p:pic>
        <p:nvPicPr>
          <p:cNvPr id="1029" name="Picture 5" descr="C:\Users\Zagros\Pictures\Pic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657600"/>
            <a:ext cx="4359215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انواع ایمنی اکتسابی یا اختصاصی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دکتر احمدی- جلسه اول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190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fa-IR" dirty="0" smtClean="0">
                <a:solidFill>
                  <a:prstClr val="black"/>
                </a:solidFill>
              </a:rPr>
              <a:t>ایمنی هومورال </a:t>
            </a:r>
            <a:r>
              <a:rPr lang="en-US" dirty="0" err="1" smtClean="0">
                <a:solidFill>
                  <a:prstClr val="black"/>
                </a:solidFill>
              </a:rPr>
              <a:t>Humoral</a:t>
            </a:r>
            <a:r>
              <a:rPr lang="en-US" dirty="0" smtClean="0">
                <a:solidFill>
                  <a:prstClr val="black"/>
                </a:solidFill>
              </a:rPr>
              <a:t> immunity</a:t>
            </a:r>
            <a:endParaRPr lang="fa-IR" dirty="0" smtClean="0">
              <a:solidFill>
                <a:prstClr val="black"/>
              </a:solidFill>
            </a:endParaRPr>
          </a:p>
          <a:p>
            <a:pPr marL="342900" indent="-342900" algn="r" rtl="1">
              <a:buFont typeface="+mj-lt"/>
              <a:buAutoNum type="arabicPeriod"/>
            </a:pPr>
            <a:endParaRPr lang="fa-IR" dirty="0" smtClean="0">
              <a:solidFill>
                <a:prstClr val="black"/>
              </a:solidFill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fa-IR" dirty="0" smtClean="0">
                <a:solidFill>
                  <a:prstClr val="black"/>
                </a:solidFill>
              </a:rPr>
              <a:t>ایمنی با واسطه سلول</a:t>
            </a:r>
            <a:r>
              <a:rPr lang="en-US" dirty="0" smtClean="0">
                <a:solidFill>
                  <a:prstClr val="black"/>
                </a:solidFill>
              </a:rPr>
              <a:t> Cell-mediated immunity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171" name="Picture 3" descr="C:\Users\Zagros\Pictures\Picture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9762"/>
            <a:ext cx="4495805" cy="5408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3312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ایمنی هومورال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9352" y="1600200"/>
            <a:ext cx="8766048" cy="4495800"/>
          </a:xfrm>
        </p:spPr>
        <p:txBody>
          <a:bodyPr/>
          <a:lstStyle/>
          <a:p>
            <a:pPr algn="r" rtl="1"/>
            <a:r>
              <a:rPr lang="fa-IR" dirty="0" smtClean="0"/>
              <a:t>با واسطه:</a:t>
            </a:r>
          </a:p>
          <a:p>
            <a:pPr lvl="1" algn="r" rtl="1"/>
            <a:r>
              <a:rPr lang="fa-IR" dirty="0" smtClean="0"/>
              <a:t> آنتی بادیهای موجود در خون </a:t>
            </a:r>
          </a:p>
          <a:p>
            <a:pPr lvl="1" algn="r" rtl="1"/>
            <a:r>
              <a:rPr lang="fa-IR" dirty="0" smtClean="0"/>
              <a:t>ترشحات مخاطی مترشحه از لنفوسیت های </a:t>
            </a:r>
            <a:r>
              <a:rPr lang="en-US" dirty="0" smtClean="0"/>
              <a:t>B</a:t>
            </a:r>
            <a:endParaRPr lang="fa-IR" dirty="0" smtClean="0"/>
          </a:p>
          <a:p>
            <a:pPr algn="r" rtl="1"/>
            <a:r>
              <a:rPr lang="fa-IR" dirty="0" smtClean="0"/>
              <a:t>اهداف:</a:t>
            </a:r>
          </a:p>
          <a:p>
            <a:pPr lvl="1" algn="r" rtl="1"/>
            <a:r>
              <a:rPr lang="fa-IR" dirty="0" smtClean="0"/>
              <a:t>شناسایی آنتی ژن های میکروبی</a:t>
            </a:r>
          </a:p>
          <a:p>
            <a:pPr lvl="1" algn="r" rtl="1"/>
            <a:r>
              <a:rPr lang="fa-IR" dirty="0" smtClean="0"/>
              <a:t>خنثی کردن عفونت زایی میکروبها</a:t>
            </a:r>
          </a:p>
          <a:p>
            <a:pPr lvl="1" algn="r" rtl="1"/>
            <a:r>
              <a:rPr lang="fa-IR" dirty="0" smtClean="0"/>
              <a:t>هدف قرار دادن این میکروبها برای حذف توسط مکانیسم های موثر مختلف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دکتر احمدی- جلسه اول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60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ایمنی اختصاصی به دو صورت دربدن ایجاد می شود: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153400" cy="48006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ایمنی اختصاصی فعال  </a:t>
            </a:r>
            <a:r>
              <a:rPr lang="en-US" dirty="0" smtClean="0"/>
              <a:t>Active</a:t>
            </a:r>
            <a:r>
              <a:rPr lang="fa-IR" dirty="0" smtClean="0"/>
              <a:t> </a:t>
            </a:r>
          </a:p>
          <a:p>
            <a:pPr lvl="1" algn="r" rtl="1"/>
            <a:r>
              <a:rPr lang="fa-IR" dirty="0" smtClean="0"/>
              <a:t>خود شخص نقش فعال در پاسخ به آنتی ژن دارد</a:t>
            </a:r>
          </a:p>
          <a:p>
            <a:pPr lvl="1" algn="r" rtl="1"/>
            <a:r>
              <a:rPr lang="fa-IR" dirty="0" smtClean="0"/>
              <a:t>ایمنی طولانی و درازمدت </a:t>
            </a:r>
          </a:p>
          <a:p>
            <a:pPr lvl="1" algn="r" rtl="1"/>
            <a:r>
              <a:rPr lang="fa-IR" dirty="0" smtClean="0"/>
              <a:t>افراد در برخوردهای بعدی با آنتی ژن = </a:t>
            </a:r>
            <a:r>
              <a:rPr lang="en-US" dirty="0" smtClean="0"/>
              <a:t>Immune</a:t>
            </a:r>
            <a:r>
              <a:rPr lang="fa-IR" dirty="0" smtClean="0"/>
              <a:t> یا مصون</a:t>
            </a:r>
          </a:p>
          <a:p>
            <a:pPr lvl="1" algn="r" rtl="1"/>
            <a:endParaRPr lang="fa-IR" dirty="0" smtClean="0"/>
          </a:p>
          <a:p>
            <a:pPr algn="r" rtl="1"/>
            <a:r>
              <a:rPr lang="fa-IR" dirty="0"/>
              <a:t> </a:t>
            </a:r>
            <a:r>
              <a:rPr lang="fa-IR" dirty="0" smtClean="0"/>
              <a:t>ایمنی اختصاصی غیرفعال </a:t>
            </a:r>
            <a:r>
              <a:rPr lang="en-US" dirty="0" smtClean="0"/>
              <a:t>Passive </a:t>
            </a:r>
            <a:r>
              <a:rPr lang="fa-IR" dirty="0" smtClean="0"/>
              <a:t> </a:t>
            </a:r>
          </a:p>
          <a:p>
            <a:pPr lvl="1" algn="r" rtl="1"/>
            <a:r>
              <a:rPr lang="fa-IR" dirty="0" smtClean="0"/>
              <a:t>خود شخص و لنفوسیت ها با آنتی ژن برخورد نکرده اند = </a:t>
            </a:r>
            <a:r>
              <a:rPr lang="en-US" dirty="0" smtClean="0"/>
              <a:t>Naive</a:t>
            </a:r>
            <a:r>
              <a:rPr lang="fa-IR" dirty="0" smtClean="0"/>
              <a:t> یا خام</a:t>
            </a:r>
          </a:p>
          <a:p>
            <a:pPr lvl="1" algn="r" rtl="1"/>
            <a:r>
              <a:rPr lang="fa-IR" dirty="0" smtClean="0"/>
              <a:t>با انتقال سرم شخص مقاوم شده یا لنفوسیت های آن به شخص گیرنده، ایجاد می‌شود</a:t>
            </a:r>
          </a:p>
          <a:p>
            <a:pPr lvl="1" algn="r" rtl="1"/>
            <a:endParaRPr lang="fa-IR" dirty="0" smtClean="0"/>
          </a:p>
          <a:p>
            <a:pPr lvl="2" algn="r" rtl="1"/>
            <a:r>
              <a:rPr lang="fa-IR" dirty="0" smtClean="0"/>
              <a:t>ایمنی غیر فعال طبیعی :</a:t>
            </a:r>
          </a:p>
          <a:p>
            <a:pPr lvl="3" algn="r" rtl="1"/>
            <a:r>
              <a:rPr lang="fa-IR" dirty="0" smtClean="0"/>
              <a:t>مانند انتقال انتی بادیهای مادری به جنین و آنتی بادی </a:t>
            </a:r>
            <a:r>
              <a:rPr lang="en-US" dirty="0" err="1" smtClean="0"/>
              <a:t>IgA</a:t>
            </a:r>
            <a:r>
              <a:rPr lang="fa-IR" dirty="0" smtClean="0"/>
              <a:t> در شیرمادر به کودک شیرخوار</a:t>
            </a:r>
          </a:p>
          <a:p>
            <a:pPr lvl="3" algn="r" rtl="1"/>
            <a:endParaRPr lang="fa-IR" dirty="0" smtClean="0"/>
          </a:p>
          <a:p>
            <a:pPr lvl="2" algn="r" rtl="1"/>
            <a:r>
              <a:rPr lang="fa-IR" dirty="0" smtClean="0"/>
              <a:t>ایمنی غیر فعال مصنوعی</a:t>
            </a:r>
          </a:p>
          <a:p>
            <a:pPr lvl="3" algn="r" rtl="1"/>
            <a:r>
              <a:rPr lang="fa-IR" dirty="0" smtClean="0"/>
              <a:t>آنتی بادی علیه عفونت های کزاز و هاری و سموم مارها که مثلا به شخص مارگزیده تزریق می‌شود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996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ایمنی اختصاصی فعال و غیر فعال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7" name="Picture 3" descr="C:\Users\Zagros\Pictures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096250" cy="429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4001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rtl="1"/>
            <a:r>
              <a:rPr lang="fa-IR" sz="2400" dirty="0" smtClean="0"/>
              <a:t>کشف ایمنی اختصاصی غیر فعال = شناسایی سلولها و مولکولهای ایمنی اختصاصی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495800"/>
          </a:xfrm>
        </p:spPr>
        <p:txBody>
          <a:bodyPr/>
          <a:lstStyle/>
          <a:p>
            <a:pPr algn="r" rtl="1"/>
            <a:r>
              <a:rPr lang="fa-IR" dirty="0" smtClean="0"/>
              <a:t>ایمنی هومورال: </a:t>
            </a:r>
          </a:p>
          <a:p>
            <a:pPr lvl="1" algn="r" rtl="1"/>
            <a:r>
              <a:rPr lang="fa-IR" dirty="0" smtClean="0"/>
              <a:t>ایمنی که با واسطه انتقال بخش غیر سلولی خون که حاوی آنتی بادی است (سرم خون) از افراد مصون به افراد غیر مصون بوجود می آید.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/>
              <a:t> </a:t>
            </a:r>
            <a:r>
              <a:rPr lang="fa-IR" dirty="0" smtClean="0"/>
              <a:t>ایمنی سلولی: </a:t>
            </a:r>
          </a:p>
          <a:p>
            <a:pPr lvl="1" algn="r" rtl="1"/>
            <a:r>
              <a:rPr lang="fa-IR" dirty="0" smtClean="0"/>
              <a:t>ایمنی که با واسطه انتقال سلولهای خونی (لنفوسیت های </a:t>
            </a:r>
            <a:r>
              <a:rPr lang="en-US" dirty="0" smtClean="0"/>
              <a:t>T</a:t>
            </a:r>
            <a:r>
              <a:rPr lang="fa-IR" dirty="0" smtClean="0"/>
              <a:t>) و نه سرم خون، حاصل می‌شود.</a:t>
            </a:r>
          </a:p>
          <a:p>
            <a:pPr algn="r" rt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755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اولین آزمایش ایمنی هومورال در مورد انتقال آنتی توکسین دیفتری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620000" cy="4873752"/>
          </a:xfrm>
        </p:spPr>
        <p:txBody>
          <a:bodyPr/>
          <a:lstStyle/>
          <a:p>
            <a:r>
              <a:rPr lang="fa-IR" dirty="0" smtClean="0"/>
              <a:t>سال 1890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171" name="Picture 3" descr="C:\Users\Zagros\Pictures\Pictur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176" y="1447800"/>
            <a:ext cx="855525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1268871"/>
      </p:ext>
    </p:ext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پائول ارلیخ، نامگذاری آنتی بادی و آنتی ژن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219" name="Picture 3" descr="C:\Users\Zagros\Pictures\Picture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077200" cy="4367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616268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آنتی بادی و آنتی ژن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7620000" cy="4873752"/>
          </a:xfrm>
        </p:spPr>
        <p:txBody>
          <a:bodyPr/>
          <a:lstStyle/>
          <a:p>
            <a:pPr algn="r" rtl="1"/>
            <a:r>
              <a:rPr lang="fa-IR" dirty="0" smtClean="0"/>
              <a:t>پروتئین های سرمی که ایمنی هومورال را میانجی گری می کنند آنتی بادی نامیده می شوند.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موادی که به آنتی بادیها متصل می شوند و تولید آنتی بادیها را موجب می‌شوند، آنتی ژن نامیده می شوند.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350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کشف ایمنی سلولی، پاسخ ماکروفاژها به مواد بیگانه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43" name="Picture 3" descr="C:\Users\Zagros\Pictures\Picture10.jpg"/>
          <p:cNvPicPr>
            <a:picLocks noChangeAspect="1" noChangeArrowheads="1"/>
          </p:cNvPicPr>
          <p:nvPr/>
        </p:nvPicPr>
        <p:blipFill>
          <a:blip r:embed="rId2"/>
          <a:srcRect l="2937" t="1134"/>
          <a:stretch>
            <a:fillRect/>
          </a:stretch>
        </p:blipFill>
        <p:spPr bwMode="auto">
          <a:xfrm>
            <a:off x="525668" y="1143000"/>
            <a:ext cx="7094332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637660"/>
      </p:ext>
    </p:extLst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70C0"/>
                </a:solidFill>
              </a:rPr>
              <a:t>ویژگی های اصلی پاسخ های ایمنی اختصاصی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91600" cy="44958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/>
              <a:t> اختصاصی بودن و تنوع</a:t>
            </a:r>
          </a:p>
          <a:p>
            <a:pPr lvl="1" algn="r" rtl="1"/>
            <a:r>
              <a:rPr lang="fa-IR" dirty="0" smtClean="0"/>
              <a:t>تشخیص عامل تعیین کننده آنتی ژن یا اپی توپ </a:t>
            </a:r>
            <a:r>
              <a:rPr lang="en-US" dirty="0" err="1" smtClean="0"/>
              <a:t>epitope</a:t>
            </a:r>
            <a:r>
              <a:rPr lang="fa-IR" dirty="0" smtClean="0"/>
              <a:t> بطور اختصاصی</a:t>
            </a:r>
          </a:p>
          <a:p>
            <a:pPr lvl="1" algn="r" rtl="1"/>
            <a:r>
              <a:rPr lang="fa-IR" dirty="0" smtClean="0"/>
              <a:t>مجموعه لنفوسیتی هر فرد قادر به تشخیص تنوعی از عوامل آنتی ژنی </a:t>
            </a:r>
          </a:p>
          <a:p>
            <a:pPr lvl="2" algn="r" rtl="1"/>
            <a:r>
              <a:rPr lang="fa-IR" dirty="0" smtClean="0"/>
              <a:t>10</a:t>
            </a:r>
            <a:r>
              <a:rPr lang="fa-IR" baseline="30000" dirty="0" smtClean="0"/>
              <a:t>7</a:t>
            </a:r>
            <a:r>
              <a:rPr lang="fa-IR" dirty="0" smtClean="0"/>
              <a:t> تا  10</a:t>
            </a:r>
            <a:r>
              <a:rPr lang="fa-IR" baseline="30000" dirty="0" smtClean="0"/>
              <a:t>9</a:t>
            </a:r>
            <a:r>
              <a:rPr lang="fa-IR" dirty="0" smtClean="0"/>
              <a:t> عدد</a:t>
            </a:r>
          </a:p>
          <a:p>
            <a:pPr lvl="2" algn="r" rtl="1"/>
            <a:endParaRPr lang="fa-IR" baseline="30000" dirty="0" smtClean="0"/>
          </a:p>
          <a:p>
            <a:pPr lvl="2" algn="r" rtl="1"/>
            <a:endParaRPr lang="fa-IR" baseline="30000" dirty="0" smtClean="0"/>
          </a:p>
          <a:p>
            <a:pPr algn="r" rtl="1"/>
            <a:r>
              <a:rPr lang="fa-IR" b="1" dirty="0" smtClean="0"/>
              <a:t>حافظه </a:t>
            </a:r>
          </a:p>
          <a:p>
            <a:pPr lvl="1" algn="r" rtl="1"/>
            <a:r>
              <a:rPr lang="fa-IR" dirty="0" smtClean="0"/>
              <a:t>پاسخ ثانویه به آنتی ژنی که قبلاً وارد بدن شده </a:t>
            </a:r>
          </a:p>
          <a:p>
            <a:pPr lvl="2" algn="r" rtl="1"/>
            <a:r>
              <a:rPr lang="fa-IR" dirty="0" smtClean="0"/>
              <a:t>سریعتر، </a:t>
            </a:r>
          </a:p>
          <a:p>
            <a:pPr lvl="2" algn="r" rtl="1"/>
            <a:r>
              <a:rPr lang="fa-IR" dirty="0" smtClean="0"/>
              <a:t> قویتر،</a:t>
            </a:r>
          </a:p>
          <a:p>
            <a:pPr lvl="2" algn="r" rtl="1"/>
            <a:r>
              <a:rPr lang="fa-IR" dirty="0" smtClean="0"/>
              <a:t>و از نظر کیفی، بهتر از پاسخ اولیه است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942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فصل اول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1" name="Picture 3" descr="C:\Users\Zagros\Pictures\Picture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147124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3600" dirty="0" smtClean="0">
                <a:solidFill>
                  <a:srgbClr val="0070C0"/>
                </a:solidFill>
              </a:rPr>
              <a:t>ادامه- ویژگی های اصلی پاسخ های ایمنی اختصاصی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8080248" cy="47244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/>
              <a:t>توسعه کلنی سلولی </a:t>
            </a:r>
          </a:p>
          <a:p>
            <a:pPr lvl="1" algn="r" rtl="1"/>
            <a:r>
              <a:rPr lang="fa-IR" dirty="0" smtClean="0"/>
              <a:t>افزایش تعدادسلولهایی که گیرنده های مشابهی را برای آنتی ژن دارند و بنابراین عضو یک کلنی هستند.</a:t>
            </a:r>
          </a:p>
          <a:p>
            <a:pPr algn="r" rtl="1"/>
            <a:r>
              <a:rPr lang="fa-IR" b="1" dirty="0" smtClean="0"/>
              <a:t> تخصص یافتگی</a:t>
            </a:r>
          </a:p>
          <a:p>
            <a:pPr lvl="1" algn="r" rtl="1"/>
            <a:r>
              <a:rPr lang="fa-IR" dirty="0" smtClean="0"/>
              <a:t>پاسخ اختصاصی به میکروبهای مختلف</a:t>
            </a:r>
          </a:p>
          <a:p>
            <a:pPr algn="r" rtl="1"/>
            <a:r>
              <a:rPr lang="fa-IR" b="1" dirty="0"/>
              <a:t> </a:t>
            </a:r>
            <a:r>
              <a:rPr lang="fa-IR" b="1" dirty="0" smtClean="0"/>
              <a:t>انقباض و هومئوستاز</a:t>
            </a:r>
          </a:p>
          <a:p>
            <a:pPr lvl="1" algn="r" rtl="1"/>
            <a:r>
              <a:rPr lang="fa-IR" dirty="0" smtClean="0"/>
              <a:t>تمام پاسخ های ایمنی پس از گذشت زمان از تحریک آنتی ژنی، ضعیف می شوند و سیستم ایمنی به سطح پایه فعالیت خود برمی گردد.		</a:t>
            </a:r>
          </a:p>
          <a:p>
            <a:pPr algn="r" rtl="1"/>
            <a:r>
              <a:rPr lang="fa-IR" b="1" dirty="0" smtClean="0"/>
              <a:t> عدم واکنش به آنتی ژن خودی 	</a:t>
            </a:r>
          </a:p>
          <a:p>
            <a:pPr lvl="1" algn="r" rtl="1"/>
            <a:r>
              <a:rPr lang="fa-IR" dirty="0" smtClean="0"/>
              <a:t>تشخیص آنتی ژن خارجی و پاسخ ایمنی برای حذف آن و عدم واکنش به آنتی ژن خود شخص  (تولرانس یا تحمل)</a:t>
            </a:r>
          </a:p>
          <a:p>
            <a:pPr algn="r" rtl="1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968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3600" dirty="0" smtClean="0">
                <a:solidFill>
                  <a:srgbClr val="0070C0"/>
                </a:solidFill>
              </a:rPr>
              <a:t>جدول خلاصه ویژگی های اصلی ایمنی اختصاصی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51" name="Picture 3" descr="C:\Users\Zagros\Pictures\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14425"/>
            <a:ext cx="5407025" cy="566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6732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3600" dirty="0" smtClean="0">
                <a:solidFill>
                  <a:srgbClr val="0070C0"/>
                </a:solidFill>
              </a:rPr>
              <a:t>ویژگی های اصلی پاسخ های ایمنی اختصاصی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075" name="Picture 3" descr="C:\Users\Zagros\Pictures\Pictu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019925" cy="529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936386"/>
      </p:ext>
    </p:extLst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a-IR" dirty="0" smtClean="0"/>
              <a:t>معرفی اجزای سلولی سیستم ایمنی اختصاصی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1- لنفوسیت ها </a:t>
            </a:r>
          </a:p>
          <a:p>
            <a:pPr lvl="1" algn="r" rtl="1"/>
            <a:r>
              <a:rPr lang="fa-IR" dirty="0" smtClean="0"/>
              <a:t>لنفوسیت </a:t>
            </a:r>
            <a:r>
              <a:rPr lang="en-US" dirty="0" smtClean="0"/>
              <a:t>B</a:t>
            </a:r>
          </a:p>
          <a:p>
            <a:pPr lvl="1" algn="r" rtl="1"/>
            <a:r>
              <a:rPr lang="fa-IR" dirty="0" smtClean="0"/>
              <a:t>لنفوسیت </a:t>
            </a:r>
            <a:r>
              <a:rPr lang="en-US" dirty="0" smtClean="0"/>
              <a:t>T</a:t>
            </a:r>
            <a:endParaRPr lang="fa-IR" dirty="0" smtClean="0"/>
          </a:p>
          <a:p>
            <a:pPr lvl="1" algn="r" rtl="1"/>
            <a:r>
              <a:rPr lang="fa-IR" dirty="0" smtClean="0"/>
              <a:t>سلول کشنده طبیعی </a:t>
            </a:r>
            <a:r>
              <a:rPr lang="en-US" dirty="0" smtClean="0"/>
              <a:t>NK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2- سلولهای عرضه کننده آنتی ژن</a:t>
            </a:r>
          </a:p>
          <a:p>
            <a:pPr lvl="1" algn="r" rtl="1"/>
            <a:r>
              <a:rPr lang="fa-IR" dirty="0" smtClean="0"/>
              <a:t>سلولهای دندریتیک </a:t>
            </a:r>
          </a:p>
          <a:p>
            <a:pPr lvl="2"/>
            <a:r>
              <a:rPr lang="fa-IR" dirty="0" smtClean="0"/>
              <a:t>مشتق از دودمان مونوسیت ها </a:t>
            </a:r>
          </a:p>
          <a:p>
            <a:pPr lvl="2"/>
            <a:r>
              <a:rPr lang="fa-IR" dirty="0" smtClean="0"/>
              <a:t>تخصص یافته ترین سلولهای عرضه کننده آنتی ژن</a:t>
            </a:r>
            <a:endParaRPr lang="en-US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3- سلولهای مجری یا عمل کننده (افکتور)</a:t>
            </a:r>
          </a:p>
          <a:p>
            <a:pPr lvl="1" algn="r" rtl="1"/>
            <a:r>
              <a:rPr lang="fa-IR" dirty="0" smtClean="0"/>
              <a:t>لنفوسیت های </a:t>
            </a:r>
            <a:r>
              <a:rPr lang="en-US" dirty="0" smtClean="0"/>
              <a:t>T</a:t>
            </a:r>
            <a:r>
              <a:rPr lang="fa-IR" dirty="0" smtClean="0"/>
              <a:t> فعال شده</a:t>
            </a:r>
          </a:p>
          <a:p>
            <a:pPr lvl="1" algn="r" rtl="1"/>
            <a:r>
              <a:rPr lang="fa-IR" dirty="0" smtClean="0"/>
              <a:t>بیگانه خوارهای تک هسته ای</a:t>
            </a:r>
          </a:p>
          <a:p>
            <a:pPr lvl="1" algn="r" rtl="1"/>
            <a:r>
              <a:rPr lang="fa-IR" dirty="0" smtClean="0"/>
              <a:t>سایر گلبولهای سفید</a:t>
            </a:r>
            <a:endParaRPr lang="en-US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763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انواع لنفوسیت ها و نحوه عملکرد آنها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295400" y="2743200"/>
            <a:ext cx="914400" cy="28956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1676400" y="1371600"/>
            <a:ext cx="228600" cy="6858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1752600" y="6019800"/>
            <a:ext cx="304800" cy="6096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4099" name="Picture 3" descr="C:\Users\Zagros\Pictures\Pictur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33450"/>
            <a:ext cx="5267325" cy="577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2550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639762"/>
          </a:xfrm>
          <a:solidFill>
            <a:srgbClr val="FFFF00"/>
          </a:solidFill>
        </p:spPr>
        <p:txBody>
          <a:bodyPr/>
          <a:lstStyle/>
          <a:p>
            <a:pPr algn="ctr" rtl="1"/>
            <a:r>
              <a:rPr lang="fa-IR" dirty="0" smtClean="0"/>
              <a:t>انواع لنفوسیت های </a:t>
            </a:r>
            <a:r>
              <a:rPr lang="en-US" dirty="0"/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/>
              <a:t>سلولهای </a:t>
            </a:r>
            <a:r>
              <a:rPr lang="en-US" b="1" dirty="0" smtClean="0"/>
              <a:t>T</a:t>
            </a:r>
            <a:r>
              <a:rPr lang="fa-IR" b="1" dirty="0" smtClean="0"/>
              <a:t> کمکی</a:t>
            </a:r>
          </a:p>
          <a:p>
            <a:pPr algn="r" rtl="1">
              <a:buNone/>
            </a:pPr>
            <a:r>
              <a:rPr lang="fa-IR" dirty="0" smtClean="0"/>
              <a:t>	ترشح سیتوکین ها در پاسخ به تحریک آنتی ژن ها	</a:t>
            </a:r>
          </a:p>
          <a:p>
            <a:pPr algn="r" rtl="1">
              <a:buNone/>
            </a:pPr>
            <a:r>
              <a:rPr lang="fa-IR" dirty="0" smtClean="0"/>
              <a:t>		تحریک تکثیر و تمایز یابی خود سلولهای </a:t>
            </a:r>
            <a:r>
              <a:rPr lang="en-US" dirty="0" smtClean="0"/>
              <a:t>T</a:t>
            </a:r>
            <a:r>
              <a:rPr lang="fa-IR" dirty="0" smtClean="0"/>
              <a:t> </a:t>
            </a:r>
          </a:p>
          <a:p>
            <a:pPr algn="r" rtl="1">
              <a:buNone/>
            </a:pPr>
            <a:r>
              <a:rPr lang="fa-IR" dirty="0" smtClean="0"/>
              <a:t>		فعال کردن سایر سلولها شامل سلولهای </a:t>
            </a:r>
            <a:r>
              <a:rPr lang="en-US" dirty="0" smtClean="0"/>
              <a:t>B</a:t>
            </a:r>
            <a:r>
              <a:rPr lang="fa-IR" dirty="0" smtClean="0"/>
              <a:t> ، ماکروفاژها و سایر 	گلبولهای سفید</a:t>
            </a:r>
          </a:p>
          <a:p>
            <a:pPr algn="r" rtl="1"/>
            <a:r>
              <a:rPr lang="fa-IR" b="1" dirty="0" smtClean="0"/>
              <a:t>سلولهای </a:t>
            </a:r>
            <a:r>
              <a:rPr lang="en-US" b="1" dirty="0" smtClean="0"/>
              <a:t>T</a:t>
            </a:r>
            <a:r>
              <a:rPr lang="fa-IR" b="1" dirty="0" smtClean="0"/>
              <a:t> کشنده</a:t>
            </a:r>
          </a:p>
          <a:p>
            <a:pPr algn="r" rtl="1">
              <a:buNone/>
            </a:pPr>
            <a:r>
              <a:rPr lang="fa-IR" dirty="0" smtClean="0"/>
              <a:t>	سلولهای تولید کننده آنتی ژن خارجی مانند سلولهای آلوده به ویروسها و سایر میکروبهای داخل سلولی را می کشند</a:t>
            </a:r>
          </a:p>
          <a:p>
            <a:pPr algn="r" rtl="1"/>
            <a:r>
              <a:rPr lang="fa-IR" b="1" dirty="0" smtClean="0"/>
              <a:t>سلولهای </a:t>
            </a:r>
            <a:r>
              <a:rPr lang="en-US" b="1" dirty="0" smtClean="0"/>
              <a:t>T</a:t>
            </a:r>
            <a:r>
              <a:rPr lang="fa-IR" b="1" dirty="0" smtClean="0"/>
              <a:t> تنظیمی</a:t>
            </a:r>
          </a:p>
          <a:p>
            <a:pPr algn="r" rtl="1">
              <a:buNone/>
            </a:pPr>
            <a:r>
              <a:rPr lang="fa-IR" dirty="0" smtClean="0"/>
              <a:t>	مهار پاسخ های ایمنی (مثال، مهار پاسخ ایمنی بر علیه خود بدن)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848600" y="25908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7848600" y="3048000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70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762000"/>
          </a:xfrm>
          <a:solidFill>
            <a:srgbClr val="FFFF00"/>
          </a:solidFill>
        </p:spPr>
        <p:txBody>
          <a:bodyPr/>
          <a:lstStyle/>
          <a:p>
            <a:pPr algn="ctr" rtl="1"/>
            <a:r>
              <a:rPr lang="fa-IR" dirty="0" smtClean="0"/>
              <a:t>پاسخ اولیه ایمنی طبیعی به میکروبها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302752" cy="495300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b="1" dirty="0" smtClean="0"/>
              <a:t>ممانعت از ورود میکروبها</a:t>
            </a:r>
          </a:p>
          <a:p>
            <a:pPr lvl="1" algn="r" rtl="1"/>
            <a:r>
              <a:rPr lang="fa-IR" dirty="0" smtClean="0"/>
              <a:t>اپیتلیوم پوششی پوست و مجاری گوارشی و تنفسی بعنوان سدی برای جلوگیری از ورود میکروبها </a:t>
            </a:r>
          </a:p>
          <a:p>
            <a:pPr lvl="1" algn="r" rtl="1"/>
            <a:endParaRPr lang="fa-IR" dirty="0" smtClean="0"/>
          </a:p>
          <a:p>
            <a:pPr algn="r" rtl="1"/>
            <a:r>
              <a:rPr lang="fa-IR" b="1" dirty="0" smtClean="0"/>
              <a:t>حذف یا محدود کردن رشد بسیاری از میکروبها</a:t>
            </a:r>
          </a:p>
          <a:p>
            <a:pPr lvl="1" algn="r" rtl="1"/>
            <a:r>
              <a:rPr lang="fa-IR" dirty="0" smtClean="0"/>
              <a:t>پس از گذشتن از سدها، میکروبها با ماکروفازهای بافت زیر اپیتلیوم برخورد می کنند.</a:t>
            </a:r>
          </a:p>
          <a:p>
            <a:pPr lvl="1" algn="r" rtl="1"/>
            <a:endParaRPr lang="fa-IR" dirty="0" smtClean="0"/>
          </a:p>
          <a:p>
            <a:pPr algn="r" rtl="1"/>
            <a:r>
              <a:rPr lang="fa-IR" b="1" dirty="0" smtClean="0"/>
              <a:t>ترشح سیتوکین های داخل سلولی به نام اینتر فرون </a:t>
            </a:r>
          </a:p>
          <a:p>
            <a:pPr lvl="1" algn="r" rtl="1"/>
            <a:r>
              <a:rPr lang="fa-IR" dirty="0" smtClean="0"/>
              <a:t>در جواب به میکروبهای داخل سلولی مانند ویروسها	</a:t>
            </a:r>
          </a:p>
          <a:p>
            <a:pPr lvl="1" algn="r" rtl="1"/>
            <a:endParaRPr lang="fa-IR" dirty="0" smtClean="0"/>
          </a:p>
          <a:p>
            <a:pPr algn="r" rtl="1"/>
            <a:r>
              <a:rPr lang="fa-IR" b="1" dirty="0" smtClean="0"/>
              <a:t>فعال شدن سلولهای کشنده طبیعی</a:t>
            </a:r>
          </a:p>
          <a:p>
            <a:pPr algn="r" rtl="1"/>
            <a:endParaRPr lang="fa-IR" b="1" dirty="0" smtClean="0"/>
          </a:p>
          <a:p>
            <a:pPr algn="ctr" rtl="1">
              <a:buNone/>
            </a:pPr>
            <a:r>
              <a:rPr lang="fa-IR" b="1" dirty="0" smtClean="0"/>
              <a:t>میکروبهایی که از این سدها می گذرند و وارد خون می شوند :</a:t>
            </a:r>
          </a:p>
          <a:p>
            <a:pPr algn="r" rtl="1"/>
            <a:r>
              <a:rPr lang="fa-IR" b="1" dirty="0" smtClean="0"/>
              <a:t>پروتئینهای سیستم کمپلمان فعال می شوند:</a:t>
            </a:r>
          </a:p>
          <a:p>
            <a:pPr algn="r" rtl="1">
              <a:buNone/>
            </a:pPr>
            <a:r>
              <a:rPr lang="fa-IR" dirty="0" smtClean="0"/>
              <a:t>		- پوشاندن میکروبها برای فاگوسیتوز بیشتر (اپسونیزاسیون)</a:t>
            </a:r>
          </a:p>
          <a:p>
            <a:pPr algn="r" rtl="1">
              <a:buNone/>
            </a:pPr>
            <a:r>
              <a:rPr lang="fa-IR" dirty="0" smtClean="0"/>
              <a:t>		- ایجاد چاله هایی در غشا های سلولی میکروبها و تخریب آنها</a:t>
            </a:r>
            <a:endParaRPr lang="en-US" dirty="0" smtClean="0"/>
          </a:p>
          <a:p>
            <a:pPr algn="r" rtl="1"/>
            <a:endParaRPr lang="fa-IR" b="1" dirty="0" smtClean="0"/>
          </a:p>
          <a:p>
            <a:pPr algn="r" rt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42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67600" cy="6397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التهاب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308848" cy="44958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تجمع موضعی لوکوسیت ها و فعال شدن آنها برای تخریب میکروبها</a:t>
            </a:r>
          </a:p>
          <a:p>
            <a:pPr algn="r" rtl="1"/>
            <a:endParaRPr lang="fa-IR" dirty="0"/>
          </a:p>
          <a:p>
            <a:pPr algn="r" rtl="1"/>
            <a:r>
              <a:rPr lang="fa-IR" b="1" dirty="0" smtClean="0"/>
              <a:t>مشخصات التهاب:</a:t>
            </a:r>
          </a:p>
          <a:p>
            <a:pPr algn="r" rtl="1">
              <a:buNone/>
            </a:pPr>
            <a:r>
              <a:rPr lang="fa-IR" dirty="0" smtClean="0"/>
              <a:t>	سرخ شدن محل</a:t>
            </a:r>
          </a:p>
          <a:p>
            <a:pPr algn="r" rtl="1">
              <a:buNone/>
            </a:pPr>
            <a:r>
              <a:rPr lang="fa-IR" dirty="0" smtClean="0"/>
              <a:t>	گرم شدن محل</a:t>
            </a:r>
          </a:p>
          <a:p>
            <a:pPr algn="r" rtl="1">
              <a:buNone/>
            </a:pPr>
            <a:r>
              <a:rPr lang="fa-IR" dirty="0" smtClean="0"/>
              <a:t>	متورم شدن</a:t>
            </a:r>
          </a:p>
          <a:p>
            <a:pPr algn="r" rtl="1">
              <a:buNone/>
            </a:pPr>
            <a:r>
              <a:rPr lang="fa-IR" dirty="0" smtClean="0"/>
              <a:t>	درد</a:t>
            </a:r>
          </a:p>
          <a:p>
            <a:pPr algn="r" rtl="1">
              <a:buNone/>
            </a:pPr>
            <a:r>
              <a:rPr lang="fa-IR" dirty="0" smtClean="0"/>
              <a:t>	تعطیل شدن فعالیت طبیعی آن ناحیه از بدن</a:t>
            </a:r>
          </a:p>
          <a:p>
            <a:pPr algn="r" rtl="1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066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01000" cy="685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rtl="1"/>
            <a:r>
              <a:rPr lang="fa-IR" dirty="0" smtClean="0"/>
              <a:t>مراحل پاسخ های ایمنی اختصاصی به آنتی ژن ها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124" name="Picture 4" descr="C:\Users\Zagros\Pictures\Pictur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066800"/>
            <a:ext cx="7381875" cy="5394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4617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467600" cy="6397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فرضیه انتخاب کلون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81600" y="1219200"/>
            <a:ext cx="3508248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r" rtl="1">
              <a:spcBef>
                <a:spcPts val="700"/>
              </a:spcBef>
              <a:buClr>
                <a:srgbClr val="7598D9"/>
              </a:buClr>
              <a:buSzPct val="60000"/>
              <a:buFont typeface="Wingdings"/>
              <a:buChar char=""/>
              <a:defRPr/>
            </a:pPr>
            <a:r>
              <a:rPr lang="fa-IR" dirty="0" smtClean="0">
                <a:solidFill>
                  <a:prstClr val="black"/>
                </a:solidFill>
              </a:rPr>
              <a:t>کلون های لنفوسیتی اختصاصی آنتی ژن قبل از برخورد با آنتی ژن وجود دارد.</a:t>
            </a:r>
          </a:p>
          <a:p>
            <a:pPr marL="320040" indent="-320040" algn="r" rtl="1">
              <a:spcBef>
                <a:spcPts val="700"/>
              </a:spcBef>
              <a:buClr>
                <a:srgbClr val="7598D9"/>
              </a:buClr>
              <a:buSzPct val="60000"/>
              <a:buFont typeface="Wingdings"/>
              <a:buChar char=""/>
              <a:defRPr/>
            </a:pPr>
            <a:endParaRPr lang="fa-IR" dirty="0" smtClean="0">
              <a:solidFill>
                <a:prstClr val="black"/>
              </a:solidFill>
            </a:endParaRPr>
          </a:p>
          <a:p>
            <a:pPr marL="320040" indent="-320040" algn="r" rtl="1">
              <a:spcBef>
                <a:spcPts val="700"/>
              </a:spcBef>
              <a:buClr>
                <a:srgbClr val="7598D9"/>
              </a:buClr>
              <a:buSzPct val="60000"/>
              <a:buFont typeface="Wingdings"/>
              <a:buChar char=""/>
              <a:defRPr/>
            </a:pPr>
            <a:r>
              <a:rPr lang="fa-IR" dirty="0" smtClean="0">
                <a:solidFill>
                  <a:prstClr val="black"/>
                </a:solidFill>
              </a:rPr>
              <a:t>سلولهای تشکیل دهنده هر کلون، گیرنده های آنتی ژنی مشابهی دارند که با گیرنده های دیگر کلنی های سلولی متفاوت است.</a:t>
            </a:r>
          </a:p>
          <a:p>
            <a:pPr marL="320040" indent="-320040" algn="r" rtl="1">
              <a:spcBef>
                <a:spcPts val="700"/>
              </a:spcBef>
              <a:buClr>
                <a:srgbClr val="7598D9"/>
              </a:buClr>
              <a:buSzPct val="60000"/>
              <a:buFont typeface="Wingdings"/>
              <a:buChar char=""/>
              <a:defRPr/>
            </a:pPr>
            <a:endParaRPr lang="fa-IR" dirty="0" smtClean="0">
              <a:solidFill>
                <a:prstClr val="black"/>
              </a:solidFill>
            </a:endParaRPr>
          </a:p>
          <a:p>
            <a:pPr marL="320040" indent="-320040" algn="r" rtl="1">
              <a:spcBef>
                <a:spcPts val="700"/>
              </a:spcBef>
              <a:buClr>
                <a:srgbClr val="7598D9"/>
              </a:buClr>
              <a:buSzPct val="60000"/>
              <a:buFont typeface="Wingdings"/>
              <a:buChar char=""/>
              <a:defRPr/>
            </a:pPr>
            <a:r>
              <a:rPr lang="fa-IR" dirty="0" smtClean="0">
                <a:solidFill>
                  <a:prstClr val="black"/>
                </a:solidFill>
              </a:rPr>
              <a:t>بیش از 10</a:t>
            </a:r>
            <a:r>
              <a:rPr lang="fa-IR" baseline="30000" dirty="0" smtClean="0">
                <a:solidFill>
                  <a:prstClr val="black"/>
                </a:solidFill>
              </a:rPr>
              <a:t>6</a:t>
            </a:r>
            <a:r>
              <a:rPr lang="fa-IR" dirty="0" smtClean="0">
                <a:solidFill>
                  <a:prstClr val="black"/>
                </a:solidFill>
              </a:rPr>
              <a:t> کلون لنفوسیت </a:t>
            </a:r>
            <a:r>
              <a:rPr lang="en-US" dirty="0" smtClean="0">
                <a:solidFill>
                  <a:prstClr val="black"/>
                </a:solidFill>
              </a:rPr>
              <a:t>B</a:t>
            </a:r>
            <a:r>
              <a:rPr lang="fa-IR" dirty="0" smtClean="0">
                <a:solidFill>
                  <a:prstClr val="black"/>
                </a:solidFill>
              </a:rPr>
              <a:t>و 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fa-IR" dirty="0" smtClean="0">
                <a:solidFill>
                  <a:prstClr val="black"/>
                </a:solidFill>
              </a:rPr>
              <a:t> وجود دارد.</a:t>
            </a:r>
          </a:p>
          <a:p>
            <a:pPr marL="320040" indent="-320040" algn="r" rtl="1">
              <a:spcBef>
                <a:spcPts val="700"/>
              </a:spcBef>
              <a:buClr>
                <a:srgbClr val="7598D9"/>
              </a:buClr>
              <a:buSzPct val="60000"/>
              <a:buFont typeface="Wingdings"/>
              <a:buChar char=""/>
              <a:defRPr/>
            </a:pPr>
            <a:endParaRPr lang="fa-IR" dirty="0" smtClean="0">
              <a:solidFill>
                <a:prstClr val="black"/>
              </a:solidFill>
            </a:endParaRPr>
          </a:p>
          <a:p>
            <a:pPr marL="320040" indent="-320040" algn="r" rtl="1">
              <a:spcBef>
                <a:spcPts val="700"/>
              </a:spcBef>
              <a:buClr>
                <a:srgbClr val="7598D9"/>
              </a:buClr>
              <a:buSzPct val="60000"/>
              <a:buFont typeface="Wingdings"/>
              <a:buChar char=""/>
              <a:defRPr/>
            </a:pPr>
            <a:r>
              <a:rPr lang="fa-IR" dirty="0" smtClean="0">
                <a:solidFill>
                  <a:prstClr val="black"/>
                </a:solidFill>
              </a:rPr>
              <a:t>یک آنتی ژن پس از ورود به بدن سلولهای خاصی (لنفوسیت های </a:t>
            </a:r>
            <a:r>
              <a:rPr lang="en-US" dirty="0" smtClean="0">
                <a:solidFill>
                  <a:prstClr val="black"/>
                </a:solidFill>
              </a:rPr>
              <a:t>B</a:t>
            </a:r>
            <a:r>
              <a:rPr lang="fa-IR" dirty="0" smtClean="0">
                <a:solidFill>
                  <a:prstClr val="black"/>
                </a:solidFill>
              </a:rPr>
              <a:t> یا 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fa-IR" dirty="0" smtClean="0">
                <a:solidFill>
                  <a:prstClr val="black"/>
                </a:solidFill>
              </a:rPr>
              <a:t>) را انتخاب و فعال می کند</a:t>
            </a:r>
          </a:p>
          <a:p>
            <a:pPr marL="320040" indent="-320040" algn="r" rtl="1">
              <a:spcBef>
                <a:spcPts val="700"/>
              </a:spcBef>
              <a:buClr>
                <a:srgbClr val="7598D9"/>
              </a:buClr>
              <a:buSzPct val="60000"/>
              <a:buFont typeface="Wingdings"/>
              <a:buChar char=""/>
              <a:defRPr/>
            </a:pPr>
            <a:endParaRPr lang="en-US" baseline="30000" dirty="0">
              <a:solidFill>
                <a:prstClr val="black"/>
              </a:solidFill>
            </a:endParaRPr>
          </a:p>
        </p:txBody>
      </p:sp>
      <p:pic>
        <p:nvPicPr>
          <p:cNvPr id="6147" name="Picture 3" descr="C:\Users\Zagros\Pictures\Pictur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5281370" cy="4414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17422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467600" cy="808038"/>
          </a:xfrm>
          <a:solidFill>
            <a:srgbClr val="FFFF00"/>
          </a:solidFill>
        </p:spPr>
        <p:txBody>
          <a:bodyPr/>
          <a:lstStyle/>
          <a:p>
            <a:pPr algn="ctr" rtl="1"/>
            <a:r>
              <a:rPr lang="fa-IR" dirty="0" smtClean="0"/>
              <a:t>ایمنی </a:t>
            </a:r>
            <a:r>
              <a:rPr lang="en-US" dirty="0" smtClean="0"/>
              <a:t>Immunity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مشتق از کلمه یونانی </a:t>
            </a:r>
            <a:r>
              <a:rPr lang="en-US" dirty="0" err="1" smtClean="0"/>
              <a:t>Immunitas</a:t>
            </a:r>
            <a:endParaRPr lang="fa-IR" dirty="0" smtClean="0"/>
          </a:p>
          <a:p>
            <a:pPr lvl="1" algn="r" rtl="1"/>
            <a:r>
              <a:rPr lang="fa-IR" b="1" dirty="0" smtClean="0"/>
              <a:t>مصونیت قانونی </a:t>
            </a:r>
            <a:r>
              <a:rPr lang="fa-IR" dirty="0" smtClean="0"/>
              <a:t>اعطا شده به سناتورهای رومی</a:t>
            </a:r>
          </a:p>
          <a:p>
            <a:pPr lvl="1" algn="r" rtl="1"/>
            <a:endParaRPr lang="fa-IR" dirty="0" smtClean="0"/>
          </a:p>
          <a:p>
            <a:pPr algn="r" rtl="1"/>
            <a:r>
              <a:rPr lang="en-US" dirty="0" smtClean="0"/>
              <a:t>Immunity </a:t>
            </a:r>
            <a:r>
              <a:rPr lang="fa-IR" dirty="0" smtClean="0"/>
              <a:t> در زیست شناسی: </a:t>
            </a:r>
          </a:p>
          <a:p>
            <a:pPr lvl="1" algn="r" rtl="1"/>
            <a:r>
              <a:rPr lang="fa-IR" b="1" dirty="0" smtClean="0"/>
              <a:t>مصونیت</a:t>
            </a:r>
            <a:r>
              <a:rPr lang="fa-IR" dirty="0" smtClean="0"/>
              <a:t> در برابر بیماری و بطور اختصاصی بیماری عفونی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سیستم ایمنی </a:t>
            </a:r>
            <a:r>
              <a:rPr lang="en-US" dirty="0" smtClean="0"/>
              <a:t>Immune system</a:t>
            </a:r>
            <a:endParaRPr lang="fa-IR" dirty="0" smtClean="0"/>
          </a:p>
          <a:p>
            <a:pPr lvl="1" algn="r" rtl="1"/>
            <a:r>
              <a:rPr lang="fa-IR" dirty="0" smtClean="0"/>
              <a:t>سلولها و مولکولهای مسئول برقراری ایمیونیتی</a:t>
            </a:r>
            <a:r>
              <a:rPr lang="en-US" dirty="0" smtClean="0"/>
              <a:t> </a:t>
            </a:r>
            <a:r>
              <a:rPr lang="fa-IR" dirty="0" smtClean="0"/>
              <a:t>یا مصونیت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انواع پاسخ های ایمنی هومورال در مبارزه با میکروبها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7086600" cy="50292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خنثی سازی میکروب </a:t>
            </a:r>
          </a:p>
          <a:p>
            <a:pPr lvl="1" algn="r" rtl="1"/>
            <a:r>
              <a:rPr lang="fa-IR" dirty="0" smtClean="0"/>
              <a:t>اتصال آنتی بادی به میکروب و جلوگیری از آلوده شدن سلول ها</a:t>
            </a:r>
          </a:p>
          <a:p>
            <a:pPr lvl="1" algn="r" rtl="1"/>
            <a:endParaRPr lang="fa-IR" dirty="0" smtClean="0"/>
          </a:p>
          <a:p>
            <a:pPr algn="r" rtl="1"/>
            <a:r>
              <a:rPr lang="fa-IR" dirty="0" smtClean="0"/>
              <a:t>پوشاندن میکروبها بوسیله آنتی بادی </a:t>
            </a:r>
            <a:r>
              <a:rPr lang="en-US" dirty="0" err="1" smtClean="0"/>
              <a:t>IgG</a:t>
            </a:r>
            <a:r>
              <a:rPr lang="fa-IR" dirty="0" smtClean="0"/>
              <a:t> </a:t>
            </a:r>
          </a:p>
          <a:p>
            <a:pPr lvl="1" algn="r" rtl="1"/>
            <a:r>
              <a:rPr lang="fa-IR" dirty="0" smtClean="0"/>
              <a:t>فاگوسیتوز آنها توسط ماکروفاژها (ماکروفاژها گیرنده </a:t>
            </a:r>
            <a:r>
              <a:rPr lang="en-US" dirty="0" err="1" smtClean="0"/>
              <a:t>IgG</a:t>
            </a:r>
            <a:r>
              <a:rPr lang="fa-IR" dirty="0" smtClean="0"/>
              <a:t> دارند)</a:t>
            </a:r>
          </a:p>
          <a:p>
            <a:pPr lvl="1" algn="r" rtl="1"/>
            <a:endParaRPr lang="fa-IR" dirty="0" smtClean="0"/>
          </a:p>
          <a:p>
            <a:pPr algn="r" rtl="1"/>
            <a:r>
              <a:rPr lang="fa-IR" dirty="0" smtClean="0"/>
              <a:t>فعال کردن سیستم کمپلمان توسط آنتی بادی های </a:t>
            </a:r>
            <a:r>
              <a:rPr lang="en-US" dirty="0" err="1" smtClean="0"/>
              <a:t>IgG</a:t>
            </a:r>
            <a:r>
              <a:rPr lang="fa-IR" dirty="0" smtClean="0"/>
              <a:t> و </a:t>
            </a:r>
            <a:r>
              <a:rPr lang="en-US" dirty="0" err="1" smtClean="0"/>
              <a:t>IgM</a:t>
            </a:r>
            <a:r>
              <a:rPr lang="fa-IR" dirty="0" smtClean="0"/>
              <a:t>  </a:t>
            </a:r>
          </a:p>
          <a:p>
            <a:pPr lvl="1" algn="r" rtl="1"/>
            <a:r>
              <a:rPr lang="fa-IR" dirty="0" smtClean="0"/>
              <a:t>تحریک فاگوسیتوز و تخریب میکروبها	</a:t>
            </a:r>
          </a:p>
          <a:p>
            <a:pPr lvl="1" algn="r" rtl="1"/>
            <a:endParaRPr lang="fa-IR" dirty="0" smtClean="0"/>
          </a:p>
          <a:p>
            <a:pPr algn="r" rtl="1"/>
            <a:r>
              <a:rPr lang="fa-IR" dirty="0" smtClean="0"/>
              <a:t>خنثی سازی میکروبها در مجاری تنفسی و گوارشی</a:t>
            </a:r>
          </a:p>
          <a:p>
            <a:pPr lvl="1" algn="r" rtl="1"/>
            <a:r>
              <a:rPr lang="fa-IR" dirty="0" smtClean="0"/>
              <a:t>ترشح </a:t>
            </a:r>
            <a:r>
              <a:rPr lang="en-US" dirty="0" err="1" smtClean="0"/>
              <a:t>IgA</a:t>
            </a:r>
            <a:r>
              <a:rPr lang="fa-IR" dirty="0" smtClean="0"/>
              <a:t> از پوشش مخاطی</a:t>
            </a:r>
          </a:p>
          <a:p>
            <a:pPr lvl="1" algn="r" rtl="1"/>
            <a:endParaRPr lang="fa-IR" dirty="0" smtClean="0"/>
          </a:p>
          <a:p>
            <a:pPr algn="r" rtl="1"/>
            <a:r>
              <a:rPr lang="fa-IR" dirty="0" smtClean="0"/>
              <a:t>حفاظت از جنین </a:t>
            </a:r>
          </a:p>
          <a:p>
            <a:pPr lvl="1" algn="r" rtl="1"/>
            <a:r>
              <a:rPr lang="fa-IR" dirty="0" smtClean="0"/>
              <a:t>انتقال </a:t>
            </a:r>
            <a:r>
              <a:rPr lang="en-US" dirty="0" err="1" smtClean="0"/>
              <a:t>IgG</a:t>
            </a:r>
            <a:r>
              <a:rPr lang="fa-IR" dirty="0" smtClean="0"/>
              <a:t> از جفت به جنین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a-IR" smtClean="0">
                <a:solidFill>
                  <a:srgbClr val="575F6D"/>
                </a:solidFill>
              </a:rPr>
              <a:t>جلسه دوم - دکتر احمدی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86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67600" cy="731838"/>
          </a:xfrm>
          <a:solidFill>
            <a:srgbClr val="FFFF00"/>
          </a:solidFill>
        </p:spPr>
        <p:txBody>
          <a:bodyPr/>
          <a:lstStyle/>
          <a:p>
            <a:pPr algn="ctr" rtl="0"/>
            <a:r>
              <a:rPr lang="en-US" dirty="0" smtClean="0"/>
              <a:t>Immune response</a:t>
            </a:r>
            <a:r>
              <a:rPr lang="fa-IR" dirty="0" smtClean="0"/>
              <a:t>پاسخ ایمنی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10600" cy="4495800"/>
          </a:xfrm>
        </p:spPr>
        <p:txBody>
          <a:bodyPr/>
          <a:lstStyle/>
          <a:p>
            <a:pPr algn="r" rtl="1"/>
            <a:r>
              <a:rPr lang="fa-IR" dirty="0" smtClean="0"/>
              <a:t>مجموعه پاسخ های هماهنگ سیستم ایمنی به مواد خارجی</a:t>
            </a:r>
          </a:p>
          <a:p>
            <a:pPr algn="r" rtl="1"/>
            <a:endParaRPr lang="fa-IR" dirty="0" smtClean="0"/>
          </a:p>
          <a:p>
            <a:pPr lvl="1" algn="r" rtl="1"/>
            <a:r>
              <a:rPr lang="fa-IR" dirty="0" smtClean="0"/>
              <a:t>عملکرد فیزیولوژیک سیستم ایمنی: دفاع بر علیه میکروبهای عفونی</a:t>
            </a:r>
          </a:p>
          <a:p>
            <a:pPr lvl="1" algn="r" rtl="1"/>
            <a:endParaRPr lang="fa-IR" dirty="0" smtClean="0"/>
          </a:p>
          <a:p>
            <a:pPr lvl="1" algn="r" rtl="1"/>
            <a:r>
              <a:rPr lang="fa-IR" dirty="0" smtClean="0"/>
              <a:t>حتی مواد خارجی غیر عفونی می توانند پاسخ های ایمنی را موجب شوند.</a:t>
            </a:r>
          </a:p>
          <a:p>
            <a:pPr lvl="1" algn="r" rtl="1"/>
            <a:endParaRPr lang="fa-IR" dirty="0" smtClean="0"/>
          </a:p>
          <a:p>
            <a:pPr lvl="1" algn="r" rtl="1"/>
            <a:r>
              <a:rPr lang="fa-IR" dirty="0" smtClean="0"/>
              <a:t>مکانیسم های ایمنی قادر به ایجاد آسیب بافتی و بیماری درشرایط خاص</a:t>
            </a:r>
          </a:p>
          <a:p>
            <a:pPr lvl="1" algn="r" rtl="1"/>
            <a:endParaRPr lang="fa-IR" dirty="0" smtClean="0"/>
          </a:p>
          <a:p>
            <a:pPr lvl="1" algn="ctr" rtl="1"/>
            <a:r>
              <a:rPr lang="fa-IR" dirty="0" smtClean="0"/>
              <a:t>بنابراین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743200" y="54864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685800"/>
            <a:ext cx="7467600" cy="65563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تعریف جامع تر پاسخ ایمنی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495800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/>
              <a:t>                  </a:t>
            </a:r>
          </a:p>
          <a:p>
            <a:pPr algn="r" rtl="1">
              <a:buNone/>
            </a:pPr>
            <a:r>
              <a:rPr lang="fa-IR" dirty="0" smtClean="0"/>
              <a:t> واکنش به:</a:t>
            </a:r>
          </a:p>
          <a:p>
            <a:pPr marL="834390" lvl="1" indent="-514350" algn="r" rtl="1">
              <a:buFont typeface="Wingdings" pitchFamily="2" charset="2"/>
              <a:buChar char="§"/>
            </a:pPr>
            <a:r>
              <a:rPr lang="fa-IR" dirty="0" smtClean="0"/>
              <a:t> اجزای میکروبها </a:t>
            </a:r>
          </a:p>
          <a:p>
            <a:pPr marL="834390" lvl="1" indent="-514350" algn="r" rtl="1">
              <a:buFont typeface="Wingdings" pitchFamily="2" charset="2"/>
              <a:buChar char="§"/>
            </a:pPr>
            <a:r>
              <a:rPr lang="fa-IR" dirty="0" smtClean="0"/>
              <a:t>ماکرومولکولهایی مانند پروتئین ها و پلی ساکاریدها </a:t>
            </a:r>
          </a:p>
          <a:p>
            <a:pPr marL="834390" lvl="1" indent="-514350" algn="r" rtl="1">
              <a:buFont typeface="Wingdings" pitchFamily="2" charset="2"/>
              <a:buChar char="§"/>
            </a:pPr>
            <a:r>
              <a:rPr lang="fa-IR" dirty="0" smtClean="0"/>
              <a:t>مواد شیمیایی کوچک بیگانه</a:t>
            </a:r>
          </a:p>
          <a:p>
            <a:pPr algn="r" rtl="1">
              <a:buNone/>
            </a:pPr>
            <a:r>
              <a:rPr lang="fa-IR" dirty="0" smtClean="0"/>
              <a:t> بدون در نظر گرفتن علت فیزیولوژیک یا پاتولوژیک این واکنش</a:t>
            </a:r>
          </a:p>
          <a:p>
            <a:pPr algn="r" rt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73183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ایمونولوژی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مطالعه:</a:t>
            </a:r>
          </a:p>
          <a:p>
            <a:pPr lvl="1" algn="r" rtl="1"/>
            <a:r>
              <a:rPr lang="fa-IR" dirty="0" smtClean="0"/>
              <a:t> پاسخ های ایمنی و </a:t>
            </a:r>
          </a:p>
          <a:p>
            <a:pPr lvl="1" algn="r" rtl="1"/>
            <a:r>
              <a:rPr lang="fa-IR" dirty="0" smtClean="0"/>
              <a:t>وقایع سلولی و مولکولی </a:t>
            </a:r>
          </a:p>
          <a:p>
            <a:pPr lvl="1" algn="r" rtl="1"/>
            <a:endParaRPr lang="fa-IR" dirty="0" smtClean="0"/>
          </a:p>
          <a:p>
            <a:pPr lvl="1" algn="r" rtl="1">
              <a:buNone/>
            </a:pPr>
            <a:r>
              <a:rPr lang="fa-IR" dirty="0" smtClean="0"/>
              <a:t>که بعد از برخورد یک موجود با میکروبها و سایر مولکولهای بیگانه اتفاق می‌افتد.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467600" cy="65563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تاریخچه ایمونولوژی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برای اولین بار در قرن پنجم قبل از میلاد</a:t>
            </a:r>
          </a:p>
          <a:p>
            <a:pPr lvl="1" algn="r" rtl="1"/>
            <a:r>
              <a:rPr lang="en-US" dirty="0" smtClean="0"/>
              <a:t>Thucydides</a:t>
            </a:r>
            <a:r>
              <a:rPr lang="fa-IR" dirty="0" smtClean="0"/>
              <a:t> مورخ یونانی </a:t>
            </a:r>
          </a:p>
          <a:p>
            <a:pPr lvl="1" algn="r" rtl="1"/>
            <a:r>
              <a:rPr lang="fa-IR" dirty="0" smtClean="0"/>
              <a:t>مصونیت نسبت به یک عفونت را که او طاعون نامیده، ذکر کرده است 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در چین باستان:</a:t>
            </a:r>
          </a:p>
          <a:p>
            <a:pPr lvl="1" algn="r" rtl="1"/>
            <a:r>
              <a:rPr lang="fa-IR" dirty="0" smtClean="0"/>
              <a:t>مقاوم کردن کودکان نسبت به آبله</a:t>
            </a:r>
          </a:p>
          <a:p>
            <a:pPr lvl="1" algn="r" rtl="1"/>
            <a:r>
              <a:rPr lang="fa-IR" dirty="0" smtClean="0"/>
              <a:t> با استفاده از استنشاق کردن پودر تهیه شده از تخریب های پوستی بیماران پس از بهبودی از بیماری آبله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467600" cy="57943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واکسیناسیون ادوارد جنر بر علیه آبله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در لاتین </a:t>
            </a:r>
            <a:r>
              <a:rPr lang="en-US" dirty="0" err="1" smtClean="0"/>
              <a:t>Vaccinus</a:t>
            </a:r>
            <a:r>
              <a:rPr lang="fa-IR" dirty="0" smtClean="0"/>
              <a:t> به معنای: از گاو گرفته شده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lvl="1" algn="r" rtl="1"/>
            <a:r>
              <a:rPr lang="fa-IR" b="1" dirty="0" smtClean="0"/>
              <a:t>مشاهده: </a:t>
            </a:r>
            <a:r>
              <a:rPr lang="fa-IR" dirty="0" smtClean="0"/>
              <a:t>زنان شیردوش که از آبله گاوی بهبود یافته بودند هرگز به آبله وخیم مبتلا نمی شدند.</a:t>
            </a:r>
          </a:p>
          <a:p>
            <a:pPr lvl="1" algn="r" rtl="1"/>
            <a:r>
              <a:rPr lang="fa-IR" b="1" dirty="0" smtClean="0"/>
              <a:t>آزمایش: </a:t>
            </a:r>
            <a:r>
              <a:rPr lang="fa-IR" dirty="0" smtClean="0"/>
              <a:t>موادی از بثورات چرکی پوست بیمار با آبله گاوی را به بازوی یک کودک 8 ساله تزریق کرد.</a:t>
            </a:r>
          </a:p>
          <a:p>
            <a:pPr lvl="1" algn="r" rtl="1"/>
            <a:r>
              <a:rPr lang="fa-IR" b="1" dirty="0" smtClean="0"/>
              <a:t>نتیجه: </a:t>
            </a:r>
            <a:r>
              <a:rPr lang="fa-IR" dirty="0" smtClean="0"/>
              <a:t>این کودک بعد ها وقتی در معرض آبله قرار گرفت، مبتلا نشد. </a:t>
            </a:r>
          </a:p>
          <a:p>
            <a:pPr lvl="1" algn="r" rtl="1"/>
            <a:r>
              <a:rPr lang="fa-IR" b="1" dirty="0" smtClean="0"/>
              <a:t>انتشار مقاله: </a:t>
            </a:r>
            <a:r>
              <a:rPr lang="fa-IR" dirty="0" smtClean="0"/>
              <a:t>مقاله جنر در مورد واکسیناسیون در سال 1789</a:t>
            </a:r>
          </a:p>
          <a:p>
            <a:pPr lvl="1" algn="r" rtl="1"/>
            <a:endParaRPr lang="fa-IR" dirty="0" smtClean="0"/>
          </a:p>
          <a:p>
            <a:pPr algn="r" rtl="1"/>
            <a:r>
              <a:rPr lang="fa-IR" dirty="0" smtClean="0"/>
              <a:t>در سال 1980 </a:t>
            </a:r>
            <a:r>
              <a:rPr lang="en-US" dirty="0" smtClean="0"/>
              <a:t>WHO</a:t>
            </a:r>
            <a:r>
              <a:rPr lang="fa-IR" dirty="0" smtClean="0"/>
              <a:t> اعلام کرد که آبله اولین بیماری بود که بوسیله یک برنامه واکسیناسیون ریشه کن شد.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دکتر احمدی- جلسه اول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5" name="Picture 3" descr="C:\Users\Zagros\Pictures\Pictur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1706563" cy="2066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694</TotalTime>
  <Words>1657</Words>
  <Application>Microsoft Office PowerPoint</Application>
  <PresentationFormat>On-screen Show (4:3)</PresentationFormat>
  <Paragraphs>340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1_Oriel</vt:lpstr>
      <vt:lpstr>به نام خداوند بخشنده مهربان</vt:lpstr>
      <vt:lpstr>منبع:</vt:lpstr>
      <vt:lpstr>فصل اول</vt:lpstr>
      <vt:lpstr>ایمنی Immunity </vt:lpstr>
      <vt:lpstr>Immune responseپاسخ ایمنی </vt:lpstr>
      <vt:lpstr>تعریف جامع تر پاسخ ایمنی</vt:lpstr>
      <vt:lpstr>ایمونولوژی</vt:lpstr>
      <vt:lpstr>تاریخچه ایمونولوژی</vt:lpstr>
      <vt:lpstr>واکسیناسیون ادوارد جنر بر علیه آبله</vt:lpstr>
      <vt:lpstr>کارایی واکسیناسیون برای بیماری های عفونی معمول</vt:lpstr>
      <vt:lpstr>انواع ایمنی</vt:lpstr>
      <vt:lpstr>ایمنی طبیعی</vt:lpstr>
      <vt:lpstr>اجزای اصلی سیستم ایمنی طبیعی</vt:lpstr>
      <vt:lpstr>توجه:</vt:lpstr>
      <vt:lpstr>ایمنی سازشی یا اختصاصی یا اکتسابی</vt:lpstr>
      <vt:lpstr>مقایسه ایمنی طبیعی و اکتسابی</vt:lpstr>
      <vt:lpstr>ایمنی با واسطه سلول یا ایمنی سلولی</vt:lpstr>
      <vt:lpstr>تکامل سیستم ایمنی</vt:lpstr>
      <vt:lpstr>تکامل سیستم ایمنی در جانوران</vt:lpstr>
      <vt:lpstr>انواع ایمنی اکتسابی یا اختصاصی</vt:lpstr>
      <vt:lpstr>ایمنی هومورال</vt:lpstr>
      <vt:lpstr>ایمنی اختصاصی به دو صورت دربدن ایجاد می شود:</vt:lpstr>
      <vt:lpstr>ایمنی اختصاصی فعال و غیر فعال</vt:lpstr>
      <vt:lpstr>کشف ایمنی اختصاصی غیر فعال = شناسایی سلولها و مولکولهای ایمنی اختصاصی</vt:lpstr>
      <vt:lpstr>اولین آزمایش ایمنی هومورال در مورد انتقال آنتی توکسین دیفتری</vt:lpstr>
      <vt:lpstr>پائول ارلیخ، نامگذاری آنتی بادی و آنتی ژن</vt:lpstr>
      <vt:lpstr>آنتی بادی و آنتی ژن</vt:lpstr>
      <vt:lpstr>کشف ایمنی سلولی، پاسخ ماکروفاژها به مواد بیگانه</vt:lpstr>
      <vt:lpstr>ویژگی های اصلی پاسخ های ایمنی اختصاصی</vt:lpstr>
      <vt:lpstr>ادامه- ویژگی های اصلی پاسخ های ایمنی اختصاصی</vt:lpstr>
      <vt:lpstr>جدول خلاصه ویژگی های اصلی ایمنی اختصاصی</vt:lpstr>
      <vt:lpstr>ویژگی های اصلی پاسخ های ایمنی اختصاصی</vt:lpstr>
      <vt:lpstr>معرفی اجزای سلولی سیستم ایمنی اختصاصی</vt:lpstr>
      <vt:lpstr>انواع لنفوسیت ها و نحوه عملکرد آنها</vt:lpstr>
      <vt:lpstr>انواع لنفوسیت های T</vt:lpstr>
      <vt:lpstr>پاسخ اولیه ایمنی طبیعی به میکروبها</vt:lpstr>
      <vt:lpstr>التهاب</vt:lpstr>
      <vt:lpstr>مراحل پاسخ های ایمنی اختصاصی به آنتی ژن ها</vt:lpstr>
      <vt:lpstr>فرضیه انتخاب کلون </vt:lpstr>
      <vt:lpstr>انواع پاسخ های ایمنی هومورال در مبارزه با میکروبها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Ahmadi</dc:creator>
  <cp:lastModifiedBy>Dr Ahmadi</cp:lastModifiedBy>
  <cp:revision>47</cp:revision>
  <dcterms:created xsi:type="dcterms:W3CDTF">2009-02-22T17:04:59Z</dcterms:created>
  <dcterms:modified xsi:type="dcterms:W3CDTF">2018-02-23T16:24:15Z</dcterms:modified>
</cp:coreProperties>
</file>