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79"/>
  </p:notesMasterIdLst>
  <p:sldIdLst>
    <p:sldId id="396" r:id="rId3"/>
    <p:sldId id="268" r:id="rId4"/>
    <p:sldId id="269" r:id="rId5"/>
    <p:sldId id="270" r:id="rId6"/>
    <p:sldId id="271" r:id="rId7"/>
    <p:sldId id="272" r:id="rId8"/>
    <p:sldId id="361" r:id="rId9"/>
    <p:sldId id="362" r:id="rId10"/>
    <p:sldId id="363" r:id="rId11"/>
    <p:sldId id="343" r:id="rId12"/>
    <p:sldId id="344" r:id="rId13"/>
    <p:sldId id="345" r:id="rId14"/>
    <p:sldId id="346" r:id="rId15"/>
    <p:sldId id="347" r:id="rId16"/>
    <p:sldId id="348" r:id="rId17"/>
    <p:sldId id="349" r:id="rId18"/>
    <p:sldId id="350" r:id="rId19"/>
    <p:sldId id="351" r:id="rId20"/>
    <p:sldId id="352" r:id="rId21"/>
    <p:sldId id="353" r:id="rId22"/>
    <p:sldId id="354" r:id="rId23"/>
    <p:sldId id="355" r:id="rId24"/>
    <p:sldId id="356" r:id="rId25"/>
    <p:sldId id="357" r:id="rId26"/>
    <p:sldId id="358" r:id="rId27"/>
    <p:sldId id="342" r:id="rId28"/>
    <p:sldId id="273" r:id="rId29"/>
    <p:sldId id="325" r:id="rId30"/>
    <p:sldId id="359" r:id="rId31"/>
    <p:sldId id="360" r:id="rId32"/>
    <p:sldId id="274" r:id="rId33"/>
    <p:sldId id="275" r:id="rId34"/>
    <p:sldId id="305" r:id="rId35"/>
    <p:sldId id="328" r:id="rId36"/>
    <p:sldId id="306" r:id="rId37"/>
    <p:sldId id="329" r:id="rId38"/>
    <p:sldId id="307" r:id="rId39"/>
    <p:sldId id="337" r:id="rId40"/>
    <p:sldId id="308" r:id="rId41"/>
    <p:sldId id="309" r:id="rId42"/>
    <p:sldId id="336" r:id="rId43"/>
    <p:sldId id="310" r:id="rId44"/>
    <p:sldId id="311" r:id="rId45"/>
    <p:sldId id="333" r:id="rId46"/>
    <p:sldId id="338" r:id="rId47"/>
    <p:sldId id="340" r:id="rId48"/>
    <p:sldId id="341" r:id="rId49"/>
    <p:sldId id="312" r:id="rId50"/>
    <p:sldId id="395" r:id="rId51"/>
    <p:sldId id="372" r:id="rId52"/>
    <p:sldId id="374" r:id="rId53"/>
    <p:sldId id="373" r:id="rId54"/>
    <p:sldId id="375" r:id="rId55"/>
    <p:sldId id="377" r:id="rId56"/>
    <p:sldId id="364" r:id="rId57"/>
    <p:sldId id="365" r:id="rId58"/>
    <p:sldId id="366" r:id="rId59"/>
    <p:sldId id="367" r:id="rId60"/>
    <p:sldId id="368" r:id="rId61"/>
    <p:sldId id="371" r:id="rId62"/>
    <p:sldId id="378" r:id="rId63"/>
    <p:sldId id="379" r:id="rId64"/>
    <p:sldId id="376" r:id="rId65"/>
    <p:sldId id="318" r:id="rId66"/>
    <p:sldId id="369" r:id="rId67"/>
    <p:sldId id="313" r:id="rId68"/>
    <p:sldId id="315" r:id="rId69"/>
    <p:sldId id="319" r:id="rId70"/>
    <p:sldId id="320" r:id="rId71"/>
    <p:sldId id="321" r:id="rId72"/>
    <p:sldId id="370" r:id="rId73"/>
    <p:sldId id="392" r:id="rId74"/>
    <p:sldId id="387" r:id="rId75"/>
    <p:sldId id="388" r:id="rId76"/>
    <p:sldId id="390" r:id="rId77"/>
    <p:sldId id="391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E1891-DE40-4DE4-99FF-3813826D5007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E5B97-E0D3-4AD6-A811-A6EBCDD854D7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13069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0A74CD-682B-45CD-AD57-FFEB9E4B06CB}" type="slidenum">
              <a:rPr lang="en-US"/>
              <a:pPr/>
              <a:t>26</a:t>
            </a:fld>
            <a:endParaRPr lang="en-US"/>
          </a:p>
        </p:txBody>
      </p:sp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145EF8F-C7D7-45AD-BA86-AE2976BCB1DE}" type="slidenum">
              <a:rPr lang="en-US" sz="1200"/>
              <a:pPr algn="r"/>
              <a:t>26</a:t>
            </a:fld>
            <a:endParaRPr 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Figure 35.5 Modified stems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06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972AAD-49EA-4F8A-AFDE-F27B0AB85AFD}" type="slidenum">
              <a:rPr lang="en-US"/>
              <a:pPr/>
              <a:t>45</a:t>
            </a:fld>
            <a:endParaRPr lang="en-US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43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94D4C1-9B7B-4DB6-BE8D-6DC6AF4A0535}" type="slidenum">
              <a:rPr lang="en-US"/>
              <a:pPr/>
              <a:t>46</a:t>
            </a:fld>
            <a:endParaRPr 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26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96B129-B40A-43A8-ABD4-186F4D5BCD26}" type="slidenum">
              <a:rPr lang="en-US"/>
              <a:pPr/>
              <a:t>47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52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F089F0-77DC-4961-A951-84783E315FB2}" type="slidenum">
              <a:rPr lang="en-US"/>
              <a:pPr/>
              <a:t>50</a:t>
            </a:fld>
            <a:endParaRPr lang="en-US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23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B11E54-4FC1-4D91-8E6A-98ACF75170A0}" type="slidenum">
              <a:rPr lang="en-US"/>
              <a:pPr/>
              <a:t>51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88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66E26B-F5FA-44D8-86FF-AD456E232475}" type="slidenum">
              <a:rPr lang="en-US"/>
              <a:pPr/>
              <a:t>52</a:t>
            </a:fld>
            <a:endParaRPr lang="en-US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15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5733DB-2FDF-4BAC-9635-1D4861201D1B}" type="slidenum">
              <a:rPr lang="en-US"/>
              <a:pPr/>
              <a:t>53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06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0749B1-A0CE-4508-BC8B-423C58AB75A8}" type="slidenum">
              <a:rPr lang="en-US"/>
              <a:pPr/>
              <a:t>54</a:t>
            </a:fld>
            <a:endParaRPr lang="en-U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2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B19457-49AF-4EB3-A997-C70AD86195B6}" type="slidenum">
              <a:rPr lang="en-US"/>
              <a:pPr/>
              <a:t>55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Figure 35.11 An overview of primary and secondary growth</a:t>
            </a:r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0170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704F87-110F-4D1D-9CDF-18E1DDF9A311}" type="slidenum">
              <a:rPr lang="en-US"/>
              <a:pPr/>
              <a:t>59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56769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DCD6E-9CFB-4DE9-9D82-5DEFABF51D7A}" type="slidenum">
              <a:rPr lang="en-US"/>
              <a:pPr/>
              <a:t>28</a:t>
            </a:fld>
            <a:endParaRPr lang="en-U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322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FCE278-E232-4AFF-B162-FB76FE169172}" type="slidenum">
              <a:rPr lang="en-US"/>
              <a:pPr/>
              <a:t>60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Figure 35.17 Organization of primary tissues in young stems</a:t>
            </a:r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43633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C9C5D4-09C1-4D28-AB0E-708E039517F4}" type="slidenum">
              <a:rPr lang="en-US"/>
              <a:pPr/>
              <a:t>61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80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A18059-7993-4302-9F45-73DAB2FCF74B}" type="slidenum">
              <a:rPr lang="en-US"/>
              <a:pPr/>
              <a:t>62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11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386D36-6C95-4E85-9021-FB0D772A5244}" type="slidenum">
              <a:rPr lang="en-US"/>
              <a:pPr/>
              <a:t>63</a:t>
            </a:fld>
            <a:endParaRPr lang="en-US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472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A9645-FC18-4BAE-A424-D7EE3A2EAAE4}" type="slidenum">
              <a:rPr lang="en-US"/>
              <a:pPr/>
              <a:t>65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Figure 35.21</a:t>
            </a:r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405860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B1C72E-FB2F-4E05-A5F8-E3B25D1184F3}" type="slidenum">
              <a:rPr lang="en-US"/>
              <a:pPr/>
              <a:t>71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Figure 35.23 Is this tree living or dead?</a:t>
            </a:r>
          </a:p>
        </p:txBody>
      </p:sp>
    </p:spTree>
    <p:extLst>
      <p:ext uri="{BB962C8B-B14F-4D97-AF65-F5344CB8AC3E}">
        <p14:creationId xmlns:p14="http://schemas.microsoft.com/office/powerpoint/2010/main" val="2029527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BA719F-F30B-4DB7-A3C8-19D6B1A0FECC}" type="slidenum">
              <a:rPr lang="en-US"/>
              <a:pPr/>
              <a:t>72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961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60D2B2-859D-46DD-B01D-42E8C238478E}" type="slidenum">
              <a:rPr lang="en-US"/>
              <a:pPr/>
              <a:t>73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894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9C4A3E-D704-4542-A3B0-165C5E744DF8}" type="slidenum">
              <a:rPr lang="en-US"/>
              <a:pPr/>
              <a:t>74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69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A32783-3F29-424B-9C1D-06DA6A705DCA}" type="slidenum">
              <a:rPr lang="en-US"/>
              <a:pPr/>
              <a:t>75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69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68C7A1-2446-4F82-BC33-609579A20531}" type="slidenum">
              <a:rPr lang="en-US"/>
              <a:pPr/>
              <a:t>29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793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FA4ED1-D5A9-4B2D-981F-B9DB4CEBB8C9}" type="slidenum">
              <a:rPr lang="en-US"/>
              <a:pPr/>
              <a:t>76</a:t>
            </a:fld>
            <a:endParaRPr lang="en-US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22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8CE08-53E2-4FCE-9A80-2334EC1254E0}" type="slidenum">
              <a:rPr lang="en-US"/>
              <a:pPr/>
              <a:t>30</a:t>
            </a:fld>
            <a:endParaRPr lang="en-US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65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D24409-802B-4D98-B6FB-343688AE76AE}" type="slidenum">
              <a:rPr lang="en-US"/>
              <a:pPr/>
              <a:t>34</a:t>
            </a:fld>
            <a:endParaRPr 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5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1E1AC9-3F74-458A-A33E-50970B83325C}" type="slidenum">
              <a:rPr lang="en-US"/>
              <a:pPr/>
              <a:t>36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95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63C59A-778E-4B54-884D-686B2AA295C9}" type="slidenum">
              <a:rPr lang="en-US"/>
              <a:pPr/>
              <a:t>38</a:t>
            </a:fld>
            <a:endParaRPr lang="en-US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48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72A6C0-2D9C-47DE-AC56-DCCCA67F37FD}" type="slidenum">
              <a:rPr lang="en-US"/>
              <a:pPr/>
              <a:t>41</a:t>
            </a:fld>
            <a:endParaRPr 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90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CD1A9B-3EA5-4CB3-9D30-E59EB5082EA9}" type="slidenum">
              <a:rPr lang="en-US"/>
              <a:pPr/>
              <a:t>44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1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351C8-5153-4B77-AC68-AF434829A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8654C-A3D2-4354-9B72-2D2B9EBEE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C447B1-E065-4053-830B-2B65C90D6A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5C07691-DC27-4F43-B1BA-EE3158A4E9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AEB62DC-C49B-45C5-9F06-CC9E6B2462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C2E2656-C29E-44BB-8206-0D1FF9FA3F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Picture 6" descr="S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 rot="5400000">
              <a:off x="3739196" y="525780"/>
              <a:ext cx="1664208" cy="612648"/>
            </a:xfrm>
            <a:prstGeom prst="rect">
              <a:avLst/>
            </a:prstGeom>
          </p:spPr>
        </p:pic>
        <p:pic>
          <p:nvPicPr>
            <p:cNvPr id="14" name="Picture 13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 rot="5400000">
              <a:off x="3739196" y="5719572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279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85878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426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39811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354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110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47934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457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17931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78305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6230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747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206948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345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6658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41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472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1"/>
            <a:chOff x="0" y="0"/>
            <a:chExt cx="9144000" cy="6858001"/>
          </a:xfrm>
        </p:grpSpPr>
        <p:pic>
          <p:nvPicPr>
            <p:cNvPr id="8" name="Picture 7" descr="S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 rot="5400000">
              <a:off x="4221675" y="39689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 rot="5400000">
              <a:off x="4221675" y="6211888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C41115A-906E-4940-B27C-9891CD45EDCC}" type="datetimeFigureOut">
              <a:rPr lang="en-MY" smtClean="0"/>
              <a:pPr/>
              <a:t>26/11/2018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9D9383B-216F-497B-8910-CBAACD888CAC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7752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371600" y="1524000"/>
            <a:ext cx="588486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cs typeface="Arabic Style" panose="00000400000000000000" pitchFamily="2" charset="-78"/>
              </a:rPr>
              <a:t>Principles of Botany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cs typeface="Arabic Style" panose="00000400000000000000" pitchFamily="2" charset="-78"/>
              </a:rPr>
              <a:t>Chapter </a:t>
            </a:r>
            <a:endParaRPr lang="en-US" sz="3200" b="1" smtClean="0">
              <a:solidFill>
                <a:srgbClr val="FF0000"/>
              </a:solidFill>
              <a:cs typeface="Arabic Style" panose="000004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FF0000"/>
                </a:solidFill>
                <a:cs typeface="Arabic Style" panose="00000400000000000000" pitchFamily="2" charset="-78"/>
              </a:rPr>
              <a:t>Stem </a:t>
            </a:r>
            <a:r>
              <a:rPr lang="en-US" sz="3200" b="1" dirty="0" smtClean="0">
                <a:solidFill>
                  <a:srgbClr val="FF0000"/>
                </a:solidFill>
                <a:cs typeface="Arabic Style" panose="00000400000000000000" pitchFamily="2" charset="-78"/>
              </a:rPr>
              <a:t>Structure and Function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cs typeface="Arabic Style" panose="00000400000000000000" pitchFamily="2" charset="-78"/>
              </a:rPr>
              <a:t>Shahla</a:t>
            </a:r>
            <a:r>
              <a:rPr lang="en-US" sz="3200" b="1" dirty="0" smtClean="0">
                <a:cs typeface="Arabic Style" panose="00000400000000000000" pitchFamily="2" charset="-78"/>
              </a:rPr>
              <a:t> </a:t>
            </a:r>
            <a:r>
              <a:rPr lang="en-US" sz="3200" b="1" dirty="0" err="1">
                <a:cs typeface="Arabic Style" panose="00000400000000000000" pitchFamily="2" charset="-78"/>
              </a:rPr>
              <a:t>Hosseini</a:t>
            </a:r>
            <a:endParaRPr lang="en-US" sz="3200" b="1" dirty="0">
              <a:cs typeface="Arabic Style" panose="00000400000000000000" pitchFamily="2" charset="-7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980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Woody Dicot Stem Morphology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Nodes: places on stems where leaves or buds are located.</a:t>
            </a:r>
          </a:p>
          <a:p>
            <a:pPr eaLnBrk="1" hangingPunct="1">
              <a:defRPr/>
            </a:pPr>
            <a:r>
              <a:rPr lang="en-US" dirty="0" smtClean="0"/>
              <a:t>Leaf </a:t>
            </a:r>
            <a:r>
              <a:rPr lang="en-US" dirty="0" err="1" smtClean="0"/>
              <a:t>axil</a:t>
            </a:r>
            <a:r>
              <a:rPr lang="en-US" dirty="0" smtClean="0"/>
              <a:t>: where a leaf petiole attaches to a stem (the angle created by the intersection of the petiole and stem).</a:t>
            </a:r>
          </a:p>
          <a:p>
            <a:pPr eaLnBrk="1" hangingPunct="1">
              <a:defRPr/>
            </a:pPr>
            <a:r>
              <a:rPr lang="en-US" dirty="0" smtClean="0"/>
              <a:t>Internodes: the sections of a stem located between the nodes.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Woody Dicot Stem Morphology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3316" name="Picture 7" descr="leav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6172200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8"/>
          <p:cNvSpPr txBox="1">
            <a:spLocks noChangeArrowheads="1"/>
          </p:cNvSpPr>
          <p:nvPr/>
        </p:nvSpPr>
        <p:spPr bwMode="auto">
          <a:xfrm>
            <a:off x="6781800" y="2590800"/>
            <a:ext cx="1524000" cy="36671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Leaf blade</a:t>
            </a:r>
          </a:p>
        </p:txBody>
      </p:sp>
      <p:sp>
        <p:nvSpPr>
          <p:cNvPr id="13318" name="Line 9"/>
          <p:cNvSpPr>
            <a:spLocks noChangeShapeType="1"/>
          </p:cNvSpPr>
          <p:nvPr/>
        </p:nvSpPr>
        <p:spPr bwMode="auto">
          <a:xfrm flipH="1">
            <a:off x="5791200" y="2743200"/>
            <a:ext cx="990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/>
          </a:p>
        </p:txBody>
      </p:sp>
      <p:sp>
        <p:nvSpPr>
          <p:cNvPr id="13319" name="Text Box 10"/>
          <p:cNvSpPr txBox="1">
            <a:spLocks noChangeArrowheads="1"/>
          </p:cNvSpPr>
          <p:nvPr/>
        </p:nvSpPr>
        <p:spPr bwMode="auto">
          <a:xfrm>
            <a:off x="5334000" y="4953000"/>
            <a:ext cx="1447800" cy="36671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Petiole</a:t>
            </a:r>
          </a:p>
        </p:txBody>
      </p:sp>
      <p:sp>
        <p:nvSpPr>
          <p:cNvPr id="13320" name="Line 11"/>
          <p:cNvSpPr>
            <a:spLocks noChangeShapeType="1"/>
          </p:cNvSpPr>
          <p:nvPr/>
        </p:nvSpPr>
        <p:spPr bwMode="auto">
          <a:xfrm flipH="1" flipV="1">
            <a:off x="4419600" y="4495800"/>
            <a:ext cx="914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/>
          </a:p>
        </p:txBody>
      </p:sp>
      <p:sp>
        <p:nvSpPr>
          <p:cNvPr id="13321" name="Text Box 12"/>
          <p:cNvSpPr txBox="1">
            <a:spLocks noChangeArrowheads="1"/>
          </p:cNvSpPr>
          <p:nvPr/>
        </p:nvSpPr>
        <p:spPr bwMode="auto">
          <a:xfrm>
            <a:off x="4800600" y="1676400"/>
            <a:ext cx="1752600" cy="36671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Leaf Axil</a:t>
            </a:r>
          </a:p>
        </p:txBody>
      </p:sp>
      <p:sp>
        <p:nvSpPr>
          <p:cNvPr id="13322" name="Line 13"/>
          <p:cNvSpPr>
            <a:spLocks noChangeShapeType="1"/>
          </p:cNvSpPr>
          <p:nvPr/>
        </p:nvSpPr>
        <p:spPr bwMode="auto">
          <a:xfrm flipH="1">
            <a:off x="4343400" y="1981200"/>
            <a:ext cx="4572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/>
          </a:p>
        </p:txBody>
      </p:sp>
      <p:sp>
        <p:nvSpPr>
          <p:cNvPr id="13323" name="Line 14"/>
          <p:cNvSpPr>
            <a:spLocks noChangeShapeType="1"/>
          </p:cNvSpPr>
          <p:nvPr/>
        </p:nvSpPr>
        <p:spPr bwMode="auto">
          <a:xfrm flipH="1">
            <a:off x="4495800" y="1981200"/>
            <a:ext cx="3048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redheadgarden.com/images/1_-_cut_above_leaf_node_e1fz_s5f4.png"/>
          <p:cNvPicPr>
            <a:picLocks noChangeAspect="1" noChangeArrowheads="1"/>
          </p:cNvPicPr>
          <p:nvPr/>
        </p:nvPicPr>
        <p:blipFill>
          <a:blip r:embed="rId2" cstate="print"/>
          <a:srcRect b="7692"/>
          <a:stretch>
            <a:fillRect/>
          </a:stretch>
        </p:blipFill>
        <p:spPr bwMode="auto">
          <a:xfrm>
            <a:off x="838200" y="22098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4" descr="http://www.ctahr.hawaii.edu/coqui/images/leaf_axi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362200"/>
            <a:ext cx="19050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4114800" y="2438400"/>
            <a:ext cx="817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Node</a:t>
            </a:r>
          </a:p>
        </p:txBody>
      </p:sp>
      <p:cxnSp>
        <p:nvCxnSpPr>
          <p:cNvPr id="14341" name="Straight Arrow Connector 7"/>
          <p:cNvCxnSpPr>
            <a:cxnSpLocks noChangeShapeType="1"/>
          </p:cNvCxnSpPr>
          <p:nvPr/>
        </p:nvCxnSpPr>
        <p:spPr bwMode="auto">
          <a:xfrm rot="10800000" flipV="1">
            <a:off x="2057400" y="2667000"/>
            <a:ext cx="2057400" cy="19685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Stem Morphology, continued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Bud: a structure on a stem containing a dormant apical meristem.</a:t>
            </a:r>
          </a:p>
          <a:p>
            <a:pPr lvl="1" eaLnBrk="1" hangingPunct="1">
              <a:defRPr/>
            </a:pPr>
            <a:r>
              <a:rPr lang="en-US" smtClean="0"/>
              <a:t>Buds are usually, but not always, covered by protective scales.</a:t>
            </a:r>
          </a:p>
          <a:p>
            <a:pPr lvl="1" eaLnBrk="1" hangingPunct="1">
              <a:defRPr/>
            </a:pPr>
            <a:r>
              <a:rPr lang="en-US" smtClean="0"/>
              <a:t>Can be terminal or lateral in position.</a:t>
            </a:r>
          </a:p>
          <a:p>
            <a:pPr lvl="1" eaLnBrk="1" hangingPunct="1">
              <a:defRPr/>
            </a:pPr>
            <a:r>
              <a:rPr lang="en-US" smtClean="0"/>
              <a:t>Come in 3 basic types:</a:t>
            </a:r>
          </a:p>
          <a:p>
            <a:pPr lvl="2" eaLnBrk="1" hangingPunct="1">
              <a:defRPr/>
            </a:pPr>
            <a:r>
              <a:rPr lang="en-US" smtClean="0"/>
              <a:t>Vegetative</a:t>
            </a:r>
          </a:p>
          <a:p>
            <a:pPr lvl="2" eaLnBrk="1" hangingPunct="1">
              <a:defRPr/>
            </a:pPr>
            <a:r>
              <a:rPr lang="en-US" smtClean="0"/>
              <a:t>Flower</a:t>
            </a:r>
          </a:p>
          <a:p>
            <a:pPr lvl="2" eaLnBrk="1" hangingPunct="1">
              <a:defRPr/>
            </a:pPr>
            <a:r>
              <a:rPr lang="en-US" smtClean="0"/>
              <a:t>Mixed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28600" y="228600"/>
            <a:ext cx="4724400" cy="3124200"/>
            <a:chOff x="228600" y="1143000"/>
            <a:chExt cx="5715000" cy="4267200"/>
          </a:xfrm>
        </p:grpSpPr>
        <p:pic>
          <p:nvPicPr>
            <p:cNvPr id="16390" name="Picture 2" descr="http://www.saylorplants.com/images/Syringa/Syrinvulg_HT07_Dec21_med.JPG"/>
            <p:cNvPicPr>
              <a:picLocks noChangeAspect="1" noChangeArrowheads="1"/>
            </p:cNvPicPr>
            <p:nvPr/>
          </p:nvPicPr>
          <p:blipFill>
            <a:blip r:embed="rId2" cstate="print"/>
            <a:srcRect t="3333" b="3333"/>
            <a:stretch>
              <a:fillRect/>
            </a:stretch>
          </p:blipFill>
          <p:spPr bwMode="auto">
            <a:xfrm>
              <a:off x="228600" y="1143000"/>
              <a:ext cx="5715000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886200" y="1981200"/>
              <a:ext cx="1944939" cy="685798"/>
              <a:chOff x="5486400" y="2057400"/>
              <a:chExt cx="1944939" cy="685798"/>
            </a:xfrm>
          </p:grpSpPr>
          <p:sp>
            <p:nvSpPr>
              <p:cNvPr id="16392" name="TextBox 4"/>
              <p:cNvSpPr txBox="1">
                <a:spLocks noChangeArrowheads="1"/>
              </p:cNvSpPr>
              <p:nvPr/>
            </p:nvSpPr>
            <p:spPr bwMode="auto">
              <a:xfrm>
                <a:off x="5943600" y="2057400"/>
                <a:ext cx="1487739" cy="462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bud scales</a:t>
                </a:r>
              </a:p>
            </p:txBody>
          </p:sp>
          <p:cxnSp>
            <p:nvCxnSpPr>
              <p:cNvPr id="16393" name="Straight Arrow Connector 6"/>
              <p:cNvCxnSpPr>
                <a:cxnSpLocks noChangeShapeType="1"/>
                <a:stCxn id="16392" idx="1"/>
              </p:cNvCxnSpPr>
              <p:nvPr/>
            </p:nvCxnSpPr>
            <p:spPr bwMode="auto">
              <a:xfrm flipH="1">
                <a:off x="5486400" y="2288608"/>
                <a:ext cx="457200" cy="454590"/>
              </a:xfrm>
              <a:prstGeom prst="straightConnector1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343400" y="3352800"/>
            <a:ext cx="4419600" cy="3144838"/>
            <a:chOff x="4343400" y="3352800"/>
            <a:chExt cx="4419600" cy="3144715"/>
          </a:xfrm>
        </p:grpSpPr>
        <p:pic>
          <p:nvPicPr>
            <p:cNvPr id="16388" name="Picture 4" descr="http://www.saylorplants.com/images/Viburnum/Viburcarl_HT03_Nov17_med.JPG"/>
            <p:cNvPicPr>
              <a:picLocks noChangeAspect="1" noChangeArrowheads="1"/>
            </p:cNvPicPr>
            <p:nvPr/>
          </p:nvPicPr>
          <p:blipFill>
            <a:blip r:embed="rId3" cstate="print">
              <a:lum contrast="20000"/>
            </a:blip>
            <a:srcRect t="4808" b="6250"/>
            <a:stretch>
              <a:fillRect/>
            </a:stretch>
          </p:blipFill>
          <p:spPr bwMode="auto">
            <a:xfrm>
              <a:off x="4343400" y="3352800"/>
              <a:ext cx="4419600" cy="3144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89" name="TextBox 10"/>
            <p:cNvSpPr txBox="1">
              <a:spLocks noChangeArrowheads="1"/>
            </p:cNvSpPr>
            <p:nvPr/>
          </p:nvSpPr>
          <p:spPr bwMode="auto">
            <a:xfrm>
              <a:off x="7162800" y="3657600"/>
              <a:ext cx="1447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naked bud of V. </a:t>
              </a:r>
              <a:r>
                <a:rPr lang="en-US" dirty="0" err="1">
                  <a:solidFill>
                    <a:schemeClr val="bg1"/>
                  </a:solidFill>
                </a:rPr>
                <a:t>carlesii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Woody Dicot Stem Morphology</a:t>
            </a:r>
          </a:p>
        </p:txBody>
      </p:sp>
      <p:pic>
        <p:nvPicPr>
          <p:cNvPr id="17412" name="Picture 5" descr="lilacmixedbud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33400" y="1600200"/>
            <a:ext cx="26209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3200400" y="1752600"/>
            <a:ext cx="2209800" cy="146526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Mixed buds of Lilac are opening up to reveal both stems/leaves and flowers.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Stem Morphology, continued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Terminal bud scale scars: mark the location of last seasons terminal bud.</a:t>
            </a:r>
          </a:p>
          <a:p>
            <a:pPr eaLnBrk="1" hangingPunct="1">
              <a:defRPr/>
            </a:pPr>
            <a:r>
              <a:rPr lang="en-US" smtClean="0"/>
              <a:t>Leaf scars: scars marking the location of last seasons leaves.</a:t>
            </a:r>
          </a:p>
          <a:p>
            <a:pPr eaLnBrk="1" hangingPunct="1">
              <a:defRPr/>
            </a:pPr>
            <a:r>
              <a:rPr lang="en-US" smtClean="0"/>
              <a:t>Vascular bundle scars: </a:t>
            </a:r>
            <a:r>
              <a:rPr lang="en-US" u="sng" smtClean="0"/>
              <a:t>found inside leaf scars</a:t>
            </a:r>
            <a:r>
              <a:rPr lang="en-US" smtClean="0"/>
              <a:t>, these scars mark the location of the vascular bundles that passed from the stem, through the leaf petiole, and into the leaf blade.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Woody Dicot Stem Morphology</a:t>
            </a:r>
          </a:p>
        </p:txBody>
      </p:sp>
      <p:pic>
        <p:nvPicPr>
          <p:cNvPr id="19460" name="Picture 5" descr="lilacbu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22987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895600" y="1905000"/>
            <a:ext cx="1981200" cy="36671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Terminal bud</a:t>
            </a:r>
          </a:p>
        </p:txBody>
      </p:sp>
      <p:sp>
        <p:nvSpPr>
          <p:cNvPr id="19462" name="Line 7"/>
          <p:cNvSpPr>
            <a:spLocks noChangeShapeType="1"/>
          </p:cNvSpPr>
          <p:nvPr/>
        </p:nvSpPr>
        <p:spPr bwMode="auto">
          <a:xfrm flipH="1">
            <a:off x="1981200" y="20574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/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2819400" y="3276600"/>
            <a:ext cx="1981200" cy="36671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Lateral buds</a:t>
            </a:r>
          </a:p>
        </p:txBody>
      </p:sp>
      <p:sp>
        <p:nvSpPr>
          <p:cNvPr id="19464" name="Line 9"/>
          <p:cNvSpPr>
            <a:spLocks noChangeShapeType="1"/>
          </p:cNvSpPr>
          <p:nvPr/>
        </p:nvSpPr>
        <p:spPr bwMode="auto">
          <a:xfrm flipH="1">
            <a:off x="2057400" y="34290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/>
          </a:p>
        </p:txBody>
      </p:sp>
      <p:sp>
        <p:nvSpPr>
          <p:cNvPr id="19465" name="Line 10"/>
          <p:cNvSpPr>
            <a:spLocks noChangeShapeType="1"/>
          </p:cNvSpPr>
          <p:nvPr/>
        </p:nvSpPr>
        <p:spPr bwMode="auto">
          <a:xfrm flipH="1" flipV="1">
            <a:off x="1447800" y="3276600"/>
            <a:ext cx="1371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woody_twig001_edit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1450"/>
            <a:ext cx="861060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Stem Morphology, continued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Lenticels: dot-like structures on stems that consist of loosely packed cells that may play a role in gas exchange between the atmosphere and stem. Not all stems have lenticels.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Stem Functions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00FF"/>
                </a:solidFill>
              </a:rPr>
              <a:t>Stems have the following 4 functions or jobs:</a:t>
            </a:r>
          </a:p>
          <a:p>
            <a:pPr lvl="1"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</a:rPr>
              <a:t>Support</a:t>
            </a:r>
          </a:p>
          <a:p>
            <a:pPr lvl="1"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</a:rPr>
              <a:t>Conduction</a:t>
            </a:r>
          </a:p>
          <a:p>
            <a:pPr lvl="1"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</a:rPr>
              <a:t>Growth</a:t>
            </a:r>
          </a:p>
          <a:p>
            <a:pPr lvl="1"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</a:rPr>
              <a:t>Storage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Woody Dicot Stem Morphology</a:t>
            </a:r>
          </a:p>
        </p:txBody>
      </p:sp>
      <p:pic>
        <p:nvPicPr>
          <p:cNvPr id="22532" name="Picture 5" descr="catalpaleafsc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26209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3429000" y="4114800"/>
            <a:ext cx="2743200" cy="36671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Leaf scar on Catalpa stem</a:t>
            </a:r>
          </a:p>
        </p:txBody>
      </p:sp>
      <p:sp>
        <p:nvSpPr>
          <p:cNvPr id="22534" name="Line 7"/>
          <p:cNvSpPr>
            <a:spLocks noChangeShapeType="1"/>
          </p:cNvSpPr>
          <p:nvPr/>
        </p:nvSpPr>
        <p:spPr bwMode="auto">
          <a:xfrm flipH="1" flipV="1">
            <a:off x="1905000" y="3810000"/>
            <a:ext cx="1524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/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3810000" y="2590800"/>
            <a:ext cx="2895600" cy="36671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Lenticel on Catalpa stem</a:t>
            </a:r>
          </a:p>
        </p:txBody>
      </p:sp>
      <p:sp>
        <p:nvSpPr>
          <p:cNvPr id="22536" name="Line 9"/>
          <p:cNvSpPr>
            <a:spLocks noChangeShapeType="1"/>
          </p:cNvSpPr>
          <p:nvPr/>
        </p:nvSpPr>
        <p:spPr bwMode="auto">
          <a:xfrm flipH="1">
            <a:off x="2667000" y="27432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0" y="0"/>
            <a:ext cx="48768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/>
              <a:t>Woody Dicot Stem Morphology</a:t>
            </a:r>
          </a:p>
        </p:txBody>
      </p:sp>
      <p:pic>
        <p:nvPicPr>
          <p:cNvPr id="23556" name="Picture 5" descr="stemmorph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0388" y="0"/>
            <a:ext cx="4562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Woody Dicot Stem Morphology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4580" name="Picture 5" descr="terminalbudscalesca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82296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1752600" y="4572000"/>
            <a:ext cx="5638800" cy="36671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Arrows mark the position of the terminal bud scale scars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woody_twig001_edit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1450"/>
            <a:ext cx="861060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woody_twig007_edit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woody_twig006_edit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68680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323528" y="0"/>
            <a:ext cx="5029200" cy="6629400"/>
            <a:chOff x="1762" y="110"/>
            <a:chExt cx="2261" cy="4018"/>
          </a:xfrm>
        </p:grpSpPr>
        <p:pic>
          <p:nvPicPr>
            <p:cNvPr id="27651" name="Picture 2" descr="35_05-ModifiedStems-U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/>
            </a:blip>
            <a:srcRect b="3134"/>
            <a:stretch>
              <a:fillRect/>
            </a:stretch>
          </p:blipFill>
          <p:spPr bwMode="auto">
            <a:xfrm>
              <a:off x="1762" y="110"/>
              <a:ext cx="2235" cy="4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2" name="Text Box 4"/>
            <p:cNvSpPr txBox="1">
              <a:spLocks noChangeArrowheads="1"/>
            </p:cNvSpPr>
            <p:nvPr/>
          </p:nvSpPr>
          <p:spPr bwMode="auto">
            <a:xfrm>
              <a:off x="1926" y="128"/>
              <a:ext cx="629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 eaLnBrk="0" hangingPunct="0">
                <a:lnSpc>
                  <a:spcPct val="80000"/>
                </a:lnSpc>
                <a:buFont typeface="Comic Sans MS" pitchFamily="66" charset="0"/>
                <a:buNone/>
              </a:pPr>
              <a:r>
                <a:rPr lang="en-US" sz="1600" b="1"/>
                <a:t>Rhizomes</a:t>
              </a:r>
              <a:endParaRPr lang="en-US" sz="1900" b="1">
                <a:solidFill>
                  <a:srgbClr val="563A84"/>
                </a:solidFill>
              </a:endParaRPr>
            </a:p>
          </p:txBody>
        </p:sp>
        <p:sp>
          <p:nvSpPr>
            <p:cNvPr id="27653" name="Text Box 5"/>
            <p:cNvSpPr txBox="1">
              <a:spLocks noChangeArrowheads="1"/>
            </p:cNvSpPr>
            <p:nvPr/>
          </p:nvSpPr>
          <p:spPr bwMode="auto">
            <a:xfrm>
              <a:off x="2618" y="1080"/>
              <a:ext cx="409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 eaLnBrk="0" hangingPunct="0">
                <a:lnSpc>
                  <a:spcPct val="80000"/>
                </a:lnSpc>
                <a:buFont typeface="Comic Sans MS" pitchFamily="66" charset="0"/>
                <a:buNone/>
              </a:pPr>
              <a:r>
                <a:rPr lang="en-US" sz="1600" b="1"/>
                <a:t>Bulbs</a:t>
              </a:r>
              <a:endParaRPr lang="en-US" sz="1900" b="1">
                <a:solidFill>
                  <a:srgbClr val="563A84"/>
                </a:solidFill>
              </a:endParaRPr>
            </a:p>
          </p:txBody>
        </p:sp>
        <p:sp>
          <p:nvSpPr>
            <p:cNvPr id="27654" name="Text Box 6"/>
            <p:cNvSpPr txBox="1">
              <a:spLocks noChangeArrowheads="1"/>
            </p:cNvSpPr>
            <p:nvPr/>
          </p:nvSpPr>
          <p:spPr bwMode="auto">
            <a:xfrm>
              <a:off x="1990" y="1444"/>
              <a:ext cx="965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 eaLnBrk="0" hangingPunct="0">
                <a:lnSpc>
                  <a:spcPct val="80000"/>
                </a:lnSpc>
                <a:buFont typeface="Comic Sans MS" pitchFamily="66" charset="0"/>
                <a:buNone/>
              </a:pPr>
              <a:r>
                <a:rPr lang="en-US" sz="1600" b="1"/>
                <a:t>Storage leaves</a:t>
              </a:r>
              <a:endParaRPr lang="en-US" sz="1900" b="1">
                <a:solidFill>
                  <a:srgbClr val="563A84"/>
                </a:solidFill>
              </a:endParaRPr>
            </a:p>
          </p:txBody>
        </p:sp>
        <p:sp>
          <p:nvSpPr>
            <p:cNvPr id="27655" name="Line 7"/>
            <p:cNvSpPr>
              <a:spLocks noChangeShapeType="1"/>
            </p:cNvSpPr>
            <p:nvPr/>
          </p:nvSpPr>
          <p:spPr bwMode="auto">
            <a:xfrm flipV="1">
              <a:off x="2916" y="1348"/>
              <a:ext cx="224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27656" name="Line 8"/>
            <p:cNvSpPr>
              <a:spLocks noChangeShapeType="1"/>
            </p:cNvSpPr>
            <p:nvPr/>
          </p:nvSpPr>
          <p:spPr bwMode="auto">
            <a:xfrm flipV="1">
              <a:off x="2916" y="1472"/>
              <a:ext cx="304" cy="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27657" name="Text Box 9"/>
            <p:cNvSpPr txBox="1">
              <a:spLocks noChangeArrowheads="1"/>
            </p:cNvSpPr>
            <p:nvPr/>
          </p:nvSpPr>
          <p:spPr bwMode="auto">
            <a:xfrm>
              <a:off x="2770" y="1656"/>
              <a:ext cx="365" cy="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 eaLnBrk="0" hangingPunct="0">
                <a:lnSpc>
                  <a:spcPct val="80000"/>
                </a:lnSpc>
                <a:buFont typeface="Comic Sans MS" pitchFamily="66" charset="0"/>
                <a:buNone/>
              </a:pPr>
              <a:r>
                <a:rPr lang="en-US" sz="1600" b="1"/>
                <a:t>Stem</a:t>
              </a:r>
              <a:endParaRPr lang="en-US" sz="1900" b="1">
                <a:solidFill>
                  <a:srgbClr val="563A84"/>
                </a:solidFill>
              </a:endParaRPr>
            </a:p>
          </p:txBody>
        </p:sp>
        <p:sp>
          <p:nvSpPr>
            <p:cNvPr id="27658" name="Line 10"/>
            <p:cNvSpPr>
              <a:spLocks noChangeShapeType="1"/>
            </p:cNvSpPr>
            <p:nvPr/>
          </p:nvSpPr>
          <p:spPr bwMode="auto">
            <a:xfrm>
              <a:off x="3096" y="1740"/>
              <a:ext cx="388" cy="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27659" name="Text Box 11"/>
            <p:cNvSpPr txBox="1">
              <a:spLocks noChangeArrowheads="1"/>
            </p:cNvSpPr>
            <p:nvPr/>
          </p:nvSpPr>
          <p:spPr bwMode="auto">
            <a:xfrm>
              <a:off x="1966" y="1864"/>
              <a:ext cx="481" cy="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 eaLnBrk="0" hangingPunct="0">
                <a:lnSpc>
                  <a:spcPct val="80000"/>
                </a:lnSpc>
                <a:buFont typeface="Comic Sans MS" pitchFamily="66" charset="0"/>
                <a:buNone/>
              </a:pPr>
              <a:r>
                <a:rPr lang="en-US" sz="1600" b="1"/>
                <a:t>Stolons</a:t>
              </a:r>
              <a:endParaRPr lang="en-US" sz="1900" b="1">
                <a:solidFill>
                  <a:srgbClr val="563A84"/>
                </a:solidFill>
              </a:endParaRPr>
            </a:p>
          </p:txBody>
        </p:sp>
        <p:sp>
          <p:nvSpPr>
            <p:cNvPr id="27660" name="Text Box 12"/>
            <p:cNvSpPr txBox="1">
              <a:spLocks noChangeArrowheads="1"/>
            </p:cNvSpPr>
            <p:nvPr/>
          </p:nvSpPr>
          <p:spPr bwMode="auto">
            <a:xfrm>
              <a:off x="3542" y="2292"/>
              <a:ext cx="481" cy="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 eaLnBrk="0" hangingPunct="0">
                <a:lnSpc>
                  <a:spcPct val="80000"/>
                </a:lnSpc>
                <a:buFont typeface="Comic Sans MS" pitchFamily="66" charset="0"/>
                <a:buNone/>
              </a:pPr>
              <a:r>
                <a:rPr lang="en-US" sz="1600" b="1">
                  <a:solidFill>
                    <a:schemeClr val="bg1"/>
                  </a:solidFill>
                </a:rPr>
                <a:t>Stolon</a:t>
              </a:r>
              <a:endParaRPr lang="en-US" sz="1900" b="1">
                <a:solidFill>
                  <a:srgbClr val="563A84"/>
                </a:solidFill>
              </a:endParaRPr>
            </a:p>
          </p:txBody>
        </p:sp>
        <p:sp>
          <p:nvSpPr>
            <p:cNvPr id="27661" name="Line 13"/>
            <p:cNvSpPr>
              <a:spLocks noChangeShapeType="1"/>
            </p:cNvSpPr>
            <p:nvPr/>
          </p:nvSpPr>
          <p:spPr bwMode="auto">
            <a:xfrm flipH="1">
              <a:off x="3536" y="2408"/>
              <a:ext cx="192" cy="18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27662" name="Text Box 14"/>
            <p:cNvSpPr txBox="1">
              <a:spLocks noChangeArrowheads="1"/>
            </p:cNvSpPr>
            <p:nvPr/>
          </p:nvSpPr>
          <p:spPr bwMode="auto">
            <a:xfrm>
              <a:off x="3270" y="3420"/>
              <a:ext cx="481" cy="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 eaLnBrk="0" hangingPunct="0">
                <a:lnSpc>
                  <a:spcPct val="80000"/>
                </a:lnSpc>
                <a:buFont typeface="Comic Sans MS" pitchFamily="66" charset="0"/>
                <a:buNone/>
              </a:pPr>
              <a:r>
                <a:rPr lang="en-US" sz="1600" b="1"/>
                <a:t>Tubers</a:t>
              </a:r>
              <a:endParaRPr lang="en-US" sz="1900" b="1">
                <a:solidFill>
                  <a:srgbClr val="563A84"/>
                </a:solidFill>
              </a:endParaRPr>
            </a:p>
          </p:txBody>
        </p:sp>
        <p:sp>
          <p:nvSpPr>
            <p:cNvPr id="27663" name="AutoShape 15"/>
            <p:cNvSpPr>
              <a:spLocks noChangeArrowheads="1"/>
            </p:cNvSpPr>
            <p:nvPr/>
          </p:nvSpPr>
          <p:spPr bwMode="auto">
            <a:xfrm rot="10800000">
              <a:off x="1798" y="133"/>
              <a:ext cx="96" cy="93"/>
            </a:xfrm>
            <a:prstGeom prst="triangle">
              <a:avLst>
                <a:gd name="adj" fmla="val 50000"/>
              </a:avLst>
            </a:prstGeom>
            <a:solidFill>
              <a:srgbClr val="8BA2C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27664" name="AutoShape 16"/>
            <p:cNvSpPr>
              <a:spLocks noChangeArrowheads="1"/>
            </p:cNvSpPr>
            <p:nvPr/>
          </p:nvSpPr>
          <p:spPr bwMode="auto">
            <a:xfrm rot="5400000">
              <a:off x="2488" y="1082"/>
              <a:ext cx="96" cy="93"/>
            </a:xfrm>
            <a:prstGeom prst="triangle">
              <a:avLst>
                <a:gd name="adj" fmla="val 50000"/>
              </a:avLst>
            </a:prstGeom>
            <a:solidFill>
              <a:srgbClr val="8BA2C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27665" name="AutoShape 17"/>
            <p:cNvSpPr>
              <a:spLocks noChangeArrowheads="1"/>
            </p:cNvSpPr>
            <p:nvPr/>
          </p:nvSpPr>
          <p:spPr bwMode="auto">
            <a:xfrm rot="5400000">
              <a:off x="1843" y="1864"/>
              <a:ext cx="96" cy="93"/>
            </a:xfrm>
            <a:prstGeom prst="triangle">
              <a:avLst>
                <a:gd name="adj" fmla="val 50000"/>
              </a:avLst>
            </a:prstGeom>
            <a:solidFill>
              <a:srgbClr val="8BA2C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27666" name="AutoShape 18"/>
            <p:cNvSpPr>
              <a:spLocks noChangeArrowheads="1"/>
            </p:cNvSpPr>
            <p:nvPr/>
          </p:nvSpPr>
          <p:spPr bwMode="auto">
            <a:xfrm rot="-5400000">
              <a:off x="3150" y="3426"/>
              <a:ext cx="96" cy="93"/>
            </a:xfrm>
            <a:prstGeom prst="triangle">
              <a:avLst>
                <a:gd name="adj" fmla="val 50000"/>
              </a:avLst>
            </a:prstGeom>
            <a:solidFill>
              <a:srgbClr val="8BA2C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</p:grp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5029200" y="68263"/>
            <a:ext cx="41036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008000"/>
                </a:solidFill>
              </a:rPr>
              <a:t>Stems – Many Plants Have Modified Stems</a:t>
            </a:r>
          </a:p>
        </p:txBody>
      </p:sp>
      <p:pic>
        <p:nvPicPr>
          <p:cNvPr id="27668" name="Picture 5" descr="rav65819_36_28e"/>
          <p:cNvPicPr>
            <a:picLocks noChangeAspect="1" noChangeArrowheads="1"/>
          </p:cNvPicPr>
          <p:nvPr/>
        </p:nvPicPr>
        <p:blipFill>
          <a:blip r:embed="rId4" cstate="print"/>
          <a:srcRect t="2893" b="7414"/>
          <a:stretch>
            <a:fillRect/>
          </a:stretch>
        </p:blipFill>
        <p:spPr bwMode="auto">
          <a:xfrm>
            <a:off x="6172200" y="1447800"/>
            <a:ext cx="26955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9" name="Picture 6" descr="rav65819_36_28f"/>
          <p:cNvPicPr>
            <a:picLocks noChangeAspect="1" noChangeArrowheads="1"/>
          </p:cNvPicPr>
          <p:nvPr/>
        </p:nvPicPr>
        <p:blipFill>
          <a:blip r:embed="rId5" cstate="print"/>
          <a:srcRect t="2856" b="8571"/>
          <a:stretch>
            <a:fillRect/>
          </a:stretch>
        </p:blipFill>
        <p:spPr bwMode="auto">
          <a:xfrm>
            <a:off x="6172200" y="3886200"/>
            <a:ext cx="26987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Succulents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Cacti are examples of succulent plants that store water in their stems.</a:t>
            </a:r>
          </a:p>
          <a:p>
            <a:pPr eaLnBrk="1" hangingPunct="1">
              <a:defRPr/>
            </a:pPr>
            <a:r>
              <a:rPr lang="en-US" sz="2800" smtClean="0"/>
              <a:t>The spines are modified leaves.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800" smtClean="0"/>
          </a:p>
        </p:txBody>
      </p:sp>
      <p:pic>
        <p:nvPicPr>
          <p:cNvPr id="9221" name="Picture 7" descr="cact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752600"/>
            <a:ext cx="295116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Food Storage Stems</a:t>
            </a:r>
          </a:p>
        </p:txBody>
      </p:sp>
      <p:pic>
        <p:nvPicPr>
          <p:cNvPr id="132107" name="Picture 11" descr="cactus_0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66825" y="942975"/>
            <a:ext cx="2744788" cy="2994025"/>
          </a:xfrm>
          <a:noFill/>
          <a:ln/>
        </p:spPr>
      </p:pic>
      <p:pic>
        <p:nvPicPr>
          <p:cNvPr id="132108" name="Picture 12" descr="blpricklypea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62600" y="914400"/>
            <a:ext cx="2112963" cy="2819400"/>
          </a:xfrm>
          <a:noFill/>
          <a:ln/>
        </p:spPr>
      </p:pic>
      <p:pic>
        <p:nvPicPr>
          <p:cNvPr id="132109" name="Picture 13" descr="yinshufood$830905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219200" y="3962400"/>
            <a:ext cx="2743200" cy="2743200"/>
          </a:xfrm>
          <a:noFill/>
          <a:ln/>
        </p:spPr>
      </p:pic>
      <p:pic>
        <p:nvPicPr>
          <p:cNvPr id="132112" name="Picture 16" descr="kohlrabi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105400" y="4114800"/>
            <a:ext cx="2849563" cy="2108200"/>
          </a:xfrm>
          <a:noFill/>
          <a:ln/>
        </p:spPr>
      </p:pic>
      <p:sp>
        <p:nvSpPr>
          <p:cNvPr id="132113" name="Line 17"/>
          <p:cNvSpPr>
            <a:spLocks noChangeShapeType="1"/>
          </p:cNvSpPr>
          <p:nvPr/>
        </p:nvSpPr>
        <p:spPr bwMode="auto">
          <a:xfrm>
            <a:off x="4191000" y="2286000"/>
            <a:ext cx="1447800" cy="0"/>
          </a:xfrm>
          <a:prstGeom prst="line">
            <a:avLst/>
          </a:prstGeom>
          <a:noFill/>
          <a:ln w="139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MY"/>
          </a:p>
        </p:txBody>
      </p:sp>
      <p:sp>
        <p:nvSpPr>
          <p:cNvPr id="132114" name="Text Box 18"/>
          <p:cNvSpPr txBox="1">
            <a:spLocks noChangeArrowheads="1"/>
          </p:cNvSpPr>
          <p:nvPr/>
        </p:nvSpPr>
        <p:spPr bwMode="auto">
          <a:xfrm>
            <a:off x="1371600" y="1143000"/>
            <a:ext cx="152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Prickly Pear Cactus</a:t>
            </a:r>
          </a:p>
        </p:txBody>
      </p:sp>
      <p:sp>
        <p:nvSpPr>
          <p:cNvPr id="132115" name="Text Box 19"/>
          <p:cNvSpPr txBox="1">
            <a:spLocks noChangeArrowheads="1"/>
          </p:cNvSpPr>
          <p:nvPr/>
        </p:nvSpPr>
        <p:spPr bwMode="auto">
          <a:xfrm>
            <a:off x="1371600" y="62484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Bamboo Shoots</a:t>
            </a:r>
          </a:p>
        </p:txBody>
      </p:sp>
      <p:sp>
        <p:nvSpPr>
          <p:cNvPr id="132116" name="Text Box 20"/>
          <p:cNvSpPr txBox="1">
            <a:spLocks noChangeArrowheads="1"/>
          </p:cNvSpPr>
          <p:nvPr/>
        </p:nvSpPr>
        <p:spPr bwMode="auto">
          <a:xfrm>
            <a:off x="5791200" y="63246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Kohlrabi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Food Storage Stems - Sugarcane</a:t>
            </a:r>
          </a:p>
        </p:txBody>
      </p:sp>
      <p:pic>
        <p:nvPicPr>
          <p:cNvPr id="176139" name="Picture 11" descr="400px-Dhaka_sugarcane_m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371600"/>
            <a:ext cx="3556000" cy="5334000"/>
          </a:xfrm>
          <a:noFill/>
          <a:ln/>
        </p:spPr>
      </p:pic>
      <p:pic>
        <p:nvPicPr>
          <p:cNvPr id="176142" name="Picture 14" descr="sugar_factory_c_and_h_pure_cane_california_us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76800" y="1295400"/>
            <a:ext cx="2995613" cy="2471738"/>
          </a:xfrm>
          <a:noFill/>
          <a:ln/>
        </p:spPr>
      </p:pic>
      <p:pic>
        <p:nvPicPr>
          <p:cNvPr id="176143" name="Picture 15" descr="250px-Sugar_2xmacr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343400" y="3962400"/>
            <a:ext cx="3943350" cy="2635250"/>
          </a:xfrm>
          <a:noFill/>
          <a:ln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00FF"/>
                </a:solidFill>
              </a:rPr>
              <a:t>Support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Stems support the plant’s leaves, flowers, and fruits.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/>
              <a:t>Food Storage Stems - Asparagus</a:t>
            </a:r>
          </a:p>
        </p:txBody>
      </p:sp>
      <p:pic>
        <p:nvPicPr>
          <p:cNvPr id="174087" name="Picture 7" descr="asparagu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914400"/>
            <a:ext cx="2568575" cy="3886200"/>
          </a:xfrm>
          <a:noFill/>
          <a:ln/>
        </p:spPr>
      </p:pic>
      <p:pic>
        <p:nvPicPr>
          <p:cNvPr id="174088" name="Picture 8" descr="250px-Asparagus_produce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971800" y="3352800"/>
            <a:ext cx="3213100" cy="3276600"/>
          </a:xfrm>
          <a:noFill/>
          <a:ln/>
        </p:spPr>
      </p:pic>
      <p:pic>
        <p:nvPicPr>
          <p:cNvPr id="174089" name="Picture 9" descr="asparagus_botanica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810000" y="914400"/>
            <a:ext cx="1411288" cy="2286000"/>
          </a:xfrm>
          <a:noFill/>
          <a:ln/>
        </p:spPr>
      </p:pic>
      <p:pic>
        <p:nvPicPr>
          <p:cNvPr id="174090" name="Picture 10" descr="asparagus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248400" y="1143000"/>
            <a:ext cx="2420938" cy="3962400"/>
          </a:xfrm>
          <a:noFill/>
          <a:ln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Tuber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 potato is a special type of underground stem called a tuber.</a:t>
            </a:r>
          </a:p>
          <a:p>
            <a:pPr eaLnBrk="1" hangingPunct="1">
              <a:defRPr/>
            </a:pPr>
            <a:r>
              <a:rPr lang="en-US" smtClean="0"/>
              <a:t>Tubers store excess carbohydrates manufactured during photosynthesis.</a:t>
            </a:r>
          </a:p>
          <a:p>
            <a:pPr eaLnBrk="1" hangingPunct="1">
              <a:defRPr/>
            </a:pPr>
            <a:r>
              <a:rPr lang="en-US" smtClean="0"/>
              <a:t>Don’t confuse tubers with tuberous roots. Tuberous roots are </a:t>
            </a:r>
            <a:r>
              <a:rPr lang="en-US" u="sng" smtClean="0"/>
              <a:t>root modifications</a:t>
            </a:r>
            <a:r>
              <a:rPr lang="en-US" smtClean="0"/>
              <a:t>, tubers are </a:t>
            </a:r>
            <a:r>
              <a:rPr lang="en-US" u="sng" smtClean="0"/>
              <a:t>modified stems</a:t>
            </a:r>
            <a:r>
              <a:rPr lang="en-US" smtClean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Potato is a Tuber</a:t>
            </a:r>
          </a:p>
        </p:txBody>
      </p:sp>
      <p:sp>
        <p:nvSpPr>
          <p:cNvPr id="14343" name="Rectangle 7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4344" name="Rectangle 8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1269" name="Picture 6" descr="potatoseed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388143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9" descr="tuber-potat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600200"/>
            <a:ext cx="41910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Text Box 11"/>
          <p:cNvSpPr txBox="1">
            <a:spLocks noChangeArrowheads="1"/>
          </p:cNvSpPr>
          <p:nvPr/>
        </p:nvSpPr>
        <p:spPr bwMode="auto">
          <a:xfrm>
            <a:off x="5410200" y="4572000"/>
            <a:ext cx="2514600" cy="36671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mature tuber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3501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Rhizomes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An underground stem.</a:t>
            </a:r>
          </a:p>
          <a:p>
            <a:pPr eaLnBrk="1" hangingPunct="1">
              <a:defRPr/>
            </a:pPr>
            <a:r>
              <a:rPr lang="en-US" sz="2800" smtClean="0"/>
              <a:t>Usually grows horizontally.</a:t>
            </a:r>
          </a:p>
          <a:p>
            <a:pPr eaLnBrk="1" hangingPunct="1">
              <a:defRPr/>
            </a:pPr>
            <a:r>
              <a:rPr lang="en-US" sz="2800" smtClean="0"/>
              <a:t>Capable of producing new shoots and roots.</a:t>
            </a:r>
          </a:p>
        </p:txBody>
      </p:sp>
      <p:sp>
        <p:nvSpPr>
          <p:cNvPr id="60423" name="Rectangle 7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400" smtClean="0"/>
          </a:p>
        </p:txBody>
      </p:sp>
      <p:sp>
        <p:nvSpPr>
          <p:cNvPr id="60424" name="Rectangle 8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400" smtClean="0"/>
          </a:p>
        </p:txBody>
      </p:sp>
      <p:pic>
        <p:nvPicPr>
          <p:cNvPr id="41990" name="Picture 9" descr="rhizome-ir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143000"/>
            <a:ext cx="35052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10" descr="rhizome-quackgra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733800"/>
            <a:ext cx="3429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 Box 11"/>
          <p:cNvSpPr txBox="1">
            <a:spLocks noChangeArrowheads="1"/>
          </p:cNvSpPr>
          <p:nvPr/>
        </p:nvSpPr>
        <p:spPr bwMode="auto">
          <a:xfrm>
            <a:off x="7620000" y="3200400"/>
            <a:ext cx="609600" cy="36671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Iris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0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0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Rhizomes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Rhizomes - horizontal stems that grow below the ground with adventitious roots</a:t>
            </a:r>
          </a:p>
          <a:p>
            <a:r>
              <a:rPr lang="en-US" sz="2800"/>
              <a:t>Examples of plants that can produce rhizomes are irises, ferns, and grasses. </a:t>
            </a:r>
          </a:p>
        </p:txBody>
      </p:sp>
      <p:pic>
        <p:nvPicPr>
          <p:cNvPr id="140295" name="Picture 7" descr="iris_rhizome_MC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48400" y="762000"/>
            <a:ext cx="2573338" cy="2947988"/>
          </a:xfrm>
          <a:noFill/>
          <a:ln/>
        </p:spPr>
      </p:pic>
      <p:pic>
        <p:nvPicPr>
          <p:cNvPr id="140296" name="Picture 8" descr="rhizom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81600" y="3814763"/>
            <a:ext cx="3271838" cy="3043237"/>
          </a:xfrm>
          <a:noFill/>
          <a:ln/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Stolons</a:t>
            </a:r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00200"/>
            <a:ext cx="4038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Aboveground stems that “run” across the soil surface.</a:t>
            </a:r>
          </a:p>
          <a:p>
            <a:pPr eaLnBrk="1" hangingPunct="1">
              <a:defRPr/>
            </a:pPr>
            <a:r>
              <a:rPr lang="en-US" sz="2800" smtClean="0"/>
              <a:t>Horizontally growing.</a:t>
            </a:r>
          </a:p>
          <a:p>
            <a:pPr eaLnBrk="1" hangingPunct="1">
              <a:defRPr/>
            </a:pPr>
            <a:r>
              <a:rPr lang="en-US" sz="2800" smtClean="0"/>
              <a:t>Produce new shoots and roots.</a:t>
            </a:r>
          </a:p>
        </p:txBody>
      </p:sp>
      <p:sp>
        <p:nvSpPr>
          <p:cNvPr id="63496" name="Rectangle 8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800" smtClean="0"/>
          </a:p>
        </p:txBody>
      </p:sp>
      <p:pic>
        <p:nvPicPr>
          <p:cNvPr id="43013" name="Picture 9" descr="strawberrystol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676400"/>
            <a:ext cx="4267200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 Box 10"/>
          <p:cNvSpPr txBox="1">
            <a:spLocks noChangeArrowheads="1"/>
          </p:cNvSpPr>
          <p:nvPr/>
        </p:nvSpPr>
        <p:spPr bwMode="auto">
          <a:xfrm>
            <a:off x="5715000" y="4648200"/>
            <a:ext cx="2057400" cy="36671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Strawberry stolons</a:t>
            </a:r>
          </a:p>
        </p:txBody>
      </p:sp>
      <p:sp>
        <p:nvSpPr>
          <p:cNvPr id="43015" name="AutoShape 11"/>
          <p:cNvSpPr>
            <a:spLocks noChangeArrowheads="1"/>
          </p:cNvSpPr>
          <p:nvPr/>
        </p:nvSpPr>
        <p:spPr bwMode="auto">
          <a:xfrm rot="2404158">
            <a:off x="5715000" y="3657600"/>
            <a:ext cx="533400" cy="152400"/>
          </a:xfrm>
          <a:prstGeom prst="leftArrow">
            <a:avLst>
              <a:gd name="adj1" fmla="val 50000"/>
              <a:gd name="adj2" fmla="val 875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3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3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Stolons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4038600" cy="4525963"/>
          </a:xfrm>
        </p:spPr>
        <p:txBody>
          <a:bodyPr/>
          <a:lstStyle/>
          <a:p>
            <a:r>
              <a:rPr lang="en-US" sz="2800"/>
              <a:t>Stolons or runners - horizontal stem that grows above the ground with long internodes</a:t>
            </a:r>
          </a:p>
          <a:p>
            <a:r>
              <a:rPr lang="en-US" sz="2800"/>
              <a:t>Examples of plants that can produce stolons are strawberry and airplane plants</a:t>
            </a:r>
          </a:p>
        </p:txBody>
      </p:sp>
      <p:pic>
        <p:nvPicPr>
          <p:cNvPr id="141318" name="Picture 6" descr="art000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67400" y="914400"/>
            <a:ext cx="2524125" cy="2643188"/>
          </a:xfrm>
          <a:noFill/>
          <a:ln/>
        </p:spPr>
      </p:pic>
      <p:pic>
        <p:nvPicPr>
          <p:cNvPr id="141319" name="Picture 7" descr="Fragariastolons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343400" y="3581400"/>
            <a:ext cx="4495800" cy="3009900"/>
          </a:xfrm>
          <a:noFill/>
          <a:ln/>
        </p:spPr>
      </p:pic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Corms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Compressed, swollen vertical stem.</a:t>
            </a:r>
          </a:p>
          <a:p>
            <a:pPr eaLnBrk="1" hangingPunct="1">
              <a:defRPr/>
            </a:pPr>
            <a:r>
              <a:rPr lang="en-US" sz="2800" smtClean="0"/>
              <a:t>Papery covering.</a:t>
            </a:r>
          </a:p>
          <a:p>
            <a:pPr eaLnBrk="1" hangingPunct="1">
              <a:defRPr/>
            </a:pPr>
            <a:r>
              <a:rPr lang="en-US" sz="2800" smtClean="0"/>
              <a:t>Found underground.</a:t>
            </a:r>
          </a:p>
          <a:p>
            <a:pPr eaLnBrk="1" hangingPunct="1">
              <a:defRPr/>
            </a:pPr>
            <a:r>
              <a:rPr lang="en-US" sz="2800" i="1" smtClean="0"/>
              <a:t>Crocus</a:t>
            </a:r>
            <a:r>
              <a:rPr lang="en-US" sz="2800" smtClean="0"/>
              <a:t> and </a:t>
            </a:r>
            <a:r>
              <a:rPr lang="en-US" sz="2800" i="1" smtClean="0"/>
              <a:t>Gladiolus </a:t>
            </a:r>
            <a:r>
              <a:rPr lang="en-US" sz="2800" smtClean="0"/>
              <a:t>are examples.</a:t>
            </a:r>
          </a:p>
          <a:p>
            <a:pPr eaLnBrk="1" hangingPunct="1">
              <a:defRPr/>
            </a:pPr>
            <a:endParaRPr lang="en-US" sz="2800" smtClean="0"/>
          </a:p>
        </p:txBody>
      </p:sp>
      <p:sp>
        <p:nvSpPr>
          <p:cNvPr id="66565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800" smtClean="0"/>
          </a:p>
        </p:txBody>
      </p:sp>
      <p:pic>
        <p:nvPicPr>
          <p:cNvPr id="44037" name="Picture 6" descr="corm-gladiol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752600"/>
            <a:ext cx="4038600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5715000" y="4648200"/>
            <a:ext cx="1981200" cy="36671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Gladiolus corms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6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6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6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Corm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r>
              <a:rPr lang="en-US" sz="2800"/>
              <a:t>Corms - resemble bulbs but composed entirely of stem tissue surrounded by a few papery scale like leaves, food storage organs with adventitious roots at the base of corms</a:t>
            </a:r>
          </a:p>
          <a:p>
            <a:r>
              <a:rPr lang="en-US" sz="2800"/>
              <a:t>Examples include crocus and gladiolus. </a:t>
            </a:r>
          </a:p>
        </p:txBody>
      </p:sp>
      <p:pic>
        <p:nvPicPr>
          <p:cNvPr id="144390" name="Picture 6" descr="corm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19600" y="1219200"/>
            <a:ext cx="3948113" cy="2316163"/>
          </a:xfrm>
          <a:noFill/>
          <a:ln/>
        </p:spPr>
      </p:pic>
      <p:pic>
        <p:nvPicPr>
          <p:cNvPr id="144391" name="Picture 7" descr="corm-gladiolus62labl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67200" y="3657600"/>
            <a:ext cx="4648200" cy="2962275"/>
          </a:xfrm>
          <a:noFill/>
          <a:ln/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Corm Development</a:t>
            </a:r>
          </a:p>
        </p:txBody>
      </p:sp>
      <p:sp>
        <p:nvSpPr>
          <p:cNvPr id="6861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5060" name="Picture 5" descr="cormdevelop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46225"/>
            <a:ext cx="8229600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00FF"/>
                </a:solidFill>
              </a:rPr>
              <a:t>Conduction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Like roots, stems contain vascular tissue (xylem and phloem).</a:t>
            </a:r>
          </a:p>
          <a:p>
            <a:pPr eaLnBrk="1" hangingPunct="1">
              <a:defRPr/>
            </a:pPr>
            <a:r>
              <a:rPr lang="en-US" smtClean="0"/>
              <a:t>Xylem conducts water and minerals.</a:t>
            </a:r>
          </a:p>
          <a:p>
            <a:pPr eaLnBrk="1" hangingPunct="1">
              <a:defRPr/>
            </a:pPr>
            <a:r>
              <a:rPr lang="en-US" smtClean="0"/>
              <a:t>Phloem conducts the sugars created during photosynthesis.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81121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Bulbs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19200"/>
            <a:ext cx="4038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Underground.</a:t>
            </a:r>
          </a:p>
          <a:p>
            <a:pPr eaLnBrk="1" hangingPunct="1">
              <a:defRPr/>
            </a:pPr>
            <a:r>
              <a:rPr lang="en-US" sz="2800" smtClean="0"/>
              <a:t>Two different kinds:</a:t>
            </a:r>
          </a:p>
          <a:p>
            <a:pPr lvl="1" eaLnBrk="1" hangingPunct="1">
              <a:defRPr/>
            </a:pPr>
            <a:r>
              <a:rPr lang="en-US" sz="2400" smtClean="0"/>
              <a:t>Tunicate bulbs have a papery outer covering. An onion is an example.</a:t>
            </a:r>
          </a:p>
          <a:p>
            <a:pPr lvl="1" eaLnBrk="1" hangingPunct="1">
              <a:defRPr/>
            </a:pPr>
            <a:r>
              <a:rPr lang="en-US" sz="2400" smtClean="0"/>
              <a:t>Scaly bulbs lack a papery outer covering. Lily bulbs are an example.</a:t>
            </a:r>
          </a:p>
        </p:txBody>
      </p:sp>
      <p:sp>
        <p:nvSpPr>
          <p:cNvPr id="70661" name="Rectangle 5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400" smtClean="0"/>
          </a:p>
        </p:txBody>
      </p:sp>
      <p:sp>
        <p:nvSpPr>
          <p:cNvPr id="70662" name="Rectangle 6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400" smtClean="0"/>
          </a:p>
        </p:txBody>
      </p:sp>
      <p:pic>
        <p:nvPicPr>
          <p:cNvPr id="46086" name="Picture 7" descr="MVC-013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1430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8" descr="MVC-011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5814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Text Box 9"/>
          <p:cNvSpPr txBox="1">
            <a:spLocks noChangeArrowheads="1"/>
          </p:cNvSpPr>
          <p:nvPr/>
        </p:nvSpPr>
        <p:spPr bwMode="auto">
          <a:xfrm>
            <a:off x="6705600" y="1219200"/>
            <a:ext cx="1447800" cy="36671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Tunicate bulb</a:t>
            </a:r>
          </a:p>
        </p:txBody>
      </p:sp>
      <p:sp>
        <p:nvSpPr>
          <p:cNvPr id="46089" name="Text Box 10"/>
          <p:cNvSpPr txBox="1">
            <a:spLocks noChangeArrowheads="1"/>
          </p:cNvSpPr>
          <p:nvPr/>
        </p:nvSpPr>
        <p:spPr bwMode="auto">
          <a:xfrm>
            <a:off x="6705600" y="5486400"/>
            <a:ext cx="1447800" cy="36671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Scaly bulb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0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0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0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Bulb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Bulbs - large buds with a small stem at the lower end surrounded by numerous fleshy leaves, adventitious roots at base</a:t>
            </a:r>
          </a:p>
          <a:p>
            <a:r>
              <a:rPr lang="en-US" sz="2800"/>
              <a:t>Examples include onion, tulip, and lily</a:t>
            </a:r>
          </a:p>
          <a:p>
            <a:endParaRPr lang="en-US" sz="2800"/>
          </a:p>
        </p:txBody>
      </p:sp>
      <p:pic>
        <p:nvPicPr>
          <p:cNvPr id="143368" name="Picture 8" descr="VEONI4254_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67400" y="3886200"/>
            <a:ext cx="2655888" cy="2655888"/>
          </a:xfrm>
          <a:noFill/>
          <a:ln/>
        </p:spPr>
      </p:pic>
      <p:pic>
        <p:nvPicPr>
          <p:cNvPr id="143370" name="Picture 10" descr="compbul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86400" y="609600"/>
            <a:ext cx="2987675" cy="3111500"/>
          </a:xfrm>
          <a:noFill/>
          <a:ln/>
        </p:spPr>
      </p:pic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Parts of a Bulb</a:t>
            </a:r>
          </a:p>
        </p:txBody>
      </p:sp>
      <p:sp>
        <p:nvSpPr>
          <p:cNvPr id="72711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7108" name="Picture 6" descr="tunicatebulb-l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31083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 Box 8"/>
          <p:cNvSpPr txBox="1">
            <a:spLocks noChangeArrowheads="1"/>
          </p:cNvSpPr>
          <p:nvPr/>
        </p:nvSpPr>
        <p:spPr bwMode="auto">
          <a:xfrm>
            <a:off x="3886200" y="1828800"/>
            <a:ext cx="2667000" cy="64135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Scales: modified leaves that store carbohydrates</a:t>
            </a:r>
          </a:p>
        </p:txBody>
      </p:sp>
      <p:sp>
        <p:nvSpPr>
          <p:cNvPr id="47110" name="Line 9"/>
          <p:cNvSpPr>
            <a:spLocks noChangeShapeType="1"/>
          </p:cNvSpPr>
          <p:nvPr/>
        </p:nvSpPr>
        <p:spPr bwMode="auto">
          <a:xfrm flipH="1">
            <a:off x="2819400" y="2362200"/>
            <a:ext cx="1066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/>
          </a:p>
        </p:txBody>
      </p:sp>
      <p:sp>
        <p:nvSpPr>
          <p:cNvPr id="47111" name="Text Box 10"/>
          <p:cNvSpPr txBox="1">
            <a:spLocks noChangeArrowheads="1"/>
          </p:cNvSpPr>
          <p:nvPr/>
        </p:nvSpPr>
        <p:spPr bwMode="auto">
          <a:xfrm>
            <a:off x="3962400" y="4267200"/>
            <a:ext cx="2438400" cy="64135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Basal plate: modified stem</a:t>
            </a:r>
          </a:p>
        </p:txBody>
      </p:sp>
      <p:sp>
        <p:nvSpPr>
          <p:cNvPr id="47112" name="Text Box 12"/>
          <p:cNvSpPr txBox="1">
            <a:spLocks noChangeArrowheads="1"/>
          </p:cNvSpPr>
          <p:nvPr/>
        </p:nvSpPr>
        <p:spPr bwMode="auto">
          <a:xfrm>
            <a:off x="3886200" y="2743200"/>
            <a:ext cx="2667000" cy="1190625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Apical bud: sits on top of the basal plate. Will eventually form a shoot bearing leaves and flowers</a:t>
            </a:r>
          </a:p>
        </p:txBody>
      </p:sp>
      <p:sp>
        <p:nvSpPr>
          <p:cNvPr id="47113" name="Line 13"/>
          <p:cNvSpPr>
            <a:spLocks noChangeShapeType="1"/>
          </p:cNvSpPr>
          <p:nvPr/>
        </p:nvSpPr>
        <p:spPr bwMode="auto">
          <a:xfrm flipH="1">
            <a:off x="2057400" y="3276600"/>
            <a:ext cx="1828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/>
          </a:p>
        </p:txBody>
      </p:sp>
      <p:sp>
        <p:nvSpPr>
          <p:cNvPr id="47114" name="Oval 14"/>
          <p:cNvSpPr>
            <a:spLocks noChangeArrowheads="1"/>
          </p:cNvSpPr>
          <p:nvPr/>
        </p:nvSpPr>
        <p:spPr bwMode="auto">
          <a:xfrm>
            <a:off x="1066800" y="4267200"/>
            <a:ext cx="13716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5" name="Line 15"/>
          <p:cNvSpPr>
            <a:spLocks noChangeShapeType="1"/>
          </p:cNvSpPr>
          <p:nvPr/>
        </p:nvSpPr>
        <p:spPr bwMode="auto">
          <a:xfrm>
            <a:off x="2438400" y="45720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MY"/>
          </a:p>
        </p:txBody>
      </p:sp>
      <p:sp>
        <p:nvSpPr>
          <p:cNvPr id="47116" name="Line 16"/>
          <p:cNvSpPr>
            <a:spLocks noChangeShapeType="1"/>
          </p:cNvSpPr>
          <p:nvPr/>
        </p:nvSpPr>
        <p:spPr bwMode="auto">
          <a:xfrm flipH="1">
            <a:off x="2590800" y="2362200"/>
            <a:ext cx="1295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/>
          </a:p>
        </p:txBody>
      </p:sp>
      <p:sp>
        <p:nvSpPr>
          <p:cNvPr id="47117" name="Line 17"/>
          <p:cNvSpPr>
            <a:spLocks noChangeShapeType="1"/>
          </p:cNvSpPr>
          <p:nvPr/>
        </p:nvSpPr>
        <p:spPr bwMode="auto">
          <a:xfrm flipH="1">
            <a:off x="3048000" y="2362200"/>
            <a:ext cx="838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Offset Bulbs</a:t>
            </a:r>
          </a:p>
        </p:txBody>
      </p:sp>
      <p:sp>
        <p:nvSpPr>
          <p:cNvPr id="7782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8132" name="Picture 6" descr="MVC-015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5257800" cy="394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Oval 7"/>
          <p:cNvSpPr>
            <a:spLocks noChangeArrowheads="1"/>
          </p:cNvSpPr>
          <p:nvPr/>
        </p:nvSpPr>
        <p:spPr bwMode="auto">
          <a:xfrm>
            <a:off x="2819400" y="2133600"/>
            <a:ext cx="1447800" cy="2362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5943600" y="2057400"/>
            <a:ext cx="1447800" cy="36671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Original bulb</a:t>
            </a:r>
          </a:p>
        </p:txBody>
      </p:sp>
      <p:sp>
        <p:nvSpPr>
          <p:cNvPr id="48135" name="Line 9"/>
          <p:cNvSpPr>
            <a:spLocks noChangeShapeType="1"/>
          </p:cNvSpPr>
          <p:nvPr/>
        </p:nvSpPr>
        <p:spPr bwMode="auto">
          <a:xfrm flipH="1">
            <a:off x="4267200" y="22860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MY"/>
          </a:p>
        </p:txBody>
      </p:sp>
      <p:sp>
        <p:nvSpPr>
          <p:cNvPr id="48136" name="Text Box 10"/>
          <p:cNvSpPr txBox="1">
            <a:spLocks noChangeArrowheads="1"/>
          </p:cNvSpPr>
          <p:nvPr/>
        </p:nvSpPr>
        <p:spPr bwMode="auto">
          <a:xfrm>
            <a:off x="5867400" y="5181600"/>
            <a:ext cx="1676400" cy="36671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Offset bulbs</a:t>
            </a:r>
          </a:p>
        </p:txBody>
      </p:sp>
      <p:sp>
        <p:nvSpPr>
          <p:cNvPr id="48137" name="Line 11"/>
          <p:cNvSpPr>
            <a:spLocks noChangeShapeType="1"/>
          </p:cNvSpPr>
          <p:nvPr/>
        </p:nvSpPr>
        <p:spPr bwMode="auto">
          <a:xfrm flipH="1" flipV="1">
            <a:off x="4495800" y="3810000"/>
            <a:ext cx="13716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/>
          </a:p>
        </p:txBody>
      </p:sp>
      <p:sp>
        <p:nvSpPr>
          <p:cNvPr id="48138" name="Line 12"/>
          <p:cNvSpPr>
            <a:spLocks noChangeShapeType="1"/>
          </p:cNvSpPr>
          <p:nvPr/>
        </p:nvSpPr>
        <p:spPr bwMode="auto">
          <a:xfrm flipH="1" flipV="1">
            <a:off x="2057400" y="4114800"/>
            <a:ext cx="38100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Rosette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8229600" cy="1066800"/>
          </a:xfrm>
        </p:spPr>
        <p:txBody>
          <a:bodyPr/>
          <a:lstStyle/>
          <a:p>
            <a:r>
              <a:rPr lang="en-US" sz="2800"/>
              <a:t>Rosette - stem with short internodes and leaves attached at nodes</a:t>
            </a:r>
          </a:p>
        </p:txBody>
      </p:sp>
      <p:pic>
        <p:nvPicPr>
          <p:cNvPr id="149509" name="Picture 5" descr="rosette_2_7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28800" y="2379663"/>
            <a:ext cx="5334000" cy="3995737"/>
          </a:xfrm>
          <a:noFill/>
          <a:ln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Cladophylls</a:t>
            </a:r>
          </a:p>
        </p:txBody>
      </p:sp>
      <p:sp>
        <p:nvSpPr>
          <p:cNvPr id="145416" name="Rectangle 8"/>
          <p:cNvSpPr>
            <a:spLocks noChangeArrowheads="1"/>
          </p:cNvSpPr>
          <p:nvPr/>
        </p:nvSpPr>
        <p:spPr bwMode="auto">
          <a:xfrm>
            <a:off x="381000" y="1524000"/>
            <a:ext cx="40386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sz="3200"/>
              <a:t>Cladophylls - leaf-like stems; examples include butcher's broom, asparagus</a:t>
            </a:r>
          </a:p>
        </p:txBody>
      </p:sp>
      <p:pic>
        <p:nvPicPr>
          <p:cNvPr id="145417" name="Picture 9" descr="asparagus_botanica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43000" y="3810000"/>
            <a:ext cx="1693863" cy="2743200"/>
          </a:xfrm>
          <a:noFill/>
          <a:ln/>
        </p:spPr>
      </p:pic>
      <p:pic>
        <p:nvPicPr>
          <p:cNvPr id="145418" name="Picture 10" descr="aspf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248400" y="533400"/>
            <a:ext cx="2625725" cy="3687763"/>
          </a:xfrm>
          <a:noFill/>
          <a:ln/>
        </p:spPr>
      </p:pic>
      <p:pic>
        <p:nvPicPr>
          <p:cNvPr id="145419" name="Picture 11" descr="Asparagus_cladophylls_MC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810000" y="3810000"/>
            <a:ext cx="2159000" cy="2644775"/>
          </a:xfrm>
          <a:noFill/>
          <a:ln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Thorns</a:t>
            </a:r>
          </a:p>
        </p:txBody>
      </p:sp>
      <p:sp>
        <p:nvSpPr>
          <p:cNvPr id="147470" name="Rectangle 1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114800" cy="2057400"/>
          </a:xfrm>
        </p:spPr>
        <p:txBody>
          <a:bodyPr/>
          <a:lstStyle/>
          <a:p>
            <a:r>
              <a:rPr lang="en-US" sz="2800"/>
              <a:t>Honey locust (modified stem)</a:t>
            </a:r>
          </a:p>
          <a:p>
            <a:r>
              <a:rPr lang="en-US" sz="2800"/>
              <a:t>Black Locust (modified leaf stipules)</a:t>
            </a:r>
          </a:p>
          <a:p>
            <a:endParaRPr lang="en-US" sz="2800"/>
          </a:p>
        </p:txBody>
      </p:sp>
      <p:pic>
        <p:nvPicPr>
          <p:cNvPr id="147468" name="Picture 12" descr="4S0C5UCA5Z341FCAZ6N1B3CAAUWJQGCA7XHGWQCACIQUPACAE24EBXCA5ELD0SCADMIHCACAPABLQXCA2XI3RKCAL0ILSACAYWF2V8CA2WVQBYCA0ITZWBCAY89ILYCASFFQV8CAHGSHSK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1219200"/>
            <a:ext cx="3648075" cy="2432050"/>
          </a:xfrm>
          <a:noFill/>
          <a:ln/>
        </p:spPr>
      </p:pic>
      <p:pic>
        <p:nvPicPr>
          <p:cNvPr id="147469" name="Picture 13" descr="ROPS_thor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24400" y="3810000"/>
            <a:ext cx="3629025" cy="2722563"/>
          </a:xfrm>
          <a:noFill/>
          <a:ln/>
        </p:spPr>
      </p:pic>
      <p:pic>
        <p:nvPicPr>
          <p:cNvPr id="147471" name="Picture 15" descr="Witte_acacia__Robinia_pseudoacacia__Black_locustimg_4232blo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581400"/>
            <a:ext cx="3708400" cy="27813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Tendrils</a:t>
            </a:r>
          </a:p>
        </p:txBody>
      </p:sp>
      <p:pic>
        <p:nvPicPr>
          <p:cNvPr id="46087" name="Picture 7" descr="tendril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1143000"/>
            <a:ext cx="3443288" cy="5486400"/>
          </a:xfrm>
          <a:noFill/>
          <a:ln/>
        </p:spPr>
      </p:pic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1143000" y="52578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Grape Tendrils</a:t>
            </a:r>
          </a:p>
        </p:txBody>
      </p:sp>
      <p:pic>
        <p:nvPicPr>
          <p:cNvPr id="46090" name="Picture 10" descr="Cissusrhombifol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52400" y="1966913"/>
            <a:ext cx="4572000" cy="3073400"/>
          </a:xfrm>
          <a:noFill/>
          <a:ln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Woody Dicot Stem Anatomy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cells in the stem of a woody, </a:t>
            </a:r>
            <a:r>
              <a:rPr lang="en-US" dirty="0" err="1" smtClean="0"/>
              <a:t>dicot</a:t>
            </a:r>
            <a:r>
              <a:rPr lang="en-US" dirty="0" smtClean="0"/>
              <a:t> plant are oriented in 2 different directions.</a:t>
            </a:r>
          </a:p>
          <a:p>
            <a:pPr eaLnBrk="1" hangingPunct="1">
              <a:defRPr/>
            </a:pPr>
            <a:r>
              <a:rPr lang="en-US" dirty="0" smtClean="0"/>
              <a:t>Xylem and phloem are </a:t>
            </a:r>
            <a:r>
              <a:rPr lang="en-US" i="1" dirty="0" smtClean="0"/>
              <a:t>vertically</a:t>
            </a:r>
            <a:r>
              <a:rPr lang="en-US" dirty="0" smtClean="0"/>
              <a:t> arranged tissues.</a:t>
            </a:r>
          </a:p>
          <a:p>
            <a:pPr eaLnBrk="1" hangingPunct="1">
              <a:defRPr/>
            </a:pPr>
            <a:r>
              <a:rPr lang="en-US" dirty="0" smtClean="0"/>
              <a:t>The vascular cambium produces bundles of </a:t>
            </a:r>
            <a:r>
              <a:rPr lang="en-US" i="1" dirty="0" smtClean="0"/>
              <a:t>horizontally</a:t>
            </a:r>
            <a:r>
              <a:rPr lang="en-US" dirty="0" smtClean="0"/>
              <a:t> arranged cells called vascular rays or just rays for short.</a:t>
            </a:r>
          </a:p>
          <a:p>
            <a:pPr eaLnBrk="1" hangingPunct="1">
              <a:defRPr/>
            </a:pPr>
            <a:r>
              <a:rPr lang="en-US" dirty="0" smtClean="0"/>
              <a:t>Rays pass through both xylem and phloem.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700808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Internal Anatomy of Stem</a:t>
            </a:r>
            <a:endParaRPr lang="en-MY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00FF"/>
                </a:solidFill>
              </a:rPr>
              <a:t>Growth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During the growing season, cell division and elongation are occurring in both the apical and lateral meristems of dicots. </a:t>
            </a:r>
          </a:p>
          <a:p>
            <a:pPr eaLnBrk="1" hangingPunct="1">
              <a:defRPr/>
            </a:pPr>
            <a:r>
              <a:rPr lang="en-US" smtClean="0"/>
              <a:t>This results in plant growth.</a:t>
            </a:r>
          </a:p>
          <a:p>
            <a:pPr eaLnBrk="1" hangingPunct="1">
              <a:defRPr/>
            </a:pPr>
            <a:r>
              <a:rPr lang="en-US" smtClean="0"/>
              <a:t>The same things are occurring in the intercalary meristems of monocots.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STEM APICAL MERISTEM</a:t>
            </a:r>
          </a:p>
        </p:txBody>
      </p:sp>
      <p:pic>
        <p:nvPicPr>
          <p:cNvPr id="186376" name="Picture 8" descr="col2b1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1905000"/>
            <a:ext cx="5410200" cy="4084638"/>
          </a:xfrm>
          <a:noFill/>
          <a:ln/>
        </p:spPr>
      </p:pic>
      <p:pic>
        <p:nvPicPr>
          <p:cNvPr id="186377" name="Picture 9" descr="SAMColeusDomeMod30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96000" y="1524000"/>
            <a:ext cx="2209800" cy="1681163"/>
          </a:xfrm>
          <a:noFill/>
          <a:ln/>
        </p:spPr>
      </p:pic>
      <p:pic>
        <p:nvPicPr>
          <p:cNvPr id="186378" name="Picture 10" descr="VegBudExposed240Lac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019800" y="3429000"/>
            <a:ext cx="2778125" cy="31178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52" name="Picture 8" descr="stem flow char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Apical Dominance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371600"/>
            <a:ext cx="4800600" cy="50292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en-US" sz="2000" b="1" i="1" dirty="0"/>
              <a:t>Apical dominance</a:t>
            </a:r>
            <a:r>
              <a:rPr lang="en-US" sz="2000" dirty="0"/>
              <a:t> refers to the suppression of growth by hormones produced in the apical </a:t>
            </a:r>
            <a:r>
              <a:rPr lang="en-US" sz="2000" dirty="0" err="1"/>
              <a:t>meristem</a:t>
            </a:r>
            <a:r>
              <a:rPr lang="en-US" sz="2000" dirty="0"/>
              <a:t>.  The Christmas tree pattern of pines indicates strong apical dominance.  Bushy plants have weak apical dominance.  If apical </a:t>
            </a:r>
            <a:r>
              <a:rPr lang="en-US" sz="2000" dirty="0" err="1"/>
              <a:t>meristem</a:t>
            </a:r>
            <a:r>
              <a:rPr lang="en-US" sz="2000" dirty="0"/>
              <a:t> is eaten or destroyed, plants may become bushy. 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v"/>
            </a:pPr>
            <a:r>
              <a:rPr lang="en-US" sz="1800" dirty="0"/>
              <a:t>Lateral branch growth are inhibited near the shoot apex, but less so farther from the tip. 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v"/>
            </a:pPr>
            <a:r>
              <a:rPr lang="en-US" sz="1800" dirty="0"/>
              <a:t>Apical dominance is disrupted in some plants by removing the shoot tip, causing the plant to become bushy.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en-US" sz="2000" dirty="0"/>
          </a:p>
        </p:txBody>
      </p:sp>
      <p:pic>
        <p:nvPicPr>
          <p:cNvPr id="166916" name="Picture 4" descr="Norway%20spruce%20%2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1600200"/>
            <a:ext cx="3606800" cy="4525963"/>
          </a:xfrm>
          <a:noFill/>
          <a:ln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Monocotyledonous &amp; Dicotyledonous Flowering Plants</a:t>
            </a:r>
          </a:p>
        </p:txBody>
      </p:sp>
      <p:pic>
        <p:nvPicPr>
          <p:cNvPr id="130051" name="Picture 3" descr="monodico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95400" y="1622425"/>
            <a:ext cx="6980238" cy="5235575"/>
          </a:xfrm>
          <a:noFill/>
          <a:ln/>
        </p:spPr>
      </p:pic>
      <p:sp>
        <p:nvSpPr>
          <p:cNvPr id="130052" name="AutoShape 4"/>
          <p:cNvSpPr>
            <a:spLocks noChangeArrowheads="1"/>
          </p:cNvSpPr>
          <p:nvPr/>
        </p:nvSpPr>
        <p:spPr bwMode="auto">
          <a:xfrm>
            <a:off x="2819400" y="2286000"/>
            <a:ext cx="2438400" cy="4572000"/>
          </a:xfrm>
          <a:custGeom>
            <a:avLst/>
            <a:gdLst>
              <a:gd name="G0" fmla="+- 2050 0 0"/>
              <a:gd name="G1" fmla="+- 21600 0 2050"/>
              <a:gd name="G2" fmla="+- 21600 0 205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050" y="10800"/>
                </a:moveTo>
                <a:cubicBezTo>
                  <a:pt x="2050" y="15632"/>
                  <a:pt x="5968" y="19550"/>
                  <a:pt x="10800" y="19550"/>
                </a:cubicBezTo>
                <a:cubicBezTo>
                  <a:pt x="15632" y="19550"/>
                  <a:pt x="19550" y="15632"/>
                  <a:pt x="19550" y="10800"/>
                </a:cubicBezTo>
                <a:cubicBezTo>
                  <a:pt x="19550" y="5968"/>
                  <a:pt x="15632" y="2050"/>
                  <a:pt x="10800" y="2050"/>
                </a:cubicBezTo>
                <a:cubicBezTo>
                  <a:pt x="5968" y="2050"/>
                  <a:pt x="2050" y="5968"/>
                  <a:pt x="2050" y="10800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30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0" grpId="0"/>
      <p:bldP spid="130052" grpId="0" animBg="1"/>
      <p:bldP spid="130052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2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-99392"/>
            <a:ext cx="8229600" cy="1143000"/>
          </a:xfrm>
        </p:spPr>
        <p:txBody>
          <a:bodyPr/>
          <a:lstStyle/>
          <a:p>
            <a:r>
              <a:rPr lang="en-US" dirty="0"/>
              <a:t>INTERNAL STEM ANATOMY</a:t>
            </a:r>
          </a:p>
        </p:txBody>
      </p:sp>
      <p:pic>
        <p:nvPicPr>
          <p:cNvPr id="191496" name="Picture 8" descr="stemanatom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11760" y="946067"/>
            <a:ext cx="4248472" cy="591193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293688" y="1100138"/>
            <a:ext cx="8555037" cy="5224462"/>
            <a:chOff x="185" y="459"/>
            <a:chExt cx="5389" cy="3291"/>
          </a:xfrm>
        </p:grpSpPr>
        <p:pic>
          <p:nvPicPr>
            <p:cNvPr id="38917" name="Picture 2" descr="35_11PlantGrowthOverview-U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</a:blip>
            <a:srcRect b="4755"/>
            <a:stretch>
              <a:fillRect/>
            </a:stretch>
          </p:blipFill>
          <p:spPr bwMode="auto">
            <a:xfrm>
              <a:off x="185" y="459"/>
              <a:ext cx="5389" cy="3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18" name="Text Box 4"/>
            <p:cNvSpPr txBox="1">
              <a:spLocks noChangeArrowheads="1"/>
            </p:cNvSpPr>
            <p:nvPr/>
          </p:nvSpPr>
          <p:spPr bwMode="auto">
            <a:xfrm>
              <a:off x="230" y="1120"/>
              <a:ext cx="993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400" b="1"/>
                <a:t>Shoot tip (shoot</a:t>
              </a:r>
            </a:p>
            <a:p>
              <a:pPr marL="457200" indent="-457200">
                <a:lnSpc>
                  <a:spcPct val="90000"/>
                </a:lnSpc>
                <a:buFont typeface="Arial" charset="0"/>
                <a:buNone/>
              </a:pPr>
              <a:r>
                <a:rPr lang="en-US" sz="1400" b="1"/>
                <a:t>apical meristem</a:t>
              </a:r>
            </a:p>
            <a:p>
              <a:pPr marL="457200" indent="-457200">
                <a:lnSpc>
                  <a:spcPct val="90000"/>
                </a:lnSpc>
                <a:buFont typeface="Arial" charset="0"/>
                <a:buNone/>
              </a:pPr>
              <a:r>
                <a:rPr lang="en-US" sz="1400" b="1"/>
                <a:t>and young leaves)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38919" name="Line 5"/>
            <p:cNvSpPr>
              <a:spLocks noChangeShapeType="1"/>
            </p:cNvSpPr>
            <p:nvPr/>
          </p:nvSpPr>
          <p:spPr bwMode="auto">
            <a:xfrm flipH="1">
              <a:off x="1108" y="712"/>
              <a:ext cx="208" cy="4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38920" name="Text Box 6"/>
            <p:cNvSpPr txBox="1">
              <a:spLocks noChangeArrowheads="1"/>
            </p:cNvSpPr>
            <p:nvPr/>
          </p:nvSpPr>
          <p:spPr bwMode="auto">
            <a:xfrm>
              <a:off x="1598" y="1700"/>
              <a:ext cx="1009" cy="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400" b="1"/>
                <a:t>Lateral meristems: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38921" name="Text Box 7"/>
            <p:cNvSpPr txBox="1">
              <a:spLocks noChangeArrowheads="1"/>
            </p:cNvSpPr>
            <p:nvPr/>
          </p:nvSpPr>
          <p:spPr bwMode="auto">
            <a:xfrm>
              <a:off x="518" y="2172"/>
              <a:ext cx="665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400" b="1"/>
                <a:t>Axillary bud</a:t>
              </a:r>
            </a:p>
            <a:p>
              <a:pPr marL="457200" indent="-457200">
                <a:lnSpc>
                  <a:spcPct val="90000"/>
                </a:lnSpc>
                <a:buFont typeface="Arial" charset="0"/>
                <a:buNone/>
              </a:pPr>
              <a:r>
                <a:rPr lang="en-US" sz="1400" b="1"/>
                <a:t>meristem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38922" name="Line 8"/>
            <p:cNvSpPr>
              <a:spLocks noChangeShapeType="1"/>
            </p:cNvSpPr>
            <p:nvPr/>
          </p:nvSpPr>
          <p:spPr bwMode="auto">
            <a:xfrm flipH="1">
              <a:off x="900" y="1808"/>
              <a:ext cx="352" cy="3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38923" name="Text Box 9"/>
            <p:cNvSpPr txBox="1">
              <a:spLocks noChangeArrowheads="1"/>
            </p:cNvSpPr>
            <p:nvPr/>
          </p:nvSpPr>
          <p:spPr bwMode="auto">
            <a:xfrm>
              <a:off x="1598" y="1896"/>
              <a:ext cx="1009" cy="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400" b="1"/>
                <a:t>Vascular cambium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38924" name="Text Box 10"/>
            <p:cNvSpPr txBox="1">
              <a:spLocks noChangeArrowheads="1"/>
            </p:cNvSpPr>
            <p:nvPr/>
          </p:nvSpPr>
          <p:spPr bwMode="auto">
            <a:xfrm>
              <a:off x="1602" y="2052"/>
              <a:ext cx="797" cy="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400" b="1"/>
                <a:t>Cork cambium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38925" name="Line 11"/>
            <p:cNvSpPr>
              <a:spLocks noChangeShapeType="1"/>
            </p:cNvSpPr>
            <p:nvPr/>
          </p:nvSpPr>
          <p:spPr bwMode="auto">
            <a:xfrm>
              <a:off x="1384" y="1948"/>
              <a:ext cx="2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38926" name="Line 12"/>
            <p:cNvSpPr>
              <a:spLocks noChangeShapeType="1"/>
            </p:cNvSpPr>
            <p:nvPr/>
          </p:nvSpPr>
          <p:spPr bwMode="auto">
            <a:xfrm>
              <a:off x="1416" y="2100"/>
              <a:ext cx="17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38927" name="Line 13"/>
            <p:cNvSpPr>
              <a:spLocks noChangeShapeType="1"/>
            </p:cNvSpPr>
            <p:nvPr/>
          </p:nvSpPr>
          <p:spPr bwMode="auto">
            <a:xfrm>
              <a:off x="1972" y="2160"/>
              <a:ext cx="276" cy="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38928" name="Line 14"/>
            <p:cNvSpPr>
              <a:spLocks noChangeShapeType="1"/>
            </p:cNvSpPr>
            <p:nvPr/>
          </p:nvSpPr>
          <p:spPr bwMode="auto">
            <a:xfrm flipH="1">
              <a:off x="2448" y="2012"/>
              <a:ext cx="44" cy="3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38929" name="Text Box 15"/>
            <p:cNvSpPr txBox="1">
              <a:spLocks noChangeArrowheads="1"/>
            </p:cNvSpPr>
            <p:nvPr/>
          </p:nvSpPr>
          <p:spPr bwMode="auto">
            <a:xfrm>
              <a:off x="198" y="3284"/>
              <a:ext cx="665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400" b="1"/>
                <a:t>Root apical</a:t>
              </a:r>
            </a:p>
            <a:p>
              <a:pPr marL="457200" indent="-457200">
                <a:lnSpc>
                  <a:spcPct val="90000"/>
                </a:lnSpc>
                <a:buFont typeface="Arial" charset="0"/>
                <a:buNone/>
              </a:pPr>
              <a:r>
                <a:rPr lang="en-US" sz="1400" b="1"/>
                <a:t>meristems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38930" name="Line 16"/>
            <p:cNvSpPr>
              <a:spLocks noChangeShapeType="1"/>
            </p:cNvSpPr>
            <p:nvPr/>
          </p:nvSpPr>
          <p:spPr bwMode="auto">
            <a:xfrm flipH="1">
              <a:off x="556" y="2988"/>
              <a:ext cx="88" cy="2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38931" name="Line 17"/>
            <p:cNvSpPr>
              <a:spLocks noChangeShapeType="1"/>
            </p:cNvSpPr>
            <p:nvPr/>
          </p:nvSpPr>
          <p:spPr bwMode="auto">
            <a:xfrm flipH="1">
              <a:off x="548" y="3096"/>
              <a:ext cx="244" cy="1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38932" name="Text Box 18"/>
            <p:cNvSpPr txBox="1">
              <a:spLocks noChangeArrowheads="1"/>
            </p:cNvSpPr>
            <p:nvPr/>
          </p:nvSpPr>
          <p:spPr bwMode="auto">
            <a:xfrm>
              <a:off x="3574" y="532"/>
              <a:ext cx="1325" cy="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400" b="1"/>
                <a:t>Primary growth in stems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38933" name="Text Box 19"/>
            <p:cNvSpPr txBox="1">
              <a:spLocks noChangeArrowheads="1"/>
            </p:cNvSpPr>
            <p:nvPr/>
          </p:nvSpPr>
          <p:spPr bwMode="auto">
            <a:xfrm>
              <a:off x="4522" y="756"/>
              <a:ext cx="56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400" b="1"/>
                <a:t>Epidermis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38934" name="Line 20"/>
            <p:cNvSpPr>
              <a:spLocks noChangeShapeType="1"/>
            </p:cNvSpPr>
            <p:nvPr/>
          </p:nvSpPr>
          <p:spPr bwMode="auto">
            <a:xfrm flipH="1">
              <a:off x="4360" y="808"/>
              <a:ext cx="144" cy="1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38935" name="Text Box 21"/>
            <p:cNvSpPr txBox="1">
              <a:spLocks noChangeArrowheads="1"/>
            </p:cNvSpPr>
            <p:nvPr/>
          </p:nvSpPr>
          <p:spPr bwMode="auto">
            <a:xfrm>
              <a:off x="4670" y="972"/>
              <a:ext cx="56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400" b="1"/>
                <a:t>Cortex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38936" name="Line 22"/>
            <p:cNvSpPr>
              <a:spLocks noChangeShapeType="1"/>
            </p:cNvSpPr>
            <p:nvPr/>
          </p:nvSpPr>
          <p:spPr bwMode="auto">
            <a:xfrm flipV="1">
              <a:off x="4440" y="1020"/>
              <a:ext cx="220" cy="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38937" name="Text Box 23"/>
            <p:cNvSpPr txBox="1">
              <a:spLocks noChangeArrowheads="1"/>
            </p:cNvSpPr>
            <p:nvPr/>
          </p:nvSpPr>
          <p:spPr bwMode="auto">
            <a:xfrm>
              <a:off x="4698" y="1172"/>
              <a:ext cx="861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400" b="1"/>
                <a:t>Primary phloem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38938" name="Line 24"/>
            <p:cNvSpPr>
              <a:spLocks noChangeShapeType="1"/>
            </p:cNvSpPr>
            <p:nvPr/>
          </p:nvSpPr>
          <p:spPr bwMode="auto">
            <a:xfrm flipV="1">
              <a:off x="4396" y="1216"/>
              <a:ext cx="288" cy="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38939" name="Text Box 25"/>
            <p:cNvSpPr txBox="1">
              <a:spLocks noChangeArrowheads="1"/>
            </p:cNvSpPr>
            <p:nvPr/>
          </p:nvSpPr>
          <p:spPr bwMode="auto">
            <a:xfrm>
              <a:off x="4674" y="1380"/>
              <a:ext cx="785" cy="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400" b="1"/>
                <a:t>Primary xylem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38940" name="Line 26"/>
            <p:cNvSpPr>
              <a:spLocks noChangeShapeType="1"/>
            </p:cNvSpPr>
            <p:nvPr/>
          </p:nvSpPr>
          <p:spPr bwMode="auto">
            <a:xfrm>
              <a:off x="4320" y="1248"/>
              <a:ext cx="340" cy="1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38941" name="Text Box 27"/>
            <p:cNvSpPr txBox="1">
              <a:spLocks noChangeArrowheads="1"/>
            </p:cNvSpPr>
            <p:nvPr/>
          </p:nvSpPr>
          <p:spPr bwMode="auto">
            <a:xfrm>
              <a:off x="4590" y="1556"/>
              <a:ext cx="257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400" b="1"/>
                <a:t>Pith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38942" name="Line 28"/>
            <p:cNvSpPr>
              <a:spLocks noChangeShapeType="1"/>
            </p:cNvSpPr>
            <p:nvPr/>
          </p:nvSpPr>
          <p:spPr bwMode="auto">
            <a:xfrm>
              <a:off x="4224" y="1256"/>
              <a:ext cx="356" cy="3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38943" name="Text Box 29"/>
            <p:cNvSpPr txBox="1">
              <a:spLocks noChangeArrowheads="1"/>
            </p:cNvSpPr>
            <p:nvPr/>
          </p:nvSpPr>
          <p:spPr bwMode="auto">
            <a:xfrm>
              <a:off x="3578" y="1944"/>
              <a:ext cx="1485" cy="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400" b="1"/>
                <a:t>Secondary growth in stems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38944" name="Text Box 30"/>
            <p:cNvSpPr txBox="1">
              <a:spLocks noChangeArrowheads="1"/>
            </p:cNvSpPr>
            <p:nvPr/>
          </p:nvSpPr>
          <p:spPr bwMode="auto">
            <a:xfrm>
              <a:off x="4450" y="2144"/>
              <a:ext cx="529" cy="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400" b="1"/>
                <a:t>Periderm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38945" name="Line 31"/>
            <p:cNvSpPr>
              <a:spLocks noChangeShapeType="1"/>
            </p:cNvSpPr>
            <p:nvPr/>
          </p:nvSpPr>
          <p:spPr bwMode="auto">
            <a:xfrm flipV="1">
              <a:off x="4318" y="2200"/>
              <a:ext cx="118" cy="2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38946" name="AutoShape 32"/>
            <p:cNvSpPr>
              <a:spLocks/>
            </p:cNvSpPr>
            <p:nvPr/>
          </p:nvSpPr>
          <p:spPr bwMode="auto">
            <a:xfrm>
              <a:off x="4248" y="2392"/>
              <a:ext cx="79" cy="60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7" name="Text Box 33"/>
            <p:cNvSpPr txBox="1">
              <a:spLocks noChangeArrowheads="1"/>
            </p:cNvSpPr>
            <p:nvPr/>
          </p:nvSpPr>
          <p:spPr bwMode="auto">
            <a:xfrm>
              <a:off x="4846" y="2332"/>
              <a:ext cx="501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400" b="1"/>
                <a:t>Cork</a:t>
              </a:r>
            </a:p>
            <a:p>
              <a:pPr marL="457200" indent="-457200">
                <a:lnSpc>
                  <a:spcPct val="90000"/>
                </a:lnSpc>
                <a:buFont typeface="Arial" charset="0"/>
                <a:buNone/>
              </a:pPr>
              <a:r>
                <a:rPr lang="en-US" sz="1400" b="1"/>
                <a:t>cambium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38948" name="Line 34"/>
            <p:cNvSpPr>
              <a:spLocks noChangeShapeType="1"/>
            </p:cNvSpPr>
            <p:nvPr/>
          </p:nvSpPr>
          <p:spPr bwMode="auto">
            <a:xfrm flipV="1">
              <a:off x="4536" y="2384"/>
              <a:ext cx="300" cy="1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38949" name="Text Box 35"/>
            <p:cNvSpPr txBox="1">
              <a:spLocks noChangeArrowheads="1"/>
            </p:cNvSpPr>
            <p:nvPr/>
          </p:nvSpPr>
          <p:spPr bwMode="auto">
            <a:xfrm>
              <a:off x="4926" y="2696"/>
              <a:ext cx="36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400" b="1"/>
                <a:t>Cortex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38950" name="Line 36"/>
            <p:cNvSpPr>
              <a:spLocks noChangeShapeType="1"/>
            </p:cNvSpPr>
            <p:nvPr/>
          </p:nvSpPr>
          <p:spPr bwMode="auto">
            <a:xfrm>
              <a:off x="4624" y="2740"/>
              <a:ext cx="28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38951" name="Text Box 37"/>
            <p:cNvSpPr txBox="1">
              <a:spLocks noChangeArrowheads="1"/>
            </p:cNvSpPr>
            <p:nvPr/>
          </p:nvSpPr>
          <p:spPr bwMode="auto">
            <a:xfrm>
              <a:off x="4910" y="2932"/>
              <a:ext cx="501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400" b="1"/>
                <a:t>Primary</a:t>
              </a:r>
            </a:p>
            <a:p>
              <a:pPr marL="457200" indent="-457200">
                <a:lnSpc>
                  <a:spcPct val="90000"/>
                </a:lnSpc>
                <a:buFont typeface="Arial" charset="0"/>
                <a:buNone/>
              </a:pPr>
              <a:r>
                <a:rPr lang="en-US" sz="1400" b="1"/>
                <a:t>phloem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38952" name="Line 38"/>
            <p:cNvSpPr>
              <a:spLocks noChangeShapeType="1"/>
            </p:cNvSpPr>
            <p:nvPr/>
          </p:nvSpPr>
          <p:spPr bwMode="auto">
            <a:xfrm>
              <a:off x="4628" y="2832"/>
              <a:ext cx="276" cy="1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38953" name="Text Box 39"/>
            <p:cNvSpPr txBox="1">
              <a:spLocks noChangeArrowheads="1"/>
            </p:cNvSpPr>
            <p:nvPr/>
          </p:nvSpPr>
          <p:spPr bwMode="auto">
            <a:xfrm>
              <a:off x="4806" y="3260"/>
              <a:ext cx="617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400" b="1"/>
                <a:t>Secondary</a:t>
              </a:r>
            </a:p>
            <a:p>
              <a:pPr marL="457200" indent="-457200">
                <a:lnSpc>
                  <a:spcPct val="90000"/>
                </a:lnSpc>
                <a:buFont typeface="Arial" charset="0"/>
                <a:buNone/>
              </a:pPr>
              <a:r>
                <a:rPr lang="en-US" sz="1400" b="1"/>
                <a:t>phloem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38954" name="Line 40"/>
            <p:cNvSpPr>
              <a:spLocks noChangeShapeType="1"/>
            </p:cNvSpPr>
            <p:nvPr/>
          </p:nvSpPr>
          <p:spPr bwMode="auto">
            <a:xfrm>
              <a:off x="4512" y="2924"/>
              <a:ext cx="284" cy="3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38955" name="Text Box 41"/>
            <p:cNvSpPr txBox="1">
              <a:spLocks noChangeArrowheads="1"/>
            </p:cNvSpPr>
            <p:nvPr/>
          </p:nvSpPr>
          <p:spPr bwMode="auto">
            <a:xfrm>
              <a:off x="3066" y="2952"/>
              <a:ext cx="257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400" b="1"/>
                <a:t>Pith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38956" name="Line 42"/>
            <p:cNvSpPr>
              <a:spLocks noChangeShapeType="1"/>
            </p:cNvSpPr>
            <p:nvPr/>
          </p:nvSpPr>
          <p:spPr bwMode="auto">
            <a:xfrm flipV="1">
              <a:off x="3300" y="2856"/>
              <a:ext cx="848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38957" name="Text Box 43"/>
            <p:cNvSpPr txBox="1">
              <a:spLocks noChangeArrowheads="1"/>
            </p:cNvSpPr>
            <p:nvPr/>
          </p:nvSpPr>
          <p:spPr bwMode="auto">
            <a:xfrm>
              <a:off x="3066" y="3116"/>
              <a:ext cx="441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400" b="1"/>
                <a:t>Primary</a:t>
              </a:r>
            </a:p>
            <a:p>
              <a:pPr marL="457200" indent="-457200">
                <a:lnSpc>
                  <a:spcPct val="90000"/>
                </a:lnSpc>
                <a:buFont typeface="Arial" charset="0"/>
                <a:buNone/>
              </a:pPr>
              <a:r>
                <a:rPr lang="en-US" sz="1400" b="1"/>
                <a:t>xylem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38958" name="Line 44"/>
            <p:cNvSpPr>
              <a:spLocks noChangeShapeType="1"/>
            </p:cNvSpPr>
            <p:nvPr/>
          </p:nvSpPr>
          <p:spPr bwMode="auto">
            <a:xfrm flipV="1">
              <a:off x="3508" y="2944"/>
              <a:ext cx="576" cy="2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38959" name="Text Box 45"/>
            <p:cNvSpPr txBox="1">
              <a:spLocks noChangeArrowheads="1"/>
            </p:cNvSpPr>
            <p:nvPr/>
          </p:nvSpPr>
          <p:spPr bwMode="auto">
            <a:xfrm>
              <a:off x="3054" y="3412"/>
              <a:ext cx="617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400" b="1"/>
                <a:t>Secondary</a:t>
              </a:r>
            </a:p>
            <a:p>
              <a:pPr marL="457200" indent="-457200">
                <a:lnSpc>
                  <a:spcPct val="90000"/>
                </a:lnSpc>
                <a:buFont typeface="Arial" charset="0"/>
                <a:buNone/>
              </a:pPr>
              <a:r>
                <a:rPr lang="en-US" sz="1400" b="1"/>
                <a:t>xylem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38960" name="Line 46"/>
            <p:cNvSpPr>
              <a:spLocks noChangeShapeType="1"/>
            </p:cNvSpPr>
            <p:nvPr/>
          </p:nvSpPr>
          <p:spPr bwMode="auto">
            <a:xfrm flipV="1">
              <a:off x="3648" y="3044"/>
              <a:ext cx="460" cy="4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38961" name="Text Box 47"/>
            <p:cNvSpPr txBox="1">
              <a:spLocks noChangeArrowheads="1"/>
            </p:cNvSpPr>
            <p:nvPr/>
          </p:nvSpPr>
          <p:spPr bwMode="auto">
            <a:xfrm>
              <a:off x="3626" y="3612"/>
              <a:ext cx="1001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400" b="1"/>
                <a:t>Vascular cambium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38962" name="Line 48"/>
            <p:cNvSpPr>
              <a:spLocks noChangeShapeType="1"/>
            </p:cNvSpPr>
            <p:nvPr/>
          </p:nvSpPr>
          <p:spPr bwMode="auto">
            <a:xfrm flipH="1">
              <a:off x="4136" y="3088"/>
              <a:ext cx="4" cy="5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</p:grp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0" y="90488"/>
            <a:ext cx="8991600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Plant Growth</a:t>
            </a:r>
          </a:p>
        </p:txBody>
      </p:sp>
      <p:sp>
        <p:nvSpPr>
          <p:cNvPr id="38916" name="Rectangle 50"/>
          <p:cNvSpPr>
            <a:spLocks noChangeArrowheads="1"/>
          </p:cNvSpPr>
          <p:nvPr/>
        </p:nvSpPr>
        <p:spPr bwMode="auto">
          <a:xfrm>
            <a:off x="257175" y="660400"/>
            <a:ext cx="78901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Two lateral </a:t>
            </a:r>
            <a:r>
              <a:rPr lang="en-US" sz="2400" b="1" dirty="0" err="1">
                <a:solidFill>
                  <a:srgbClr val="C00000"/>
                </a:solidFill>
              </a:rPr>
              <a:t>meristems</a:t>
            </a:r>
            <a:r>
              <a:rPr lang="en-US" sz="2400" b="1" dirty="0">
                <a:solidFill>
                  <a:srgbClr val="C00000"/>
                </a:solidFill>
              </a:rPr>
              <a:t>: vascular cambium and cork cambium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52400" y="533400"/>
            <a:ext cx="40782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</a:rPr>
              <a:t>Stem – Secondary Growth:</a:t>
            </a:r>
            <a:endParaRPr lang="en-US" sz="2400">
              <a:solidFill>
                <a:srgbClr val="000099"/>
              </a:solidFill>
            </a:endParaRPr>
          </a:p>
        </p:txBody>
      </p:sp>
      <p:sp>
        <p:nvSpPr>
          <p:cNvPr id="339972" name="Text Box 4"/>
          <p:cNvSpPr txBox="1">
            <a:spLocks noChangeArrowheads="1"/>
          </p:cNvSpPr>
          <p:nvPr/>
        </p:nvSpPr>
        <p:spPr bwMode="auto">
          <a:xfrm>
            <a:off x="69850" y="990600"/>
            <a:ext cx="5035550" cy="1463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lvl="1">
              <a:lnSpc>
                <a:spcPct val="125000"/>
              </a:lnSpc>
              <a:buFontTx/>
              <a:buChar char="•"/>
            </a:pPr>
            <a:r>
              <a:rPr lang="en-US" sz="2400">
                <a:solidFill>
                  <a:srgbClr val="000000"/>
                </a:solidFill>
              </a:rPr>
              <a:t>  thicker, stronger stems</a:t>
            </a:r>
          </a:p>
          <a:p>
            <a:pPr lvl="1">
              <a:lnSpc>
                <a:spcPct val="125000"/>
              </a:lnSpc>
            </a:pPr>
            <a:r>
              <a:rPr lang="en-US" sz="2400">
                <a:solidFill>
                  <a:srgbClr val="000099"/>
                </a:solidFill>
              </a:rPr>
              <a:t>Vascular Cambium: </a:t>
            </a:r>
            <a:r>
              <a:rPr lang="en-US" sz="2400"/>
              <a:t>between </a:t>
            </a:r>
            <a:r>
              <a:rPr lang="en-US" sz="2400">
                <a:solidFill>
                  <a:srgbClr val="000000"/>
                </a:solidFill>
              </a:rPr>
              <a:t>primary xylem and phloem </a:t>
            </a:r>
          </a:p>
        </p:txBody>
      </p:sp>
      <p:pic>
        <p:nvPicPr>
          <p:cNvPr id="39940" name="Picture 5" descr="figure 42-1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1219"/>
          <a:stretch>
            <a:fillRect/>
          </a:stretch>
        </p:blipFill>
        <p:spPr bwMode="auto">
          <a:xfrm>
            <a:off x="5334000" y="608013"/>
            <a:ext cx="1652588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5181600" y="838200"/>
            <a:ext cx="1933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primary phloem</a:t>
            </a:r>
          </a:p>
        </p:txBody>
      </p:sp>
      <p:sp>
        <p:nvSpPr>
          <p:cNvPr id="39942" name="Rectangle 7"/>
          <p:cNvSpPr>
            <a:spLocks noChangeArrowheads="1"/>
          </p:cNvSpPr>
          <p:nvPr/>
        </p:nvSpPr>
        <p:spPr bwMode="auto">
          <a:xfrm>
            <a:off x="6324600" y="1219200"/>
            <a:ext cx="223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vascular cambium</a:t>
            </a:r>
          </a:p>
        </p:txBody>
      </p:sp>
      <p:sp>
        <p:nvSpPr>
          <p:cNvPr id="39943" name="Rectangle 8"/>
          <p:cNvSpPr>
            <a:spLocks noChangeArrowheads="1"/>
          </p:cNvSpPr>
          <p:nvPr/>
        </p:nvSpPr>
        <p:spPr bwMode="auto">
          <a:xfrm>
            <a:off x="6732588" y="1816100"/>
            <a:ext cx="1763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primary xylem</a:t>
            </a:r>
          </a:p>
        </p:txBody>
      </p:sp>
      <p:sp>
        <p:nvSpPr>
          <p:cNvPr id="39944" name="Rectangle 9"/>
          <p:cNvSpPr>
            <a:spLocks noChangeArrowheads="1"/>
          </p:cNvSpPr>
          <p:nvPr/>
        </p:nvSpPr>
        <p:spPr bwMode="auto">
          <a:xfrm>
            <a:off x="6835775" y="2420938"/>
            <a:ext cx="1354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epidermis</a:t>
            </a:r>
          </a:p>
        </p:txBody>
      </p:sp>
      <p:sp>
        <p:nvSpPr>
          <p:cNvPr id="39945" name="Rectangle 10"/>
          <p:cNvSpPr>
            <a:spLocks noChangeArrowheads="1"/>
          </p:cNvSpPr>
          <p:nvPr/>
        </p:nvSpPr>
        <p:spPr bwMode="auto">
          <a:xfrm>
            <a:off x="6835775" y="3338513"/>
            <a:ext cx="874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cortex</a:t>
            </a:r>
          </a:p>
        </p:txBody>
      </p:sp>
      <p:sp>
        <p:nvSpPr>
          <p:cNvPr id="39946" name="Rectangle 11"/>
          <p:cNvSpPr>
            <a:spLocks noChangeArrowheads="1"/>
          </p:cNvSpPr>
          <p:nvPr/>
        </p:nvSpPr>
        <p:spPr bwMode="auto">
          <a:xfrm>
            <a:off x="6835775" y="3097213"/>
            <a:ext cx="593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pith</a:t>
            </a:r>
          </a:p>
        </p:txBody>
      </p:sp>
      <p:sp>
        <p:nvSpPr>
          <p:cNvPr id="39947" name="Rectangle 12"/>
          <p:cNvSpPr>
            <a:spLocks noChangeArrowheads="1"/>
          </p:cNvSpPr>
          <p:nvPr/>
        </p:nvSpPr>
        <p:spPr bwMode="auto">
          <a:xfrm>
            <a:off x="6369050" y="4064000"/>
            <a:ext cx="1763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primary xylem</a:t>
            </a:r>
          </a:p>
        </p:txBody>
      </p:sp>
      <p:sp>
        <p:nvSpPr>
          <p:cNvPr id="39948" name="Rectangle 13"/>
          <p:cNvSpPr>
            <a:spLocks noChangeArrowheads="1"/>
          </p:cNvSpPr>
          <p:nvPr/>
        </p:nvSpPr>
        <p:spPr bwMode="auto">
          <a:xfrm>
            <a:off x="6369050" y="5857875"/>
            <a:ext cx="1933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primary phloem</a:t>
            </a:r>
          </a:p>
        </p:txBody>
      </p:sp>
      <p:sp>
        <p:nvSpPr>
          <p:cNvPr id="39949" name="Rectangle 14"/>
          <p:cNvSpPr>
            <a:spLocks noChangeArrowheads="1"/>
          </p:cNvSpPr>
          <p:nvPr/>
        </p:nvSpPr>
        <p:spPr bwMode="auto">
          <a:xfrm>
            <a:off x="6829425" y="4711700"/>
            <a:ext cx="12144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rgbClr val="000000"/>
                </a:solidFill>
              </a:rPr>
              <a:t>dividing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000000"/>
                </a:solidFill>
              </a:rPr>
              <a:t>vascular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000000"/>
                </a:solidFill>
              </a:rPr>
              <a:t>cambium</a:t>
            </a:r>
          </a:p>
        </p:txBody>
      </p:sp>
      <p:sp>
        <p:nvSpPr>
          <p:cNvPr id="339983" name="Line 15"/>
          <p:cNvSpPr>
            <a:spLocks noChangeShapeType="1"/>
          </p:cNvSpPr>
          <p:nvPr/>
        </p:nvSpPr>
        <p:spPr bwMode="auto">
          <a:xfrm flipV="1">
            <a:off x="6683375" y="2619375"/>
            <a:ext cx="222250" cy="38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9984" name="Line 16"/>
          <p:cNvSpPr>
            <a:spLocks noChangeShapeType="1"/>
          </p:cNvSpPr>
          <p:nvPr/>
        </p:nvSpPr>
        <p:spPr bwMode="auto">
          <a:xfrm flipH="1" flipV="1">
            <a:off x="5867400" y="1143000"/>
            <a:ext cx="292100" cy="722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9985" name="Line 17"/>
          <p:cNvSpPr>
            <a:spLocks noChangeShapeType="1"/>
          </p:cNvSpPr>
          <p:nvPr/>
        </p:nvSpPr>
        <p:spPr bwMode="auto">
          <a:xfrm flipV="1">
            <a:off x="6262688" y="1524000"/>
            <a:ext cx="519112" cy="4460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9986" name="Line 18"/>
          <p:cNvSpPr>
            <a:spLocks noChangeShapeType="1"/>
          </p:cNvSpPr>
          <p:nvPr/>
        </p:nvSpPr>
        <p:spPr bwMode="auto">
          <a:xfrm flipV="1">
            <a:off x="6354763" y="2055813"/>
            <a:ext cx="423862" cy="33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9987" name="Line 19"/>
          <p:cNvSpPr>
            <a:spLocks noChangeShapeType="1"/>
          </p:cNvSpPr>
          <p:nvPr/>
        </p:nvSpPr>
        <p:spPr bwMode="auto">
          <a:xfrm>
            <a:off x="6151563" y="2384425"/>
            <a:ext cx="750887" cy="949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9988" name="Line 20"/>
          <p:cNvSpPr>
            <a:spLocks noChangeShapeType="1"/>
          </p:cNvSpPr>
          <p:nvPr/>
        </p:nvSpPr>
        <p:spPr bwMode="auto">
          <a:xfrm>
            <a:off x="6327775" y="2822575"/>
            <a:ext cx="571500" cy="7445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9989" name="Line 21"/>
          <p:cNvSpPr>
            <a:spLocks noChangeShapeType="1"/>
          </p:cNvSpPr>
          <p:nvPr/>
        </p:nvSpPr>
        <p:spPr bwMode="auto">
          <a:xfrm flipV="1">
            <a:off x="6283325" y="4408488"/>
            <a:ext cx="349250" cy="346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9990" name="Line 22"/>
          <p:cNvSpPr>
            <a:spLocks noChangeShapeType="1"/>
          </p:cNvSpPr>
          <p:nvPr/>
        </p:nvSpPr>
        <p:spPr bwMode="auto">
          <a:xfrm>
            <a:off x="6165850" y="5822950"/>
            <a:ext cx="250825" cy="2365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9991" name="Line 23"/>
          <p:cNvSpPr>
            <a:spLocks noChangeShapeType="1"/>
          </p:cNvSpPr>
          <p:nvPr/>
        </p:nvSpPr>
        <p:spPr bwMode="auto">
          <a:xfrm flipV="1">
            <a:off x="6554788" y="4975225"/>
            <a:ext cx="333375" cy="2619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9959" name="Text Box 5"/>
          <p:cNvSpPr txBox="1">
            <a:spLocks noChangeArrowheads="1"/>
          </p:cNvSpPr>
          <p:nvPr/>
        </p:nvSpPr>
        <p:spPr bwMode="auto">
          <a:xfrm>
            <a:off x="0" y="90488"/>
            <a:ext cx="8991600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Plant Growth</a:t>
            </a:r>
          </a:p>
        </p:txBody>
      </p:sp>
      <p:sp>
        <p:nvSpPr>
          <p:cNvPr id="39960" name="Text Box 25"/>
          <p:cNvSpPr txBox="1">
            <a:spLocks noChangeArrowheads="1"/>
          </p:cNvSpPr>
          <p:nvPr/>
        </p:nvSpPr>
        <p:spPr bwMode="auto">
          <a:xfrm>
            <a:off x="304800" y="2790825"/>
            <a:ext cx="4502150" cy="549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990600" lvl="1" indent="-533400">
              <a:lnSpc>
                <a:spcPct val="125000"/>
              </a:lnSpc>
            </a:pPr>
            <a:r>
              <a:rPr lang="en-US" sz="2400">
                <a:solidFill>
                  <a:srgbClr val="000000"/>
                </a:solidFill>
              </a:rPr>
              <a:t>Produces inside stem:</a:t>
            </a:r>
          </a:p>
        </p:txBody>
      </p:sp>
      <p:sp>
        <p:nvSpPr>
          <p:cNvPr id="339994" name="Rectangle 26"/>
          <p:cNvSpPr>
            <a:spLocks noChangeArrowheads="1"/>
          </p:cNvSpPr>
          <p:nvPr/>
        </p:nvSpPr>
        <p:spPr bwMode="auto">
          <a:xfrm>
            <a:off x="609600" y="3324225"/>
            <a:ext cx="5791200" cy="15525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A) Secondary xylem</a:t>
            </a:r>
            <a:r>
              <a:rPr lang="en-US" sz="2400">
                <a:solidFill>
                  <a:srgbClr val="000000"/>
                </a:solidFill>
              </a:rPr>
              <a:t> 	</a:t>
            </a:r>
          </a:p>
          <a:p>
            <a:pPr lvl="1">
              <a:buFontTx/>
              <a:buChar char="-"/>
            </a:pPr>
            <a:r>
              <a:rPr lang="en-US" sz="2400">
                <a:solidFill>
                  <a:srgbClr val="000000"/>
                </a:solidFill>
              </a:rPr>
              <a:t> moves H</a:t>
            </a:r>
            <a:r>
              <a:rPr lang="en-US" sz="2400" baseline="-25000">
                <a:solidFill>
                  <a:srgbClr val="000000"/>
                </a:solidFill>
              </a:rPr>
              <a:t>2</a:t>
            </a:r>
            <a:r>
              <a:rPr lang="en-US" sz="2400">
                <a:solidFill>
                  <a:srgbClr val="000000"/>
                </a:solidFill>
              </a:rPr>
              <a:t>O, inward</a:t>
            </a:r>
          </a:p>
          <a:p>
            <a:r>
              <a:rPr lang="en-US" sz="2400" u="sng">
                <a:solidFill>
                  <a:srgbClr val="000099"/>
                </a:solidFill>
              </a:rPr>
              <a:t>B) Secondary phloem</a:t>
            </a:r>
            <a:r>
              <a:rPr lang="en-US" sz="2400">
                <a:solidFill>
                  <a:srgbClr val="000000"/>
                </a:solidFill>
              </a:rPr>
              <a:t> </a:t>
            </a:r>
          </a:p>
          <a:p>
            <a:pPr lvl="1">
              <a:buFontTx/>
              <a:buChar char="-"/>
            </a:pPr>
            <a:r>
              <a:rPr lang="en-US" sz="2400">
                <a:solidFill>
                  <a:srgbClr val="000000"/>
                </a:solidFill>
              </a:rPr>
              <a:t> moves sugars, outward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9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9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972" grpId="0" build="p" bldLvl="4" autoUpdateAnimBg="0"/>
      <p:bldP spid="339994" grpId="0" build="p" bldLvl="3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5"/>
          <p:cNvSpPr txBox="1">
            <a:spLocks noChangeArrowheads="1"/>
          </p:cNvSpPr>
          <p:nvPr/>
        </p:nvSpPr>
        <p:spPr bwMode="auto">
          <a:xfrm>
            <a:off x="0" y="90488"/>
            <a:ext cx="8991600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Plant Growth</a:t>
            </a:r>
          </a:p>
        </p:txBody>
      </p:sp>
      <p:grpSp>
        <p:nvGrpSpPr>
          <p:cNvPr id="2" name="Group 90"/>
          <p:cNvGrpSpPr>
            <a:grpSpLocks/>
          </p:cNvGrpSpPr>
          <p:nvPr/>
        </p:nvGrpSpPr>
        <p:grpSpPr bwMode="auto">
          <a:xfrm>
            <a:off x="5486400" y="228600"/>
            <a:ext cx="3376613" cy="2909888"/>
            <a:chOff x="3577" y="2344"/>
            <a:chExt cx="2127" cy="1833"/>
          </a:xfrm>
        </p:grpSpPr>
        <p:pic>
          <p:nvPicPr>
            <p:cNvPr id="41018" name="Picture 35" descr="figure 42-1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014" t="52487" r="3539"/>
            <a:stretch>
              <a:fillRect/>
            </a:stretch>
          </p:blipFill>
          <p:spPr bwMode="auto">
            <a:xfrm>
              <a:off x="3744" y="2352"/>
              <a:ext cx="1680" cy="1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19" name="Text Box 36"/>
            <p:cNvSpPr txBox="1">
              <a:spLocks noChangeArrowheads="1"/>
            </p:cNvSpPr>
            <p:nvPr/>
          </p:nvSpPr>
          <p:spPr bwMode="auto">
            <a:xfrm>
              <a:off x="5002" y="3692"/>
              <a:ext cx="586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primary</a:t>
              </a:r>
            </a:p>
            <a:p>
              <a:pPr>
                <a:lnSpc>
                  <a:spcPct val="80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phloem</a:t>
              </a:r>
            </a:p>
          </p:txBody>
        </p:sp>
        <p:sp>
          <p:nvSpPr>
            <p:cNvPr id="41020" name="Rectangle 44"/>
            <p:cNvSpPr>
              <a:spLocks noChangeArrowheads="1"/>
            </p:cNvSpPr>
            <p:nvPr/>
          </p:nvSpPr>
          <p:spPr bwMode="auto">
            <a:xfrm>
              <a:off x="5026" y="2969"/>
              <a:ext cx="678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dividing</a:t>
              </a:r>
            </a:p>
            <a:p>
              <a:pPr>
                <a:lnSpc>
                  <a:spcPct val="80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vascular</a:t>
              </a:r>
            </a:p>
            <a:p>
              <a:pPr>
                <a:lnSpc>
                  <a:spcPct val="80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cambium</a:t>
              </a:r>
            </a:p>
          </p:txBody>
        </p:sp>
        <p:sp>
          <p:nvSpPr>
            <p:cNvPr id="41021" name="Rectangle 45"/>
            <p:cNvSpPr>
              <a:spLocks noChangeArrowheads="1"/>
            </p:cNvSpPr>
            <p:nvPr/>
          </p:nvSpPr>
          <p:spPr bwMode="auto">
            <a:xfrm>
              <a:off x="3577" y="2733"/>
              <a:ext cx="755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new</a:t>
              </a:r>
            </a:p>
            <a:p>
              <a:pPr>
                <a:lnSpc>
                  <a:spcPct val="80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secondary</a:t>
              </a:r>
            </a:p>
            <a:p>
              <a:pPr>
                <a:lnSpc>
                  <a:spcPct val="80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xylem</a:t>
              </a:r>
            </a:p>
          </p:txBody>
        </p:sp>
        <p:sp>
          <p:nvSpPr>
            <p:cNvPr id="41022" name="Rectangle 46"/>
            <p:cNvSpPr>
              <a:spLocks noChangeArrowheads="1"/>
            </p:cNvSpPr>
            <p:nvPr/>
          </p:nvSpPr>
          <p:spPr bwMode="auto">
            <a:xfrm>
              <a:off x="3577" y="3562"/>
              <a:ext cx="755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new</a:t>
              </a:r>
            </a:p>
            <a:p>
              <a:pPr>
                <a:lnSpc>
                  <a:spcPct val="80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secondary</a:t>
              </a:r>
            </a:p>
            <a:p>
              <a:pPr>
                <a:lnSpc>
                  <a:spcPct val="80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phloem</a:t>
              </a:r>
            </a:p>
          </p:txBody>
        </p:sp>
        <p:sp>
          <p:nvSpPr>
            <p:cNvPr id="41023" name="Rectangle 47"/>
            <p:cNvSpPr>
              <a:spLocks noChangeArrowheads="1"/>
            </p:cNvSpPr>
            <p:nvPr/>
          </p:nvSpPr>
          <p:spPr bwMode="auto">
            <a:xfrm>
              <a:off x="5002" y="2344"/>
              <a:ext cx="586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primary</a:t>
              </a:r>
            </a:p>
            <a:p>
              <a:pPr>
                <a:lnSpc>
                  <a:spcPct val="80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xylem</a:t>
              </a:r>
            </a:p>
          </p:txBody>
        </p:sp>
        <p:sp>
          <p:nvSpPr>
            <p:cNvPr id="341047" name="Line 55"/>
            <p:cNvSpPr>
              <a:spLocks noChangeShapeType="1"/>
            </p:cNvSpPr>
            <p:nvPr/>
          </p:nvSpPr>
          <p:spPr bwMode="auto">
            <a:xfrm flipV="1">
              <a:off x="4625" y="2462"/>
              <a:ext cx="391" cy="13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1048" name="Line 56"/>
            <p:cNvSpPr>
              <a:spLocks noChangeShapeType="1"/>
            </p:cNvSpPr>
            <p:nvPr/>
          </p:nvSpPr>
          <p:spPr bwMode="auto">
            <a:xfrm>
              <a:off x="4654" y="3734"/>
              <a:ext cx="365" cy="5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1049" name="Line 57"/>
            <p:cNvSpPr>
              <a:spLocks noChangeShapeType="1"/>
            </p:cNvSpPr>
            <p:nvPr/>
          </p:nvSpPr>
          <p:spPr bwMode="auto">
            <a:xfrm flipV="1">
              <a:off x="4703" y="3192"/>
              <a:ext cx="351" cy="3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1050" name="Line 58"/>
            <p:cNvSpPr>
              <a:spLocks noChangeShapeType="1"/>
            </p:cNvSpPr>
            <p:nvPr/>
          </p:nvSpPr>
          <p:spPr bwMode="auto">
            <a:xfrm>
              <a:off x="3907" y="2821"/>
              <a:ext cx="566" cy="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1051" name="Line 59"/>
            <p:cNvSpPr>
              <a:spLocks noChangeShapeType="1"/>
            </p:cNvSpPr>
            <p:nvPr/>
          </p:nvSpPr>
          <p:spPr bwMode="auto">
            <a:xfrm flipV="1">
              <a:off x="3904" y="3465"/>
              <a:ext cx="407" cy="1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88"/>
          <p:cNvGrpSpPr>
            <a:grpSpLocks/>
          </p:cNvGrpSpPr>
          <p:nvPr/>
        </p:nvGrpSpPr>
        <p:grpSpPr bwMode="auto">
          <a:xfrm>
            <a:off x="615950" y="596900"/>
            <a:ext cx="4184650" cy="2925763"/>
            <a:chOff x="0" y="440"/>
            <a:chExt cx="2736" cy="2025"/>
          </a:xfrm>
        </p:grpSpPr>
        <p:pic>
          <p:nvPicPr>
            <p:cNvPr id="41002" name="Picture 62" descr="figure 42-1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014" r="3539" b="56235"/>
            <a:stretch>
              <a:fillRect/>
            </a:stretch>
          </p:blipFill>
          <p:spPr bwMode="auto">
            <a:xfrm>
              <a:off x="1056" y="479"/>
              <a:ext cx="1680" cy="1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03" name="Rectangle 64"/>
            <p:cNvSpPr>
              <a:spLocks noChangeArrowheads="1"/>
            </p:cNvSpPr>
            <p:nvPr/>
          </p:nvSpPr>
          <p:spPr bwMode="auto">
            <a:xfrm>
              <a:off x="0" y="815"/>
              <a:ext cx="129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secondary phloem</a:t>
              </a:r>
            </a:p>
          </p:txBody>
        </p:sp>
        <p:sp>
          <p:nvSpPr>
            <p:cNvPr id="41004" name="Rectangle 65"/>
            <p:cNvSpPr>
              <a:spLocks noChangeArrowheads="1"/>
            </p:cNvSpPr>
            <p:nvPr/>
          </p:nvSpPr>
          <p:spPr bwMode="auto">
            <a:xfrm>
              <a:off x="0" y="968"/>
              <a:ext cx="111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primary phloem</a:t>
              </a:r>
            </a:p>
          </p:txBody>
        </p:sp>
        <p:sp>
          <p:nvSpPr>
            <p:cNvPr id="41005" name="Rectangle 66"/>
            <p:cNvSpPr>
              <a:spLocks noChangeArrowheads="1"/>
            </p:cNvSpPr>
            <p:nvPr/>
          </p:nvSpPr>
          <p:spPr bwMode="auto">
            <a:xfrm>
              <a:off x="124" y="1775"/>
              <a:ext cx="127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vascular cambium</a:t>
              </a:r>
            </a:p>
          </p:txBody>
        </p:sp>
        <p:sp>
          <p:nvSpPr>
            <p:cNvPr id="41006" name="Rectangle 67"/>
            <p:cNvSpPr>
              <a:spLocks noChangeArrowheads="1"/>
            </p:cNvSpPr>
            <p:nvPr/>
          </p:nvSpPr>
          <p:spPr bwMode="auto">
            <a:xfrm>
              <a:off x="0" y="1273"/>
              <a:ext cx="102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primary xylem</a:t>
              </a:r>
            </a:p>
          </p:txBody>
        </p:sp>
        <p:sp>
          <p:nvSpPr>
            <p:cNvPr id="41007" name="Rectangle 68"/>
            <p:cNvSpPr>
              <a:spLocks noChangeArrowheads="1"/>
            </p:cNvSpPr>
            <p:nvPr/>
          </p:nvSpPr>
          <p:spPr bwMode="auto">
            <a:xfrm>
              <a:off x="0" y="1424"/>
              <a:ext cx="119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secondary xylem</a:t>
              </a:r>
            </a:p>
          </p:txBody>
        </p:sp>
        <p:sp>
          <p:nvSpPr>
            <p:cNvPr id="41008" name="Rectangle 69"/>
            <p:cNvSpPr>
              <a:spLocks noChangeArrowheads="1"/>
            </p:cNvSpPr>
            <p:nvPr/>
          </p:nvSpPr>
          <p:spPr bwMode="auto">
            <a:xfrm>
              <a:off x="1055" y="2076"/>
              <a:ext cx="36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pith</a:t>
              </a:r>
            </a:p>
          </p:txBody>
        </p:sp>
        <p:sp>
          <p:nvSpPr>
            <p:cNvPr id="41009" name="Rectangle 70"/>
            <p:cNvSpPr>
              <a:spLocks noChangeArrowheads="1"/>
            </p:cNvSpPr>
            <p:nvPr/>
          </p:nvSpPr>
          <p:spPr bwMode="auto">
            <a:xfrm>
              <a:off x="1200" y="2232"/>
              <a:ext cx="51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cortex</a:t>
              </a:r>
            </a:p>
          </p:txBody>
        </p:sp>
        <p:sp>
          <p:nvSpPr>
            <p:cNvPr id="341067" name="Line 75"/>
            <p:cNvSpPr>
              <a:spLocks noChangeShapeType="1"/>
            </p:cNvSpPr>
            <p:nvPr/>
          </p:nvSpPr>
          <p:spPr bwMode="auto">
            <a:xfrm>
              <a:off x="1228" y="931"/>
              <a:ext cx="551" cy="1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1068" name="Line 76"/>
            <p:cNvSpPr>
              <a:spLocks noChangeShapeType="1"/>
            </p:cNvSpPr>
            <p:nvPr/>
          </p:nvSpPr>
          <p:spPr bwMode="auto">
            <a:xfrm>
              <a:off x="1055" y="1094"/>
              <a:ext cx="442" cy="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1069" name="Line 77"/>
            <p:cNvSpPr>
              <a:spLocks noChangeShapeType="1"/>
            </p:cNvSpPr>
            <p:nvPr/>
          </p:nvSpPr>
          <p:spPr bwMode="auto">
            <a:xfrm flipV="1">
              <a:off x="1207" y="1599"/>
              <a:ext cx="439" cy="25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1070" name="Line 78"/>
            <p:cNvSpPr>
              <a:spLocks noChangeShapeType="1"/>
            </p:cNvSpPr>
            <p:nvPr/>
          </p:nvSpPr>
          <p:spPr bwMode="auto">
            <a:xfrm>
              <a:off x="968" y="1399"/>
              <a:ext cx="720" cy="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1071" name="Line 79"/>
            <p:cNvSpPr>
              <a:spLocks noChangeShapeType="1"/>
            </p:cNvSpPr>
            <p:nvPr/>
          </p:nvSpPr>
          <p:spPr bwMode="auto">
            <a:xfrm flipV="1">
              <a:off x="1134" y="1512"/>
              <a:ext cx="516" cy="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1072" name="Line 80"/>
            <p:cNvSpPr>
              <a:spLocks noChangeShapeType="1"/>
            </p:cNvSpPr>
            <p:nvPr/>
          </p:nvSpPr>
          <p:spPr bwMode="auto">
            <a:xfrm flipV="1">
              <a:off x="1344" y="1416"/>
              <a:ext cx="503" cy="7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1073" name="Line 81"/>
            <p:cNvSpPr>
              <a:spLocks noChangeShapeType="1"/>
            </p:cNvSpPr>
            <p:nvPr/>
          </p:nvSpPr>
          <p:spPr bwMode="auto">
            <a:xfrm flipV="1">
              <a:off x="1538" y="1937"/>
              <a:ext cx="108" cy="3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017" name="Rectangle 87"/>
            <p:cNvSpPr>
              <a:spLocks noChangeArrowheads="1"/>
            </p:cNvSpPr>
            <p:nvPr/>
          </p:nvSpPr>
          <p:spPr bwMode="auto">
            <a:xfrm>
              <a:off x="1220" y="440"/>
              <a:ext cx="1424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</a:rPr>
                <a:t>Secondary growth</a:t>
              </a:r>
            </a:p>
          </p:txBody>
        </p:sp>
      </p:grpSp>
      <p:sp>
        <p:nvSpPr>
          <p:cNvPr id="40965" name="Rectangle 89"/>
          <p:cNvSpPr>
            <a:spLocks noChangeArrowheads="1"/>
          </p:cNvSpPr>
          <p:nvPr/>
        </p:nvSpPr>
        <p:spPr bwMode="auto">
          <a:xfrm>
            <a:off x="93663" y="152400"/>
            <a:ext cx="3030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</a:rPr>
              <a:t>Vascular Cambium:</a:t>
            </a:r>
          </a:p>
        </p:txBody>
      </p:sp>
      <p:grpSp>
        <p:nvGrpSpPr>
          <p:cNvPr id="4" name="Group 91"/>
          <p:cNvGrpSpPr>
            <a:grpSpLocks/>
          </p:cNvGrpSpPr>
          <p:nvPr/>
        </p:nvGrpSpPr>
        <p:grpSpPr bwMode="auto">
          <a:xfrm>
            <a:off x="228600" y="3657600"/>
            <a:ext cx="8477250" cy="3124200"/>
            <a:chOff x="180" y="1097"/>
            <a:chExt cx="5400" cy="2071"/>
          </a:xfrm>
        </p:grpSpPr>
        <p:pic>
          <p:nvPicPr>
            <p:cNvPr id="40967" name="Picture 92" descr="35_20VascularCambium-U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6000"/>
            </a:blip>
            <a:srcRect b="4738"/>
            <a:stretch>
              <a:fillRect/>
            </a:stretch>
          </p:blipFill>
          <p:spPr bwMode="auto">
            <a:xfrm>
              <a:off x="180" y="1097"/>
              <a:ext cx="5400" cy="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68" name="Text Box 93"/>
            <p:cNvSpPr txBox="1">
              <a:spLocks noChangeArrowheads="1"/>
            </p:cNvSpPr>
            <p:nvPr/>
          </p:nvSpPr>
          <p:spPr bwMode="auto">
            <a:xfrm>
              <a:off x="210" y="1136"/>
              <a:ext cx="123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Vascular cambium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69" name="Line 94"/>
            <p:cNvSpPr>
              <a:spLocks noChangeShapeType="1"/>
            </p:cNvSpPr>
            <p:nvPr/>
          </p:nvSpPr>
          <p:spPr bwMode="auto">
            <a:xfrm>
              <a:off x="524" y="1272"/>
              <a:ext cx="108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0970" name="Text Box 95"/>
            <p:cNvSpPr txBox="1">
              <a:spLocks noChangeArrowheads="1"/>
            </p:cNvSpPr>
            <p:nvPr/>
          </p:nvSpPr>
          <p:spPr bwMode="auto">
            <a:xfrm>
              <a:off x="1862" y="1132"/>
              <a:ext cx="49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Growth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71" name="Text Box 96"/>
            <p:cNvSpPr txBox="1">
              <a:spLocks noChangeArrowheads="1"/>
            </p:cNvSpPr>
            <p:nvPr/>
          </p:nvSpPr>
          <p:spPr bwMode="auto">
            <a:xfrm>
              <a:off x="2706" y="1596"/>
              <a:ext cx="690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Secondary</a:t>
              </a:r>
            </a:p>
            <a:p>
              <a:pPr marL="457200" indent="-457200">
                <a:buFont typeface="Arial" charset="0"/>
                <a:buNone/>
              </a:pPr>
              <a:r>
                <a:rPr lang="en-US" sz="1600" b="1"/>
                <a:t>xylem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72" name="Line 97"/>
            <p:cNvSpPr>
              <a:spLocks noChangeShapeType="1"/>
            </p:cNvSpPr>
            <p:nvPr/>
          </p:nvSpPr>
          <p:spPr bwMode="auto">
            <a:xfrm>
              <a:off x="2932" y="1884"/>
              <a:ext cx="332" cy="3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0973" name="Text Box 98"/>
            <p:cNvSpPr txBox="1">
              <a:spLocks noChangeArrowheads="1"/>
            </p:cNvSpPr>
            <p:nvPr/>
          </p:nvSpPr>
          <p:spPr bwMode="auto">
            <a:xfrm>
              <a:off x="2838" y="2844"/>
              <a:ext cx="898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After one year</a:t>
              </a:r>
            </a:p>
            <a:p>
              <a:pPr marL="457200" indent="-457200">
                <a:buFont typeface="Arial" charset="0"/>
                <a:buNone/>
              </a:pPr>
              <a:r>
                <a:rPr lang="en-US" sz="1600" b="1"/>
                <a:t>of growth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74" name="Text Box 99"/>
            <p:cNvSpPr txBox="1">
              <a:spLocks noChangeArrowheads="1"/>
            </p:cNvSpPr>
            <p:nvPr/>
          </p:nvSpPr>
          <p:spPr bwMode="auto">
            <a:xfrm>
              <a:off x="4218" y="2844"/>
              <a:ext cx="966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After two years</a:t>
              </a:r>
            </a:p>
            <a:p>
              <a:pPr marL="457200" indent="-457200">
                <a:buFont typeface="Arial" charset="0"/>
                <a:buNone/>
              </a:pPr>
              <a:r>
                <a:rPr lang="en-US" sz="1600" b="1"/>
                <a:t>of growth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75" name="Text Box 100"/>
            <p:cNvSpPr txBox="1">
              <a:spLocks noChangeArrowheads="1"/>
            </p:cNvSpPr>
            <p:nvPr/>
          </p:nvSpPr>
          <p:spPr bwMode="auto">
            <a:xfrm>
              <a:off x="4838" y="1532"/>
              <a:ext cx="690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Secondary</a:t>
              </a:r>
            </a:p>
            <a:p>
              <a:pPr marL="457200" indent="-457200">
                <a:buFont typeface="Arial" charset="0"/>
                <a:buNone/>
              </a:pPr>
              <a:r>
                <a:rPr lang="en-US" sz="1600" b="1"/>
                <a:t>phloem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76" name="Text Box 101"/>
            <p:cNvSpPr txBox="1">
              <a:spLocks noChangeArrowheads="1"/>
            </p:cNvSpPr>
            <p:nvPr/>
          </p:nvSpPr>
          <p:spPr bwMode="auto">
            <a:xfrm>
              <a:off x="4098" y="1208"/>
              <a:ext cx="690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Vascular</a:t>
              </a:r>
            </a:p>
            <a:p>
              <a:pPr marL="457200" indent="-457200">
                <a:buFont typeface="Arial" charset="0"/>
                <a:buNone/>
              </a:pPr>
              <a:r>
                <a:rPr lang="en-US" sz="1600" b="1"/>
                <a:t>cambium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77" name="Line 102"/>
            <p:cNvSpPr>
              <a:spLocks noChangeShapeType="1"/>
            </p:cNvSpPr>
            <p:nvPr/>
          </p:nvSpPr>
          <p:spPr bwMode="auto">
            <a:xfrm>
              <a:off x="4364" y="1496"/>
              <a:ext cx="596" cy="5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0978" name="Line 103"/>
            <p:cNvSpPr>
              <a:spLocks noChangeShapeType="1"/>
            </p:cNvSpPr>
            <p:nvPr/>
          </p:nvSpPr>
          <p:spPr bwMode="auto">
            <a:xfrm>
              <a:off x="5052" y="1820"/>
              <a:ext cx="52" cy="3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0979" name="Text Box 104"/>
            <p:cNvSpPr txBox="1">
              <a:spLocks noChangeArrowheads="1"/>
            </p:cNvSpPr>
            <p:nvPr/>
          </p:nvSpPr>
          <p:spPr bwMode="auto">
            <a:xfrm>
              <a:off x="1602" y="1296"/>
              <a:ext cx="11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X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80" name="Text Box 105"/>
            <p:cNvSpPr txBox="1">
              <a:spLocks noChangeArrowheads="1"/>
            </p:cNvSpPr>
            <p:nvPr/>
          </p:nvSpPr>
          <p:spPr bwMode="auto">
            <a:xfrm>
              <a:off x="1782" y="1296"/>
              <a:ext cx="11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X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81" name="Text Box 106"/>
            <p:cNvSpPr txBox="1">
              <a:spLocks noChangeArrowheads="1"/>
            </p:cNvSpPr>
            <p:nvPr/>
          </p:nvSpPr>
          <p:spPr bwMode="auto">
            <a:xfrm>
              <a:off x="1602" y="1664"/>
              <a:ext cx="11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X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82" name="Text Box 107"/>
            <p:cNvSpPr txBox="1">
              <a:spLocks noChangeArrowheads="1"/>
            </p:cNvSpPr>
            <p:nvPr/>
          </p:nvSpPr>
          <p:spPr bwMode="auto">
            <a:xfrm>
              <a:off x="1782" y="1660"/>
              <a:ext cx="11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X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83" name="Text Box 108"/>
            <p:cNvSpPr txBox="1">
              <a:spLocks noChangeArrowheads="1"/>
            </p:cNvSpPr>
            <p:nvPr/>
          </p:nvSpPr>
          <p:spPr bwMode="auto">
            <a:xfrm>
              <a:off x="1590" y="2008"/>
              <a:ext cx="11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X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84" name="Text Box 109"/>
            <p:cNvSpPr txBox="1">
              <a:spLocks noChangeArrowheads="1"/>
            </p:cNvSpPr>
            <p:nvPr/>
          </p:nvSpPr>
          <p:spPr bwMode="auto">
            <a:xfrm>
              <a:off x="1602" y="2344"/>
              <a:ext cx="11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X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85" name="Text Box 110"/>
            <p:cNvSpPr txBox="1">
              <a:spLocks noChangeArrowheads="1"/>
            </p:cNvSpPr>
            <p:nvPr/>
          </p:nvSpPr>
          <p:spPr bwMode="auto">
            <a:xfrm>
              <a:off x="2142" y="1300"/>
              <a:ext cx="11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P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86" name="Text Box 111"/>
            <p:cNvSpPr txBox="1">
              <a:spLocks noChangeArrowheads="1"/>
            </p:cNvSpPr>
            <p:nvPr/>
          </p:nvSpPr>
          <p:spPr bwMode="auto">
            <a:xfrm>
              <a:off x="2310" y="1296"/>
              <a:ext cx="11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P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87" name="Text Box 112"/>
            <p:cNvSpPr txBox="1">
              <a:spLocks noChangeArrowheads="1"/>
            </p:cNvSpPr>
            <p:nvPr/>
          </p:nvSpPr>
          <p:spPr bwMode="auto">
            <a:xfrm>
              <a:off x="2142" y="1660"/>
              <a:ext cx="11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P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88" name="Text Box 113"/>
            <p:cNvSpPr txBox="1">
              <a:spLocks noChangeArrowheads="1"/>
            </p:cNvSpPr>
            <p:nvPr/>
          </p:nvSpPr>
          <p:spPr bwMode="auto">
            <a:xfrm>
              <a:off x="1950" y="2008"/>
              <a:ext cx="11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P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89" name="Text Box 114"/>
            <p:cNvSpPr txBox="1">
              <a:spLocks noChangeArrowheads="1"/>
            </p:cNvSpPr>
            <p:nvPr/>
          </p:nvSpPr>
          <p:spPr bwMode="auto">
            <a:xfrm>
              <a:off x="1958" y="1296"/>
              <a:ext cx="11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C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90" name="Text Box 115"/>
            <p:cNvSpPr txBox="1">
              <a:spLocks noChangeArrowheads="1"/>
            </p:cNvSpPr>
            <p:nvPr/>
          </p:nvSpPr>
          <p:spPr bwMode="auto">
            <a:xfrm>
              <a:off x="1958" y="1660"/>
              <a:ext cx="11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C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91" name="Text Box 116"/>
            <p:cNvSpPr txBox="1">
              <a:spLocks noChangeArrowheads="1"/>
            </p:cNvSpPr>
            <p:nvPr/>
          </p:nvSpPr>
          <p:spPr bwMode="auto">
            <a:xfrm>
              <a:off x="1766" y="2004"/>
              <a:ext cx="11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C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92" name="Text Box 117"/>
            <p:cNvSpPr txBox="1">
              <a:spLocks noChangeArrowheads="1"/>
            </p:cNvSpPr>
            <p:nvPr/>
          </p:nvSpPr>
          <p:spPr bwMode="auto">
            <a:xfrm>
              <a:off x="1766" y="2344"/>
              <a:ext cx="11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C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93" name="Text Box 118"/>
            <p:cNvSpPr txBox="1">
              <a:spLocks noChangeArrowheads="1"/>
            </p:cNvSpPr>
            <p:nvPr/>
          </p:nvSpPr>
          <p:spPr bwMode="auto">
            <a:xfrm>
              <a:off x="1582" y="2672"/>
              <a:ext cx="11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C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94" name="Text Box 119"/>
            <p:cNvSpPr txBox="1">
              <a:spLocks noChangeArrowheads="1"/>
            </p:cNvSpPr>
            <p:nvPr/>
          </p:nvSpPr>
          <p:spPr bwMode="auto">
            <a:xfrm>
              <a:off x="570" y="2352"/>
              <a:ext cx="11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C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95" name="Text Box 120"/>
            <p:cNvSpPr txBox="1">
              <a:spLocks noChangeArrowheads="1"/>
            </p:cNvSpPr>
            <p:nvPr/>
          </p:nvSpPr>
          <p:spPr bwMode="auto">
            <a:xfrm>
              <a:off x="378" y="2960"/>
              <a:ext cx="11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C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96" name="Text Box 121"/>
            <p:cNvSpPr txBox="1">
              <a:spLocks noChangeArrowheads="1"/>
            </p:cNvSpPr>
            <p:nvPr/>
          </p:nvSpPr>
          <p:spPr bwMode="auto">
            <a:xfrm rot="-373203">
              <a:off x="738" y="2952"/>
              <a:ext cx="11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C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97" name="Text Box 122"/>
            <p:cNvSpPr txBox="1">
              <a:spLocks noChangeArrowheads="1"/>
            </p:cNvSpPr>
            <p:nvPr/>
          </p:nvSpPr>
          <p:spPr bwMode="auto">
            <a:xfrm rot="-1758471">
              <a:off x="938" y="2896"/>
              <a:ext cx="11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C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98" name="Text Box 123"/>
            <p:cNvSpPr txBox="1">
              <a:spLocks noChangeArrowheads="1"/>
            </p:cNvSpPr>
            <p:nvPr/>
          </p:nvSpPr>
          <p:spPr bwMode="auto">
            <a:xfrm rot="-373203">
              <a:off x="786" y="2344"/>
              <a:ext cx="11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C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0999" name="Text Box 124"/>
            <p:cNvSpPr txBox="1">
              <a:spLocks noChangeArrowheads="1"/>
            </p:cNvSpPr>
            <p:nvPr/>
          </p:nvSpPr>
          <p:spPr bwMode="auto">
            <a:xfrm rot="-1758471">
              <a:off x="982" y="2288"/>
              <a:ext cx="11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C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1000" name="Text Box 125"/>
            <p:cNvSpPr txBox="1">
              <a:spLocks noChangeArrowheads="1"/>
            </p:cNvSpPr>
            <p:nvPr/>
          </p:nvSpPr>
          <p:spPr bwMode="auto">
            <a:xfrm rot="-3272871">
              <a:off x="1134" y="2188"/>
              <a:ext cx="11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C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  <p:sp>
          <p:nvSpPr>
            <p:cNvPr id="41001" name="Text Box 126"/>
            <p:cNvSpPr txBox="1">
              <a:spLocks noChangeArrowheads="1"/>
            </p:cNvSpPr>
            <p:nvPr/>
          </p:nvSpPr>
          <p:spPr bwMode="auto">
            <a:xfrm rot="-4512738">
              <a:off x="1210" y="2056"/>
              <a:ext cx="11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600" b="1"/>
                <a:t>C</a:t>
              </a:r>
              <a:endParaRPr lang="en-US" sz="1600" b="1">
                <a:solidFill>
                  <a:srgbClr val="563A84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52400" y="533400"/>
            <a:ext cx="40782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</a:rPr>
              <a:t>Stem – Secondary Growth:</a:t>
            </a:r>
            <a:endParaRPr lang="en-US" sz="2400">
              <a:solidFill>
                <a:srgbClr val="000099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" y="2286000"/>
            <a:ext cx="2044700" cy="1311275"/>
            <a:chOff x="4176" y="1584"/>
            <a:chExt cx="1288" cy="826"/>
          </a:xfrm>
        </p:grpSpPr>
        <p:sp>
          <p:nvSpPr>
            <p:cNvPr id="42012" name="Line 24"/>
            <p:cNvSpPr>
              <a:spLocks noChangeShapeType="1"/>
            </p:cNvSpPr>
            <p:nvPr/>
          </p:nvSpPr>
          <p:spPr bwMode="auto">
            <a:xfrm>
              <a:off x="4800" y="1584"/>
              <a:ext cx="0" cy="3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lg" len="lg"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2013" name="Text Box 25"/>
            <p:cNvSpPr txBox="1">
              <a:spLocks noChangeArrowheads="1"/>
            </p:cNvSpPr>
            <p:nvPr/>
          </p:nvSpPr>
          <p:spPr bwMode="auto">
            <a:xfrm>
              <a:off x="4176" y="1968"/>
              <a:ext cx="1288" cy="44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Dead at maturity</a:t>
              </a:r>
            </a:p>
            <a:p>
              <a:pPr algn="ctr"/>
              <a:r>
                <a:rPr lang="en-US" sz="2000">
                  <a:solidFill>
                    <a:srgbClr val="000000"/>
                  </a:solidFill>
                </a:rPr>
                <a:t>Protection</a:t>
              </a:r>
            </a:p>
          </p:txBody>
        </p:sp>
      </p:grpSp>
      <p:sp>
        <p:nvSpPr>
          <p:cNvPr id="41988" name="Rectangle 26"/>
          <p:cNvSpPr>
            <a:spLocks noChangeArrowheads="1"/>
          </p:cNvSpPr>
          <p:nvPr/>
        </p:nvSpPr>
        <p:spPr bwMode="auto">
          <a:xfrm>
            <a:off x="76200" y="974725"/>
            <a:ext cx="2760663" cy="549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lvl="1">
              <a:lnSpc>
                <a:spcPct val="125000"/>
              </a:lnSpc>
            </a:pPr>
            <a:r>
              <a:rPr lang="en-US" sz="2400">
                <a:solidFill>
                  <a:srgbClr val="000099"/>
                </a:solidFill>
              </a:rPr>
              <a:t>Cork Cambium:</a:t>
            </a:r>
          </a:p>
        </p:txBody>
      </p:sp>
      <p:sp>
        <p:nvSpPr>
          <p:cNvPr id="344091" name="Rectangle 27"/>
          <p:cNvSpPr>
            <a:spLocks noChangeArrowheads="1"/>
          </p:cNvSpPr>
          <p:nvPr/>
        </p:nvSpPr>
        <p:spPr bwMode="auto">
          <a:xfrm>
            <a:off x="152400" y="1447800"/>
            <a:ext cx="4953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>
                <a:solidFill>
                  <a:srgbClr val="000000"/>
                </a:solidFill>
              </a:rPr>
              <a:t>  Located under outer surface; produces periderm</a:t>
            </a:r>
          </a:p>
        </p:txBody>
      </p:sp>
      <p:sp>
        <p:nvSpPr>
          <p:cNvPr id="41990" name="Text Box 5"/>
          <p:cNvSpPr txBox="1">
            <a:spLocks noChangeArrowheads="1"/>
          </p:cNvSpPr>
          <p:nvPr/>
        </p:nvSpPr>
        <p:spPr bwMode="auto">
          <a:xfrm>
            <a:off x="0" y="116632"/>
            <a:ext cx="8991600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Plant Growth</a:t>
            </a:r>
          </a:p>
        </p:txBody>
      </p: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1524000" y="1219200"/>
            <a:ext cx="7620000" cy="5486400"/>
            <a:chOff x="172" y="106"/>
            <a:chExt cx="5310" cy="4022"/>
          </a:xfrm>
        </p:grpSpPr>
        <p:pic>
          <p:nvPicPr>
            <p:cNvPr id="41992" name="Picture 40" descr="35_22AnatomyTreeTrunk-U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224"/>
            <a:stretch>
              <a:fillRect/>
            </a:stretch>
          </p:blipFill>
          <p:spPr bwMode="auto">
            <a:xfrm>
              <a:off x="278" y="106"/>
              <a:ext cx="5204" cy="4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3" name="Text Box 41"/>
            <p:cNvSpPr txBox="1">
              <a:spLocks noChangeArrowheads="1"/>
            </p:cNvSpPr>
            <p:nvPr/>
          </p:nvSpPr>
          <p:spPr bwMode="auto">
            <a:xfrm>
              <a:off x="1101" y="888"/>
              <a:ext cx="586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2000" b="1"/>
                <a:t>Growth</a:t>
              </a:r>
            </a:p>
            <a:p>
              <a:pPr marL="457200" indent="-457200">
                <a:buFont typeface="Arial" charset="0"/>
                <a:buNone/>
              </a:pPr>
              <a:r>
                <a:rPr lang="en-US" sz="2000" b="1"/>
                <a:t>ring</a:t>
              </a:r>
              <a:endParaRPr lang="en-US" sz="2000" b="1">
                <a:solidFill>
                  <a:srgbClr val="563A84"/>
                </a:solidFill>
              </a:endParaRPr>
            </a:p>
          </p:txBody>
        </p:sp>
        <p:sp>
          <p:nvSpPr>
            <p:cNvPr id="41994" name="AutoShape 42"/>
            <p:cNvSpPr>
              <a:spLocks/>
            </p:cNvSpPr>
            <p:nvPr/>
          </p:nvSpPr>
          <p:spPr bwMode="auto">
            <a:xfrm rot="-2288364">
              <a:off x="2455" y="1027"/>
              <a:ext cx="29" cy="68"/>
            </a:xfrm>
            <a:prstGeom prst="leftBracket">
              <a:avLst>
                <a:gd name="adj" fmla="val 1954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5" name="Line 43"/>
            <p:cNvSpPr>
              <a:spLocks noChangeShapeType="1"/>
            </p:cNvSpPr>
            <p:nvPr/>
          </p:nvSpPr>
          <p:spPr bwMode="auto">
            <a:xfrm>
              <a:off x="1804" y="972"/>
              <a:ext cx="656" cy="1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1996" name="Text Box 44"/>
            <p:cNvSpPr txBox="1">
              <a:spLocks noChangeArrowheads="1"/>
            </p:cNvSpPr>
            <p:nvPr/>
          </p:nvSpPr>
          <p:spPr bwMode="auto">
            <a:xfrm>
              <a:off x="1101" y="1376"/>
              <a:ext cx="714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2000" b="1"/>
                <a:t>Vascular</a:t>
              </a:r>
            </a:p>
            <a:p>
              <a:pPr marL="457200" indent="-457200">
                <a:buFont typeface="Arial" charset="0"/>
                <a:buNone/>
              </a:pPr>
              <a:r>
                <a:rPr lang="en-US" sz="2000" b="1"/>
                <a:t>ray</a:t>
              </a:r>
              <a:endParaRPr lang="en-US" sz="2000" b="1">
                <a:solidFill>
                  <a:srgbClr val="563A84"/>
                </a:solidFill>
              </a:endParaRPr>
            </a:p>
          </p:txBody>
        </p:sp>
        <p:sp>
          <p:nvSpPr>
            <p:cNvPr id="41997" name="Line 45"/>
            <p:cNvSpPr>
              <a:spLocks noChangeShapeType="1"/>
            </p:cNvSpPr>
            <p:nvPr/>
          </p:nvSpPr>
          <p:spPr bwMode="auto">
            <a:xfrm flipH="1">
              <a:off x="1876" y="1256"/>
              <a:ext cx="464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1998" name="Text Box 46"/>
            <p:cNvSpPr txBox="1">
              <a:spLocks noChangeArrowheads="1"/>
            </p:cNvSpPr>
            <p:nvPr/>
          </p:nvSpPr>
          <p:spPr bwMode="auto">
            <a:xfrm>
              <a:off x="172" y="2192"/>
              <a:ext cx="894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2000" b="1"/>
                <a:t>Secondary</a:t>
              </a:r>
            </a:p>
            <a:p>
              <a:pPr marL="457200" indent="-457200">
                <a:buFont typeface="Arial" charset="0"/>
                <a:buNone/>
              </a:pPr>
              <a:r>
                <a:rPr lang="en-US" sz="2000" b="1"/>
                <a:t>xylem</a:t>
              </a:r>
              <a:endParaRPr lang="en-US" sz="2000" b="1">
                <a:solidFill>
                  <a:srgbClr val="563A84"/>
                </a:solidFill>
              </a:endParaRPr>
            </a:p>
          </p:txBody>
        </p:sp>
        <p:sp>
          <p:nvSpPr>
            <p:cNvPr id="41999" name="AutoShape 47"/>
            <p:cNvSpPr>
              <a:spLocks/>
            </p:cNvSpPr>
            <p:nvPr/>
          </p:nvSpPr>
          <p:spPr bwMode="auto">
            <a:xfrm>
              <a:off x="1071" y="1932"/>
              <a:ext cx="160" cy="688"/>
            </a:xfrm>
            <a:prstGeom prst="leftBrace">
              <a:avLst>
                <a:gd name="adj1" fmla="val 35833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0" name="Text Box 48"/>
            <p:cNvSpPr txBox="1">
              <a:spLocks noChangeArrowheads="1"/>
            </p:cNvSpPr>
            <p:nvPr/>
          </p:nvSpPr>
          <p:spPr bwMode="auto">
            <a:xfrm>
              <a:off x="1257" y="1968"/>
              <a:ext cx="866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2000" b="1"/>
                <a:t>Heartwood</a:t>
              </a:r>
              <a:endParaRPr lang="en-US" sz="2000" b="1">
                <a:solidFill>
                  <a:srgbClr val="563A84"/>
                </a:solidFill>
              </a:endParaRPr>
            </a:p>
          </p:txBody>
        </p:sp>
        <p:sp>
          <p:nvSpPr>
            <p:cNvPr id="42001" name="Text Box 49"/>
            <p:cNvSpPr txBox="1">
              <a:spLocks noChangeArrowheads="1"/>
            </p:cNvSpPr>
            <p:nvPr/>
          </p:nvSpPr>
          <p:spPr bwMode="auto">
            <a:xfrm>
              <a:off x="1257" y="2420"/>
              <a:ext cx="746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2000" b="1"/>
                <a:t>Sapwood</a:t>
              </a:r>
              <a:endParaRPr lang="en-US" sz="2000" b="1">
                <a:solidFill>
                  <a:srgbClr val="563A84"/>
                </a:solidFill>
              </a:endParaRPr>
            </a:p>
          </p:txBody>
        </p:sp>
        <p:sp>
          <p:nvSpPr>
            <p:cNvPr id="42002" name="Line 50"/>
            <p:cNvSpPr>
              <a:spLocks noChangeShapeType="1"/>
            </p:cNvSpPr>
            <p:nvPr/>
          </p:nvSpPr>
          <p:spPr bwMode="auto">
            <a:xfrm>
              <a:off x="2212" y="2032"/>
              <a:ext cx="8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2003" name="Line 51"/>
            <p:cNvSpPr>
              <a:spLocks noChangeShapeType="1"/>
            </p:cNvSpPr>
            <p:nvPr/>
          </p:nvSpPr>
          <p:spPr bwMode="auto">
            <a:xfrm>
              <a:off x="2096" y="2484"/>
              <a:ext cx="9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2004" name="AutoShape 52"/>
            <p:cNvSpPr>
              <a:spLocks/>
            </p:cNvSpPr>
            <p:nvPr/>
          </p:nvSpPr>
          <p:spPr bwMode="auto">
            <a:xfrm>
              <a:off x="1228" y="3212"/>
              <a:ext cx="160" cy="688"/>
            </a:xfrm>
            <a:prstGeom prst="leftBrace">
              <a:avLst>
                <a:gd name="adj1" fmla="val 35833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5" name="Text Box 53"/>
            <p:cNvSpPr txBox="1">
              <a:spLocks noChangeArrowheads="1"/>
            </p:cNvSpPr>
            <p:nvPr/>
          </p:nvSpPr>
          <p:spPr bwMode="auto">
            <a:xfrm>
              <a:off x="809" y="3484"/>
              <a:ext cx="382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2000" b="1"/>
                <a:t>Bark</a:t>
              </a:r>
              <a:endParaRPr lang="en-US" sz="2000" b="1">
                <a:solidFill>
                  <a:srgbClr val="563A84"/>
                </a:solidFill>
              </a:endParaRPr>
            </a:p>
          </p:txBody>
        </p:sp>
        <p:sp>
          <p:nvSpPr>
            <p:cNvPr id="42006" name="Text Box 54"/>
            <p:cNvSpPr txBox="1">
              <a:spLocks noChangeArrowheads="1"/>
            </p:cNvSpPr>
            <p:nvPr/>
          </p:nvSpPr>
          <p:spPr bwMode="auto">
            <a:xfrm>
              <a:off x="1218" y="2900"/>
              <a:ext cx="1434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2000" b="1"/>
                <a:t>Vascular cambium</a:t>
              </a:r>
              <a:endParaRPr lang="en-US" sz="2000" b="1">
                <a:solidFill>
                  <a:srgbClr val="563A84"/>
                </a:solidFill>
              </a:endParaRPr>
            </a:p>
          </p:txBody>
        </p:sp>
        <p:sp>
          <p:nvSpPr>
            <p:cNvPr id="42007" name="Text Box 55"/>
            <p:cNvSpPr txBox="1">
              <a:spLocks noChangeArrowheads="1"/>
            </p:cNvSpPr>
            <p:nvPr/>
          </p:nvSpPr>
          <p:spPr bwMode="auto">
            <a:xfrm>
              <a:off x="1422" y="3264"/>
              <a:ext cx="1434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2000" b="1"/>
                <a:t>Secondary phloem</a:t>
              </a:r>
              <a:endParaRPr lang="en-US" sz="2000" b="1">
                <a:solidFill>
                  <a:srgbClr val="563A84"/>
                </a:solidFill>
              </a:endParaRPr>
            </a:p>
          </p:txBody>
        </p:sp>
        <p:sp>
          <p:nvSpPr>
            <p:cNvPr id="42008" name="Text Box 56"/>
            <p:cNvSpPr txBox="1">
              <a:spLocks noChangeArrowheads="1"/>
            </p:cNvSpPr>
            <p:nvPr/>
          </p:nvSpPr>
          <p:spPr bwMode="auto">
            <a:xfrm>
              <a:off x="1422" y="3720"/>
              <a:ext cx="1434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2000" b="1"/>
                <a:t>Layers of periderm</a:t>
              </a:r>
              <a:endParaRPr lang="en-US" sz="2000" b="1">
                <a:solidFill>
                  <a:srgbClr val="563A84"/>
                </a:solidFill>
              </a:endParaRPr>
            </a:p>
          </p:txBody>
        </p:sp>
        <p:sp>
          <p:nvSpPr>
            <p:cNvPr id="42009" name="Line 57"/>
            <p:cNvSpPr>
              <a:spLocks noChangeShapeType="1"/>
            </p:cNvSpPr>
            <p:nvPr/>
          </p:nvSpPr>
          <p:spPr bwMode="auto">
            <a:xfrm>
              <a:off x="2776" y="2972"/>
              <a:ext cx="7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2010" name="Line 58"/>
            <p:cNvSpPr>
              <a:spLocks noChangeShapeType="1"/>
            </p:cNvSpPr>
            <p:nvPr/>
          </p:nvSpPr>
          <p:spPr bwMode="auto">
            <a:xfrm>
              <a:off x="3012" y="3340"/>
              <a:ext cx="86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2011" name="Line 59"/>
            <p:cNvSpPr>
              <a:spLocks noChangeShapeType="1"/>
            </p:cNvSpPr>
            <p:nvPr/>
          </p:nvSpPr>
          <p:spPr bwMode="auto">
            <a:xfrm>
              <a:off x="3012" y="3792"/>
              <a:ext cx="108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409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91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igure 42-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73163" y="684213"/>
            <a:ext cx="675163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1933575" y="3898900"/>
            <a:ext cx="1441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annual ring</a:t>
            </a: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2998788" y="5534025"/>
            <a:ext cx="847725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>
                <a:solidFill>
                  <a:srgbClr val="000000"/>
                </a:solidFill>
              </a:rPr>
              <a:t>early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000000"/>
                </a:solidFill>
              </a:rPr>
              <a:t>xylem</a:t>
            </a:r>
          </a:p>
        </p:txBody>
      </p:sp>
      <p:sp>
        <p:nvSpPr>
          <p:cNvPr id="43013" name="Rectangle 6"/>
          <p:cNvSpPr>
            <a:spLocks noChangeArrowheads="1"/>
          </p:cNvSpPr>
          <p:nvPr/>
        </p:nvSpPr>
        <p:spPr bwMode="auto">
          <a:xfrm>
            <a:off x="2998788" y="4657725"/>
            <a:ext cx="847725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>
                <a:solidFill>
                  <a:srgbClr val="000000"/>
                </a:solidFill>
              </a:rPr>
              <a:t>late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000000"/>
                </a:solidFill>
              </a:rPr>
              <a:t>xylem</a:t>
            </a:r>
          </a:p>
        </p:txBody>
      </p:sp>
      <p:sp>
        <p:nvSpPr>
          <p:cNvPr id="43014" name="Rectangle 7"/>
          <p:cNvSpPr>
            <a:spLocks noChangeArrowheads="1"/>
          </p:cNvSpPr>
          <p:nvPr/>
        </p:nvSpPr>
        <p:spPr bwMode="auto">
          <a:xfrm>
            <a:off x="4092575" y="1857375"/>
            <a:ext cx="13700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>
                <a:solidFill>
                  <a:srgbClr val="000000"/>
                </a:solidFill>
              </a:rPr>
              <a:t>heartwood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000000"/>
                </a:solidFill>
              </a:rPr>
              <a:t>(xylem)</a:t>
            </a:r>
          </a:p>
        </p:txBody>
      </p:sp>
      <p:sp>
        <p:nvSpPr>
          <p:cNvPr id="43015" name="Rectangle 8"/>
          <p:cNvSpPr>
            <a:spLocks noChangeArrowheads="1"/>
          </p:cNvSpPr>
          <p:nvPr/>
        </p:nvSpPr>
        <p:spPr bwMode="auto">
          <a:xfrm>
            <a:off x="4092575" y="2420938"/>
            <a:ext cx="1200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>
                <a:solidFill>
                  <a:srgbClr val="000000"/>
                </a:solidFill>
              </a:rPr>
              <a:t>sapwood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000000"/>
                </a:solidFill>
              </a:rPr>
              <a:t>(xylem)</a:t>
            </a:r>
          </a:p>
        </p:txBody>
      </p:sp>
      <p:sp>
        <p:nvSpPr>
          <p:cNvPr id="43016" name="Rectangle 9"/>
          <p:cNvSpPr>
            <a:spLocks noChangeArrowheads="1"/>
          </p:cNvSpPr>
          <p:nvPr/>
        </p:nvSpPr>
        <p:spPr bwMode="auto">
          <a:xfrm>
            <a:off x="4084638" y="2968625"/>
            <a:ext cx="12144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>
                <a:solidFill>
                  <a:srgbClr val="000000"/>
                </a:solidFill>
              </a:rPr>
              <a:t>vascular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000000"/>
                </a:solidFill>
              </a:rPr>
              <a:t>cambium</a:t>
            </a:r>
          </a:p>
        </p:txBody>
      </p:sp>
      <p:sp>
        <p:nvSpPr>
          <p:cNvPr id="43017" name="Rectangle 10"/>
          <p:cNvSpPr>
            <a:spLocks noChangeArrowheads="1"/>
          </p:cNvSpPr>
          <p:nvPr/>
        </p:nvSpPr>
        <p:spPr bwMode="auto">
          <a:xfrm>
            <a:off x="4848225" y="3576638"/>
            <a:ext cx="1017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>
                <a:solidFill>
                  <a:srgbClr val="000000"/>
                </a:solidFill>
              </a:rPr>
              <a:t>phloem</a:t>
            </a:r>
          </a:p>
        </p:txBody>
      </p:sp>
      <p:sp>
        <p:nvSpPr>
          <p:cNvPr id="342027" name="Line 11"/>
          <p:cNvSpPr>
            <a:spLocks noChangeShapeType="1"/>
          </p:cNvSpPr>
          <p:nvPr/>
        </p:nvSpPr>
        <p:spPr bwMode="auto">
          <a:xfrm>
            <a:off x="2255838" y="3232150"/>
            <a:ext cx="309562" cy="771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2028" name="Line 12"/>
          <p:cNvSpPr>
            <a:spLocks noChangeShapeType="1"/>
          </p:cNvSpPr>
          <p:nvPr/>
        </p:nvSpPr>
        <p:spPr bwMode="auto">
          <a:xfrm flipV="1">
            <a:off x="5156200" y="2962275"/>
            <a:ext cx="933450" cy="188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2029" name="Line 13"/>
          <p:cNvSpPr>
            <a:spLocks noChangeShapeType="1"/>
          </p:cNvSpPr>
          <p:nvPr/>
        </p:nvSpPr>
        <p:spPr bwMode="auto">
          <a:xfrm flipV="1">
            <a:off x="5807075" y="3467100"/>
            <a:ext cx="617538" cy="222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2030" name="Line 14"/>
          <p:cNvSpPr>
            <a:spLocks noChangeShapeType="1"/>
          </p:cNvSpPr>
          <p:nvPr/>
        </p:nvSpPr>
        <p:spPr bwMode="auto">
          <a:xfrm flipV="1">
            <a:off x="5210175" y="2476500"/>
            <a:ext cx="590550" cy="114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2031" name="Line 15"/>
          <p:cNvSpPr>
            <a:spLocks noChangeShapeType="1"/>
          </p:cNvSpPr>
          <p:nvPr/>
        </p:nvSpPr>
        <p:spPr bwMode="auto">
          <a:xfrm>
            <a:off x="3740150" y="2473325"/>
            <a:ext cx="403225" cy="106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2032" name="Line 16"/>
          <p:cNvSpPr>
            <a:spLocks noChangeShapeType="1"/>
          </p:cNvSpPr>
          <p:nvPr/>
        </p:nvSpPr>
        <p:spPr bwMode="auto">
          <a:xfrm flipV="1">
            <a:off x="5386388" y="1817688"/>
            <a:ext cx="901700" cy="187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2033" name="Line 17"/>
          <p:cNvSpPr>
            <a:spLocks noChangeShapeType="1"/>
          </p:cNvSpPr>
          <p:nvPr/>
        </p:nvSpPr>
        <p:spPr bwMode="auto">
          <a:xfrm flipV="1">
            <a:off x="2884488" y="2011363"/>
            <a:ext cx="1254125" cy="904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2034" name="AutoShape 18"/>
          <p:cNvSpPr>
            <a:spLocks/>
          </p:cNvSpPr>
          <p:nvPr/>
        </p:nvSpPr>
        <p:spPr bwMode="auto">
          <a:xfrm rot="5400000">
            <a:off x="2524920" y="2971006"/>
            <a:ext cx="258762" cy="2790825"/>
          </a:xfrm>
          <a:prstGeom prst="leftBrace">
            <a:avLst>
              <a:gd name="adj1" fmla="val 8987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42035" name="AutoShape 19"/>
          <p:cNvSpPr>
            <a:spLocks/>
          </p:cNvSpPr>
          <p:nvPr/>
        </p:nvSpPr>
        <p:spPr bwMode="auto">
          <a:xfrm flipH="1">
            <a:off x="2655888" y="1666875"/>
            <a:ext cx="209550" cy="857250"/>
          </a:xfrm>
          <a:prstGeom prst="leftBrace">
            <a:avLst>
              <a:gd name="adj1" fmla="val 34091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42036" name="AutoShape 20"/>
          <p:cNvSpPr>
            <a:spLocks/>
          </p:cNvSpPr>
          <p:nvPr/>
        </p:nvSpPr>
        <p:spPr bwMode="auto">
          <a:xfrm rot="4090521" flipH="1">
            <a:off x="3641725" y="2270125"/>
            <a:ext cx="150813" cy="258763"/>
          </a:xfrm>
          <a:prstGeom prst="leftBrace">
            <a:avLst>
              <a:gd name="adj1" fmla="val 14298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8" name="Text Box 21"/>
          <p:cNvSpPr txBox="1">
            <a:spLocks noChangeArrowheads="1"/>
          </p:cNvSpPr>
          <p:nvPr/>
        </p:nvSpPr>
        <p:spPr bwMode="auto">
          <a:xfrm>
            <a:off x="152400" y="533400"/>
            <a:ext cx="40782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</a:rPr>
              <a:t>Stem – Secondary Growth:</a:t>
            </a:r>
            <a:endParaRPr lang="en-US" sz="2400">
              <a:solidFill>
                <a:srgbClr val="000099"/>
              </a:solidFill>
            </a:endParaRPr>
          </a:p>
        </p:txBody>
      </p:sp>
      <p:sp>
        <p:nvSpPr>
          <p:cNvPr id="342039" name="Rectangle 23"/>
          <p:cNvSpPr>
            <a:spLocks noChangeArrowheads="1"/>
          </p:cNvSpPr>
          <p:nvPr/>
        </p:nvSpPr>
        <p:spPr bwMode="auto">
          <a:xfrm>
            <a:off x="4114800" y="4267200"/>
            <a:ext cx="5029200" cy="21971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0099"/>
                </a:solidFill>
              </a:rPr>
              <a:t>Sapwood</a:t>
            </a:r>
            <a:r>
              <a:rPr lang="en-US" sz="2000">
                <a:solidFill>
                  <a:srgbClr val="000000"/>
                </a:solidFill>
              </a:rPr>
              <a:t>  = Young xylem, water</a:t>
            </a:r>
          </a:p>
          <a:p>
            <a:pPr>
              <a:spcBef>
                <a:spcPct val="30000"/>
              </a:spcBef>
            </a:pPr>
            <a:r>
              <a:rPr lang="en-US" sz="2000" b="1">
                <a:solidFill>
                  <a:srgbClr val="000099"/>
                </a:solidFill>
              </a:rPr>
              <a:t>Heartwood</a:t>
            </a:r>
            <a:r>
              <a:rPr lang="en-US" sz="2000">
                <a:solidFill>
                  <a:srgbClr val="000000"/>
                </a:solidFill>
              </a:rPr>
              <a:t> = Old xylem, support</a:t>
            </a:r>
          </a:p>
          <a:p>
            <a:pPr>
              <a:spcBef>
                <a:spcPct val="30000"/>
              </a:spcBef>
            </a:pPr>
            <a:r>
              <a:rPr lang="en-US" sz="2000" b="1">
                <a:solidFill>
                  <a:srgbClr val="000099"/>
                </a:solidFill>
              </a:rPr>
              <a:t>Seasonal Growth</a:t>
            </a:r>
            <a:r>
              <a:rPr lang="en-US" sz="2000">
                <a:solidFill>
                  <a:srgbClr val="000000"/>
                </a:solidFill>
              </a:rPr>
              <a:t> = annual rings</a:t>
            </a:r>
          </a:p>
          <a:p>
            <a:pPr>
              <a:spcBef>
                <a:spcPct val="30000"/>
              </a:spcBef>
            </a:pPr>
            <a:r>
              <a:rPr lang="en-US" sz="2000" b="1">
                <a:solidFill>
                  <a:srgbClr val="000099"/>
                </a:solidFill>
              </a:rPr>
              <a:t>Secondary phloem</a:t>
            </a:r>
            <a:r>
              <a:rPr lang="en-US" sz="2000">
                <a:solidFill>
                  <a:srgbClr val="000000"/>
                </a:solidFill>
              </a:rPr>
              <a:t> = grows outward 			older phloem crushed</a:t>
            </a:r>
          </a:p>
          <a:p>
            <a:pPr lvl="2"/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43030" name="Text Box 5"/>
          <p:cNvSpPr txBox="1">
            <a:spLocks noChangeArrowheads="1"/>
          </p:cNvSpPr>
          <p:nvPr/>
        </p:nvSpPr>
        <p:spPr bwMode="auto">
          <a:xfrm>
            <a:off x="0" y="90488"/>
            <a:ext cx="8991600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Plant Growth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39" grpId="0" build="p" bldLvl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00FF"/>
                </a:solidFill>
              </a:rPr>
              <a:t>Storage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Stems are sometimes modified to store food and (or) water.</a:t>
            </a:r>
          </a:p>
          <a:p>
            <a:pPr eaLnBrk="1" hangingPunct="1">
              <a:defRPr/>
            </a:pPr>
            <a:r>
              <a:rPr lang="en-US" smtClean="0"/>
              <a:t>Plants that store large amounts of water in their stems or leaves are called succulents.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2"/>
          <p:cNvGrpSpPr>
            <a:grpSpLocks/>
          </p:cNvGrpSpPr>
          <p:nvPr/>
        </p:nvGrpSpPr>
        <p:grpSpPr bwMode="auto">
          <a:xfrm>
            <a:off x="284163" y="1793875"/>
            <a:ext cx="8555037" cy="4332288"/>
            <a:chOff x="179" y="1130"/>
            <a:chExt cx="5389" cy="2729"/>
          </a:xfrm>
        </p:grpSpPr>
        <p:pic>
          <p:nvPicPr>
            <p:cNvPr id="47109" name="Picture 48" descr="35_17-PrimaryStemTissues-U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046"/>
            <a:stretch>
              <a:fillRect/>
            </a:stretch>
          </p:blipFill>
          <p:spPr bwMode="auto">
            <a:xfrm>
              <a:off x="179" y="1130"/>
              <a:ext cx="5389" cy="2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0" name="Text Box 49"/>
            <p:cNvSpPr txBox="1">
              <a:spLocks noChangeArrowheads="1"/>
            </p:cNvSpPr>
            <p:nvPr/>
          </p:nvSpPr>
          <p:spPr bwMode="auto">
            <a:xfrm>
              <a:off x="908" y="1193"/>
              <a:ext cx="317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000" b="1"/>
                <a:t>Phloem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47111" name="Text Box 50"/>
            <p:cNvSpPr txBox="1">
              <a:spLocks noChangeArrowheads="1"/>
            </p:cNvSpPr>
            <p:nvPr/>
          </p:nvSpPr>
          <p:spPr bwMode="auto">
            <a:xfrm>
              <a:off x="1320" y="1193"/>
              <a:ext cx="273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000" b="1"/>
                <a:t>Xylem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47112" name="Text Box 51"/>
            <p:cNvSpPr txBox="1">
              <a:spLocks noChangeArrowheads="1"/>
            </p:cNvSpPr>
            <p:nvPr/>
          </p:nvSpPr>
          <p:spPr bwMode="auto">
            <a:xfrm>
              <a:off x="240" y="1425"/>
              <a:ext cx="61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000" b="1"/>
                <a:t>Sclerenchyma</a:t>
              </a:r>
            </a:p>
            <a:p>
              <a:pPr marL="457200" indent="-457200">
                <a:buFont typeface="Arial" charset="0"/>
                <a:buNone/>
              </a:pPr>
              <a:r>
                <a:rPr lang="en-US" sz="1000" b="1"/>
                <a:t>(fiber cells)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47113" name="Text Box 52"/>
            <p:cNvSpPr txBox="1">
              <a:spLocks noChangeArrowheads="1"/>
            </p:cNvSpPr>
            <p:nvPr/>
          </p:nvSpPr>
          <p:spPr bwMode="auto">
            <a:xfrm>
              <a:off x="2212" y="1452"/>
              <a:ext cx="569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000" b="1"/>
                <a:t>Ground tissue</a:t>
              </a:r>
            </a:p>
            <a:p>
              <a:pPr marL="457200" indent="-457200">
                <a:buFont typeface="Arial" charset="0"/>
                <a:buNone/>
              </a:pPr>
              <a:r>
                <a:rPr lang="en-US" sz="1000" b="1"/>
                <a:t>connecting</a:t>
              </a:r>
            </a:p>
            <a:p>
              <a:pPr marL="457200" indent="-457200">
                <a:buFont typeface="Arial" charset="0"/>
                <a:buNone/>
              </a:pPr>
              <a:r>
                <a:rPr lang="en-US" sz="1000" b="1"/>
                <a:t>pith to cortex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47114" name="Line 53"/>
            <p:cNvSpPr>
              <a:spLocks noChangeShapeType="1"/>
            </p:cNvSpPr>
            <p:nvPr/>
          </p:nvSpPr>
          <p:spPr bwMode="auto">
            <a:xfrm>
              <a:off x="486" y="1625"/>
              <a:ext cx="248" cy="3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7115" name="Line 54"/>
            <p:cNvSpPr>
              <a:spLocks noChangeShapeType="1"/>
            </p:cNvSpPr>
            <p:nvPr/>
          </p:nvSpPr>
          <p:spPr bwMode="auto">
            <a:xfrm flipH="1">
              <a:off x="798" y="1289"/>
              <a:ext cx="248" cy="7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7116" name="Line 55"/>
            <p:cNvSpPr>
              <a:spLocks noChangeShapeType="1"/>
            </p:cNvSpPr>
            <p:nvPr/>
          </p:nvSpPr>
          <p:spPr bwMode="auto">
            <a:xfrm flipH="1">
              <a:off x="882" y="1293"/>
              <a:ext cx="552" cy="7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7117" name="Line 56"/>
            <p:cNvSpPr>
              <a:spLocks noChangeShapeType="1"/>
            </p:cNvSpPr>
            <p:nvPr/>
          </p:nvSpPr>
          <p:spPr bwMode="auto">
            <a:xfrm flipH="1">
              <a:off x="2162" y="1745"/>
              <a:ext cx="292" cy="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7118" name="Text Box 57"/>
            <p:cNvSpPr txBox="1">
              <a:spLocks noChangeArrowheads="1"/>
            </p:cNvSpPr>
            <p:nvPr/>
          </p:nvSpPr>
          <p:spPr bwMode="auto">
            <a:xfrm>
              <a:off x="2428" y="2661"/>
              <a:ext cx="189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000" b="1"/>
                <a:t>Pith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47119" name="Line 58"/>
            <p:cNvSpPr>
              <a:spLocks noChangeShapeType="1"/>
            </p:cNvSpPr>
            <p:nvPr/>
          </p:nvSpPr>
          <p:spPr bwMode="auto">
            <a:xfrm>
              <a:off x="1506" y="2693"/>
              <a:ext cx="8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7120" name="Text Box 59"/>
            <p:cNvSpPr txBox="1">
              <a:spLocks noChangeArrowheads="1"/>
            </p:cNvSpPr>
            <p:nvPr/>
          </p:nvSpPr>
          <p:spPr bwMode="auto">
            <a:xfrm>
              <a:off x="2032" y="3221"/>
              <a:ext cx="305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000" b="1"/>
                <a:t>Cortex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47121" name="Line 60"/>
            <p:cNvSpPr>
              <a:spLocks noChangeShapeType="1"/>
            </p:cNvSpPr>
            <p:nvPr/>
          </p:nvSpPr>
          <p:spPr bwMode="auto">
            <a:xfrm>
              <a:off x="1702" y="3193"/>
              <a:ext cx="308" cy="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7122" name="Text Box 61"/>
            <p:cNvSpPr txBox="1">
              <a:spLocks noChangeArrowheads="1"/>
            </p:cNvSpPr>
            <p:nvPr/>
          </p:nvSpPr>
          <p:spPr bwMode="auto">
            <a:xfrm>
              <a:off x="1792" y="3565"/>
              <a:ext cx="233" cy="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000" b="1"/>
                <a:t>1 mm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47123" name="Line 62"/>
            <p:cNvSpPr>
              <a:spLocks noChangeShapeType="1"/>
            </p:cNvSpPr>
            <p:nvPr/>
          </p:nvSpPr>
          <p:spPr bwMode="auto">
            <a:xfrm>
              <a:off x="1658" y="3489"/>
              <a:ext cx="0" cy="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7124" name="Line 63"/>
            <p:cNvSpPr>
              <a:spLocks noChangeShapeType="1"/>
            </p:cNvSpPr>
            <p:nvPr/>
          </p:nvSpPr>
          <p:spPr bwMode="auto">
            <a:xfrm>
              <a:off x="2150" y="3489"/>
              <a:ext cx="0" cy="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7125" name="Line 64"/>
            <p:cNvSpPr>
              <a:spLocks noChangeShapeType="1"/>
            </p:cNvSpPr>
            <p:nvPr/>
          </p:nvSpPr>
          <p:spPr bwMode="auto">
            <a:xfrm>
              <a:off x="1658" y="3525"/>
              <a:ext cx="4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7126" name="Text Box 65"/>
            <p:cNvSpPr txBox="1">
              <a:spLocks noChangeArrowheads="1"/>
            </p:cNvSpPr>
            <p:nvPr/>
          </p:nvSpPr>
          <p:spPr bwMode="auto">
            <a:xfrm>
              <a:off x="240" y="3245"/>
              <a:ext cx="413" cy="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000" b="1"/>
                <a:t>Epidermis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47127" name="Text Box 66"/>
            <p:cNvSpPr txBox="1">
              <a:spLocks noChangeArrowheads="1"/>
            </p:cNvSpPr>
            <p:nvPr/>
          </p:nvSpPr>
          <p:spPr bwMode="auto">
            <a:xfrm>
              <a:off x="756" y="3345"/>
              <a:ext cx="37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000" b="1"/>
                <a:t>Vascular</a:t>
              </a:r>
            </a:p>
            <a:p>
              <a:pPr marL="457200" indent="-457200">
                <a:buFont typeface="Arial" charset="0"/>
                <a:buNone/>
              </a:pPr>
              <a:r>
                <a:rPr lang="en-US" sz="1000" b="1"/>
                <a:t>bundle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47128" name="Text Box 67"/>
            <p:cNvSpPr txBox="1">
              <a:spLocks noChangeArrowheads="1"/>
            </p:cNvSpPr>
            <p:nvPr/>
          </p:nvSpPr>
          <p:spPr bwMode="auto">
            <a:xfrm>
              <a:off x="328" y="3689"/>
              <a:ext cx="2117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000" b="1"/>
                <a:t>Cross section of stem with vascular bundles forming</a:t>
              </a:r>
            </a:p>
            <a:p>
              <a:pPr marL="457200" indent="-457200">
                <a:buFont typeface="Arial" charset="0"/>
                <a:buNone/>
              </a:pPr>
              <a:r>
                <a:rPr lang="en-US" sz="1000" b="1"/>
                <a:t>a ring (typical of eudicots)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47129" name="Text Box 68"/>
            <p:cNvSpPr txBox="1">
              <a:spLocks noChangeArrowheads="1"/>
            </p:cNvSpPr>
            <p:nvPr/>
          </p:nvSpPr>
          <p:spPr bwMode="auto">
            <a:xfrm>
              <a:off x="208" y="3689"/>
              <a:ext cx="141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000" b="1"/>
                <a:t>(a)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47130" name="Text Box 69"/>
            <p:cNvSpPr txBox="1">
              <a:spLocks noChangeArrowheads="1"/>
            </p:cNvSpPr>
            <p:nvPr/>
          </p:nvSpPr>
          <p:spPr bwMode="auto">
            <a:xfrm>
              <a:off x="2656" y="2977"/>
              <a:ext cx="37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 algn="ctr">
                <a:lnSpc>
                  <a:spcPct val="80000"/>
                </a:lnSpc>
                <a:buFont typeface="Arial" charset="0"/>
                <a:buNone/>
              </a:pPr>
              <a:r>
                <a:rPr lang="en-US" sz="1000" b="1"/>
                <a:t>Key</a:t>
              </a:r>
            </a:p>
            <a:p>
              <a:pPr marL="457200" indent="-457200" algn="ctr">
                <a:lnSpc>
                  <a:spcPct val="110000"/>
                </a:lnSpc>
                <a:buFont typeface="Arial" charset="0"/>
                <a:buNone/>
              </a:pPr>
              <a:r>
                <a:rPr lang="en-US" sz="1000" b="1"/>
                <a:t>to labels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47131" name="Line 70"/>
            <p:cNvSpPr>
              <a:spLocks noChangeShapeType="1"/>
            </p:cNvSpPr>
            <p:nvPr/>
          </p:nvSpPr>
          <p:spPr bwMode="auto">
            <a:xfrm flipH="1">
              <a:off x="434" y="2977"/>
              <a:ext cx="196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7132" name="AutoShape 71"/>
            <p:cNvSpPr>
              <a:spLocks/>
            </p:cNvSpPr>
            <p:nvPr/>
          </p:nvSpPr>
          <p:spPr bwMode="auto">
            <a:xfrm rot="3913041">
              <a:off x="773" y="2671"/>
              <a:ext cx="59" cy="300"/>
            </a:xfrm>
            <a:prstGeom prst="rightBrace">
              <a:avLst>
                <a:gd name="adj1" fmla="val 278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3" name="Line 72"/>
            <p:cNvSpPr>
              <a:spLocks noChangeShapeType="1"/>
            </p:cNvSpPr>
            <p:nvPr/>
          </p:nvSpPr>
          <p:spPr bwMode="auto">
            <a:xfrm>
              <a:off x="810" y="2841"/>
              <a:ext cx="116" cy="4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7134" name="Text Box 73"/>
            <p:cNvSpPr txBox="1">
              <a:spLocks noChangeArrowheads="1"/>
            </p:cNvSpPr>
            <p:nvPr/>
          </p:nvSpPr>
          <p:spPr bwMode="auto">
            <a:xfrm>
              <a:off x="2800" y="3285"/>
              <a:ext cx="305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000" b="1"/>
                <a:t>Dermal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47135" name="Text Box 74"/>
            <p:cNvSpPr txBox="1">
              <a:spLocks noChangeArrowheads="1"/>
            </p:cNvSpPr>
            <p:nvPr/>
          </p:nvSpPr>
          <p:spPr bwMode="auto">
            <a:xfrm>
              <a:off x="2800" y="3413"/>
              <a:ext cx="305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000" b="1"/>
                <a:t>Ground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47136" name="Text Box 75"/>
            <p:cNvSpPr txBox="1">
              <a:spLocks noChangeArrowheads="1"/>
            </p:cNvSpPr>
            <p:nvPr/>
          </p:nvSpPr>
          <p:spPr bwMode="auto">
            <a:xfrm>
              <a:off x="2800" y="3549"/>
              <a:ext cx="381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000" b="1"/>
                <a:t>Vascular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47137" name="Text Box 76"/>
            <p:cNvSpPr txBox="1">
              <a:spLocks noChangeArrowheads="1"/>
            </p:cNvSpPr>
            <p:nvPr/>
          </p:nvSpPr>
          <p:spPr bwMode="auto">
            <a:xfrm>
              <a:off x="3264" y="3689"/>
              <a:ext cx="2157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000" b="1"/>
                <a:t>Cross section of stem with scattered vascular bundles</a:t>
              </a:r>
            </a:p>
            <a:p>
              <a:pPr marL="457200" indent="-457200">
                <a:buFont typeface="Arial" charset="0"/>
                <a:buNone/>
              </a:pPr>
              <a:r>
                <a:rPr lang="en-US" sz="1000" b="1"/>
                <a:t>(typical of monocots)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47138" name="Text Box 77"/>
            <p:cNvSpPr txBox="1">
              <a:spLocks noChangeArrowheads="1"/>
            </p:cNvSpPr>
            <p:nvPr/>
          </p:nvSpPr>
          <p:spPr bwMode="auto">
            <a:xfrm>
              <a:off x="3144" y="3689"/>
              <a:ext cx="141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000" b="1"/>
                <a:t>(b)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47139" name="Text Box 78"/>
            <p:cNvSpPr txBox="1">
              <a:spLocks noChangeArrowheads="1"/>
            </p:cNvSpPr>
            <p:nvPr/>
          </p:nvSpPr>
          <p:spPr bwMode="auto">
            <a:xfrm>
              <a:off x="5260" y="3565"/>
              <a:ext cx="233" cy="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000" b="1"/>
                <a:t>1 mm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47140" name="Line 79"/>
            <p:cNvSpPr>
              <a:spLocks noChangeShapeType="1"/>
            </p:cNvSpPr>
            <p:nvPr/>
          </p:nvSpPr>
          <p:spPr bwMode="auto">
            <a:xfrm>
              <a:off x="5218" y="3489"/>
              <a:ext cx="0" cy="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7141" name="Line 80"/>
            <p:cNvSpPr>
              <a:spLocks noChangeShapeType="1"/>
            </p:cNvSpPr>
            <p:nvPr/>
          </p:nvSpPr>
          <p:spPr bwMode="auto">
            <a:xfrm>
              <a:off x="5526" y="3489"/>
              <a:ext cx="0" cy="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7142" name="Line 81"/>
            <p:cNvSpPr>
              <a:spLocks noChangeShapeType="1"/>
            </p:cNvSpPr>
            <p:nvPr/>
          </p:nvSpPr>
          <p:spPr bwMode="auto">
            <a:xfrm>
              <a:off x="5214" y="3525"/>
              <a:ext cx="3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7143" name="Text Box 82"/>
            <p:cNvSpPr txBox="1">
              <a:spLocks noChangeArrowheads="1"/>
            </p:cNvSpPr>
            <p:nvPr/>
          </p:nvSpPr>
          <p:spPr bwMode="auto">
            <a:xfrm>
              <a:off x="3160" y="2669"/>
              <a:ext cx="413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000" b="1"/>
                <a:t>Epidermis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47144" name="Text Box 83"/>
            <p:cNvSpPr txBox="1">
              <a:spLocks noChangeArrowheads="1"/>
            </p:cNvSpPr>
            <p:nvPr/>
          </p:nvSpPr>
          <p:spPr bwMode="auto">
            <a:xfrm>
              <a:off x="3736" y="3217"/>
              <a:ext cx="37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000" b="1"/>
                <a:t>Vascular</a:t>
              </a:r>
            </a:p>
            <a:p>
              <a:pPr marL="457200" indent="-457200">
                <a:buFont typeface="Arial" charset="0"/>
                <a:buNone/>
              </a:pPr>
              <a:r>
                <a:rPr lang="en-US" sz="1000" b="1"/>
                <a:t>bundles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47145" name="Line 84"/>
            <p:cNvSpPr>
              <a:spLocks noChangeShapeType="1"/>
            </p:cNvSpPr>
            <p:nvPr/>
          </p:nvSpPr>
          <p:spPr bwMode="auto">
            <a:xfrm>
              <a:off x="3590" y="2709"/>
              <a:ext cx="208" cy="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7146" name="Line 85"/>
            <p:cNvSpPr>
              <a:spLocks noChangeShapeType="1"/>
            </p:cNvSpPr>
            <p:nvPr/>
          </p:nvSpPr>
          <p:spPr bwMode="auto">
            <a:xfrm flipH="1">
              <a:off x="4110" y="3225"/>
              <a:ext cx="544" cy="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7147" name="Line 86"/>
            <p:cNvSpPr>
              <a:spLocks noChangeShapeType="1"/>
            </p:cNvSpPr>
            <p:nvPr/>
          </p:nvSpPr>
          <p:spPr bwMode="auto">
            <a:xfrm flipH="1">
              <a:off x="4114" y="2761"/>
              <a:ext cx="72" cy="5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47148" name="AutoShape 87"/>
            <p:cNvSpPr>
              <a:spLocks/>
            </p:cNvSpPr>
            <p:nvPr/>
          </p:nvSpPr>
          <p:spPr bwMode="auto">
            <a:xfrm rot="4113136">
              <a:off x="4163" y="2685"/>
              <a:ext cx="27" cy="132"/>
            </a:xfrm>
            <a:prstGeom prst="rightBrace">
              <a:avLst>
                <a:gd name="adj1" fmla="val 40741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9" name="AutoShape 88"/>
            <p:cNvSpPr>
              <a:spLocks/>
            </p:cNvSpPr>
            <p:nvPr/>
          </p:nvSpPr>
          <p:spPr bwMode="auto">
            <a:xfrm rot="241174">
              <a:off x="4654" y="3181"/>
              <a:ext cx="27" cy="84"/>
            </a:xfrm>
            <a:prstGeom prst="leftBrace">
              <a:avLst>
                <a:gd name="adj1" fmla="val 25926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0" name="Text Box 89"/>
            <p:cNvSpPr txBox="1">
              <a:spLocks noChangeArrowheads="1"/>
            </p:cNvSpPr>
            <p:nvPr/>
          </p:nvSpPr>
          <p:spPr bwMode="auto">
            <a:xfrm>
              <a:off x="3744" y="1405"/>
              <a:ext cx="30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457200" indent="-457200">
                <a:lnSpc>
                  <a:spcPct val="80000"/>
                </a:lnSpc>
                <a:buFont typeface="Arial" charset="0"/>
                <a:buNone/>
              </a:pPr>
              <a:r>
                <a:rPr lang="en-US" sz="1000" b="1"/>
                <a:t>Ground</a:t>
              </a:r>
            </a:p>
            <a:p>
              <a:pPr marL="457200" indent="-457200">
                <a:buFont typeface="Arial" charset="0"/>
                <a:buNone/>
              </a:pPr>
              <a:r>
                <a:rPr lang="en-US" sz="1000" b="1"/>
                <a:t>tissue</a:t>
              </a:r>
              <a:endParaRPr lang="en-US" sz="1000" b="1">
                <a:solidFill>
                  <a:srgbClr val="563A84"/>
                </a:solidFill>
              </a:endParaRPr>
            </a:p>
          </p:txBody>
        </p:sp>
        <p:sp>
          <p:nvSpPr>
            <p:cNvPr id="47151" name="Line 90"/>
            <p:cNvSpPr>
              <a:spLocks noChangeShapeType="1"/>
            </p:cNvSpPr>
            <p:nvPr/>
          </p:nvSpPr>
          <p:spPr bwMode="auto">
            <a:xfrm>
              <a:off x="3894" y="1597"/>
              <a:ext cx="680" cy="8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MY"/>
            </a:p>
          </p:txBody>
        </p:sp>
      </p:grpSp>
      <p:sp>
        <p:nvSpPr>
          <p:cNvPr id="47107" name="Rectangle 91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534400" cy="1555750"/>
          </a:xfrm>
          <a:noFill/>
        </p:spPr>
        <p:txBody>
          <a:bodyPr/>
          <a:lstStyle/>
          <a:p>
            <a:pPr marL="350838" indent="-350838" eaLnBrk="1" hangingPunct="1"/>
            <a:r>
              <a:rPr lang="en-US" sz="2400" smtClean="0"/>
              <a:t>In most monocot stems, the vascular bundles are scattered throughout the ground tissue, rather than forming a ring</a:t>
            </a:r>
          </a:p>
        </p:txBody>
      </p:sp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0" y="0"/>
            <a:ext cx="89916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Plant Growth - 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2000"/>
          </a:blip>
          <a:srcRect/>
          <a:stretch>
            <a:fillRect/>
          </a:stretch>
        </p:blipFill>
        <p:spPr bwMode="auto">
          <a:xfrm>
            <a:off x="0" y="798513"/>
            <a:ext cx="9144000" cy="6059487"/>
          </a:xfrm>
          <a:prstGeom prst="rect">
            <a:avLst/>
          </a:prstGeom>
          <a:noFill/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523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" pitchFamily="1" charset="0"/>
              </a:rPr>
              <a:t>Typical Stem Cross Section (Dicot Stem)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6350000" y="396875"/>
            <a:ext cx="27162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i="1" u="sng">
                <a:latin typeface="Times" pitchFamily="1" charset="0"/>
              </a:rPr>
              <a:t>Helianthus</a:t>
            </a:r>
            <a:r>
              <a:rPr lang="en-US" sz="2400" b="1" i="1">
                <a:latin typeface="Times" pitchFamily="1" charset="0"/>
              </a:rPr>
              <a:t> annuus</a:t>
            </a:r>
            <a:r>
              <a:rPr lang="en-US" sz="2400">
                <a:latin typeface="Times" pitchFamily="1" charset="0"/>
              </a:rPr>
              <a:t>-</a:t>
            </a:r>
          </a:p>
          <a:p>
            <a:pPr eaLnBrk="0" hangingPunct="0"/>
            <a:r>
              <a:rPr lang="en-US" sz="2400">
                <a:latin typeface="Times" pitchFamily="1" charset="0"/>
              </a:rPr>
              <a:t>sun flower   annual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4479925" y="4403725"/>
            <a:ext cx="67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" pitchFamily="1" charset="0"/>
              </a:rPr>
              <a:t>Pith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2895600" y="2803525"/>
            <a:ext cx="3417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" pitchFamily="1" charset="0"/>
              </a:rPr>
              <a:t>A ring of vascular bundles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69925" y="1127125"/>
            <a:ext cx="2225675" cy="457200"/>
            <a:chOff x="422" y="710"/>
            <a:chExt cx="1402" cy="288"/>
          </a:xfrm>
        </p:grpSpPr>
        <p:sp>
          <p:nvSpPr>
            <p:cNvPr id="91144" name="Text Box 8"/>
            <p:cNvSpPr txBox="1">
              <a:spLocks noChangeArrowheads="1"/>
            </p:cNvSpPr>
            <p:nvPr/>
          </p:nvSpPr>
          <p:spPr bwMode="auto">
            <a:xfrm>
              <a:off x="422" y="710"/>
              <a:ext cx="90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latin typeface="Times" pitchFamily="1" charset="0"/>
                </a:rPr>
                <a:t>Epidermis</a:t>
              </a:r>
            </a:p>
          </p:txBody>
        </p:sp>
        <p:sp>
          <p:nvSpPr>
            <p:cNvPr id="91145" name="Line 9"/>
            <p:cNvSpPr>
              <a:spLocks noChangeShapeType="1"/>
            </p:cNvSpPr>
            <p:nvPr/>
          </p:nvSpPr>
          <p:spPr bwMode="auto">
            <a:xfrm>
              <a:off x="1296" y="864"/>
              <a:ext cx="528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MY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65125" y="2117725"/>
            <a:ext cx="1692275" cy="457200"/>
            <a:chOff x="230" y="1334"/>
            <a:chExt cx="1066" cy="288"/>
          </a:xfrm>
        </p:grpSpPr>
        <p:sp>
          <p:nvSpPr>
            <p:cNvPr id="91147" name="Text Box 11"/>
            <p:cNvSpPr txBox="1">
              <a:spLocks noChangeArrowheads="1"/>
            </p:cNvSpPr>
            <p:nvPr/>
          </p:nvSpPr>
          <p:spPr bwMode="auto">
            <a:xfrm>
              <a:off x="230" y="1334"/>
              <a:ext cx="63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latin typeface="Times" pitchFamily="1" charset="0"/>
                </a:rPr>
                <a:t>Cortex</a:t>
              </a:r>
            </a:p>
          </p:txBody>
        </p:sp>
        <p:sp>
          <p:nvSpPr>
            <p:cNvPr id="91148" name="Line 12"/>
            <p:cNvSpPr>
              <a:spLocks noChangeShapeType="1"/>
            </p:cNvSpPr>
            <p:nvPr/>
          </p:nvSpPr>
          <p:spPr bwMode="auto">
            <a:xfrm>
              <a:off x="864" y="1488"/>
              <a:ext cx="432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MY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1" grpId="0" build="p" autoUpdateAnimBg="0"/>
      <p:bldP spid="91142" grpId="0" build="p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>
            <a:lum bright="-16000" contrast="42000"/>
          </a:blip>
          <a:srcRect/>
          <a:stretch>
            <a:fillRect/>
          </a:stretch>
        </p:blipFill>
        <p:spPr bwMode="auto">
          <a:xfrm>
            <a:off x="0" y="0"/>
            <a:ext cx="4679950" cy="685800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114800" y="60325"/>
            <a:ext cx="4800600" cy="822325"/>
            <a:chOff x="2592" y="38"/>
            <a:chExt cx="3024" cy="518"/>
          </a:xfrm>
        </p:grpSpPr>
        <p:sp>
          <p:nvSpPr>
            <p:cNvPr id="93188" name="Text Box 4"/>
            <p:cNvSpPr txBox="1">
              <a:spLocks noChangeArrowheads="1"/>
            </p:cNvSpPr>
            <p:nvPr/>
          </p:nvSpPr>
          <p:spPr bwMode="auto">
            <a:xfrm>
              <a:off x="3062" y="38"/>
              <a:ext cx="2554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latin typeface="Times" pitchFamily="1" charset="0"/>
                </a:rPr>
                <a:t>Epidermis</a:t>
              </a:r>
            </a:p>
            <a:p>
              <a:pPr algn="r" eaLnBrk="0" hangingPunct="0"/>
              <a:r>
                <a:rPr lang="en-US" sz="2400">
                  <a:latin typeface="Times" pitchFamily="1" charset="0"/>
                </a:rPr>
                <a:t> - window, reduce water loss</a:t>
              </a:r>
            </a:p>
          </p:txBody>
        </p:sp>
        <p:sp>
          <p:nvSpPr>
            <p:cNvPr id="93189" name="Line 5"/>
            <p:cNvSpPr>
              <a:spLocks noChangeShapeType="1"/>
            </p:cNvSpPr>
            <p:nvPr/>
          </p:nvSpPr>
          <p:spPr bwMode="auto">
            <a:xfrm flipH="1">
              <a:off x="2592" y="144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MY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962400" y="762000"/>
            <a:ext cx="4968875" cy="822325"/>
            <a:chOff x="2496" y="480"/>
            <a:chExt cx="3130" cy="518"/>
          </a:xfrm>
        </p:grpSpPr>
        <p:sp>
          <p:nvSpPr>
            <p:cNvPr id="93191" name="Text Box 7"/>
            <p:cNvSpPr txBox="1">
              <a:spLocks noChangeArrowheads="1"/>
            </p:cNvSpPr>
            <p:nvPr/>
          </p:nvSpPr>
          <p:spPr bwMode="auto">
            <a:xfrm>
              <a:off x="3072" y="480"/>
              <a:ext cx="2554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latin typeface="Times" pitchFamily="1" charset="0"/>
                </a:rPr>
                <a:t>Cortex Collenchyma</a:t>
              </a:r>
            </a:p>
            <a:p>
              <a:pPr algn="r" eaLnBrk="0" hangingPunct="0"/>
              <a:r>
                <a:rPr lang="en-US" sz="2400">
                  <a:latin typeface="Times" pitchFamily="1" charset="0"/>
                </a:rPr>
                <a:t>- extensible support</a:t>
              </a:r>
            </a:p>
          </p:txBody>
        </p:sp>
        <p:sp>
          <p:nvSpPr>
            <p:cNvPr id="93192" name="Line 8"/>
            <p:cNvSpPr>
              <a:spLocks noChangeShapeType="1"/>
            </p:cNvSpPr>
            <p:nvPr/>
          </p:nvSpPr>
          <p:spPr bwMode="auto">
            <a:xfrm flipH="1" flipV="1">
              <a:off x="2496" y="576"/>
              <a:ext cx="576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MY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810000" y="1295400"/>
            <a:ext cx="5121275" cy="974725"/>
            <a:chOff x="2400" y="816"/>
            <a:chExt cx="3226" cy="614"/>
          </a:xfrm>
        </p:grpSpPr>
        <p:sp>
          <p:nvSpPr>
            <p:cNvPr id="93194" name="Text Box 10"/>
            <p:cNvSpPr txBox="1">
              <a:spLocks noChangeArrowheads="1"/>
            </p:cNvSpPr>
            <p:nvPr/>
          </p:nvSpPr>
          <p:spPr bwMode="auto">
            <a:xfrm>
              <a:off x="3072" y="912"/>
              <a:ext cx="2554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latin typeface="Times" pitchFamily="1" charset="0"/>
                </a:rPr>
                <a:t>Cortex Parenchyma</a:t>
              </a:r>
            </a:p>
            <a:p>
              <a:pPr algn="r" eaLnBrk="0" hangingPunct="0"/>
              <a:r>
                <a:rPr lang="en-US" sz="2400">
                  <a:latin typeface="Times" pitchFamily="1" charset="0"/>
                </a:rPr>
                <a:t>- photosynthesis, etc.</a:t>
              </a:r>
            </a:p>
          </p:txBody>
        </p:sp>
        <p:sp>
          <p:nvSpPr>
            <p:cNvPr id="93195" name="Line 11"/>
            <p:cNvSpPr>
              <a:spLocks noChangeShapeType="1"/>
            </p:cNvSpPr>
            <p:nvPr/>
          </p:nvSpPr>
          <p:spPr bwMode="auto">
            <a:xfrm flipH="1" flipV="1">
              <a:off x="2400" y="816"/>
              <a:ext cx="672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MY"/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038600" y="2225675"/>
            <a:ext cx="4892675" cy="457200"/>
            <a:chOff x="2544" y="1402"/>
            <a:chExt cx="3082" cy="288"/>
          </a:xfrm>
        </p:grpSpPr>
        <p:sp>
          <p:nvSpPr>
            <p:cNvPr id="93197" name="Text Box 13"/>
            <p:cNvSpPr txBox="1">
              <a:spLocks noChangeArrowheads="1"/>
            </p:cNvSpPr>
            <p:nvPr/>
          </p:nvSpPr>
          <p:spPr bwMode="auto">
            <a:xfrm>
              <a:off x="3072" y="1402"/>
              <a:ext cx="255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latin typeface="Times" pitchFamily="1" charset="0"/>
                </a:rPr>
                <a:t>Fibers- rigid support</a:t>
              </a:r>
            </a:p>
          </p:txBody>
        </p:sp>
        <p:sp>
          <p:nvSpPr>
            <p:cNvPr id="93198" name="Line 14"/>
            <p:cNvSpPr>
              <a:spLocks noChangeShapeType="1"/>
            </p:cNvSpPr>
            <p:nvPr/>
          </p:nvSpPr>
          <p:spPr bwMode="auto">
            <a:xfrm flipH="1">
              <a:off x="2544" y="1536"/>
              <a:ext cx="5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MY"/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733800" y="2835275"/>
            <a:ext cx="5197475" cy="1187450"/>
            <a:chOff x="2352" y="1786"/>
            <a:chExt cx="3274" cy="748"/>
          </a:xfrm>
        </p:grpSpPr>
        <p:sp>
          <p:nvSpPr>
            <p:cNvPr id="93200" name="Text Box 16"/>
            <p:cNvSpPr txBox="1">
              <a:spLocks noChangeArrowheads="1"/>
            </p:cNvSpPr>
            <p:nvPr/>
          </p:nvSpPr>
          <p:spPr bwMode="auto">
            <a:xfrm>
              <a:off x="3072" y="1786"/>
              <a:ext cx="2554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latin typeface="Times" pitchFamily="1" charset="0"/>
                </a:rPr>
                <a:t>Functional Phloem</a:t>
              </a:r>
            </a:p>
            <a:p>
              <a:pPr algn="r" eaLnBrk="0" hangingPunct="0"/>
              <a:r>
                <a:rPr lang="en-US" sz="2400">
                  <a:latin typeface="Times" pitchFamily="1" charset="0"/>
                </a:rPr>
                <a:t>- conduct sugars etc. away from leaf to rest of plant</a:t>
              </a:r>
            </a:p>
          </p:txBody>
        </p:sp>
        <p:sp>
          <p:nvSpPr>
            <p:cNvPr id="93201" name="Line 17"/>
            <p:cNvSpPr>
              <a:spLocks noChangeShapeType="1"/>
            </p:cNvSpPr>
            <p:nvPr/>
          </p:nvSpPr>
          <p:spPr bwMode="auto">
            <a:xfrm flipH="1">
              <a:off x="2352" y="1920"/>
              <a:ext cx="72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MY"/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2590800" y="3917950"/>
            <a:ext cx="6340475" cy="822325"/>
            <a:chOff x="1632" y="2468"/>
            <a:chExt cx="3994" cy="518"/>
          </a:xfrm>
        </p:grpSpPr>
        <p:sp>
          <p:nvSpPr>
            <p:cNvPr id="93203" name="Text Box 19"/>
            <p:cNvSpPr txBox="1">
              <a:spLocks noChangeArrowheads="1"/>
            </p:cNvSpPr>
            <p:nvPr/>
          </p:nvSpPr>
          <p:spPr bwMode="auto">
            <a:xfrm>
              <a:off x="3072" y="2468"/>
              <a:ext cx="2554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latin typeface="Times" pitchFamily="1" charset="0"/>
                </a:rPr>
                <a:t>Vascular Cambium</a:t>
              </a:r>
            </a:p>
            <a:p>
              <a:pPr algn="r" eaLnBrk="0" hangingPunct="0"/>
              <a:r>
                <a:rPr lang="en-US" sz="2400">
                  <a:latin typeface="Times" pitchFamily="1" charset="0"/>
                </a:rPr>
                <a:t>- adds 2° xylem and 2° phloem</a:t>
              </a:r>
            </a:p>
          </p:txBody>
        </p:sp>
        <p:sp>
          <p:nvSpPr>
            <p:cNvPr id="93204" name="Line 20"/>
            <p:cNvSpPr>
              <a:spLocks noChangeShapeType="1"/>
            </p:cNvSpPr>
            <p:nvPr/>
          </p:nvSpPr>
          <p:spPr bwMode="auto">
            <a:xfrm flipH="1" flipV="1">
              <a:off x="1632" y="2496"/>
              <a:ext cx="144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MY"/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3505200" y="4664075"/>
            <a:ext cx="5426075" cy="1187450"/>
            <a:chOff x="2208" y="2938"/>
            <a:chExt cx="3418" cy="748"/>
          </a:xfrm>
        </p:grpSpPr>
        <p:sp>
          <p:nvSpPr>
            <p:cNvPr id="93206" name="Text Box 22"/>
            <p:cNvSpPr txBox="1">
              <a:spLocks noChangeArrowheads="1"/>
            </p:cNvSpPr>
            <p:nvPr/>
          </p:nvSpPr>
          <p:spPr bwMode="auto">
            <a:xfrm>
              <a:off x="3072" y="2938"/>
              <a:ext cx="2554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latin typeface="Times" pitchFamily="1" charset="0"/>
                </a:rPr>
                <a:t>Xylem</a:t>
              </a:r>
            </a:p>
            <a:p>
              <a:pPr algn="r" eaLnBrk="0" hangingPunct="0">
                <a:buFontTx/>
                <a:buChar char="-"/>
              </a:pPr>
              <a:r>
                <a:rPr lang="en-US" sz="2400">
                  <a:latin typeface="Times" pitchFamily="1" charset="0"/>
                </a:rPr>
                <a:t>conduct water and minerals</a:t>
              </a:r>
              <a:br>
                <a:rPr lang="en-US" sz="2400">
                  <a:latin typeface="Times" pitchFamily="1" charset="0"/>
                </a:rPr>
              </a:br>
              <a:r>
                <a:rPr lang="en-US" sz="2400">
                  <a:latin typeface="Times" pitchFamily="1" charset="0"/>
                </a:rPr>
                <a:t> up from soil</a:t>
              </a:r>
            </a:p>
          </p:txBody>
        </p:sp>
        <p:sp>
          <p:nvSpPr>
            <p:cNvPr id="93207" name="Line 23"/>
            <p:cNvSpPr>
              <a:spLocks noChangeShapeType="1"/>
            </p:cNvSpPr>
            <p:nvPr/>
          </p:nvSpPr>
          <p:spPr bwMode="auto">
            <a:xfrm flipH="1">
              <a:off x="2208" y="3072"/>
              <a:ext cx="864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MY"/>
            </a:p>
          </p:txBody>
        </p:sp>
      </p:grp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3886200" y="5670550"/>
            <a:ext cx="5029200" cy="822325"/>
            <a:chOff x="2448" y="3572"/>
            <a:chExt cx="3168" cy="518"/>
          </a:xfrm>
        </p:grpSpPr>
        <p:sp>
          <p:nvSpPr>
            <p:cNvPr id="93209" name="Text Box 25"/>
            <p:cNvSpPr txBox="1">
              <a:spLocks noChangeArrowheads="1"/>
            </p:cNvSpPr>
            <p:nvPr/>
          </p:nvSpPr>
          <p:spPr bwMode="auto">
            <a:xfrm>
              <a:off x="3062" y="3572"/>
              <a:ext cx="2554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latin typeface="Times" pitchFamily="1" charset="0"/>
                </a:rPr>
                <a:t>Pith</a:t>
              </a:r>
            </a:p>
            <a:p>
              <a:pPr algn="r" eaLnBrk="0" hangingPunct="0">
                <a:buFontTx/>
                <a:buChar char="-"/>
              </a:pPr>
              <a:r>
                <a:rPr lang="en-US" sz="2400">
                  <a:latin typeface="Times" pitchFamily="1" charset="0"/>
                </a:rPr>
                <a:t>water storage, defense?</a:t>
              </a:r>
            </a:p>
          </p:txBody>
        </p:sp>
        <p:sp>
          <p:nvSpPr>
            <p:cNvPr id="93210" name="Line 26"/>
            <p:cNvSpPr>
              <a:spLocks noChangeShapeType="1"/>
            </p:cNvSpPr>
            <p:nvPr/>
          </p:nvSpPr>
          <p:spPr bwMode="auto">
            <a:xfrm flipH="1">
              <a:off x="2448" y="3696"/>
              <a:ext cx="624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MY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Monocot Stem – cross section</a:t>
            </a:r>
          </a:p>
        </p:txBody>
      </p:sp>
      <p:pic>
        <p:nvPicPr>
          <p:cNvPr id="196615" name="Picture 7" descr="monstmlb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2355850"/>
            <a:ext cx="4800600" cy="2587625"/>
          </a:xfrm>
          <a:noFill/>
          <a:ln/>
        </p:spPr>
      </p:pic>
      <p:pic>
        <p:nvPicPr>
          <p:cNvPr id="196617" name="Picture 9" descr="art0026b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34000" y="1219200"/>
            <a:ext cx="3384550" cy="49831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Springwood-Summerwood</a:t>
            </a:r>
          </a:p>
        </p:txBody>
      </p:sp>
      <p:pic>
        <p:nvPicPr>
          <p:cNvPr id="34819" name="Picture 5" descr="spr-summerwoo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295400"/>
            <a:ext cx="5715000" cy="4008438"/>
          </a:xfrm>
          <a:noFill/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6248400" y="1371600"/>
            <a:ext cx="2362200" cy="915988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Cross-sectional view of a 3-year old woody, dicot stem</a:t>
            </a:r>
          </a:p>
        </p:txBody>
      </p:sp>
      <p:sp>
        <p:nvSpPr>
          <p:cNvPr id="34821" name="AutoShape 7"/>
          <p:cNvSpPr>
            <a:spLocks/>
          </p:cNvSpPr>
          <p:nvPr/>
        </p:nvSpPr>
        <p:spPr bwMode="auto">
          <a:xfrm rot="5400000">
            <a:off x="2667000" y="5105400"/>
            <a:ext cx="228600" cy="685800"/>
          </a:xfrm>
          <a:prstGeom prst="rightBrace">
            <a:avLst>
              <a:gd name="adj1" fmla="val 2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AutoShape 8"/>
          <p:cNvSpPr>
            <a:spLocks/>
          </p:cNvSpPr>
          <p:nvPr/>
        </p:nvSpPr>
        <p:spPr bwMode="auto">
          <a:xfrm rot="5400000">
            <a:off x="3238500" y="5219700"/>
            <a:ext cx="304800" cy="533400"/>
          </a:xfrm>
          <a:prstGeom prst="rightBrace">
            <a:avLst>
              <a:gd name="adj1" fmla="val 1458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AutoShape 9"/>
          <p:cNvSpPr>
            <a:spLocks/>
          </p:cNvSpPr>
          <p:nvPr/>
        </p:nvSpPr>
        <p:spPr bwMode="auto">
          <a:xfrm rot="5400000">
            <a:off x="4000500" y="4991100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4" name="AutoShape 10"/>
          <p:cNvSpPr>
            <a:spLocks/>
          </p:cNvSpPr>
          <p:nvPr/>
        </p:nvSpPr>
        <p:spPr bwMode="auto">
          <a:xfrm rot="5400000">
            <a:off x="4762500" y="5143500"/>
            <a:ext cx="304800" cy="685800"/>
          </a:xfrm>
          <a:prstGeom prst="rightBrace">
            <a:avLst>
              <a:gd name="adj1" fmla="val 187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AutoShape 11"/>
          <p:cNvSpPr>
            <a:spLocks/>
          </p:cNvSpPr>
          <p:nvPr/>
        </p:nvSpPr>
        <p:spPr bwMode="auto">
          <a:xfrm rot="5400000">
            <a:off x="5562600" y="5105400"/>
            <a:ext cx="228600" cy="685800"/>
          </a:xfrm>
          <a:prstGeom prst="rightBrace">
            <a:avLst>
              <a:gd name="adj1" fmla="val 2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AutoShape 12"/>
          <p:cNvSpPr>
            <a:spLocks/>
          </p:cNvSpPr>
          <p:nvPr/>
        </p:nvSpPr>
        <p:spPr bwMode="auto">
          <a:xfrm rot="3426229">
            <a:off x="5600700" y="3162300"/>
            <a:ext cx="304800" cy="533400"/>
          </a:xfrm>
          <a:prstGeom prst="rightBrace">
            <a:avLst>
              <a:gd name="adj1" fmla="val 14583"/>
              <a:gd name="adj2" fmla="val 50000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Text Box 13"/>
          <p:cNvSpPr txBox="1">
            <a:spLocks noChangeArrowheads="1"/>
          </p:cNvSpPr>
          <p:nvPr/>
        </p:nvSpPr>
        <p:spPr bwMode="auto">
          <a:xfrm>
            <a:off x="457200" y="5943600"/>
            <a:ext cx="1371600" cy="64135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Springwood yr 1</a:t>
            </a:r>
          </a:p>
        </p:txBody>
      </p:sp>
      <p:sp>
        <p:nvSpPr>
          <p:cNvPr id="34828" name="Text Box 14"/>
          <p:cNvSpPr txBox="1">
            <a:spLocks noChangeArrowheads="1"/>
          </p:cNvSpPr>
          <p:nvPr/>
        </p:nvSpPr>
        <p:spPr bwMode="auto">
          <a:xfrm>
            <a:off x="1905000" y="59436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4829" name="Text Box 15"/>
          <p:cNvSpPr txBox="1">
            <a:spLocks noChangeArrowheads="1"/>
          </p:cNvSpPr>
          <p:nvPr/>
        </p:nvSpPr>
        <p:spPr bwMode="auto">
          <a:xfrm>
            <a:off x="1905000" y="5943600"/>
            <a:ext cx="1600200" cy="64135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Summerwood yr 1</a:t>
            </a:r>
          </a:p>
        </p:txBody>
      </p:sp>
      <p:sp>
        <p:nvSpPr>
          <p:cNvPr id="34830" name="Text Box 16"/>
          <p:cNvSpPr txBox="1">
            <a:spLocks noChangeArrowheads="1"/>
          </p:cNvSpPr>
          <p:nvPr/>
        </p:nvSpPr>
        <p:spPr bwMode="auto">
          <a:xfrm>
            <a:off x="3581400" y="5943600"/>
            <a:ext cx="1371600" cy="64135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Springwood yr 2</a:t>
            </a:r>
          </a:p>
        </p:txBody>
      </p:sp>
      <p:sp>
        <p:nvSpPr>
          <p:cNvPr id="34831" name="Text Box 17"/>
          <p:cNvSpPr txBox="1">
            <a:spLocks noChangeArrowheads="1"/>
          </p:cNvSpPr>
          <p:nvPr/>
        </p:nvSpPr>
        <p:spPr bwMode="auto">
          <a:xfrm>
            <a:off x="5029200" y="5943600"/>
            <a:ext cx="1600200" cy="64135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Summerwood yr 2</a:t>
            </a:r>
          </a:p>
        </p:txBody>
      </p:sp>
      <p:sp>
        <p:nvSpPr>
          <p:cNvPr id="34832" name="Text Box 18"/>
          <p:cNvSpPr txBox="1">
            <a:spLocks noChangeArrowheads="1"/>
          </p:cNvSpPr>
          <p:nvPr/>
        </p:nvSpPr>
        <p:spPr bwMode="auto">
          <a:xfrm>
            <a:off x="6705600" y="5943600"/>
            <a:ext cx="1371600" cy="64135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Springwood yr 3</a:t>
            </a:r>
          </a:p>
        </p:txBody>
      </p:sp>
      <p:sp>
        <p:nvSpPr>
          <p:cNvPr id="34833" name="Text Box 19"/>
          <p:cNvSpPr txBox="1">
            <a:spLocks noChangeArrowheads="1"/>
          </p:cNvSpPr>
          <p:nvPr/>
        </p:nvSpPr>
        <p:spPr bwMode="auto">
          <a:xfrm>
            <a:off x="6477000" y="3657600"/>
            <a:ext cx="1600200" cy="64135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Summerwood yr 3</a:t>
            </a:r>
          </a:p>
        </p:txBody>
      </p:sp>
      <p:sp>
        <p:nvSpPr>
          <p:cNvPr id="34834" name="Line 20"/>
          <p:cNvSpPr>
            <a:spLocks noChangeShapeType="1"/>
          </p:cNvSpPr>
          <p:nvPr/>
        </p:nvSpPr>
        <p:spPr bwMode="auto">
          <a:xfrm flipV="1">
            <a:off x="1143000" y="5486400"/>
            <a:ext cx="1600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MY"/>
          </a:p>
        </p:txBody>
      </p:sp>
      <p:sp>
        <p:nvSpPr>
          <p:cNvPr id="34835" name="Line 21"/>
          <p:cNvSpPr>
            <a:spLocks noChangeShapeType="1"/>
          </p:cNvSpPr>
          <p:nvPr/>
        </p:nvSpPr>
        <p:spPr bwMode="auto">
          <a:xfrm flipV="1">
            <a:off x="2743200" y="55626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MY"/>
          </a:p>
        </p:txBody>
      </p:sp>
      <p:sp>
        <p:nvSpPr>
          <p:cNvPr id="34836" name="Line 22"/>
          <p:cNvSpPr>
            <a:spLocks noChangeShapeType="1"/>
          </p:cNvSpPr>
          <p:nvPr/>
        </p:nvSpPr>
        <p:spPr bwMode="auto">
          <a:xfrm flipH="1" flipV="1">
            <a:off x="4114800" y="5562600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MY"/>
          </a:p>
        </p:txBody>
      </p:sp>
      <p:sp>
        <p:nvSpPr>
          <p:cNvPr id="34837" name="Line 23"/>
          <p:cNvSpPr>
            <a:spLocks noChangeShapeType="1"/>
          </p:cNvSpPr>
          <p:nvPr/>
        </p:nvSpPr>
        <p:spPr bwMode="auto">
          <a:xfrm flipH="1" flipV="1">
            <a:off x="4953000" y="5638800"/>
            <a:ext cx="838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MY"/>
          </a:p>
        </p:txBody>
      </p:sp>
      <p:sp>
        <p:nvSpPr>
          <p:cNvPr id="34838" name="Line 24"/>
          <p:cNvSpPr>
            <a:spLocks noChangeShapeType="1"/>
          </p:cNvSpPr>
          <p:nvPr/>
        </p:nvSpPr>
        <p:spPr bwMode="auto">
          <a:xfrm flipH="1" flipV="1">
            <a:off x="5715000" y="5562600"/>
            <a:ext cx="1676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MY"/>
          </a:p>
        </p:txBody>
      </p:sp>
      <p:sp>
        <p:nvSpPr>
          <p:cNvPr id="34839" name="Line 25"/>
          <p:cNvSpPr>
            <a:spLocks noChangeShapeType="1"/>
          </p:cNvSpPr>
          <p:nvPr/>
        </p:nvSpPr>
        <p:spPr bwMode="auto">
          <a:xfrm flipH="1" flipV="1">
            <a:off x="5791200" y="3505200"/>
            <a:ext cx="685800" cy="457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MY"/>
          </a:p>
        </p:txBody>
      </p:sp>
      <p:sp>
        <p:nvSpPr>
          <p:cNvPr id="34840" name="Text Box 26"/>
          <p:cNvSpPr txBox="1">
            <a:spLocks noChangeArrowheads="1"/>
          </p:cNvSpPr>
          <p:nvPr/>
        </p:nvSpPr>
        <p:spPr bwMode="auto">
          <a:xfrm>
            <a:off x="6477000" y="2743200"/>
            <a:ext cx="1524000" cy="64135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Vascular Cambium</a:t>
            </a:r>
          </a:p>
        </p:txBody>
      </p:sp>
      <p:sp>
        <p:nvSpPr>
          <p:cNvPr id="34841" name="Line 27"/>
          <p:cNvSpPr>
            <a:spLocks noChangeShapeType="1"/>
          </p:cNvSpPr>
          <p:nvPr/>
        </p:nvSpPr>
        <p:spPr bwMode="auto">
          <a:xfrm flipH="1" flipV="1">
            <a:off x="5715000" y="2895600"/>
            <a:ext cx="762000" cy="152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35_21Dendrochronology-U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908"/>
          <a:stretch>
            <a:fillRect/>
          </a:stretch>
        </p:blipFill>
        <p:spPr bwMode="auto">
          <a:xfrm>
            <a:off x="439738" y="914400"/>
            <a:ext cx="8323262" cy="452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450850" y="1149350"/>
            <a:ext cx="2559050" cy="412750"/>
          </a:xfrm>
          <a:prstGeom prst="rect">
            <a:avLst/>
          </a:prstGeom>
          <a:solidFill>
            <a:srgbClr val="FECD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587375" y="1238250"/>
            <a:ext cx="1463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457200" indent="-457200">
              <a:lnSpc>
                <a:spcPct val="80000"/>
              </a:lnSpc>
              <a:buFont typeface="Arial" charset="0"/>
              <a:buNone/>
            </a:pPr>
            <a:r>
              <a:rPr lang="en-US" sz="2400" b="1">
                <a:solidFill>
                  <a:srgbClr val="583F9A"/>
                </a:solidFill>
              </a:rPr>
              <a:t>RESULTS</a:t>
            </a:r>
            <a:endParaRPr lang="en-US" sz="2400" b="1">
              <a:solidFill>
                <a:srgbClr val="563A84"/>
              </a:solidFill>
            </a:endParaRPr>
          </a:p>
        </p:txBody>
      </p:sp>
      <p:sp>
        <p:nvSpPr>
          <p:cNvPr id="44037" name="Text Box 6"/>
          <p:cNvSpPr txBox="1">
            <a:spLocks noChangeArrowheads="1"/>
          </p:cNvSpPr>
          <p:nvPr/>
        </p:nvSpPr>
        <p:spPr bwMode="auto">
          <a:xfrm rot="-5400000">
            <a:off x="47625" y="3067051"/>
            <a:ext cx="1692275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457200" indent="-457200" algn="ctr">
              <a:lnSpc>
                <a:spcPct val="80000"/>
              </a:lnSpc>
              <a:buFont typeface="Arial" charset="0"/>
              <a:buNone/>
            </a:pPr>
            <a:r>
              <a:rPr lang="en-US" sz="2400" b="1"/>
              <a:t>Ring-width</a:t>
            </a:r>
          </a:p>
          <a:p>
            <a:pPr marL="457200" indent="-457200" algn="ctr">
              <a:lnSpc>
                <a:spcPct val="90000"/>
              </a:lnSpc>
              <a:buFont typeface="Arial" charset="0"/>
              <a:buNone/>
            </a:pPr>
            <a:r>
              <a:rPr lang="en-US" sz="2400" b="1"/>
              <a:t>indexes</a:t>
            </a:r>
            <a:endParaRPr lang="en-US" sz="2400" b="1">
              <a:solidFill>
                <a:srgbClr val="563A84"/>
              </a:solidFill>
            </a:endParaRPr>
          </a:p>
        </p:txBody>
      </p:sp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1622425" y="2159000"/>
            <a:ext cx="238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457200" indent="-457200">
              <a:lnSpc>
                <a:spcPct val="80000"/>
              </a:lnSpc>
              <a:buFont typeface="Arial" charset="0"/>
              <a:buNone/>
            </a:pPr>
            <a:r>
              <a:rPr lang="en-US" sz="2400" b="1"/>
              <a:t>2</a:t>
            </a:r>
            <a:endParaRPr lang="en-US" sz="2400" b="1">
              <a:solidFill>
                <a:srgbClr val="563A84"/>
              </a:solidFill>
            </a:endParaRPr>
          </a:p>
        </p:txBody>
      </p:sp>
      <p:sp>
        <p:nvSpPr>
          <p:cNvPr id="44039" name="Text Box 8"/>
          <p:cNvSpPr txBox="1">
            <a:spLocks noChangeArrowheads="1"/>
          </p:cNvSpPr>
          <p:nvPr/>
        </p:nvSpPr>
        <p:spPr bwMode="auto">
          <a:xfrm>
            <a:off x="1368425" y="2724150"/>
            <a:ext cx="45402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457200" indent="-457200">
              <a:lnSpc>
                <a:spcPct val="80000"/>
              </a:lnSpc>
              <a:buFont typeface="Arial" charset="0"/>
              <a:buNone/>
            </a:pPr>
            <a:r>
              <a:rPr lang="en-US" sz="2400" b="1"/>
              <a:t>1.5</a:t>
            </a:r>
            <a:endParaRPr lang="en-US" sz="2400" b="1">
              <a:solidFill>
                <a:srgbClr val="563A84"/>
              </a:solidFill>
            </a:endParaRPr>
          </a:p>
        </p:txBody>
      </p:sp>
      <p:sp>
        <p:nvSpPr>
          <p:cNvPr id="44040" name="Text Box 9"/>
          <p:cNvSpPr txBox="1">
            <a:spLocks noChangeArrowheads="1"/>
          </p:cNvSpPr>
          <p:nvPr/>
        </p:nvSpPr>
        <p:spPr bwMode="auto">
          <a:xfrm>
            <a:off x="1374775" y="3860800"/>
            <a:ext cx="45402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457200" indent="-457200">
              <a:lnSpc>
                <a:spcPct val="80000"/>
              </a:lnSpc>
              <a:buFont typeface="Arial" charset="0"/>
              <a:buNone/>
            </a:pPr>
            <a:r>
              <a:rPr lang="en-US" sz="2400" b="1"/>
              <a:t>0.5</a:t>
            </a:r>
            <a:endParaRPr lang="en-US" sz="2400" b="1">
              <a:solidFill>
                <a:srgbClr val="563A84"/>
              </a:solidFill>
            </a:endParaRPr>
          </a:p>
        </p:txBody>
      </p:sp>
      <p:sp>
        <p:nvSpPr>
          <p:cNvPr id="44041" name="Text Box 10"/>
          <p:cNvSpPr txBox="1">
            <a:spLocks noChangeArrowheads="1"/>
          </p:cNvSpPr>
          <p:nvPr/>
        </p:nvSpPr>
        <p:spPr bwMode="auto">
          <a:xfrm>
            <a:off x="1616075" y="3276600"/>
            <a:ext cx="238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457200" indent="-457200">
              <a:lnSpc>
                <a:spcPct val="80000"/>
              </a:lnSpc>
              <a:buFont typeface="Arial" charset="0"/>
              <a:buNone/>
            </a:pPr>
            <a:r>
              <a:rPr lang="en-US" sz="2400" b="1"/>
              <a:t>1</a:t>
            </a:r>
            <a:endParaRPr lang="en-US" sz="2400" b="1">
              <a:solidFill>
                <a:srgbClr val="563A84"/>
              </a:solidFill>
            </a:endParaRPr>
          </a:p>
        </p:txBody>
      </p:sp>
      <p:sp>
        <p:nvSpPr>
          <p:cNvPr id="44042" name="Text Box 11"/>
          <p:cNvSpPr txBox="1">
            <a:spLocks noChangeArrowheads="1"/>
          </p:cNvSpPr>
          <p:nvPr/>
        </p:nvSpPr>
        <p:spPr bwMode="auto">
          <a:xfrm>
            <a:off x="1628775" y="4425950"/>
            <a:ext cx="238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457200" indent="-457200">
              <a:lnSpc>
                <a:spcPct val="80000"/>
              </a:lnSpc>
              <a:buFont typeface="Arial" charset="0"/>
              <a:buNone/>
            </a:pPr>
            <a:r>
              <a:rPr lang="en-US" sz="2400" b="1"/>
              <a:t>0</a:t>
            </a:r>
            <a:endParaRPr lang="en-US" sz="2400" b="1">
              <a:solidFill>
                <a:srgbClr val="563A84"/>
              </a:solidFill>
            </a:endParaRPr>
          </a:p>
        </p:txBody>
      </p:sp>
      <p:sp>
        <p:nvSpPr>
          <p:cNvPr id="44043" name="Text Box 12"/>
          <p:cNvSpPr txBox="1">
            <a:spLocks noChangeArrowheads="1"/>
          </p:cNvSpPr>
          <p:nvPr/>
        </p:nvSpPr>
        <p:spPr bwMode="auto">
          <a:xfrm>
            <a:off x="2365375" y="4749800"/>
            <a:ext cx="720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457200" indent="-457200">
              <a:lnSpc>
                <a:spcPct val="80000"/>
              </a:lnSpc>
              <a:buFont typeface="Arial" charset="0"/>
              <a:buNone/>
            </a:pPr>
            <a:r>
              <a:rPr lang="en-US" sz="2400" b="1"/>
              <a:t>1600</a:t>
            </a:r>
            <a:endParaRPr lang="en-US" sz="2400" b="1">
              <a:solidFill>
                <a:srgbClr val="563A84"/>
              </a:solidFill>
            </a:endParaRPr>
          </a:p>
        </p:txBody>
      </p:sp>
      <p:sp>
        <p:nvSpPr>
          <p:cNvPr id="44044" name="Text Box 13"/>
          <p:cNvSpPr txBox="1">
            <a:spLocks noChangeArrowheads="1"/>
          </p:cNvSpPr>
          <p:nvPr/>
        </p:nvSpPr>
        <p:spPr bwMode="auto">
          <a:xfrm>
            <a:off x="3590925" y="4749800"/>
            <a:ext cx="720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457200" indent="-457200">
              <a:lnSpc>
                <a:spcPct val="80000"/>
              </a:lnSpc>
              <a:buFont typeface="Arial" charset="0"/>
              <a:buNone/>
            </a:pPr>
            <a:r>
              <a:rPr lang="en-US" sz="2400" b="1"/>
              <a:t>1700</a:t>
            </a:r>
            <a:endParaRPr lang="en-US" sz="2400" b="1">
              <a:solidFill>
                <a:srgbClr val="563A84"/>
              </a:solidFill>
            </a:endParaRPr>
          </a:p>
        </p:txBody>
      </p:sp>
      <p:sp>
        <p:nvSpPr>
          <p:cNvPr id="44045" name="Text Box 14"/>
          <p:cNvSpPr txBox="1">
            <a:spLocks noChangeArrowheads="1"/>
          </p:cNvSpPr>
          <p:nvPr/>
        </p:nvSpPr>
        <p:spPr bwMode="auto">
          <a:xfrm>
            <a:off x="4918075" y="4749800"/>
            <a:ext cx="720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457200" indent="-457200">
              <a:lnSpc>
                <a:spcPct val="80000"/>
              </a:lnSpc>
              <a:buFont typeface="Arial" charset="0"/>
              <a:buNone/>
            </a:pPr>
            <a:r>
              <a:rPr lang="en-US" sz="2400" b="1"/>
              <a:t>1800</a:t>
            </a:r>
            <a:endParaRPr lang="en-US" sz="2400" b="1">
              <a:solidFill>
                <a:srgbClr val="563A84"/>
              </a:solidFill>
            </a:endParaRPr>
          </a:p>
        </p:txBody>
      </p:sp>
      <p:sp>
        <p:nvSpPr>
          <p:cNvPr id="44046" name="Text Box 15"/>
          <p:cNvSpPr txBox="1">
            <a:spLocks noChangeArrowheads="1"/>
          </p:cNvSpPr>
          <p:nvPr/>
        </p:nvSpPr>
        <p:spPr bwMode="auto">
          <a:xfrm>
            <a:off x="6118225" y="4749800"/>
            <a:ext cx="720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457200" indent="-457200">
              <a:lnSpc>
                <a:spcPct val="80000"/>
              </a:lnSpc>
              <a:buFont typeface="Arial" charset="0"/>
              <a:buNone/>
            </a:pPr>
            <a:r>
              <a:rPr lang="en-US" sz="2400" b="1"/>
              <a:t>1900</a:t>
            </a:r>
            <a:endParaRPr lang="en-US" sz="2400" b="1">
              <a:solidFill>
                <a:srgbClr val="563A84"/>
              </a:solidFill>
            </a:endParaRPr>
          </a:p>
        </p:txBody>
      </p:sp>
      <p:sp>
        <p:nvSpPr>
          <p:cNvPr id="44047" name="Text Box 16"/>
          <p:cNvSpPr txBox="1">
            <a:spLocks noChangeArrowheads="1"/>
          </p:cNvSpPr>
          <p:nvPr/>
        </p:nvSpPr>
        <p:spPr bwMode="auto">
          <a:xfrm>
            <a:off x="7312025" y="4749800"/>
            <a:ext cx="720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457200" indent="-457200">
              <a:lnSpc>
                <a:spcPct val="80000"/>
              </a:lnSpc>
              <a:buFont typeface="Arial" charset="0"/>
              <a:buNone/>
            </a:pPr>
            <a:r>
              <a:rPr lang="en-US" sz="2400" b="1"/>
              <a:t>2000</a:t>
            </a:r>
            <a:endParaRPr lang="en-US" sz="2400" b="1">
              <a:solidFill>
                <a:srgbClr val="563A84"/>
              </a:solidFill>
            </a:endParaRPr>
          </a:p>
        </p:txBody>
      </p:sp>
      <p:sp>
        <p:nvSpPr>
          <p:cNvPr id="44048" name="Text Box 17"/>
          <p:cNvSpPr txBox="1">
            <a:spLocks noChangeArrowheads="1"/>
          </p:cNvSpPr>
          <p:nvPr/>
        </p:nvSpPr>
        <p:spPr bwMode="auto">
          <a:xfrm>
            <a:off x="4724400" y="5105400"/>
            <a:ext cx="720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457200" indent="-457200">
              <a:lnSpc>
                <a:spcPct val="80000"/>
              </a:lnSpc>
              <a:buFont typeface="Arial" charset="0"/>
              <a:buNone/>
            </a:pPr>
            <a:r>
              <a:rPr lang="en-US" sz="2400" b="1"/>
              <a:t>Year</a:t>
            </a:r>
            <a:endParaRPr lang="en-US" sz="2400" b="1">
              <a:solidFill>
                <a:srgbClr val="563A84"/>
              </a:solidFill>
            </a:endParaRPr>
          </a:p>
        </p:txBody>
      </p:sp>
      <p:sp>
        <p:nvSpPr>
          <p:cNvPr id="44049" name="Text Box 5"/>
          <p:cNvSpPr txBox="1">
            <a:spLocks noChangeArrowheads="1"/>
          </p:cNvSpPr>
          <p:nvPr/>
        </p:nvSpPr>
        <p:spPr bwMode="auto">
          <a:xfrm>
            <a:off x="0" y="90488"/>
            <a:ext cx="8991600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Plant Growth</a:t>
            </a:r>
          </a:p>
        </p:txBody>
      </p:sp>
      <p:sp>
        <p:nvSpPr>
          <p:cNvPr id="44050" name="Rectangle 19"/>
          <p:cNvSpPr>
            <a:spLocks noChangeArrowheads="1"/>
          </p:cNvSpPr>
          <p:nvPr/>
        </p:nvSpPr>
        <p:spPr bwMode="auto">
          <a:xfrm>
            <a:off x="1468438" y="5638800"/>
            <a:ext cx="6207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/>
              <a:t>Using </a:t>
            </a:r>
            <a:r>
              <a:rPr lang="en-US" sz="2400" b="1" dirty="0" err="1"/>
              <a:t>dendrochronology</a:t>
            </a:r>
            <a:r>
              <a:rPr lang="en-US" sz="2400" b="1" dirty="0"/>
              <a:t> to study climate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Vascular Rays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Rays allow for the </a:t>
            </a:r>
            <a:r>
              <a:rPr lang="en-US" i="1" smtClean="0"/>
              <a:t>lateral movement </a:t>
            </a:r>
            <a:r>
              <a:rPr lang="en-US" smtClean="0"/>
              <a:t>of water, dissolved minerals, sugars, and waste products within the stem.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Woody Dicot Stem Cross-Section</a:t>
            </a:r>
          </a:p>
        </p:txBody>
      </p:sp>
      <p:pic>
        <p:nvPicPr>
          <p:cNvPr id="31747" name="Picture 5" descr="woodystem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81200" y="1066800"/>
            <a:ext cx="5311775" cy="5486400"/>
          </a:xfrm>
          <a:noFill/>
        </p:spPr>
      </p:pic>
      <p:sp>
        <p:nvSpPr>
          <p:cNvPr id="31748" name="Text Box 8"/>
          <p:cNvSpPr txBox="1">
            <a:spLocks noChangeArrowheads="1"/>
          </p:cNvSpPr>
          <p:nvPr/>
        </p:nvSpPr>
        <p:spPr bwMode="auto">
          <a:xfrm>
            <a:off x="457200" y="2438400"/>
            <a:ext cx="990600" cy="36671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Ray</a:t>
            </a:r>
          </a:p>
        </p:txBody>
      </p:sp>
      <p:sp>
        <p:nvSpPr>
          <p:cNvPr id="31749" name="Line 9"/>
          <p:cNvSpPr>
            <a:spLocks noChangeShapeType="1"/>
          </p:cNvSpPr>
          <p:nvPr/>
        </p:nvSpPr>
        <p:spPr bwMode="auto">
          <a:xfrm>
            <a:off x="1447800" y="2590800"/>
            <a:ext cx="2057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MY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Heartwood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Heartwood: As xylem ages it becomes plugged with resins and other waste products.</a:t>
            </a:r>
          </a:p>
          <a:p>
            <a:pPr eaLnBrk="1" hangingPunct="1">
              <a:defRPr/>
            </a:pPr>
            <a:r>
              <a:rPr lang="en-US" dirty="0" smtClean="0"/>
              <a:t>When this happens the xylem (wood) becomes stained a dark color.</a:t>
            </a:r>
          </a:p>
          <a:p>
            <a:pPr eaLnBrk="1" hangingPunct="1">
              <a:defRPr/>
            </a:pPr>
            <a:r>
              <a:rPr lang="en-US" dirty="0" smtClean="0"/>
              <a:t>Heartwood is not functional xylem. It no longer conducts water.</a:t>
            </a:r>
          </a:p>
          <a:p>
            <a:pPr eaLnBrk="1" hangingPunct="1">
              <a:defRPr/>
            </a:pPr>
            <a:r>
              <a:rPr lang="en-US" dirty="0" smtClean="0"/>
              <a:t>It does, however, help strengthen the trunk of a tree.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Sapwood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Sapwood: xylem </a:t>
            </a:r>
            <a:r>
              <a:rPr lang="en-US" dirty="0" smtClean="0"/>
              <a:t>that is actively conducting water.</a:t>
            </a:r>
          </a:p>
          <a:p>
            <a:pPr eaLnBrk="1" hangingPunct="1">
              <a:defRPr/>
            </a:pPr>
            <a:r>
              <a:rPr lang="en-US" dirty="0" smtClean="0"/>
              <a:t>Lighter in color than heartwood.</a:t>
            </a:r>
          </a:p>
          <a:p>
            <a:pPr eaLnBrk="1" hangingPunct="1">
              <a:defRPr/>
            </a:pPr>
            <a:r>
              <a:rPr lang="en-US" dirty="0" smtClean="0"/>
              <a:t>Surrounds the heartwood.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stems</a:t>
            </a:r>
          </a:p>
        </p:txBody>
      </p:sp>
      <p:sp>
        <p:nvSpPr>
          <p:cNvPr id="53252" name="Text Box 4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114800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3600"/>
              <a:t>Herbaceous            </a:t>
            </a:r>
            <a:r>
              <a:rPr lang="en-US" sz="3600" i="1"/>
              <a:t>vs.</a:t>
            </a:r>
            <a:r>
              <a:rPr lang="en-US" sz="3600"/>
              <a:t>      Woody stems</a:t>
            </a:r>
          </a:p>
        </p:txBody>
      </p:sp>
      <p:pic>
        <p:nvPicPr>
          <p:cNvPr id="53254" name="Picture 6" descr="Campanula_rapunculoides_st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743200"/>
            <a:ext cx="3429000" cy="3370263"/>
          </a:xfrm>
          <a:prstGeom prst="rect">
            <a:avLst/>
          </a:prstGeom>
          <a:noFill/>
        </p:spPr>
      </p:pic>
      <p:pic>
        <p:nvPicPr>
          <p:cNvPr id="53256" name="Picture 8" descr="robps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2590800"/>
            <a:ext cx="297180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Heartwood/Sapwood</a:t>
            </a:r>
          </a:p>
        </p:txBody>
      </p:sp>
      <p:pic>
        <p:nvPicPr>
          <p:cNvPr id="37891" name="Picture 5" descr="heartsa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41588" y="1219200"/>
            <a:ext cx="4240212" cy="54102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35_23TunnelTree-U"/>
          <p:cNvPicPr>
            <a:picLocks noChangeAspect="1" noChangeArrowheads="1"/>
          </p:cNvPicPr>
          <p:nvPr/>
        </p:nvPicPr>
        <p:blipFill>
          <a:blip r:embed="rId3" cstate="print"/>
          <a:srcRect b="3088"/>
          <a:stretch>
            <a:fillRect/>
          </a:stretch>
        </p:blipFill>
        <p:spPr bwMode="auto">
          <a:xfrm>
            <a:off x="4102100" y="482600"/>
            <a:ext cx="4432300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0" y="0"/>
            <a:ext cx="89916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Plant Growth</a:t>
            </a:r>
          </a:p>
        </p:txBody>
      </p: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304800" y="18288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00000"/>
                </a:solidFill>
              </a:rPr>
              <a:t>Living tree or dead tree?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2209800" y="6172200"/>
            <a:ext cx="4803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i="1">
                <a:latin typeface="Times" pitchFamily="1" charset="0"/>
              </a:rPr>
              <a:t>Sequoia sempervirens</a:t>
            </a:r>
            <a:r>
              <a:rPr lang="en-US" sz="2400">
                <a:latin typeface="Times" pitchFamily="1" charset="0"/>
              </a:rPr>
              <a:t> - giant sequoia</a:t>
            </a:r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>
                <a:solidFill>
                  <a:schemeClr val="tx1"/>
                </a:solidFill>
              </a:rPr>
              <a:t/>
            </a:r>
            <a:br>
              <a:rPr lang="en-US" sz="3600">
                <a:solidFill>
                  <a:schemeClr val="tx1"/>
                </a:solidFill>
              </a:rPr>
            </a:br>
            <a:endParaRPr lang="en-US" sz="3600">
              <a:solidFill>
                <a:schemeClr val="tx1"/>
              </a:solidFill>
            </a:endParaRPr>
          </a:p>
        </p:txBody>
      </p:sp>
      <p:pic>
        <p:nvPicPr>
          <p:cNvPr id="117770" name="Picture 10" descr="sequo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903413"/>
            <a:ext cx="4495800" cy="3556000"/>
          </a:xfrm>
          <a:noFill/>
          <a:ln/>
        </p:spPr>
      </p:pic>
      <p:pic>
        <p:nvPicPr>
          <p:cNvPr id="117771" name="Picture 11" descr="sequoi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57788" y="1600200"/>
            <a:ext cx="3017837" cy="4525963"/>
          </a:xfrm>
          <a:noFill/>
          <a:ln/>
        </p:spPr>
      </p:pic>
      <p:sp>
        <p:nvSpPr>
          <p:cNvPr id="117772" name="Rectangle 12"/>
          <p:cNvSpPr>
            <a:spLocks noChangeArrowheads="1"/>
          </p:cNvSpPr>
          <p:nvPr/>
        </p:nvSpPr>
        <p:spPr bwMode="auto">
          <a:xfrm>
            <a:off x="152400" y="3048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/>
              <a:t>The trees pictured below have long lost their epidermis on the woody portion of the 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11250"/>
            <a:ext cx="9144000" cy="5746750"/>
          </a:xfrm>
          <a:prstGeom prst="rect">
            <a:avLst/>
          </a:prstGeom>
          <a:noFill/>
        </p:spPr>
      </p:pic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304800" y="3048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" pitchFamily="1" charset="0"/>
              </a:rPr>
              <a:t>Three years of Secondary Growth</a:t>
            </a: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6835775" y="762000"/>
            <a:ext cx="223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i="1">
                <a:latin typeface="Times" pitchFamily="1" charset="0"/>
              </a:rPr>
              <a:t>Tilia</a:t>
            </a:r>
            <a:r>
              <a:rPr lang="en-US" sz="2400">
                <a:latin typeface="Times" pitchFamily="1" charset="0"/>
              </a:rPr>
              <a:t> - basswood</a:t>
            </a:r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4937125" y="2955925"/>
            <a:ext cx="1555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latin typeface="Times" pitchFamily="1" charset="0"/>
              </a:rPr>
              <a:t>Secondary</a:t>
            </a:r>
          </a:p>
          <a:p>
            <a:pPr eaLnBrk="0" hangingPunct="0"/>
            <a:r>
              <a:rPr lang="en-US" sz="2400" b="1">
                <a:latin typeface="Times" pitchFamily="1" charset="0"/>
              </a:rPr>
              <a:t>Xylem</a:t>
            </a:r>
          </a:p>
        </p:txBody>
      </p:sp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5089525" y="1752600"/>
            <a:ext cx="21574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latin typeface="Times" pitchFamily="1" charset="0"/>
              </a:rPr>
              <a:t>Secondary</a:t>
            </a:r>
          </a:p>
          <a:p>
            <a:pPr eaLnBrk="0" hangingPunct="0"/>
            <a:r>
              <a:rPr lang="en-US" sz="2400" b="1">
                <a:latin typeface="Times" pitchFamily="1" charset="0"/>
              </a:rPr>
              <a:t>             Phloem</a:t>
            </a:r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 rot="-901241">
            <a:off x="2635250" y="1905000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latin typeface="Times" pitchFamily="1" charset="0"/>
              </a:rPr>
              <a:t>cambium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7" grpId="0" autoUpdateAnimBg="0"/>
      <p:bldP spid="105478" grpId="0" autoUpdateAnimBg="0"/>
      <p:bldP spid="105479" grpId="0" build="p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 cstate="print">
            <a:lum bright="-8000"/>
          </a:blip>
          <a:srcRect/>
          <a:stretch>
            <a:fillRect/>
          </a:stretch>
        </p:blipFill>
        <p:spPr bwMode="auto">
          <a:xfrm>
            <a:off x="0" y="708025"/>
            <a:ext cx="9144000" cy="6149975"/>
          </a:xfrm>
          <a:prstGeom prst="rect">
            <a:avLst/>
          </a:prstGeom>
          <a:noFill/>
        </p:spPr>
      </p:pic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136525" y="152400"/>
            <a:ext cx="7073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" pitchFamily="1" charset="0"/>
              </a:rPr>
              <a:t>A cork cambium differentiates and produces a periderm.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114800" y="746125"/>
            <a:ext cx="2182813" cy="854075"/>
            <a:chOff x="2592" y="470"/>
            <a:chExt cx="1375" cy="538"/>
          </a:xfrm>
        </p:grpSpPr>
        <p:sp>
          <p:nvSpPr>
            <p:cNvPr id="113669" name="Text Box 5"/>
            <p:cNvSpPr txBox="1">
              <a:spLocks noChangeArrowheads="1"/>
            </p:cNvSpPr>
            <p:nvPr/>
          </p:nvSpPr>
          <p:spPr bwMode="auto">
            <a:xfrm>
              <a:off x="3062" y="470"/>
              <a:ext cx="905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latin typeface="Times" pitchFamily="1" charset="0"/>
                </a:rPr>
                <a:t>Epidermis</a:t>
              </a:r>
            </a:p>
          </p:txBody>
        </p:sp>
        <p:sp>
          <p:nvSpPr>
            <p:cNvPr id="113670" name="Line 6"/>
            <p:cNvSpPr>
              <a:spLocks noChangeShapeType="1"/>
            </p:cNvSpPr>
            <p:nvPr/>
          </p:nvSpPr>
          <p:spPr bwMode="auto">
            <a:xfrm flipH="1">
              <a:off x="2592" y="624"/>
              <a:ext cx="48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MY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819400" y="4022725"/>
            <a:ext cx="4265613" cy="457200"/>
            <a:chOff x="1776" y="2534"/>
            <a:chExt cx="2687" cy="288"/>
          </a:xfrm>
        </p:grpSpPr>
        <p:sp>
          <p:nvSpPr>
            <p:cNvPr id="113672" name="Text Box 8"/>
            <p:cNvSpPr txBox="1">
              <a:spLocks noChangeArrowheads="1"/>
            </p:cNvSpPr>
            <p:nvPr/>
          </p:nvSpPr>
          <p:spPr bwMode="auto">
            <a:xfrm>
              <a:off x="3158" y="2534"/>
              <a:ext cx="1305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latin typeface="Times" pitchFamily="1" charset="0"/>
                </a:rPr>
                <a:t>Cork Cambium</a:t>
              </a:r>
            </a:p>
          </p:txBody>
        </p:sp>
        <p:sp>
          <p:nvSpPr>
            <p:cNvPr id="113673" name="Line 9"/>
            <p:cNvSpPr>
              <a:spLocks noChangeShapeType="1"/>
            </p:cNvSpPr>
            <p:nvPr/>
          </p:nvSpPr>
          <p:spPr bwMode="auto">
            <a:xfrm flipH="1" flipV="1">
              <a:off x="1776" y="2592"/>
              <a:ext cx="1392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MY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743200" y="4479925"/>
            <a:ext cx="3859213" cy="457200"/>
            <a:chOff x="1728" y="2822"/>
            <a:chExt cx="2431" cy="288"/>
          </a:xfrm>
        </p:grpSpPr>
        <p:sp>
          <p:nvSpPr>
            <p:cNvPr id="113675" name="Text Box 11"/>
            <p:cNvSpPr txBox="1">
              <a:spLocks noChangeArrowheads="1"/>
            </p:cNvSpPr>
            <p:nvPr/>
          </p:nvSpPr>
          <p:spPr bwMode="auto">
            <a:xfrm>
              <a:off x="3158" y="2822"/>
              <a:ext cx="1001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latin typeface="Times" pitchFamily="1" charset="0"/>
                </a:rPr>
                <a:t>Phelloderm</a:t>
              </a:r>
            </a:p>
          </p:txBody>
        </p:sp>
        <p:sp>
          <p:nvSpPr>
            <p:cNvPr id="113676" name="Line 12"/>
            <p:cNvSpPr>
              <a:spLocks noChangeShapeType="1"/>
            </p:cNvSpPr>
            <p:nvPr/>
          </p:nvSpPr>
          <p:spPr bwMode="auto">
            <a:xfrm flipH="1" flipV="1">
              <a:off x="1728" y="2880"/>
              <a:ext cx="144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MY"/>
            </a:p>
          </p:txBody>
        </p:sp>
      </p:grpSp>
      <p:sp>
        <p:nvSpPr>
          <p:cNvPr id="113677" name="Text Box 13"/>
          <p:cNvSpPr txBox="1">
            <a:spLocks noChangeArrowheads="1"/>
          </p:cNvSpPr>
          <p:nvPr/>
        </p:nvSpPr>
        <p:spPr bwMode="auto">
          <a:xfrm>
            <a:off x="822325" y="974725"/>
            <a:ext cx="84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FF0000"/>
                </a:solidFill>
                <a:latin typeface="Times" pitchFamily="1" charset="0"/>
              </a:rPr>
              <a:t>cutin</a:t>
            </a:r>
          </a:p>
        </p:txBody>
      </p:sp>
      <p:sp>
        <p:nvSpPr>
          <p:cNvPr id="113678" name="Text Box 14"/>
          <p:cNvSpPr txBox="1">
            <a:spLocks noChangeArrowheads="1"/>
          </p:cNvSpPr>
          <p:nvPr/>
        </p:nvSpPr>
        <p:spPr bwMode="auto">
          <a:xfrm>
            <a:off x="3581400" y="2438400"/>
            <a:ext cx="1166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800080"/>
                </a:solidFill>
                <a:latin typeface="Times" pitchFamily="1" charset="0"/>
              </a:rPr>
              <a:t>suberin</a:t>
            </a: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2590800" y="2832100"/>
            <a:ext cx="3919538" cy="977900"/>
            <a:chOff x="1632" y="1784"/>
            <a:chExt cx="2469" cy="616"/>
          </a:xfrm>
        </p:grpSpPr>
        <p:sp>
          <p:nvSpPr>
            <p:cNvPr id="113680" name="Text Box 16"/>
            <p:cNvSpPr txBox="1">
              <a:spLocks noChangeArrowheads="1"/>
            </p:cNvSpPr>
            <p:nvPr/>
          </p:nvSpPr>
          <p:spPr bwMode="auto">
            <a:xfrm>
              <a:off x="3158" y="2006"/>
              <a:ext cx="943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latin typeface="Times" pitchFamily="1" charset="0"/>
                </a:rPr>
                <a:t>Cork Cells</a:t>
              </a:r>
            </a:p>
          </p:txBody>
        </p:sp>
        <p:sp>
          <p:nvSpPr>
            <p:cNvPr id="113681" name="Line 17"/>
            <p:cNvSpPr>
              <a:spLocks noChangeShapeType="1"/>
            </p:cNvSpPr>
            <p:nvPr/>
          </p:nvSpPr>
          <p:spPr bwMode="auto">
            <a:xfrm flipH="1">
              <a:off x="1728" y="2160"/>
              <a:ext cx="144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113682" name="Line 18"/>
            <p:cNvSpPr>
              <a:spLocks noChangeShapeType="1"/>
            </p:cNvSpPr>
            <p:nvPr/>
          </p:nvSpPr>
          <p:spPr bwMode="auto">
            <a:xfrm flipH="1">
              <a:off x="1680" y="2168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MY"/>
            </a:p>
          </p:txBody>
        </p:sp>
        <p:sp>
          <p:nvSpPr>
            <p:cNvPr id="113683" name="Line 19"/>
            <p:cNvSpPr>
              <a:spLocks noChangeShapeType="1"/>
            </p:cNvSpPr>
            <p:nvPr/>
          </p:nvSpPr>
          <p:spPr bwMode="auto">
            <a:xfrm flipH="1" flipV="1">
              <a:off x="1632" y="1784"/>
              <a:ext cx="1536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MY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7" grpId="0" build="p" autoUpdateAnimBg="0"/>
      <p:bldP spid="113678" grpId="0" build="p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2988" y="-6350"/>
            <a:ext cx="6831012" cy="6864350"/>
          </a:xfrm>
          <a:prstGeom prst="rect">
            <a:avLst/>
          </a:prstGeom>
          <a:noFill/>
        </p:spPr>
      </p:pic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205740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" pitchFamily="1" charset="0"/>
              </a:rPr>
              <a:t>Bark = </a:t>
            </a:r>
          </a:p>
          <a:p>
            <a:pPr algn="r" eaLnBrk="0" hangingPunct="0">
              <a:spcBef>
                <a:spcPct val="50000"/>
              </a:spcBef>
            </a:pPr>
            <a:r>
              <a:rPr lang="en-US" sz="2400">
                <a:latin typeface="Times" pitchFamily="1" charset="0"/>
              </a:rPr>
              <a:t>epidermis + periderm + cortex + phloem + vascular cambium</a:t>
            </a: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152400" y="3124200"/>
            <a:ext cx="20574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" pitchFamily="1" charset="0"/>
              </a:rPr>
              <a:t>Wood = </a:t>
            </a:r>
          </a:p>
          <a:p>
            <a:pPr algn="r" eaLnBrk="0" hangingPunct="0">
              <a:spcBef>
                <a:spcPct val="50000"/>
              </a:spcBef>
            </a:pPr>
            <a:r>
              <a:rPr lang="en-US" sz="2400">
                <a:latin typeface="Times" pitchFamily="1" charset="0"/>
              </a:rPr>
              <a:t>secondary xylem only!</a:t>
            </a:r>
          </a:p>
        </p:txBody>
      </p:sp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152400" y="4802188"/>
            <a:ext cx="2057400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" pitchFamily="1" charset="0"/>
              </a:rPr>
              <a:t>Pith = </a:t>
            </a:r>
          </a:p>
          <a:p>
            <a:pPr algn="r" eaLnBrk="0" hangingPunct="0">
              <a:spcBef>
                <a:spcPct val="50000"/>
              </a:spcBef>
            </a:pPr>
            <a:r>
              <a:rPr lang="en-US" sz="2400">
                <a:latin typeface="Times" pitchFamily="1" charset="0"/>
              </a:rPr>
              <a:t>a small percentage of tree diameter at maturity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 autoUpdateAnimBg="0"/>
      <p:bldP spid="121860" grpId="0" build="p" autoUpdateAnimBg="0"/>
      <p:bldP spid="121861" grpId="0" build="p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Anatomy of a Woody Stem</a:t>
            </a:r>
          </a:p>
        </p:txBody>
      </p:sp>
      <p:pic>
        <p:nvPicPr>
          <p:cNvPr id="226311" name="Picture 7" descr="woodystem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816100"/>
            <a:ext cx="4419600" cy="3768725"/>
          </a:xfrm>
          <a:noFill/>
          <a:ln/>
        </p:spPr>
      </p:pic>
      <p:pic>
        <p:nvPicPr>
          <p:cNvPr id="226312" name="Picture 8" descr="trunk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24400" y="1752600"/>
            <a:ext cx="4191000" cy="39401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en-US"/>
              <a:t>Tissues of stems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7772400" cy="5334000"/>
          </a:xfrm>
        </p:spPr>
        <p:txBody>
          <a:bodyPr/>
          <a:lstStyle/>
          <a:p>
            <a:r>
              <a:rPr lang="en-US" b="1"/>
              <a:t>Epidermis</a:t>
            </a:r>
            <a:r>
              <a:rPr lang="en-US"/>
              <a:t> (Dermal tissue type)</a:t>
            </a:r>
          </a:p>
          <a:p>
            <a:r>
              <a:rPr lang="en-US"/>
              <a:t>Provides protection</a:t>
            </a:r>
          </a:p>
          <a:p>
            <a:r>
              <a:rPr lang="en-US"/>
              <a:t>Has </a:t>
            </a:r>
            <a:r>
              <a:rPr lang="en-US" b="1"/>
              <a:t>cuticle</a:t>
            </a:r>
            <a:r>
              <a:rPr lang="en-US"/>
              <a:t> (wax) prevents water loss</a:t>
            </a:r>
          </a:p>
          <a:p>
            <a:r>
              <a:rPr lang="en-US"/>
              <a:t>Trichomes (hairs) for protection, to release scents, oils, etc.</a:t>
            </a:r>
          </a:p>
          <a:p>
            <a:pPr lvl="1">
              <a:buFontTx/>
              <a:buNone/>
            </a:pPr>
            <a:endParaRPr lang="en-US"/>
          </a:p>
          <a:p>
            <a:pPr lvl="1">
              <a:buFontTx/>
              <a:buNone/>
            </a:pPr>
            <a:endParaRPr lang="en-US"/>
          </a:p>
        </p:txBody>
      </p:sp>
      <p:pic>
        <p:nvPicPr>
          <p:cNvPr id="22535" name="Picture 7" descr="trichom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4638" y="3486150"/>
            <a:ext cx="4221162" cy="3143250"/>
          </a:xfrm>
          <a:prstGeom prst="rect">
            <a:avLst/>
          </a:prstGeom>
          <a:noFill/>
        </p:spPr>
      </p:pic>
      <p:pic>
        <p:nvPicPr>
          <p:cNvPr id="22538" name="Picture 10" descr="cut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191000"/>
            <a:ext cx="2362200" cy="157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2590800"/>
            <a:ext cx="5257800" cy="3922713"/>
          </a:xfrm>
          <a:prstGeom prst="rect">
            <a:avLst/>
          </a:prstGeom>
          <a:noFill/>
        </p:spPr>
      </p:pic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7239000" y="4114800"/>
            <a:ext cx="1676400" cy="2362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MY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914400"/>
          </a:xfrm>
        </p:spPr>
        <p:txBody>
          <a:bodyPr/>
          <a:lstStyle/>
          <a:p>
            <a:r>
              <a:rPr lang="en-US"/>
              <a:t>Stem Vascular tissue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7772400" cy="4724400"/>
          </a:xfrm>
        </p:spPr>
        <p:txBody>
          <a:bodyPr/>
          <a:lstStyle/>
          <a:p>
            <a:r>
              <a:rPr lang="en-US" b="1"/>
              <a:t>Vascular bundles</a:t>
            </a:r>
            <a:r>
              <a:rPr lang="en-US"/>
              <a:t> – composed of both xylem and phloem</a:t>
            </a:r>
          </a:p>
          <a:p>
            <a:r>
              <a:rPr lang="en-US" b="1"/>
              <a:t>Xylem</a:t>
            </a:r>
          </a:p>
          <a:p>
            <a:pPr lvl="1"/>
            <a:r>
              <a:rPr lang="en-US"/>
              <a:t>Conducts water</a:t>
            </a:r>
          </a:p>
          <a:p>
            <a:pPr lvl="1"/>
            <a:r>
              <a:rPr lang="en-US"/>
              <a:t>Support</a:t>
            </a:r>
          </a:p>
          <a:p>
            <a:r>
              <a:rPr lang="en-US" b="1"/>
              <a:t>Phloem</a:t>
            </a:r>
          </a:p>
          <a:p>
            <a:pPr lvl="1"/>
            <a:r>
              <a:rPr lang="en-US"/>
              <a:t>Conducts food</a:t>
            </a:r>
          </a:p>
          <a:p>
            <a:pPr lvl="1"/>
            <a:r>
              <a:rPr lang="en-US"/>
              <a:t>Support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7391400" y="3962400"/>
            <a:ext cx="1600200" cy="2438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/>
              <a:t>Vascular</a:t>
            </a:r>
          </a:p>
          <a:p>
            <a:pPr algn="ctr"/>
            <a:r>
              <a:rPr lang="en-US" sz="3200"/>
              <a:t>cambium</a:t>
            </a:r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5562600" y="2514600"/>
            <a:ext cx="1371600" cy="457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MY"/>
          </a:p>
        </p:txBody>
      </p:sp>
      <p:sp>
        <p:nvSpPr>
          <p:cNvPr id="23560" name="Oval 8"/>
          <p:cNvSpPr>
            <a:spLocks noChangeArrowheads="1"/>
          </p:cNvSpPr>
          <p:nvPr/>
        </p:nvSpPr>
        <p:spPr bwMode="auto">
          <a:xfrm>
            <a:off x="6858000" y="2819400"/>
            <a:ext cx="914400" cy="9144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MY"/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5334000" y="6019800"/>
            <a:ext cx="21336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MY"/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 flipH="1" flipV="1">
            <a:off x="6172200" y="4800600"/>
            <a:ext cx="1295400" cy="381000"/>
          </a:xfrm>
          <a:prstGeom prst="line">
            <a:avLst/>
          </a:prstGeom>
          <a:noFill/>
          <a:ln w="76200">
            <a:solidFill>
              <a:srgbClr val="DDDDDD"/>
            </a:solidFill>
            <a:round/>
            <a:headEnd/>
            <a:tailEnd type="stealth" w="sm" len="lg"/>
          </a:ln>
          <a:effectLst/>
        </p:spPr>
        <p:txBody>
          <a:bodyPr/>
          <a:lstStyle/>
          <a:p>
            <a:endParaRPr lang="en-MY"/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 flipH="1" flipV="1">
            <a:off x="6248400" y="4800600"/>
            <a:ext cx="1295400" cy="381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sm" len="lg"/>
          </a:ln>
          <a:effectLst/>
        </p:spPr>
        <p:txBody>
          <a:bodyPr/>
          <a:lstStyle/>
          <a:p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autoUpdateAnimBg="0"/>
      <p:bldP spid="23558" grpId="0" animBg="1" autoUpdateAnimBg="0"/>
      <p:bldP spid="23563" grpId="0" animBg="1"/>
      <p:bldP spid="23564" grpId="0" animBg="1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495</TotalTime>
  <Words>1727</Words>
  <Application>Microsoft Office PowerPoint</Application>
  <PresentationFormat>On-screen Show (4:3)</PresentationFormat>
  <Paragraphs>467</Paragraphs>
  <Slides>76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5" baseType="lpstr">
      <vt:lpstr>Arabic Style</vt:lpstr>
      <vt:lpstr>Arial</vt:lpstr>
      <vt:lpstr>Calibri</vt:lpstr>
      <vt:lpstr>Comic Sans MS</vt:lpstr>
      <vt:lpstr>Garamond</vt:lpstr>
      <vt:lpstr>Times</vt:lpstr>
      <vt:lpstr>Wingdings</vt:lpstr>
      <vt:lpstr>Office Theme</vt:lpstr>
      <vt:lpstr>Organic</vt:lpstr>
      <vt:lpstr>PowerPoint Presentation</vt:lpstr>
      <vt:lpstr>Stem Functions</vt:lpstr>
      <vt:lpstr>Support</vt:lpstr>
      <vt:lpstr>Conduction</vt:lpstr>
      <vt:lpstr>Growth</vt:lpstr>
      <vt:lpstr>Storage</vt:lpstr>
      <vt:lpstr>Types of stems</vt:lpstr>
      <vt:lpstr>Tissues of stems</vt:lpstr>
      <vt:lpstr>Stem Vascular tissue</vt:lpstr>
      <vt:lpstr>Woody Dicot Stem Morphology</vt:lpstr>
      <vt:lpstr>Woody Dicot Stem Morphology</vt:lpstr>
      <vt:lpstr>PowerPoint Presentation</vt:lpstr>
      <vt:lpstr>Stem Morphology, continued</vt:lpstr>
      <vt:lpstr>PowerPoint Presentation</vt:lpstr>
      <vt:lpstr>Woody Dicot Stem Morphology</vt:lpstr>
      <vt:lpstr>Stem Morphology, continued</vt:lpstr>
      <vt:lpstr>Woody Dicot Stem Morphology</vt:lpstr>
      <vt:lpstr>PowerPoint Presentation</vt:lpstr>
      <vt:lpstr>Stem Morphology, continued</vt:lpstr>
      <vt:lpstr>Woody Dicot Stem Morphology</vt:lpstr>
      <vt:lpstr>Woody Dicot Stem Morphology</vt:lpstr>
      <vt:lpstr>Woody Dicot Stem Morphology</vt:lpstr>
      <vt:lpstr>PowerPoint Presentation</vt:lpstr>
      <vt:lpstr>PowerPoint Presentation</vt:lpstr>
      <vt:lpstr>PowerPoint Presentation</vt:lpstr>
      <vt:lpstr>PowerPoint Presentation</vt:lpstr>
      <vt:lpstr>Succulents</vt:lpstr>
      <vt:lpstr>Food Storage Stems</vt:lpstr>
      <vt:lpstr>Food Storage Stems - Sugarcane</vt:lpstr>
      <vt:lpstr>Food Storage Stems - Asparagus</vt:lpstr>
      <vt:lpstr>Tuber</vt:lpstr>
      <vt:lpstr>The Potato is a Tuber</vt:lpstr>
      <vt:lpstr>Rhizomes</vt:lpstr>
      <vt:lpstr>Rhizomes</vt:lpstr>
      <vt:lpstr>Stolons</vt:lpstr>
      <vt:lpstr>Stolons</vt:lpstr>
      <vt:lpstr>Corms</vt:lpstr>
      <vt:lpstr>Corm</vt:lpstr>
      <vt:lpstr>Corm Development</vt:lpstr>
      <vt:lpstr>Bulbs</vt:lpstr>
      <vt:lpstr>Bulb</vt:lpstr>
      <vt:lpstr>Parts of a Bulb</vt:lpstr>
      <vt:lpstr>Offset Bulbs</vt:lpstr>
      <vt:lpstr>Rosette</vt:lpstr>
      <vt:lpstr>Cladophylls</vt:lpstr>
      <vt:lpstr>Thorns</vt:lpstr>
      <vt:lpstr>Tendrils</vt:lpstr>
      <vt:lpstr>Woody Dicot Stem Anatomy</vt:lpstr>
      <vt:lpstr>PowerPoint Presentation</vt:lpstr>
      <vt:lpstr>STEM APICAL MERISTEM</vt:lpstr>
      <vt:lpstr>PowerPoint Presentation</vt:lpstr>
      <vt:lpstr>Apical Dominance</vt:lpstr>
      <vt:lpstr>Monocotyledonous &amp; Dicotyledonous Flowering Plants</vt:lpstr>
      <vt:lpstr>INTERNAL STEM ANATOMY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Monocot Stem – cross section</vt:lpstr>
      <vt:lpstr>Springwood-Summerwood</vt:lpstr>
      <vt:lpstr>PowerPoint Presentation</vt:lpstr>
      <vt:lpstr>Vascular Rays</vt:lpstr>
      <vt:lpstr>Woody Dicot Stem Cross-Section</vt:lpstr>
      <vt:lpstr>Heartwood</vt:lpstr>
      <vt:lpstr>Sapwood</vt:lpstr>
      <vt:lpstr>Heartwood/Sapwood</vt:lpstr>
      <vt:lpstr>PowerPoint Presentation</vt:lpstr>
      <vt:lpstr> </vt:lpstr>
      <vt:lpstr>PowerPoint Presentation</vt:lpstr>
      <vt:lpstr>PowerPoint Presentation</vt:lpstr>
      <vt:lpstr>PowerPoint Presentation</vt:lpstr>
      <vt:lpstr>Anatomy of a Woody Stem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 Anatomy</dc:title>
  <dc:creator>referee</dc:creator>
  <cp:lastModifiedBy>Hossieni</cp:lastModifiedBy>
  <cp:revision>8</cp:revision>
  <dcterms:created xsi:type="dcterms:W3CDTF">2016-03-05T16:14:58Z</dcterms:created>
  <dcterms:modified xsi:type="dcterms:W3CDTF">2018-11-27T11:30:07Z</dcterms:modified>
</cp:coreProperties>
</file>