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38" r:id="rId1"/>
  </p:sldMasterIdLst>
  <p:notesMasterIdLst>
    <p:notesMasterId r:id="rId31"/>
  </p:notesMasterIdLst>
  <p:handoutMasterIdLst>
    <p:handoutMasterId r:id="rId32"/>
  </p:handoutMasterIdLst>
  <p:sldIdLst>
    <p:sldId id="611" r:id="rId2"/>
    <p:sldId id="614" r:id="rId3"/>
    <p:sldId id="615" r:id="rId4"/>
    <p:sldId id="620" r:id="rId5"/>
    <p:sldId id="621" r:id="rId6"/>
    <p:sldId id="616" r:id="rId7"/>
    <p:sldId id="622" r:id="rId8"/>
    <p:sldId id="623" r:id="rId9"/>
    <p:sldId id="624" r:id="rId10"/>
    <p:sldId id="626" r:id="rId11"/>
    <p:sldId id="625" r:id="rId12"/>
    <p:sldId id="627" r:id="rId13"/>
    <p:sldId id="628" r:id="rId14"/>
    <p:sldId id="629" r:id="rId15"/>
    <p:sldId id="630" r:id="rId16"/>
    <p:sldId id="631" r:id="rId17"/>
    <p:sldId id="632" r:id="rId18"/>
    <p:sldId id="633" r:id="rId19"/>
    <p:sldId id="617" r:id="rId20"/>
    <p:sldId id="634" r:id="rId21"/>
    <p:sldId id="635" r:id="rId22"/>
    <p:sldId id="636" r:id="rId23"/>
    <p:sldId id="637" r:id="rId24"/>
    <p:sldId id="638" r:id="rId25"/>
    <p:sldId id="639" r:id="rId26"/>
    <p:sldId id="618" r:id="rId27"/>
    <p:sldId id="640" r:id="rId28"/>
    <p:sldId id="642" r:id="rId29"/>
    <p:sldId id="619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0000"/>
    <a:srgbClr val="C6A000"/>
    <a:srgbClr val="FFFF00"/>
    <a:srgbClr val="99FF33"/>
    <a:srgbClr val="00D600"/>
    <a:srgbClr val="C0C0C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374" autoAdjust="0"/>
  </p:normalViewPr>
  <p:slideViewPr>
    <p:cSldViewPr>
      <p:cViewPr varScale="1">
        <p:scale>
          <a:sx n="70" d="100"/>
          <a:sy n="70" d="100"/>
        </p:scale>
        <p:origin x="132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3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7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7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7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6B03A71A-EBC3-421D-85AB-BAA0D6DD4F10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B4B826F0-DBD7-4CE5-8793-8801A7444479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58F290-4B9F-43C0-9BAB-945AA08EB847}" type="datetime1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46BD5A-0713-4B2F-9B28-C657312792F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4955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23B63A-8FCB-48A1-9935-3A90FFB021F7}" type="datetime1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611930-971E-46C1-A777-F81BFF2BACD1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5346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F1ACA2-DBD2-48DF-AFAB-B9A2FFFBB7A8}" type="datetime1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7776BC-D709-4FFF-A740-B76B441DA0A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4985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7504" y="980728"/>
            <a:ext cx="8928992" cy="5472608"/>
          </a:xfrm>
        </p:spPr>
        <p:txBody>
          <a:bodyPr/>
          <a:lstStyle>
            <a:lvl1pPr marL="457200" indent="-457200" algn="r" rtl="1">
              <a:spcAft>
                <a:spcPts val="1000"/>
              </a:spcAft>
              <a:buClr>
                <a:srgbClr val="C00000"/>
              </a:buClr>
              <a:buSzPct val="85000"/>
              <a:buFont typeface="Wingdings" panose="05000000000000000000" pitchFamily="2" charset="2"/>
              <a:buChar char="q"/>
              <a:defRPr sz="260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1pPr>
            <a:lvl2pPr marL="914400" indent="-342900" algn="r" rtl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2400" b="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2pPr>
            <a:lvl3pPr marL="1371600" indent="-228600" algn="r" rtl="1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defRPr sz="200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3pPr>
            <a:lvl4pPr algn="r" rtl="1">
              <a:defRPr>
                <a:cs typeface="B Nazanin" panose="00000400000000000000" pitchFamily="2" charset="-78"/>
              </a:defRPr>
            </a:lvl4pPr>
            <a:lvl5pPr algn="r" rtl="1">
              <a:defRPr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  <a:p>
            <a:pPr lvl="1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  <a:p>
            <a:pPr lvl="2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7504" y="6453336"/>
            <a:ext cx="2057400" cy="365125"/>
          </a:xfrm>
        </p:spPr>
        <p:txBody>
          <a:bodyPr/>
          <a:lstStyle/>
          <a:p>
            <a:pPr>
              <a:defRPr/>
            </a:pPr>
            <a:fld id="{F37CDE5F-1E38-438B-A827-B5ADA4DF2A71}" type="datetime1">
              <a:rPr lang="en-US" smtClean="0"/>
              <a:t>10/3/2018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453336"/>
            <a:ext cx="3086100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46236" y="6493194"/>
            <a:ext cx="662268" cy="325267"/>
          </a:xfrm>
        </p:spPr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609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98120-469D-4FB4-A94F-4CB397A0DE14}" type="datetime1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EE8C9-1C39-4175-981E-151FB2291595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870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F666FD-0F75-47EC-B0C0-C110E700B174}" type="datetime1">
              <a:rPr lang="en-US" altLang="en-US" smtClean="0"/>
              <a:t>10/3/2018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74228" y="6453336"/>
            <a:ext cx="662268" cy="365125"/>
          </a:xfrm>
        </p:spPr>
        <p:txBody>
          <a:bodyPr/>
          <a:lstStyle/>
          <a:p>
            <a:pPr>
              <a:defRPr/>
            </a:pPr>
            <a:fld id="{C7879241-4954-4432-A989-BF9F5510604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5663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C8A999-23AA-4F46-8BBB-72D54C7B5CC4}" type="datetime1">
              <a:rPr lang="en-US" smtClean="0"/>
              <a:t>10/3/2018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819091-04B2-4714-886F-CC1FF993FD83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294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F0D910-358E-4B8E-BCC9-1EE4B24288DC}" type="datetime1">
              <a:rPr lang="en-US" smtClean="0"/>
              <a:t>10/3/2018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88424" y="6448251"/>
            <a:ext cx="662268" cy="365125"/>
          </a:xfrm>
        </p:spPr>
        <p:txBody>
          <a:bodyPr/>
          <a:lstStyle/>
          <a:p>
            <a:pPr>
              <a:defRPr/>
            </a:pPr>
            <a:fld id="{91F113FB-04D3-49FE-9569-4B41BE4D4DB6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6308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520259"/>
            <a:ext cx="2057400" cy="365125"/>
          </a:xfrm>
        </p:spPr>
        <p:txBody>
          <a:bodyPr/>
          <a:lstStyle/>
          <a:p>
            <a:pPr>
              <a:defRPr/>
            </a:pPr>
            <a:fld id="{16D6EB17-1B13-4BFE-8647-5D893CA4E67A}" type="datetime1">
              <a:rPr lang="en-US" smtClean="0"/>
              <a:t>10/3/2018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520259"/>
            <a:ext cx="3086100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4017" y="6453336"/>
            <a:ext cx="662268" cy="365125"/>
          </a:xfrm>
        </p:spPr>
        <p:txBody>
          <a:bodyPr/>
          <a:lstStyle/>
          <a:p>
            <a:pPr>
              <a:defRPr/>
            </a:pPr>
            <a:fld id="{47808659-05B7-4D73-AB94-9A3E01B2AF9D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7504" y="980728"/>
            <a:ext cx="8928992" cy="5472608"/>
          </a:xfrm>
        </p:spPr>
        <p:txBody>
          <a:bodyPr/>
          <a:lstStyle>
            <a:lvl1pPr marL="457200" indent="-457200" algn="r" rtl="1">
              <a:spcAft>
                <a:spcPts val="1000"/>
              </a:spcAft>
              <a:buClr>
                <a:srgbClr val="C00000"/>
              </a:buClr>
              <a:buSzPct val="85000"/>
              <a:buFont typeface="Wingdings" panose="05000000000000000000" pitchFamily="2" charset="2"/>
              <a:buChar char="q"/>
              <a:defRPr sz="260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1pPr>
            <a:lvl2pPr marL="914400" indent="-342900" algn="r" rtl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2400" b="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2pPr>
            <a:lvl3pPr marL="1371600" indent="-228600" algn="r" rtl="1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defRPr sz="200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3pPr>
            <a:lvl4pPr algn="r" rtl="1">
              <a:defRPr>
                <a:cs typeface="B Nazanin" panose="00000400000000000000" pitchFamily="2" charset="-78"/>
              </a:defRPr>
            </a:lvl4pPr>
            <a:lvl5pPr algn="r" rtl="1">
              <a:defRPr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  <a:p>
            <a:pPr lvl="1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  <a:p>
            <a:pPr lvl="2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</p:txBody>
      </p:sp>
    </p:spTree>
    <p:extLst>
      <p:ext uri="{BB962C8B-B14F-4D97-AF65-F5344CB8AC3E}">
        <p14:creationId xmlns:p14="http://schemas.microsoft.com/office/powerpoint/2010/main" val="204639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FF5C56-B3D8-4DB8-8561-421CF2A045E3}" type="datetime1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73DF20-D986-434B-9F18-EC62BF641BE4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033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BD6EF2-E3BF-4332-BE3E-B11A8DA8799D}" type="datetime1">
              <a:rPr lang="en-US" smtClean="0"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C872A-5609-4A08-8051-22614E522BEA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0714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8567C7-5863-4C64-83D3-AEC5A7D390DD}" type="datetime1">
              <a:rPr lang="en-US" smtClean="0"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3082" y="6356351"/>
            <a:ext cx="6622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46BD5A-0713-4B2F-9B28-C657312792F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-14808" y="0"/>
            <a:ext cx="915880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a-IR" dirty="0" smtClean="0"/>
              <a:t>عنوان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18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9" r:id="rId1"/>
    <p:sldLayoutId id="2147484240" r:id="rId2"/>
    <p:sldLayoutId id="2147484241" r:id="rId3"/>
    <p:sldLayoutId id="2147484242" r:id="rId4"/>
    <p:sldLayoutId id="2147484243" r:id="rId5"/>
    <p:sldLayoutId id="2147484244" r:id="rId6"/>
    <p:sldLayoutId id="2147484245" r:id="rId7"/>
    <p:sldLayoutId id="2147484246" r:id="rId8"/>
    <p:sldLayoutId id="2147484247" r:id="rId9"/>
    <p:sldLayoutId id="2147484248" r:id="rId10"/>
    <p:sldLayoutId id="2147484249" r:id="rId11"/>
  </p:sldLayoutIdLst>
  <p:hf hdr="0" ftr="0" dt="0"/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B Titr" panose="00000700000000000000" pitchFamily="2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19312" y="255814"/>
            <a:ext cx="8253413" cy="6197522"/>
          </a:xfrm>
        </p:spPr>
        <p:txBody>
          <a:bodyPr>
            <a:normAutofit/>
          </a:bodyPr>
          <a:lstStyle/>
          <a:p>
            <a:pPr marR="45720" lvl="0">
              <a:lnSpc>
                <a:spcPct val="200000"/>
              </a:lnSpc>
              <a:spcBef>
                <a:spcPts val="0"/>
              </a:spcBef>
              <a:buClr>
                <a:srgbClr val="0BD0D9"/>
              </a:buClr>
              <a:buSzPct val="85000"/>
            </a:pPr>
            <a:r>
              <a:rPr lang="fa-IR" sz="3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itchFamily="18" charset="0"/>
                <a:ea typeface="+mn-ea"/>
              </a:rPr>
              <a:t/>
            </a:r>
            <a:br>
              <a:rPr lang="fa-IR" sz="3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ranNastaliq" pitchFamily="18" charset="0"/>
                <a:ea typeface="+mn-ea"/>
              </a:rPr>
            </a:b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Internet of Things (IoT)</a:t>
            </a:r>
            <a:r>
              <a:rPr lang="fa-IR" sz="36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 </a:t>
            </a:r>
            <a:r>
              <a:rPr lang="fa-IR" sz="36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/>
            </a:r>
            <a:br>
              <a:rPr lang="fa-IR" sz="36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30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Professor: Dr. </a:t>
            </a:r>
            <a:r>
              <a:rPr lang="en-US" sz="3000" b="1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Sadoon</a:t>
            </a:r>
            <a:r>
              <a:rPr lang="en-US" sz="30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Azizi</a:t>
            </a:r>
            <a:r>
              <a:rPr lang="fa-IR" sz="30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/>
            </a:r>
            <a:br>
              <a:rPr lang="fa-IR" sz="30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s.azizi@uok.ac.ir</a:t>
            </a:r>
            <a:r>
              <a:rPr lang="fa-IR" sz="2800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/>
            </a:r>
            <a:br>
              <a:rPr lang="fa-IR" sz="2800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27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Faculty of Engineering</a:t>
            </a:r>
            <a:br>
              <a:rPr lang="en-US" sz="27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2700" dirty="0" smtClean="0">
                <a:latin typeface="Times New Roman" pitchFamily="18" charset="0"/>
                <a:ea typeface="+mn-ea"/>
                <a:cs typeface="B Nazanin" pitchFamily="2" charset="-78"/>
              </a:rPr>
              <a:t>Department of IT and computer </a:t>
            </a:r>
            <a:r>
              <a:rPr lang="en-US" sz="2700" dirty="0" smtClean="0">
                <a:latin typeface="Times New Roman" pitchFamily="18" charset="0"/>
                <a:ea typeface="+mn-ea"/>
                <a:cs typeface="B Nazanin" pitchFamily="2" charset="-78"/>
              </a:rPr>
              <a:t>Engineering</a:t>
            </a:r>
            <a:endParaRPr lang="en-US" sz="2700" dirty="0">
              <a:solidFill>
                <a:schemeClr val="bg1"/>
              </a:solidFill>
            </a:endParaRPr>
          </a:p>
        </p:txBody>
      </p:sp>
      <p:pic>
        <p:nvPicPr>
          <p:cNvPr id="7" name="Picture 3" descr="F:\UoK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886" y="255814"/>
            <a:ext cx="3421778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27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Pressure sensors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These sensors are used to measure gas and liquids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For example, water pressure, air pressure in heights, pressure on the touchscreen smartphones</a:t>
            </a:r>
            <a:endParaRPr lang="en-US" sz="2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702950" y="1124744"/>
            <a:ext cx="7723292" cy="332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01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Flow sensors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These sensors are used to detect and record the fluid’s flow rate in a pipe or system; these are also used to measure flow / heat transfer caused by an animated medium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Example: Water boilers, flow supervision for high purity acids</a:t>
            </a:r>
            <a:endParaRPr lang="en-US" sz="2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310" y="1412776"/>
            <a:ext cx="4471380" cy="261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48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Level sensors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These sensors are used to measure fluid levels continuously or in special places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200" dirty="0" smtClean="0"/>
              <a:t>Example: Sea level supervision and tsunami warnings</a:t>
            </a:r>
            <a:endParaRPr lang="en-US" sz="2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1409916" y="1124744"/>
            <a:ext cx="6309360" cy="342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80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Imaging sensors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These are devices to convert visual images to electric signals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000" dirty="0" smtClean="0"/>
              <a:t>Example: Digital cameras, medical imaging devices and night vision accessories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608731" y="1268760"/>
            <a:ext cx="7926537" cy="285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80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Noise sensors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High noise can affect humans (Heart diseases) and animals (Losing hearing abilities) in bad ways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Environmental noise sensors continuously control the noise level around them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000" dirty="0" smtClean="0"/>
              <a:t>Example: music sound tuning, presence detection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036" y="1022366"/>
            <a:ext cx="3200400" cy="30927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68545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08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Practical requirements of </a:t>
            </a:r>
            <a:r>
              <a:rPr lang="en-US" dirty="0" err="1" smtClean="0"/>
              <a:t>IoT</a:t>
            </a:r>
            <a:r>
              <a:rPr lang="en-US" dirty="0" smtClean="0"/>
              <a:t> (focusing on sensors)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buSzPct val="80000"/>
            </a:pPr>
            <a:r>
              <a:rPr lang="en-US" sz="2400" dirty="0" smtClean="0"/>
              <a:t>Very small sizes</a:t>
            </a:r>
            <a:endParaRPr lang="fa-IR" sz="2400" dirty="0" smtClean="0"/>
          </a:p>
          <a:p>
            <a:pPr algn="l" rtl="0">
              <a:buSzPct val="80000"/>
            </a:pPr>
            <a:r>
              <a:rPr lang="en-US" sz="2400" dirty="0" smtClean="0"/>
              <a:t>More data collection</a:t>
            </a:r>
            <a:endParaRPr lang="fa-IR" sz="2400" dirty="0" smtClean="0"/>
          </a:p>
          <a:p>
            <a:pPr algn="l" rtl="0">
              <a:buSzPct val="80000"/>
            </a:pPr>
            <a:r>
              <a:rPr lang="en-US" sz="2400" dirty="0" smtClean="0"/>
              <a:t>Low power consuming processors</a:t>
            </a:r>
            <a:endParaRPr lang="fa-IR" sz="2400" dirty="0" smtClean="0"/>
          </a:p>
          <a:p>
            <a:pPr algn="l" rtl="0">
              <a:buSzPct val="80000"/>
            </a:pPr>
            <a:r>
              <a:rPr lang="en-US" sz="2400" dirty="0" smtClean="0"/>
              <a:t>Longer battery life</a:t>
            </a:r>
            <a:endParaRPr lang="fa-IR" sz="2400" dirty="0" smtClean="0"/>
          </a:p>
          <a:p>
            <a:pPr algn="l" rtl="0">
              <a:buSzPct val="80000"/>
            </a:pPr>
            <a:r>
              <a:rPr lang="en-US" sz="2400" dirty="0" smtClean="0"/>
              <a:t>Quicker response time</a:t>
            </a:r>
            <a:endParaRPr lang="fa-IR" sz="2400" dirty="0" smtClean="0"/>
          </a:p>
          <a:p>
            <a:pPr algn="l" rtl="0">
              <a:buSzPct val="80000"/>
            </a:pPr>
            <a:r>
              <a:rPr lang="en-US" sz="2400" dirty="0" smtClean="0"/>
              <a:t>Less time to enter market</a:t>
            </a:r>
            <a:endParaRPr lang="fa-IR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9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Sensor specifications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616624"/>
          </a:xfrm>
        </p:spPr>
        <p:txBody>
          <a:bodyPr>
            <a:normAutofit fontScale="92500"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Filtering the data</a:t>
            </a:r>
          </a:p>
          <a:p>
            <a:pPr lvl="1" algn="l" rtl="0">
              <a:buSzPct val="80000"/>
            </a:pPr>
            <a:r>
              <a:rPr lang="en-US" sz="2200" dirty="0" smtClean="0"/>
              <a:t>Removing repetitive and unwanted data or noise before data transmission</a:t>
            </a:r>
            <a:endParaRPr lang="fa-IR" sz="22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Minimum power consumption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Sometimes replacing sensor batteries is a difficult or even impossible task</a:t>
            </a:r>
            <a:endParaRPr lang="fa-IR" sz="22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Compression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Compressing the sensor sizes to fit small spaces</a:t>
            </a:r>
            <a:endParaRPr lang="fa-IR" sz="22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Smart detection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Remote sensing (getting information about a thing without physical contact)</a:t>
            </a:r>
            <a:endParaRPr lang="fa-IR" sz="22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High sensitivity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Devices output must change with a small variation in it’s input (physical)</a:t>
            </a:r>
            <a:endParaRPr lang="fa-IR" sz="22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Linearity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Output must change on a linear basis according to input</a:t>
            </a:r>
            <a:endParaRPr lang="fa-IR" sz="22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88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Sensor specifications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Dynamic range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Signal input ranges which can be converted to electric signals by the sensor</a:t>
            </a:r>
            <a:endParaRPr lang="fa-IR" sz="22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Accuracy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Maximum difference between the actual measured signals and the ideal output signals</a:t>
            </a:r>
            <a:endParaRPr lang="fa-IR" sz="2200" dirty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Hysteresis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Expected error range based on the measured component</a:t>
            </a:r>
            <a:endParaRPr lang="en-US" sz="2200" dirty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Limited noise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Sensor noise must be limited so that it won’t affect </a:t>
            </a:r>
            <a:r>
              <a:rPr lang="en-US" sz="2200" dirty="0" err="1" smtClean="0"/>
              <a:t>IoT</a:t>
            </a:r>
            <a:r>
              <a:rPr lang="en-US" sz="2200" dirty="0" smtClean="0"/>
              <a:t> system’s performance</a:t>
            </a:r>
            <a:endParaRPr lang="fa-IR" sz="2200" dirty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Broad bandwidth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Response time must be low in case of momentary changes in the physical signal</a:t>
            </a:r>
            <a:endParaRPr lang="fa-IR" sz="22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11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Sensor Specifications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High clarity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Smallest recognizable signal oscillation</a:t>
            </a:r>
            <a:endParaRPr lang="fa-IR" sz="2200" dirty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Minimum Interruption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Sensors must work normally in all times (without or with very small interruptions)</a:t>
            </a:r>
            <a:endParaRPr lang="fa-IR" sz="2200" dirty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High reliability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Accuracy and precision assurance of the measured data</a:t>
            </a:r>
            <a:endParaRPr lang="fa-IR" sz="2200" dirty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Ease of usage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Sensors must be designed well so that their usage would be easy enough</a:t>
            </a:r>
            <a:endParaRPr lang="fa-IR" sz="2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69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Radio Frequency Identification (RFID)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Another way to receive information from things is to use RFID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RFID is not a sensor but a mechanism to retrieve information in the pre-installed sticker that can be on the things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Information in the sticker are read with radio frequencies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RFID is consisted of two parts: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Tag: including a microchip to store and process the antenna information to send and receive information</a:t>
            </a:r>
            <a:endParaRPr lang="fa-IR" sz="2200" dirty="0" smtClean="0"/>
          </a:p>
          <a:p>
            <a:pPr lvl="1" algn="l" rtl="0">
              <a:buSzPct val="80000"/>
            </a:pPr>
            <a:r>
              <a:rPr lang="en-US" sz="2200" dirty="0" smtClean="0"/>
              <a:t>Reader: to read the coded information on the sticker by sending and receiving radio frequencies</a:t>
            </a:r>
            <a:endParaRPr lang="fa-IR" sz="2200" dirty="0" smtClean="0"/>
          </a:p>
          <a:p>
            <a:pPr algn="l" rtl="0">
              <a:buSzPct val="80000"/>
            </a:pPr>
            <a:r>
              <a:rPr lang="en-US" sz="2400" dirty="0" smtClean="0"/>
              <a:t>At last it sends the final information to an application</a:t>
            </a:r>
            <a:endParaRPr lang="en-US" sz="2400" dirty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55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Chapter Objectives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en-US" sz="2400" dirty="0" smtClean="0"/>
              <a:t>* In this chapter students are supposed to get familiar with these objectives:</a:t>
            </a: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Sensors and their types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RFID</a:t>
            </a:r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Actuators and their types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27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Radio Frequency Identification (RFID)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sz="2400" dirty="0" smtClean="0"/>
              <a:t> 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2080151" y="1059639"/>
            <a:ext cx="4983698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04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RFID advantages compared to Barcode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RFID tags don’t need to get inline with the reader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Tag information can be read from 12 meter distance (for UHF disabled systems) or even 100 meters (battery included tags)</a:t>
            </a:r>
            <a:endParaRPr lang="fa-IR" sz="2200" dirty="0" smtClean="0"/>
          </a:p>
          <a:p>
            <a:pPr algn="l" rtl="0">
              <a:buSzPct val="80000"/>
            </a:pPr>
            <a:r>
              <a:rPr lang="en-US" sz="2400" dirty="0" smtClean="0"/>
              <a:t>RFID’s data on the tag can be changed based on needs</a:t>
            </a:r>
            <a:endParaRPr lang="fa-IR" sz="2400" dirty="0" smtClean="0"/>
          </a:p>
          <a:p>
            <a:pPr algn="l" rtl="0">
              <a:buSzPct val="80000"/>
            </a:pPr>
            <a:r>
              <a:rPr lang="en-US" sz="2400" dirty="0" smtClean="0"/>
              <a:t>RFID tags are durable</a:t>
            </a:r>
            <a:endParaRPr lang="fa-IR" sz="2400" dirty="0" smtClean="0"/>
          </a:p>
          <a:p>
            <a:pPr algn="l" rtl="0">
              <a:buSzPct val="80000"/>
            </a:pPr>
            <a:r>
              <a:rPr lang="en-US" sz="2400" dirty="0" smtClean="0"/>
              <a:t>RFID’s data can be encrypted</a:t>
            </a:r>
            <a:endParaRPr lang="fa-IR" sz="2400" dirty="0" smtClean="0"/>
          </a:p>
          <a:p>
            <a:pPr algn="l" rtl="0">
              <a:buSzPct val="80000"/>
            </a:pPr>
            <a:r>
              <a:rPr lang="en-US" sz="2400" dirty="0" smtClean="0"/>
              <a:t>RFID systems can read hundreds of tags concurrently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51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RFID disadvantages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Tags are likely to be blocked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Example: wrapping the tags with metals (such as aluminum)</a:t>
            </a:r>
            <a:endParaRPr lang="fa-IR" sz="2200" dirty="0" smtClean="0"/>
          </a:p>
          <a:p>
            <a:pPr algn="l" rtl="0">
              <a:buSzPct val="80000"/>
            </a:pPr>
            <a:r>
              <a:rPr lang="en-US" sz="2400" dirty="0" smtClean="0"/>
              <a:t>Reading conflicts can occur if the system is not configured well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000" dirty="0" smtClean="0"/>
              <a:t>Each RFID reader will scan all the tags that fall in it’s region (Consequences?)</a:t>
            </a:r>
            <a:endParaRPr lang="en-US" sz="2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87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b="1" dirty="0" smtClean="0"/>
              <a:t>RFID main usages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200" dirty="0" smtClean="0"/>
              <a:t>Accessibility management and control</a:t>
            </a:r>
            <a:endParaRPr lang="fa-IR" sz="22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200" dirty="0" smtClean="0"/>
              <a:t>Passport</a:t>
            </a:r>
            <a:endParaRPr lang="fa-IR" sz="22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200" dirty="0" smtClean="0"/>
              <a:t>Medical care</a:t>
            </a:r>
            <a:endParaRPr lang="fa-IR" sz="22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Logistic and tracing supply chain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200" dirty="0" smtClean="0"/>
              <a:t>Athlete scheduling</a:t>
            </a:r>
            <a:endParaRPr lang="fa-IR" sz="22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200" dirty="0" smtClean="0"/>
              <a:t>Animal tracing</a:t>
            </a:r>
            <a:endParaRPr lang="fa-IR" sz="22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200" dirty="0" smtClean="0"/>
              <a:t>Other usages</a:t>
            </a:r>
            <a:endParaRPr lang="fa-IR" sz="2200" dirty="0" smtClean="0"/>
          </a:p>
          <a:p>
            <a:pPr lvl="1" algn="l" rtl="0">
              <a:buSzPct val="80000"/>
            </a:pPr>
            <a:r>
              <a:rPr lang="en-US" sz="2000" dirty="0" smtClean="0"/>
              <a:t>Tracing conference participants</a:t>
            </a:r>
            <a:endParaRPr lang="fa-IR" sz="2000" dirty="0" smtClean="0"/>
          </a:p>
          <a:p>
            <a:pPr lvl="1" algn="l" rtl="0">
              <a:buSzPct val="80000"/>
            </a:pPr>
            <a:r>
              <a:rPr lang="en-US" sz="2000" dirty="0" smtClean="0"/>
              <a:t>Interactive marketing</a:t>
            </a:r>
            <a:endParaRPr lang="fa-IR" sz="2000" dirty="0" smtClean="0"/>
          </a:p>
          <a:p>
            <a:pPr lvl="1" algn="l" rtl="0">
              <a:buSzPct val="80000"/>
            </a:pPr>
            <a:r>
              <a:rPr lang="en-US" sz="2000" dirty="0" smtClean="0"/>
              <a:t>Library systems</a:t>
            </a:r>
            <a:endParaRPr lang="fa-IR" sz="2000" dirty="0" smtClean="0"/>
          </a:p>
          <a:p>
            <a:pPr lvl="1" algn="l" rtl="0">
              <a:buSzPct val="80000"/>
            </a:pPr>
            <a:r>
              <a:rPr lang="en-US" sz="2000" dirty="0" smtClean="0"/>
              <a:t>Immediate location systems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01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b="1" dirty="0" smtClean="0"/>
              <a:t>Video tracing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Video tracing is the process of analyzing the captured video of an object frame by frame in a short period of time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It is used to measure and analyze movements and behavior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Using video tracing along with sensors and/or RFID one can achieve much more comprehensive solutions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The main flaw of this solution is that it’s time consuming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000" dirty="0" smtClean="0"/>
              <a:t>Needs enormous video analysis traffic</a:t>
            </a:r>
            <a:endParaRPr lang="fa-IR" sz="2000" dirty="0" smtClean="0"/>
          </a:p>
          <a:p>
            <a:pPr algn="l" rtl="0">
              <a:buSzPct val="80000"/>
            </a:pPr>
            <a:r>
              <a:rPr lang="en-US" sz="2400" dirty="0" smtClean="0"/>
              <a:t>Another flaw is the need for complicated methods of object/picture detection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1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b="1" dirty="0" smtClean="0"/>
              <a:t>Video tracing usage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retail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000" dirty="0" smtClean="0"/>
              <a:t>User behavior and eye movements tracing to increase the sales</a:t>
            </a:r>
            <a:endParaRPr lang="fa-IR" sz="20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Banking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Detecting high priority clients (for instance those with higher account balances) in order to provide them better services</a:t>
            </a:r>
            <a:endParaRPr lang="fa-IR" sz="22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Security and physical supervision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000" dirty="0" smtClean="0"/>
              <a:t>Detecting unfamiliar people or those who intend to rob the bank</a:t>
            </a:r>
            <a:endParaRPr lang="fa-IR" sz="20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Traffic management and control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Detecting the number of vehicles behind the traffic lights</a:t>
            </a:r>
            <a:endParaRPr lang="en-US" sz="2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92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err="1" smtClean="0"/>
              <a:t>IoT</a:t>
            </a:r>
            <a:r>
              <a:rPr lang="en-US" altLang="en-US" dirty="0" smtClean="0"/>
              <a:t> actuators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An actuator is an engine that is responsible for doing an action or controlling something in a system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Actuators use the data analyzed by the sensors to control the </a:t>
            </a:r>
            <a:r>
              <a:rPr lang="en-US" sz="2400" dirty="0" err="1" smtClean="0"/>
              <a:t>IoT</a:t>
            </a:r>
            <a:r>
              <a:rPr lang="en-US" sz="2400" dirty="0" smtClean="0"/>
              <a:t> system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fa-IR" sz="2400" dirty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fa-IR" sz="2400" dirty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fa-IR" sz="2400" dirty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75" y="3224361"/>
            <a:ext cx="5734050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5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err="1" smtClean="0"/>
              <a:t>IoT</a:t>
            </a:r>
            <a:r>
              <a:rPr lang="en-US" altLang="en-US" dirty="0" smtClean="0"/>
              <a:t> Actuators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sz="2400" dirty="0" smtClean="0"/>
              <a:t>  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223" y="1391738"/>
            <a:ext cx="6420746" cy="463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2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err="1" smtClean="0"/>
              <a:t>IoT</a:t>
            </a:r>
            <a:r>
              <a:rPr lang="en-US" altLang="en-US" dirty="0" smtClean="0"/>
              <a:t> Actuators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sz="2400" dirty="0" smtClean="0"/>
              <a:t>  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212960"/>
            <a:ext cx="6408167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7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>
            <a:normAutofit/>
          </a:bodyPr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How things are identified in </a:t>
            </a:r>
            <a:r>
              <a:rPr lang="en-US" altLang="en-US" dirty="0" err="1" smtClean="0"/>
              <a:t>IoT</a:t>
            </a:r>
            <a:r>
              <a:rPr lang="en-US" altLang="en-US" dirty="0" smtClean="0"/>
              <a:t>?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The easiest way to identify each device in </a:t>
            </a:r>
            <a:r>
              <a:rPr lang="en-US" sz="2400" dirty="0" err="1" smtClean="0"/>
              <a:t>IoT</a:t>
            </a:r>
            <a:r>
              <a:rPr lang="en-US" sz="2400" dirty="0" smtClean="0"/>
              <a:t> is to assign a unique IP to each sensor and actuator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IPv4 address range is all taken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IPv6 addresses are still to be implemented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Most of the sensors and actuators are not capable of having an IP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Solution: assigning an IP address to the gateway and identifying sensors and actuators based on their corresponding gateways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62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This chapter’s focus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sz="2400" dirty="0" smtClean="0"/>
              <a:t> 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175476" y="1556792"/>
            <a:ext cx="8778240" cy="408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0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This chapter’s focus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sz="2400" dirty="0" smtClean="0"/>
              <a:t> 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815556" y="1138917"/>
            <a:ext cx="7498080" cy="536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86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Things in the Internet of Things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0728"/>
            <a:ext cx="9036496" cy="5472608"/>
          </a:xfrm>
        </p:spPr>
        <p:txBody>
          <a:bodyPr>
            <a:normAutofit/>
          </a:bodyPr>
          <a:lstStyle/>
          <a:p>
            <a:pPr algn="l" rtl="0">
              <a:spcBef>
                <a:spcPts val="1200"/>
              </a:spcBef>
              <a:spcAft>
                <a:spcPts val="1200"/>
              </a:spcAft>
              <a:buSzPct val="80000"/>
            </a:pPr>
            <a:r>
              <a:rPr lang="en-US" sz="2400" b="1" dirty="0" smtClean="0">
                <a:solidFill>
                  <a:srgbClr val="C00000"/>
                </a:solidFill>
              </a:rPr>
              <a:t>Sensing: </a:t>
            </a:r>
            <a:r>
              <a:rPr lang="en-US" sz="2400" dirty="0" smtClean="0"/>
              <a:t>In order to detect and gather key parameters for analysis</a:t>
            </a:r>
            <a:endParaRPr lang="fa-IR" sz="2400" dirty="0" smtClean="0"/>
          </a:p>
          <a:p>
            <a:pPr algn="l" rtl="0">
              <a:spcBef>
                <a:spcPts val="1200"/>
              </a:spcBef>
              <a:spcAft>
                <a:spcPts val="1200"/>
              </a:spcAft>
              <a:buSzPct val="80000"/>
            </a:pPr>
            <a:r>
              <a:rPr lang="en-US" sz="2400" b="1" dirty="0" smtClean="0">
                <a:solidFill>
                  <a:srgbClr val="C00000"/>
                </a:solidFill>
              </a:rPr>
              <a:t>Addressing: </a:t>
            </a:r>
            <a:r>
              <a:rPr lang="en-US" sz="2400" dirty="0" smtClean="0"/>
              <a:t>To detect things in a unique fashion through internet</a:t>
            </a:r>
            <a:endParaRPr lang="fa-IR" sz="2400" dirty="0" smtClean="0"/>
          </a:p>
          <a:p>
            <a:pPr algn="l" rtl="0">
              <a:spcBef>
                <a:spcPts val="1200"/>
              </a:spcBef>
              <a:spcAft>
                <a:spcPts val="1200"/>
              </a:spcAft>
              <a:buSzPct val="80000"/>
            </a:pPr>
            <a:r>
              <a:rPr lang="en-US" sz="2400" b="1" dirty="0" smtClean="0">
                <a:solidFill>
                  <a:srgbClr val="C00000"/>
                </a:solidFill>
              </a:rPr>
              <a:t>Actuate: </a:t>
            </a:r>
            <a:r>
              <a:rPr lang="en-US" sz="2400" dirty="0" smtClean="0"/>
              <a:t>To do the desired action</a:t>
            </a:r>
            <a:endParaRPr lang="fa-IR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51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Sensors in the Internet of Things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b="1" dirty="0" smtClean="0">
                <a:solidFill>
                  <a:srgbClr val="C00000"/>
                </a:solidFill>
              </a:rPr>
              <a:t>Sensor definition:</a:t>
            </a:r>
            <a:endParaRPr lang="fa-IR" sz="2400" b="1" dirty="0" smtClean="0">
              <a:solidFill>
                <a:srgbClr val="C00000"/>
              </a:solidFill>
            </a:endParaRPr>
          </a:p>
          <a:p>
            <a:pPr lvl="1" algn="just" rtl="0">
              <a:buSzPct val="80000"/>
            </a:pPr>
            <a:r>
              <a:rPr lang="en-US" sz="2200" dirty="0" smtClean="0"/>
              <a:t>A sensor is a device (mostly electronic) that detects events or changes in it’s environment (such as temperature, sound, pressure, flow, motion, chemical parameters, etc.) and generates the according outputs</a:t>
            </a:r>
            <a:endParaRPr lang="fa-IR" sz="2200" dirty="0" smtClean="0"/>
          </a:p>
          <a:p>
            <a:pPr algn="just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Most sensors receive input as analog signals and produce output as digital signals</a:t>
            </a:r>
            <a:endParaRPr lang="fa-IR" sz="2400" dirty="0" smtClean="0"/>
          </a:p>
          <a:p>
            <a:pPr algn="just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Sensors are comparable to human biological senses</a:t>
            </a:r>
            <a:endParaRPr lang="fa-IR" sz="2400" dirty="0" smtClean="0"/>
          </a:p>
          <a:p>
            <a:pPr algn="just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Sensors are the bridge between physical and virtual worlds</a:t>
            </a:r>
            <a:endParaRPr lang="fa-IR" sz="2400" dirty="0" smtClean="0"/>
          </a:p>
          <a:p>
            <a:pPr algn="just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A sensor can be very simple (only sensing the environment) or very intelligent (sensing the environment and computing the collected data)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20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Intelligent Sensor Components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sz="2400" dirty="0" smtClean="0"/>
              <a:t> 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contrast="40000"/>
          </a:blip>
          <a:stretch>
            <a:fillRect/>
          </a:stretch>
        </p:blipFill>
        <p:spPr>
          <a:xfrm>
            <a:off x="2004276" y="1055842"/>
            <a:ext cx="5120640" cy="532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96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Sensor types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Temperature sensors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Pressure sensors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Flow sensors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Level sensors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Imaging sensors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Noise sensors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Pollution sensors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Proximity and displacement sensors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Infrared sensors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Moisture sensors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Velocity sensors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88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4808" y="15205"/>
            <a:ext cx="9158808" cy="9144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Temperature sensors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Temperature is the most common quantity to measure; because most physical, electronic, chemical, mechanical and biological systems are affected by temperature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dirty="0" smtClean="0"/>
              <a:t>Measuring room temperature, human body temperature, water temperature</a:t>
            </a:r>
            <a:endParaRPr lang="fa-IR" sz="22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634137" y="1340768"/>
            <a:ext cx="7875726" cy="278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1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">
      <a:majorFont>
        <a:latin typeface="Arial"/>
        <a:ea typeface=""/>
        <a:cs typeface="B Titr"/>
      </a:majorFont>
      <a:minorFont>
        <a:latin typeface="Arial"/>
        <a:ea typeface=""/>
        <a:cs typeface="B Nazani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98C4F543-CB5C-4FFC-BFDF-5F3B1AC93FAB}" vid="{6EC2F159-D004-4544-9371-8ABDCB33D9A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1837</TotalTime>
  <Words>1155</Words>
  <Application>Microsoft Office PowerPoint</Application>
  <PresentationFormat>On-screen Show (4:3)</PresentationFormat>
  <Paragraphs>245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B Nazanin</vt:lpstr>
      <vt:lpstr>B Titr</vt:lpstr>
      <vt:lpstr>IranNastaliq</vt:lpstr>
      <vt:lpstr>Times New Roman</vt:lpstr>
      <vt:lpstr>Wingdings</vt:lpstr>
      <vt:lpstr>Theme2</vt:lpstr>
      <vt:lpstr> Internet of Things (IoT)  Professor: Dr. Sadoon Azizi s.azizi@uok.ac.ir Faculty of Engineering Department of IT and computer Engineering</vt:lpstr>
      <vt:lpstr>Chapter Objectives</vt:lpstr>
      <vt:lpstr>This chapter’s focus</vt:lpstr>
      <vt:lpstr>This chapter’s focus</vt:lpstr>
      <vt:lpstr>Things in the Internet of Things</vt:lpstr>
      <vt:lpstr>Sensors in the Internet of Things</vt:lpstr>
      <vt:lpstr>Intelligent Sensor Components</vt:lpstr>
      <vt:lpstr>Sensor types</vt:lpstr>
      <vt:lpstr>Temperature sensors</vt:lpstr>
      <vt:lpstr>Pressure sensors</vt:lpstr>
      <vt:lpstr>Flow sensors</vt:lpstr>
      <vt:lpstr>Level sensors</vt:lpstr>
      <vt:lpstr>Imaging sensors</vt:lpstr>
      <vt:lpstr>Noise sensors</vt:lpstr>
      <vt:lpstr>Practical requirements of IoT (focusing on sensors)</vt:lpstr>
      <vt:lpstr>Sensor specifications</vt:lpstr>
      <vt:lpstr>Sensor specifications</vt:lpstr>
      <vt:lpstr>Sensor Specifications</vt:lpstr>
      <vt:lpstr>Radio Frequency Identification (RFID)</vt:lpstr>
      <vt:lpstr>Radio Frequency Identification (RFID)</vt:lpstr>
      <vt:lpstr>RFID advantages compared to Barcode</vt:lpstr>
      <vt:lpstr>RFID disadvantages</vt:lpstr>
      <vt:lpstr>RFID main usages</vt:lpstr>
      <vt:lpstr>Video tracing</vt:lpstr>
      <vt:lpstr>Video tracing usage</vt:lpstr>
      <vt:lpstr>IoT actuators</vt:lpstr>
      <vt:lpstr>IoT Actuators</vt:lpstr>
      <vt:lpstr>IoT Actuators</vt:lpstr>
      <vt:lpstr>How things are identified in IoT?</vt:lpstr>
    </vt:vector>
  </TitlesOfParts>
  <Company>Your Organization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هوش مصنوعی</dc:title>
  <dc:subject>فصل اول- مقدمه</dc:subject>
  <dc:creator>Your User Name</dc:creator>
  <cp:lastModifiedBy>Zharfa</cp:lastModifiedBy>
  <cp:revision>179</cp:revision>
  <dcterms:created xsi:type="dcterms:W3CDTF">2006-10-17T18:06:34Z</dcterms:created>
  <dcterms:modified xsi:type="dcterms:W3CDTF">2018-10-03T16:46:59Z</dcterms:modified>
</cp:coreProperties>
</file>