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8" r:id="rId1"/>
  </p:sldMasterIdLst>
  <p:notesMasterIdLst>
    <p:notesMasterId r:id="rId31"/>
  </p:notesMasterIdLst>
  <p:handoutMasterIdLst>
    <p:handoutMasterId r:id="rId32"/>
  </p:handoutMasterIdLst>
  <p:sldIdLst>
    <p:sldId id="611" r:id="rId2"/>
    <p:sldId id="614" r:id="rId3"/>
    <p:sldId id="615" r:id="rId4"/>
    <p:sldId id="620" r:id="rId5"/>
    <p:sldId id="621" r:id="rId6"/>
    <p:sldId id="616" r:id="rId7"/>
    <p:sldId id="622" r:id="rId8"/>
    <p:sldId id="623" r:id="rId9"/>
    <p:sldId id="624" r:id="rId10"/>
    <p:sldId id="626" r:id="rId11"/>
    <p:sldId id="625" r:id="rId12"/>
    <p:sldId id="627" r:id="rId13"/>
    <p:sldId id="628" r:id="rId14"/>
    <p:sldId id="629" r:id="rId15"/>
    <p:sldId id="630" r:id="rId16"/>
    <p:sldId id="631" r:id="rId17"/>
    <p:sldId id="632" r:id="rId18"/>
    <p:sldId id="633" r:id="rId19"/>
    <p:sldId id="617" r:id="rId20"/>
    <p:sldId id="634" r:id="rId21"/>
    <p:sldId id="635" r:id="rId22"/>
    <p:sldId id="636" r:id="rId23"/>
    <p:sldId id="637" r:id="rId24"/>
    <p:sldId id="638" r:id="rId25"/>
    <p:sldId id="639" r:id="rId26"/>
    <p:sldId id="618" r:id="rId27"/>
    <p:sldId id="640" r:id="rId28"/>
    <p:sldId id="642" r:id="rId29"/>
    <p:sldId id="61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C6A000"/>
    <a:srgbClr val="FFFF00"/>
    <a:srgbClr val="99FF33"/>
    <a:srgbClr val="00D600"/>
    <a:srgbClr val="C0C0C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374" autoAdjust="0"/>
  </p:normalViewPr>
  <p:slideViewPr>
    <p:cSldViewPr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03A71A-EBC3-421D-85AB-BAA0D6DD4F1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4B826F0-DBD7-4CE5-8793-8801A744447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8F290-4B9F-43C0-9BAB-945AA08EB84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5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3B63A-8FCB-48A1-9935-3A90FFB021F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11930-971E-46C1-A777-F81BFF2BACD1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4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1ACA2-DBD2-48DF-AFAB-B9A2FFFBB7A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776BC-D709-4FFF-A740-B76B441DA0A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980728"/>
            <a:ext cx="8928992" cy="5472608"/>
          </a:xfrm>
        </p:spPr>
        <p:txBody>
          <a:bodyPr/>
          <a:lstStyle>
            <a:lvl1pPr marL="457200" indent="-457200" algn="r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6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r" rt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r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20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057400" cy="365125"/>
          </a:xfrm>
        </p:spPr>
        <p:txBody>
          <a:bodyPr/>
          <a:lstStyle/>
          <a:p>
            <a:pPr>
              <a:defRPr/>
            </a:pPr>
            <a:fld id="{F37CDE5F-1E38-438B-A827-B5ADA4DF2A71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53336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236" y="6493194"/>
            <a:ext cx="662268" cy="325267"/>
          </a:xfrm>
        </p:spPr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0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98120-469D-4FB4-A94F-4CB397A0DE1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E8C9-1C39-4175-981E-151FB2291595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666FD-0F75-47EC-B0C0-C110E700B174}" type="datetime1">
              <a:rPr lang="en-US" altLang="en-US" smtClean="0"/>
              <a:t>10/3/2018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4228" y="6453336"/>
            <a:ext cx="662268" cy="365125"/>
          </a:xfrm>
        </p:spPr>
        <p:txBody>
          <a:bodyPr/>
          <a:lstStyle/>
          <a:p>
            <a:pPr>
              <a:defRPr/>
            </a:pPr>
            <a:fld id="{C7879241-4954-4432-A989-BF9F5510604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8A999-23AA-4F46-8BBB-72D54C7B5CC4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9091-04B2-4714-886F-CC1FF993FD8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0D910-358E-4B8E-BCC9-1EE4B24288DC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62268" cy="365125"/>
          </a:xfrm>
        </p:spPr>
        <p:txBody>
          <a:bodyPr/>
          <a:lstStyle/>
          <a:p>
            <a:pPr>
              <a:defRPr/>
            </a:pPr>
            <a:fld id="{91F113FB-04D3-49FE-9569-4B41BE4D4DB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20259"/>
            <a:ext cx="2057400" cy="365125"/>
          </a:xfrm>
        </p:spPr>
        <p:txBody>
          <a:bodyPr/>
          <a:lstStyle/>
          <a:p>
            <a:pPr>
              <a:defRPr/>
            </a:pPr>
            <a:fld id="{16D6EB17-1B13-4BFE-8647-5D893CA4E67A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20259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4017" y="6453336"/>
            <a:ext cx="662268" cy="365125"/>
          </a:xfrm>
        </p:spPr>
        <p:txBody>
          <a:bodyPr/>
          <a:lstStyle/>
          <a:p>
            <a:pPr>
              <a:defRPr/>
            </a:pPr>
            <a:fld id="{47808659-05B7-4D73-AB94-9A3E01B2AF9D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980728"/>
            <a:ext cx="8928992" cy="5472608"/>
          </a:xfrm>
        </p:spPr>
        <p:txBody>
          <a:bodyPr/>
          <a:lstStyle>
            <a:lvl1pPr marL="457200" indent="-457200" algn="r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6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r" rt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r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20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0463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F5C56-B3D8-4DB8-8561-421CF2A045E3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DF20-D986-434B-9F18-EC62BF641BE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D6EF2-E3BF-4332-BE3E-B11A8DA8799D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872A-5609-4A08-8051-22614E522BE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1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8567C7-5863-4C64-83D3-AEC5A7D390DD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82" y="6356351"/>
            <a:ext cx="662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808" y="0"/>
            <a:ext cx="9158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9312" y="255814"/>
            <a:ext cx="8253413" cy="6197522"/>
          </a:xfrm>
        </p:spPr>
        <p:txBody>
          <a:bodyPr>
            <a:normAutofit/>
          </a:bodyPr>
          <a:lstStyle/>
          <a:p>
            <a:pPr marR="45720" lvl="0">
              <a:lnSpc>
                <a:spcPct val="200000"/>
              </a:lnSpc>
              <a:spcBef>
                <a:spcPts val="0"/>
              </a:spcBef>
              <a:buClr>
                <a:srgbClr val="0BD0D9"/>
              </a:buClr>
              <a:buSzPct val="85000"/>
            </a:pPr>
            <a:r>
              <a:rPr lang="fa-I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n-ea"/>
              </a:rPr>
              <a:t/>
            </a:r>
            <a:br>
              <a:rPr lang="fa-I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n-ea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Internet of Things (IoT)</a:t>
            </a:r>
            <a:r>
              <a:rPr lang="fa-IR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Professor: Dr.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Sadoon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Azizi</a:t>
            </a:r>
            <a:r>
              <a:rPr lang="fa-IR" sz="3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s.azizi@uok.ac.ir</a:t>
            </a:r>
            <a: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Faculty of Engineering</a:t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Department of IT and computer </a:t>
            </a: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Engineering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" name="Picture 3" descr="F:\UoK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86" y="255814"/>
            <a:ext cx="342177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Pressure sensors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These sensors are used to measure gas and liquids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For example, water pressure, air pressure in heights, pressure on the touchscreen smartphones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02950" y="1124744"/>
            <a:ext cx="7723292" cy="33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Flow sensors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These sensors are used to detect and record the fluid’s flow rate in a pipe or system; these are also used to measure flow / heat transfer caused by an animated medium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Example: Water boilers, flow supervision for high purity acids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10" y="1412776"/>
            <a:ext cx="4471380" cy="2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Level sensors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These sensors are used to measure fluid levels continuously or in special places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Example: Sea level supervision and tsunami warnings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409916" y="1124744"/>
            <a:ext cx="6309360" cy="34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Imaging sensors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These are devices to convert visual images to electric signals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000" dirty="0" smtClean="0"/>
              <a:t>Example: Digital cameras, medical imaging devices and night vision accessories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08731" y="1268760"/>
            <a:ext cx="7926537" cy="28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Noise sensors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High noise can affect humans (Heart diseases) and animals (Losing hearing abilities) in bad ways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Environmental noise sensors continuously control the noise level around them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000" dirty="0" smtClean="0"/>
              <a:t>Example: music sound tuning, presence detection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022366"/>
            <a:ext cx="3200400" cy="3092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6854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Practical requirements of </a:t>
            </a:r>
            <a:r>
              <a:rPr lang="en-US" dirty="0" err="1" smtClean="0"/>
              <a:t>IoT</a:t>
            </a:r>
            <a:r>
              <a:rPr lang="en-US" dirty="0" smtClean="0"/>
              <a:t> (focusing on sensors)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SzPct val="80000"/>
            </a:pPr>
            <a:r>
              <a:rPr lang="en-US" sz="2400" dirty="0" smtClean="0"/>
              <a:t>Very small sizes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More data collection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Low power consuming processors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Longer battery life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Quicker response time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Less time to enter market</a:t>
            </a: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Sensor specifications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rmAutofit fontScale="925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Filtering the data</a:t>
            </a:r>
          </a:p>
          <a:p>
            <a:pPr lvl="1" algn="l" rtl="0">
              <a:buSzPct val="80000"/>
            </a:pPr>
            <a:r>
              <a:rPr lang="en-US" sz="2200" dirty="0" smtClean="0"/>
              <a:t>Removing repetitive and unwanted data or noise before data transmission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Minimum power consumption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Sometimes replacing sensor batteries is a difficult or even impossible task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Compression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Compressing the sensor sizes to fit small spaces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Smart detection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Remote sensing (getting information about a thing without physical contact)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High sensitivity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Devices output must change with a small variation in it’s input (physical)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Linearity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Output must change on a linear basis according to input</a:t>
            </a:r>
            <a:endParaRPr lang="fa-IR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Sensor specifications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Dynamic range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Signal input ranges which can be converted to electric signals by the sensor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Accuracy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Maximum difference between the actual measured signals and the ideal output signals</a:t>
            </a:r>
            <a:endParaRPr lang="fa-IR" sz="2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Hysteresis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Expected error range based on the measured component</a:t>
            </a:r>
            <a:endParaRPr lang="en-US" sz="2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Limited noise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Sensor noise must be limited so that it won’t affect </a:t>
            </a:r>
            <a:r>
              <a:rPr lang="en-US" sz="2200" dirty="0" err="1" smtClean="0"/>
              <a:t>IoT</a:t>
            </a:r>
            <a:r>
              <a:rPr lang="en-US" sz="2200" dirty="0" smtClean="0"/>
              <a:t> system’s performance</a:t>
            </a:r>
            <a:endParaRPr lang="fa-IR" sz="2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Broad bandwidth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Response time must be low in case of momentary changes in the physical signal</a:t>
            </a:r>
            <a:endParaRPr lang="fa-IR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Sensor Specifications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High clarity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Smallest recognizable signal oscillation</a:t>
            </a:r>
            <a:endParaRPr lang="fa-IR" sz="2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Minimum Interruption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Sensors must work normally in all times (without or with very small interruptions)</a:t>
            </a:r>
            <a:endParaRPr lang="fa-IR" sz="2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High reliability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Accuracy and precision assurance of the measured data</a:t>
            </a:r>
            <a:endParaRPr lang="fa-IR" sz="2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Ease of usage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Sensors must be designed well so that their usage would be easy enough</a:t>
            </a:r>
            <a:endParaRPr lang="fa-IR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Radio Frequency Identification (RFID)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Another way to receive information from things is to use RFID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RFID is not a sensor but a mechanism to retrieve information in the pre-installed sticker that can be on the things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Information in the sticker are read with radio frequencies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RFID is consisted of two parts: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Tag: including a microchip to store and process the antenna information to send and receive information</a:t>
            </a:r>
            <a:endParaRPr lang="fa-IR" sz="2200" dirty="0" smtClean="0"/>
          </a:p>
          <a:p>
            <a:pPr lvl="1" algn="l" rtl="0">
              <a:buSzPct val="80000"/>
            </a:pPr>
            <a:r>
              <a:rPr lang="en-US" sz="2200" dirty="0" smtClean="0"/>
              <a:t>Reader: to read the coded information on the sticker by sending and receiving radio frequencies</a:t>
            </a:r>
            <a:endParaRPr lang="fa-IR" sz="2200" dirty="0" smtClean="0"/>
          </a:p>
          <a:p>
            <a:pPr algn="l" rtl="0">
              <a:buSzPct val="80000"/>
            </a:pPr>
            <a:r>
              <a:rPr lang="en-US" sz="2400" dirty="0" smtClean="0"/>
              <a:t>At last it sends the final information to an application</a:t>
            </a:r>
            <a:endParaRPr lang="en-US" sz="24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Chapter Objectives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400" dirty="0" smtClean="0"/>
              <a:t>* In this chapter students are supposed to get familiar with these objectives:</a:t>
            </a: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Sensors and their types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RFID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Actuators and their types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Radio Frequency Identification (RFID)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80151" y="1059639"/>
            <a:ext cx="498369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RFID advantages compared to Barcode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RFID tags don’t need to get inline with the reader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Tag information can be read from 12 meter distance (for UHF disabled systems) or even 100 meters (battery included tags)</a:t>
            </a:r>
            <a:endParaRPr lang="fa-IR" sz="2200" dirty="0" smtClean="0"/>
          </a:p>
          <a:p>
            <a:pPr algn="l" rtl="0">
              <a:buSzPct val="80000"/>
            </a:pPr>
            <a:r>
              <a:rPr lang="en-US" sz="2400" dirty="0" smtClean="0"/>
              <a:t>RFID’s data on the tag can be changed based on needs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RFID tags are durable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RFID’s data can be encrypted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RFID systems can read hundreds of tags concurrently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RFID disadvantages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Tags are likely to be blocked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Example: wrapping the tags with metals (such as aluminum)</a:t>
            </a:r>
            <a:endParaRPr lang="fa-IR" sz="2200" dirty="0" smtClean="0"/>
          </a:p>
          <a:p>
            <a:pPr algn="l" rtl="0">
              <a:buSzPct val="80000"/>
            </a:pPr>
            <a:r>
              <a:rPr lang="en-US" sz="2400" dirty="0" smtClean="0"/>
              <a:t>Reading conflicts can occur if the system is not configured well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000" dirty="0" smtClean="0"/>
              <a:t>Each RFID reader will scan all the tags that fall in it’s region (Consequences?)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b="1" dirty="0" smtClean="0"/>
              <a:t>RFID main usages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Accessibility management and control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Passport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Medical care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Logistic and tracing supply chain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Athlete scheduling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Animal tracing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smtClean="0"/>
              <a:t>Other usages</a:t>
            </a:r>
            <a:endParaRPr lang="fa-IR" sz="2200" dirty="0" smtClean="0"/>
          </a:p>
          <a:p>
            <a:pPr lvl="1" algn="l" rtl="0">
              <a:buSzPct val="80000"/>
            </a:pPr>
            <a:r>
              <a:rPr lang="en-US" sz="2000" dirty="0" smtClean="0"/>
              <a:t>Tracing conference participants</a:t>
            </a:r>
            <a:endParaRPr lang="fa-IR" sz="2000" dirty="0" smtClean="0"/>
          </a:p>
          <a:p>
            <a:pPr lvl="1" algn="l" rtl="0">
              <a:buSzPct val="80000"/>
            </a:pPr>
            <a:r>
              <a:rPr lang="en-US" sz="2000" dirty="0" smtClean="0"/>
              <a:t>Interactive marketing</a:t>
            </a:r>
            <a:endParaRPr lang="fa-IR" sz="2000" dirty="0" smtClean="0"/>
          </a:p>
          <a:p>
            <a:pPr lvl="1" algn="l" rtl="0">
              <a:buSzPct val="80000"/>
            </a:pPr>
            <a:r>
              <a:rPr lang="en-US" sz="2000" dirty="0" smtClean="0"/>
              <a:t>Library systems</a:t>
            </a:r>
            <a:endParaRPr lang="fa-IR" sz="2000" dirty="0" smtClean="0"/>
          </a:p>
          <a:p>
            <a:pPr lvl="1" algn="l" rtl="0">
              <a:buSzPct val="80000"/>
            </a:pPr>
            <a:r>
              <a:rPr lang="en-US" sz="2000" dirty="0" smtClean="0"/>
              <a:t>Immediate location systems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b="1" dirty="0" smtClean="0"/>
              <a:t>Video tracing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Video tracing is the process of analyzing the captured video of an object frame by frame in a short period of time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It is used to measure and analyze movements and behavior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Using video tracing along with sensors and/or RFID one can achieve much more comprehensive solutions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 main flaw of this solution is that it’s time consuming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000" dirty="0" smtClean="0"/>
              <a:t>Needs enormous video analysis traffic</a:t>
            </a:r>
            <a:endParaRPr lang="fa-IR" sz="2000" dirty="0" smtClean="0"/>
          </a:p>
          <a:p>
            <a:pPr algn="l" rtl="0">
              <a:buSzPct val="80000"/>
            </a:pPr>
            <a:r>
              <a:rPr lang="en-US" sz="2400" dirty="0" smtClean="0"/>
              <a:t>Another flaw is the need for complicated methods of object/picture detection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b="1" dirty="0" smtClean="0"/>
              <a:t>Video tracing usage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retail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000" dirty="0" smtClean="0"/>
              <a:t>User behavior and eye movements tracing to increase the sales</a:t>
            </a:r>
            <a:endParaRPr lang="fa-IR" sz="20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Banking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Detecting high priority clients (for instance those with higher account balances) in order to provide them better services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Security and physical supervision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000" dirty="0" smtClean="0"/>
              <a:t>Detecting unfamiliar people or those who intend to rob the bank</a:t>
            </a:r>
            <a:endParaRPr lang="fa-IR" sz="20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Traffic management and control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Detecting the number of vehicles behind the traffic lights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actuators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An actuator is an engine that is responsible for doing an action or controlling something in a system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Actuators use the data analyzed by the sensors to control the </a:t>
            </a:r>
            <a:r>
              <a:rPr lang="en-US" sz="2400" dirty="0" err="1" smtClean="0"/>
              <a:t>IoT</a:t>
            </a:r>
            <a:r>
              <a:rPr lang="en-US" sz="2400" dirty="0" smtClean="0"/>
              <a:t> system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3224361"/>
            <a:ext cx="5734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Actuators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23" y="1391738"/>
            <a:ext cx="6420746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Actuators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12960"/>
            <a:ext cx="640816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How things are identified in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?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 easiest way to identify each device in </a:t>
            </a:r>
            <a:r>
              <a:rPr lang="en-US" sz="2400" dirty="0" err="1" smtClean="0"/>
              <a:t>IoT</a:t>
            </a:r>
            <a:r>
              <a:rPr lang="en-US" sz="2400" dirty="0" smtClean="0"/>
              <a:t> is to assign a unique IP to each sensor and actuator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IPv4 address range is all taken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IPv6 addresses are still to be implemented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Most of the sensors and actuators are not capable of having an IP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Solution: assigning an IP address to the gateway and identifying sensors and actuators based on their corresponding gateways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This chapter’s focus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5476" y="1556792"/>
            <a:ext cx="8778240" cy="40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This chapter’s focus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15556" y="1138917"/>
            <a:ext cx="7498080" cy="53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Things in the Internet of Things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472608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C00000"/>
                </a:solidFill>
              </a:rPr>
              <a:t>Sensing: </a:t>
            </a:r>
            <a:r>
              <a:rPr lang="en-US" sz="2400" dirty="0" smtClean="0"/>
              <a:t>In order to detect and gather key parameters for analysis</a:t>
            </a:r>
            <a:endParaRPr lang="fa-IR" sz="2400" dirty="0" smtClean="0"/>
          </a:p>
          <a:p>
            <a:pPr algn="l"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C00000"/>
                </a:solidFill>
              </a:rPr>
              <a:t>Addressing: </a:t>
            </a:r>
            <a:r>
              <a:rPr lang="en-US" sz="2400" dirty="0" smtClean="0"/>
              <a:t>To detect things in a unique fashion through internet</a:t>
            </a:r>
            <a:endParaRPr lang="fa-IR" sz="2400" dirty="0" smtClean="0"/>
          </a:p>
          <a:p>
            <a:pPr algn="l"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C00000"/>
                </a:solidFill>
              </a:rPr>
              <a:t>Actuate: </a:t>
            </a:r>
            <a:r>
              <a:rPr lang="en-US" sz="2400" dirty="0" smtClean="0"/>
              <a:t>To do the desired action</a:t>
            </a: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Sensors in the Internet of Things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b="1" dirty="0" smtClean="0">
                <a:solidFill>
                  <a:srgbClr val="C00000"/>
                </a:solidFill>
              </a:rPr>
              <a:t>Sensor definition:</a:t>
            </a:r>
            <a:endParaRPr lang="fa-IR" sz="2400" b="1" dirty="0" smtClean="0">
              <a:solidFill>
                <a:srgbClr val="C00000"/>
              </a:solidFill>
            </a:endParaRPr>
          </a:p>
          <a:p>
            <a:pPr lvl="1" algn="just" rtl="0">
              <a:buSzPct val="80000"/>
            </a:pPr>
            <a:r>
              <a:rPr lang="en-US" sz="2200" dirty="0" smtClean="0"/>
              <a:t>A sensor is a device (mostly electronic) that detects events or changes in it’s environment (such as temperature, sound, pressure, flow, motion, chemical parameters, etc.) and generates the according outputs</a:t>
            </a:r>
            <a:endParaRPr lang="fa-IR" sz="22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Most sensors receive input as analog signals and produce output as digital signals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Sensors are comparable to human biological senses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Sensors are the bridge between physical and virtual worlds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 sensor can be very simple (only sensing the environment) or very intelligent (sensing the environment and computing the collected data)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Intelligent Sensor Components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004276" y="1055842"/>
            <a:ext cx="5120640" cy="53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Sensor types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Temperature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Pressure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Flow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Level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Imaging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Noise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Pollution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Proximity and displacement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Infrared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Moisture sensors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Velocity sensors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Temperature sensors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Temperature is the most common quantity to measure; because most physical, electronic, chemical, mechanical and biological systems are affected by temperature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dirty="0" smtClean="0"/>
              <a:t>Measuring room temperature, human body temperature, water temperature</a:t>
            </a:r>
            <a:endParaRPr lang="fa-IR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634137" y="1340768"/>
            <a:ext cx="7875726" cy="27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Arial"/>
        <a:ea typeface=""/>
        <a:cs typeface="B Titr"/>
      </a:majorFont>
      <a:minorFont>
        <a:latin typeface="Arial"/>
        <a:ea typeface=""/>
        <a:cs typeface="B Nazan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8C4F543-CB5C-4FFC-BFDF-5F3B1AC93FAB}" vid="{6EC2F159-D004-4544-9371-8ABDCB33D9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1837</TotalTime>
  <Words>1155</Words>
  <Application>Microsoft Office PowerPoint</Application>
  <PresentationFormat>On-screen Show (4:3)</PresentationFormat>
  <Paragraphs>245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 Nazanin</vt:lpstr>
      <vt:lpstr>B Titr</vt:lpstr>
      <vt:lpstr>IranNastaliq</vt:lpstr>
      <vt:lpstr>Times New Roman</vt:lpstr>
      <vt:lpstr>Wingdings</vt:lpstr>
      <vt:lpstr>Theme2</vt:lpstr>
      <vt:lpstr> Internet of Things (IoT)  Professor: Dr. Sadoon Azizi s.azizi@uok.ac.ir Faculty of Engineering Department of IT and computer Engineering</vt:lpstr>
      <vt:lpstr>Chapter Objectives</vt:lpstr>
      <vt:lpstr>This chapter’s focus</vt:lpstr>
      <vt:lpstr>This chapter’s focus</vt:lpstr>
      <vt:lpstr>Things in the Internet of Things</vt:lpstr>
      <vt:lpstr>Sensors in the Internet of Things</vt:lpstr>
      <vt:lpstr>Intelligent Sensor Components</vt:lpstr>
      <vt:lpstr>Sensor types</vt:lpstr>
      <vt:lpstr>Temperature sensors</vt:lpstr>
      <vt:lpstr>Pressure sensors</vt:lpstr>
      <vt:lpstr>Flow sensors</vt:lpstr>
      <vt:lpstr>Level sensors</vt:lpstr>
      <vt:lpstr>Imaging sensors</vt:lpstr>
      <vt:lpstr>Noise sensors</vt:lpstr>
      <vt:lpstr>Practical requirements of IoT (focusing on sensors)</vt:lpstr>
      <vt:lpstr>Sensor specifications</vt:lpstr>
      <vt:lpstr>Sensor specifications</vt:lpstr>
      <vt:lpstr>Sensor Specifications</vt:lpstr>
      <vt:lpstr>Radio Frequency Identification (RFID)</vt:lpstr>
      <vt:lpstr>Radio Frequency Identification (RFID)</vt:lpstr>
      <vt:lpstr>RFID advantages compared to Barcode</vt:lpstr>
      <vt:lpstr>RFID disadvantages</vt:lpstr>
      <vt:lpstr>RFID main usages</vt:lpstr>
      <vt:lpstr>Video tracing</vt:lpstr>
      <vt:lpstr>Video tracing usage</vt:lpstr>
      <vt:lpstr>IoT actuators</vt:lpstr>
      <vt:lpstr>IoT Actuators</vt:lpstr>
      <vt:lpstr>IoT Actuators</vt:lpstr>
      <vt:lpstr>How things are identified in IoT?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هوش مصنوعی</dc:title>
  <dc:subject>فصل اول- مقدمه</dc:subject>
  <dc:creator>Your User Name</dc:creator>
  <cp:lastModifiedBy>Zharfa</cp:lastModifiedBy>
  <cp:revision>179</cp:revision>
  <dcterms:created xsi:type="dcterms:W3CDTF">2006-10-17T18:06:34Z</dcterms:created>
  <dcterms:modified xsi:type="dcterms:W3CDTF">2018-10-03T16:46:59Z</dcterms:modified>
</cp:coreProperties>
</file>