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362" r:id="rId3"/>
    <p:sldId id="298" r:id="rId4"/>
    <p:sldId id="363" r:id="rId5"/>
    <p:sldId id="323" r:id="rId6"/>
    <p:sldId id="378" r:id="rId7"/>
    <p:sldId id="364" r:id="rId8"/>
    <p:sldId id="366" r:id="rId9"/>
    <p:sldId id="379" r:id="rId10"/>
    <p:sldId id="367" r:id="rId11"/>
    <p:sldId id="369" r:id="rId12"/>
    <p:sldId id="381" r:id="rId13"/>
    <p:sldId id="380" r:id="rId14"/>
    <p:sldId id="370" r:id="rId15"/>
    <p:sldId id="371" r:id="rId16"/>
    <p:sldId id="372" r:id="rId17"/>
    <p:sldId id="382" r:id="rId18"/>
    <p:sldId id="373" r:id="rId19"/>
    <p:sldId id="383" r:id="rId20"/>
    <p:sldId id="391" r:id="rId21"/>
    <p:sldId id="392" r:id="rId22"/>
    <p:sldId id="393" r:id="rId23"/>
    <p:sldId id="39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560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5E182-517C-49F8-A805-9538D9D3AEC1}" type="datetimeFigureOut">
              <a:rPr lang="en-CA" smtClean="0"/>
              <a:t>07/03/2015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0901F8-E3F6-497D-801D-18C9BDD48C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7926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631DE-C2C7-458E-BD67-BFCDE36627B9}" type="datetime1">
              <a:rPr lang="en-CA" smtClean="0"/>
              <a:t>07/03/2015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7010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B24B-2B97-4E61-9D65-4200B2AB022A}" type="datetime1">
              <a:rPr lang="en-CA" smtClean="0"/>
              <a:t>07/03/2015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132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42FD4-7D39-4650-A2EB-570FD8286FA3}" type="datetime1">
              <a:rPr lang="en-CA" smtClean="0"/>
              <a:t>07/03/2015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4834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059B-E9B5-4BAA-9AF2-E7536ED79353}" type="datetime1">
              <a:rPr lang="en-CA" smtClean="0"/>
              <a:t>07/03/2015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380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3AB5-B8DC-44C1-A506-041B49094755}" type="datetime1">
              <a:rPr lang="en-CA" smtClean="0"/>
              <a:t>07/03/2015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6595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DE46F-8253-49F3-8628-3C68B8CDC7E2}" type="datetime1">
              <a:rPr lang="en-CA" smtClean="0"/>
              <a:t>07/03/2015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3971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1231-DBC6-4EF0-9174-C9A93FBE1AB7}" type="datetime1">
              <a:rPr lang="en-CA" smtClean="0"/>
              <a:t>07/03/2015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9508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F0C07-3AFE-457B-B42A-2E854D196670}" type="datetime1">
              <a:rPr lang="en-CA" smtClean="0"/>
              <a:t>07/03/2015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779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687E-E6D6-4705-BB41-EC1F94F37A98}" type="datetime1">
              <a:rPr lang="en-CA" smtClean="0"/>
              <a:t>07/03/2015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6949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CFF7E-470E-4B83-9EC7-F4D5BFD58C09}" type="datetime1">
              <a:rPr lang="en-CA" smtClean="0"/>
              <a:t>07/03/2015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794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744F-E363-4C18-A5C5-FCD08A01FD8F}" type="datetime1">
              <a:rPr lang="en-CA" smtClean="0"/>
              <a:t>07/03/2015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7682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BE40A-6E95-41DA-824B-A4B4F9B54AB3}" type="datetime1">
              <a:rPr lang="en-CA" smtClean="0"/>
              <a:t>07/03/2015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7151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589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a-IR" sz="54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  <a:t>کنترل تطبیقی</a:t>
            </a:r>
            <a:r>
              <a:rPr lang="en-US" sz="54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  <a:t/>
            </a:r>
            <a:br>
              <a:rPr lang="en-US" sz="54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</a:br>
            <a:r>
              <a:rPr lang="en-US" sz="18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  <a:t/>
            </a:r>
            <a:br>
              <a:rPr lang="en-US" sz="18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</a:br>
            <a:r>
              <a:rPr lang="fa-IR" sz="54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رگلاتورهای خودتنظیم (بخش دوم)</a:t>
            </a:r>
            <a:br>
              <a:rPr lang="fa-IR" sz="5400" dirty="0" smtClean="0">
                <a:latin typeface="Nazanin" panose="00000700000000000000" pitchFamily="2" charset="-78"/>
                <a:cs typeface="B Nazanin" panose="00000400000000000000" pitchFamily="2" charset="-78"/>
              </a:rPr>
            </a:br>
            <a:r>
              <a:rPr lang="en-US" sz="54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Self Tuning Regulator (Part II)</a:t>
            </a:r>
            <a:endParaRPr lang="en-CA" sz="5400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/>
          <a:p>
            <a:pPr rtl="1"/>
            <a:r>
              <a:rPr lang="fa-IR" b="1" dirty="0" smtClean="0">
                <a:latin typeface="Nazanin" panose="00000700000000000000" pitchFamily="2" charset="-78"/>
                <a:cs typeface="B Nazanin" panose="00000400000000000000" pitchFamily="2" charset="-78"/>
              </a:rPr>
              <a:t>یزدان باتمانی</a:t>
            </a:r>
          </a:p>
          <a:p>
            <a:pPr rtl="1"/>
            <a:r>
              <a:rPr lang="fa-IR" b="1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دانشگاه کردستان</a:t>
            </a:r>
            <a:endParaRPr lang="en-CA" b="1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1295400" cy="10668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806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10</a:t>
            </a:fld>
            <a:endParaRPr lang="en-CA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1752600" y="76200"/>
            <a:ext cx="5181600" cy="4525963"/>
          </a:xfrm>
        </p:spPr>
        <p:txBody>
          <a:bodyPr/>
          <a:lstStyle/>
          <a:p>
            <a:pPr marL="0" indent="0" algn="ct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کاهش نوسانات اولیه</a:t>
            </a:r>
            <a:r>
              <a:rPr lang="fa-IR" dirty="0">
                <a:cs typeface="B Nazanin" panose="00000400000000000000" pitchFamily="2" charset="-78"/>
              </a:rPr>
              <a:t>؟</a:t>
            </a:r>
            <a:r>
              <a:rPr lang="fa-IR" dirty="0" smtClean="0">
                <a:cs typeface="B Nazanin" panose="00000400000000000000" pitchFamily="2" charset="-78"/>
              </a:rPr>
              <a:t> (نویزی نداریم)</a:t>
            </a:r>
            <a:endParaRPr lang="en-CA" dirty="0">
              <a:cs typeface="B Nazanin" panose="00000400000000000000" pitchFamily="2" charset="-78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838200"/>
            <a:ext cx="714375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182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ردیابی سایر انواع ورودی ها؟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11</a:t>
            </a:fld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863" y="1362075"/>
            <a:ext cx="5248275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594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12</a:t>
            </a:fld>
            <a:endParaRPr lang="en-CA"/>
          </a:p>
        </p:txBody>
      </p:sp>
      <p:pic>
        <p:nvPicPr>
          <p:cNvPr id="6" name="Content Placeholder 5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98737" y="1143000"/>
            <a:ext cx="6526063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0829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اثر مرتبه مدل: مرتبه اول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13</a:t>
            </a:fld>
            <a:endParaRPr lang="en-CA"/>
          </a:p>
        </p:txBody>
      </p:sp>
      <p:pic>
        <p:nvPicPr>
          <p:cNvPr id="6" name="Content Placeholder 5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27337" y="1600200"/>
            <a:ext cx="604172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0077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اثر مرتبه مدل: مرتبه 5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14</a:t>
            </a:fld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5765" y="1429384"/>
            <a:ext cx="6020435" cy="4590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8606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اثر نویز اندازه گیری: نویز رنگی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15</a:t>
            </a:fld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17575"/>
            <a:ext cx="7920567" cy="594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903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16</a:t>
            </a:fld>
            <a:endParaRPr lang="en-CA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536" y="1066800"/>
            <a:ext cx="7494464" cy="5200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182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17</a:t>
            </a:fld>
            <a:endParaRPr lang="en-CA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631825"/>
            <a:ext cx="7239000" cy="542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013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اثر نویز اندازه گیری: نویز رنگی </a:t>
            </a:r>
            <a:r>
              <a:rPr lang="en-US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ELS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18</a:t>
            </a:fld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19200"/>
            <a:ext cx="73152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565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19</a:t>
            </a:fld>
            <a:endParaRPr lang="en-CA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2209800" y="381000"/>
            <a:ext cx="4648200" cy="4525963"/>
          </a:xfrm>
        </p:spPr>
        <p:txBody>
          <a:bodyPr/>
          <a:lstStyle/>
          <a:p>
            <a:pPr marL="0" indent="0" algn="ct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اثر ناچیز استفاده از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ELS</a:t>
            </a:r>
            <a:r>
              <a:rPr lang="fa-IR" sz="2400" dirty="0" smtClean="0">
                <a:cs typeface="B Nazanin" panose="00000400000000000000" pitchFamily="2" charset="-78"/>
              </a:rPr>
              <a:t> </a:t>
            </a:r>
            <a:r>
              <a:rPr lang="fa-IR" dirty="0" smtClean="0">
                <a:cs typeface="B Nazanin" panose="00000400000000000000" pitchFamily="2" charset="-78"/>
              </a:rPr>
              <a:t>در نتایج؟</a:t>
            </a:r>
            <a:endParaRPr lang="en-CA" dirty="0">
              <a:cs typeface="B Nazanin" panose="00000400000000000000" pitchFamily="2" charset="-78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13693"/>
            <a:ext cx="7620000" cy="5287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169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13D84A8-662C-4132-8EA9-0409160DF983}" type="slidenum">
              <a:rPr lang="en-GB" altLang="en-US" sz="1400" b="0"/>
              <a:pPr/>
              <a:t>2</a:t>
            </a:fld>
            <a:endParaRPr lang="en-GB" altLang="en-US" sz="1400" b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394493" y="242888"/>
            <a:ext cx="8597107" cy="620712"/>
          </a:xfrm>
        </p:spPr>
        <p:txBody>
          <a:bodyPr/>
          <a:lstStyle/>
          <a:p>
            <a:pPr rtl="1"/>
            <a:r>
              <a:rPr lang="fa-IR" sz="2800" dirty="0">
                <a:latin typeface="Nazanin" panose="00000700000000000000" pitchFamily="2" charset="-78"/>
                <a:cs typeface="B Nazanin" panose="00000400000000000000" pitchFamily="2" charset="-78"/>
              </a:rPr>
              <a:t>رگولاتورهای خودتنظیم غیرمستقیم</a:t>
            </a:r>
            <a:endParaRPr lang="en-GB" altLang="en-US" sz="2800" b="1" dirty="0" smtClean="0">
              <a:solidFill>
                <a:srgbClr val="FF0000"/>
              </a:solidFill>
              <a:latin typeface="Century Schoolbook" pitchFamily="18" charset="0"/>
              <a:cs typeface="B Nazanin" panose="00000400000000000000" pitchFamily="2" charset="-78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46543" y="914400"/>
            <a:ext cx="9017506" cy="5818143"/>
            <a:chOff x="-46543" y="393745"/>
            <a:chExt cx="9017506" cy="5818143"/>
          </a:xfrm>
        </p:grpSpPr>
        <p:grpSp>
          <p:nvGrpSpPr>
            <p:cNvPr id="7" name="Group 6"/>
            <p:cNvGrpSpPr/>
            <p:nvPr/>
          </p:nvGrpSpPr>
          <p:grpSpPr>
            <a:xfrm>
              <a:off x="-46543" y="1143000"/>
              <a:ext cx="9017506" cy="5068888"/>
              <a:chOff x="-46543" y="1143000"/>
              <a:chExt cx="9017506" cy="5068888"/>
            </a:xfrm>
          </p:grpSpPr>
          <p:sp>
            <p:nvSpPr>
              <p:cNvPr id="40" name="Rectangle 31"/>
              <p:cNvSpPr>
                <a:spLocks noChangeArrowheads="1"/>
              </p:cNvSpPr>
              <p:nvPr/>
            </p:nvSpPr>
            <p:spPr bwMode="auto">
              <a:xfrm>
                <a:off x="1443737" y="1981200"/>
                <a:ext cx="2061463" cy="5206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defTabSz="762000"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 rtl="1"/>
                <a:r>
                  <a:rPr lang="fa-IR" altLang="en-US" sz="2800" b="0" dirty="0" smtClean="0">
                    <a:latin typeface="Century Schoolbook" pitchFamily="18" charset="0"/>
                    <a:cs typeface="B Nazanin" panose="00000400000000000000" pitchFamily="2" charset="-78"/>
                  </a:rPr>
                  <a:t>پارامترهای فرایند</a:t>
                </a:r>
                <a:endParaRPr lang="en-GB" altLang="en-US" sz="2800" b="0" dirty="0">
                  <a:latin typeface="Century Schoolbook" pitchFamily="18" charset="0"/>
                  <a:cs typeface="B Nazanin" panose="00000400000000000000" pitchFamily="2" charset="-78"/>
                </a:endParaRPr>
              </a:p>
            </p:txBody>
          </p:sp>
          <p:grpSp>
            <p:nvGrpSpPr>
              <p:cNvPr id="6" name="Group 5"/>
              <p:cNvGrpSpPr/>
              <p:nvPr/>
            </p:nvGrpSpPr>
            <p:grpSpPr>
              <a:xfrm>
                <a:off x="-46543" y="1143000"/>
                <a:ext cx="9017506" cy="5068888"/>
                <a:chOff x="-46543" y="1143000"/>
                <a:chExt cx="9017506" cy="5068888"/>
              </a:xfrm>
            </p:grpSpPr>
            <p:grpSp>
              <p:nvGrpSpPr>
                <p:cNvPr id="5" name="Group 4"/>
                <p:cNvGrpSpPr/>
                <p:nvPr/>
              </p:nvGrpSpPr>
              <p:grpSpPr>
                <a:xfrm>
                  <a:off x="-46543" y="2286001"/>
                  <a:ext cx="9017506" cy="3925887"/>
                  <a:chOff x="-46543" y="2286001"/>
                  <a:chExt cx="9017506" cy="3925887"/>
                </a:xfrm>
              </p:grpSpPr>
              <p:grpSp>
                <p:nvGrpSpPr>
                  <p:cNvPr id="58409" name="Group 41"/>
                  <p:cNvGrpSpPr>
                    <a:grpSpLocks/>
                  </p:cNvGrpSpPr>
                  <p:nvPr/>
                </p:nvGrpSpPr>
                <p:grpSpPr bwMode="auto">
                  <a:xfrm>
                    <a:off x="4292601" y="2286001"/>
                    <a:ext cx="3535363" cy="2684463"/>
                    <a:chOff x="2704" y="1730"/>
                    <a:chExt cx="2227" cy="1691"/>
                  </a:xfrm>
                </p:grpSpPr>
                <p:sp>
                  <p:nvSpPr>
                    <p:cNvPr id="20488" name="Rectangle 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46" y="1730"/>
                      <a:ext cx="1229" cy="524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n-CA" altLang="en-US"/>
                    </a:p>
                  </p:txBody>
                </p:sp>
                <p:sp>
                  <p:nvSpPr>
                    <p:cNvPr id="20491" name="Rectangle 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89" y="1872"/>
                      <a:ext cx="572" cy="27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90488" tIns="44450" rIns="90488" bIns="44450">
                      <a:spAutoFit/>
                    </a:bodyPr>
                    <a:lstStyle>
                      <a:lvl1pPr defTabSz="7620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defTabSz="7620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defTabSz="7620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defTabSz="7620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defTabSz="7620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defTabSz="7620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defTabSz="7620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defTabSz="7620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defTabSz="7620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altLang="en-US" sz="2800" b="0" dirty="0" smtClean="0">
                          <a:latin typeface="Century Schoolbook" pitchFamily="18" charset="0"/>
                          <a:cs typeface="B Nazanin" panose="00000400000000000000" pitchFamily="2" charset="-78"/>
                        </a:rPr>
                        <a:t>RLS</a:t>
                      </a:r>
                      <a:endParaRPr lang="en-GB" altLang="en-US" sz="2800" b="0" dirty="0">
                        <a:latin typeface="Century Schoolbook" pitchFamily="18" charset="0"/>
                        <a:cs typeface="B Nazanin" panose="00000400000000000000" pitchFamily="2" charset="-78"/>
                      </a:endParaRPr>
                    </a:p>
                  </p:txBody>
                </p:sp>
                <p:sp>
                  <p:nvSpPr>
                    <p:cNvPr id="20493" name="Line 47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704" y="1970"/>
                      <a:ext cx="644" cy="0"/>
                    </a:xfrm>
                    <a:prstGeom prst="line">
                      <a:avLst/>
                    </a:prstGeom>
                    <a:noFill/>
                    <a:ln w="76200">
                      <a:solidFill>
                        <a:srgbClr val="996600"/>
                      </a:solidFill>
                      <a:prstDash val="dash"/>
                      <a:round/>
                      <a:headEnd type="triangle" w="med" len="med"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CA"/>
                    </a:p>
                  </p:txBody>
                </p:sp>
                <p:sp>
                  <p:nvSpPr>
                    <p:cNvPr id="20494" name="Line 48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704" y="1970"/>
                      <a:ext cx="5" cy="1437"/>
                    </a:xfrm>
                    <a:prstGeom prst="line">
                      <a:avLst/>
                    </a:prstGeom>
                    <a:noFill/>
                    <a:ln w="76200">
                      <a:solidFill>
                        <a:srgbClr val="996600"/>
                      </a:solidFill>
                      <a:prstDash val="dash"/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CA"/>
                    </a:p>
                  </p:txBody>
                </p:sp>
                <p:sp>
                  <p:nvSpPr>
                    <p:cNvPr id="20495" name="Line 49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4925" y="1987"/>
                      <a:ext cx="6" cy="1434"/>
                    </a:xfrm>
                    <a:prstGeom prst="line">
                      <a:avLst/>
                    </a:prstGeom>
                    <a:noFill/>
                    <a:ln w="76200">
                      <a:solidFill>
                        <a:srgbClr val="996600"/>
                      </a:solidFill>
                      <a:prstDash val="dash"/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CA"/>
                    </a:p>
                  </p:txBody>
                </p:sp>
                <p:sp>
                  <p:nvSpPr>
                    <p:cNvPr id="20496" name="Line 5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4584" y="1975"/>
                      <a:ext cx="341" cy="0"/>
                    </a:xfrm>
                    <a:prstGeom prst="line">
                      <a:avLst/>
                    </a:prstGeom>
                    <a:noFill/>
                    <a:ln w="76200">
                      <a:solidFill>
                        <a:srgbClr val="996600"/>
                      </a:solidFill>
                      <a:prstDash val="dash"/>
                      <a:round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CA"/>
                    </a:p>
                  </p:txBody>
                </p:sp>
              </p:grpSp>
              <p:grpSp>
                <p:nvGrpSpPr>
                  <p:cNvPr id="3" name="Group 2"/>
                  <p:cNvGrpSpPr/>
                  <p:nvPr/>
                </p:nvGrpSpPr>
                <p:grpSpPr>
                  <a:xfrm>
                    <a:off x="-46543" y="3657600"/>
                    <a:ext cx="9017506" cy="2554288"/>
                    <a:chOff x="-46543" y="3657600"/>
                    <a:chExt cx="9017506" cy="2554288"/>
                  </a:xfrm>
                </p:grpSpPr>
                <p:grpSp>
                  <p:nvGrpSpPr>
                    <p:cNvPr id="2" name="Group 1"/>
                    <p:cNvGrpSpPr/>
                    <p:nvPr/>
                  </p:nvGrpSpPr>
                  <p:grpSpPr>
                    <a:xfrm>
                      <a:off x="152400" y="4302125"/>
                      <a:ext cx="8818563" cy="1909763"/>
                      <a:chOff x="152400" y="4302125"/>
                      <a:chExt cx="8818563" cy="1909763"/>
                    </a:xfrm>
                  </p:grpSpPr>
                  <p:grpSp>
                    <p:nvGrpSpPr>
                      <p:cNvPr id="58407" name="Group 3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52400" y="4302125"/>
                        <a:ext cx="8818563" cy="1909763"/>
                        <a:chOff x="96" y="2710"/>
                        <a:chExt cx="5555" cy="1203"/>
                      </a:xfrm>
                    </p:grpSpPr>
                    <p:sp>
                      <p:nvSpPr>
                        <p:cNvPr id="20506" name="Rectangle 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52" y="2953"/>
                          <a:ext cx="1160" cy="3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lIns="90488" tIns="44450" rIns="90488" bIns="44450">
                          <a:spAutoFit/>
                        </a:bodyPr>
                        <a:lstStyle>
                          <a:lvl1pPr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1pPr>
                          <a:lvl2pPr marL="742950" indent="-28575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2pPr>
                          <a:lvl3pPr marL="1143000" indent="-22860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3pPr>
                          <a:lvl4pPr marL="1600200" indent="-22860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4pPr>
                          <a:lvl5pPr marL="2057400" indent="-22860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5pPr>
                          <a:lvl6pPr marL="25146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6pPr>
                          <a:lvl7pPr marL="29718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7pPr>
                          <a:lvl8pPr marL="34290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8pPr>
                          <a:lvl9pPr marL="38862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9pPr>
                        </a:lstStyle>
                        <a:p>
                          <a:pPr algn="r" rtl="1"/>
                          <a:r>
                            <a:rPr lang="fa-IR" altLang="en-US" sz="2800" b="0" dirty="0" smtClean="0">
                              <a:latin typeface="Century Schoolbook" pitchFamily="18" charset="0"/>
                              <a:cs typeface="B Nazanin" panose="00000400000000000000" pitchFamily="2" charset="-78"/>
                            </a:rPr>
                            <a:t>کنترلگر</a:t>
                          </a:r>
                          <a:r>
                            <a:rPr lang="en-US" altLang="en-US" sz="2800" b="0" dirty="0" smtClean="0">
                              <a:latin typeface="Century Schoolbook" pitchFamily="18" charset="0"/>
                              <a:cs typeface="B Nazanin" panose="00000400000000000000" pitchFamily="2" charset="-78"/>
                            </a:rPr>
                            <a:t> STR</a:t>
                          </a:r>
                          <a:endParaRPr lang="en-GB" altLang="en-US" sz="2800" b="0" dirty="0">
                            <a:latin typeface="Century Schoolbook" pitchFamily="18" charset="0"/>
                            <a:cs typeface="B Nazanin" panose="00000400000000000000" pitchFamily="2" charset="-78"/>
                          </a:endParaRPr>
                        </a:p>
                      </p:txBody>
                    </p:sp>
                    <p:sp>
                      <p:nvSpPr>
                        <p:cNvPr id="20507" name="Rectangle 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64" y="2849"/>
                          <a:ext cx="1229" cy="524"/>
                        </a:xfrm>
                        <a:prstGeom prst="rect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>
                          <a:lvl1pPr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1pPr>
                          <a:lvl2pPr marL="742950" indent="-28575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2pPr>
                          <a:lvl3pPr marL="1143000" indent="-2286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3pPr>
                          <a:lvl4pPr marL="1600200" indent="-2286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4pPr>
                          <a:lvl5pPr marL="2057400" indent="-2286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9pPr>
                        </a:lstStyle>
                        <a:p>
                          <a:endParaRPr lang="en-CA" altLang="en-US"/>
                        </a:p>
                      </p:txBody>
                    </p:sp>
                    <p:sp>
                      <p:nvSpPr>
                        <p:cNvPr id="20508" name="Rectangle 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46" y="2869"/>
                          <a:ext cx="1229" cy="524"/>
                        </a:xfrm>
                        <a:prstGeom prst="rect">
                          <a:avLst/>
                        </a:prstGeom>
                        <a:noFill/>
                        <a:ln w="381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>
                          <a:lvl1pPr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1pPr>
                          <a:lvl2pPr marL="742950" indent="-28575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2pPr>
                          <a:lvl3pPr marL="1143000" indent="-2286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3pPr>
                          <a:lvl4pPr marL="1600200" indent="-2286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4pPr>
                          <a:lvl5pPr marL="2057400" indent="-2286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9pPr>
                        </a:lstStyle>
                        <a:p>
                          <a:endParaRPr lang="en-CA" altLang="en-US"/>
                        </a:p>
                      </p:txBody>
                    </p:sp>
                    <p:sp>
                      <p:nvSpPr>
                        <p:cNvPr id="20509" name="Rectangle 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704" y="2985"/>
                          <a:ext cx="520" cy="3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lIns="90488" tIns="44450" rIns="90488" bIns="44450">
                          <a:spAutoFit/>
                        </a:bodyPr>
                        <a:lstStyle>
                          <a:lvl1pPr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1pPr>
                          <a:lvl2pPr marL="742950" indent="-28575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2pPr>
                          <a:lvl3pPr marL="1143000" indent="-22860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3pPr>
                          <a:lvl4pPr marL="1600200" indent="-22860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4pPr>
                          <a:lvl5pPr marL="2057400" indent="-22860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5pPr>
                          <a:lvl6pPr marL="25146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6pPr>
                          <a:lvl7pPr marL="29718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7pPr>
                          <a:lvl8pPr marL="34290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8pPr>
                          <a:lvl9pPr marL="38862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9pPr>
                        </a:lstStyle>
                        <a:p>
                          <a:r>
                            <a:rPr lang="fa-IR" altLang="en-US" sz="2800" b="0" dirty="0" smtClean="0">
                              <a:latin typeface="Century Schoolbook" pitchFamily="18" charset="0"/>
                              <a:cs typeface="B Nazanin" panose="00000400000000000000" pitchFamily="2" charset="-78"/>
                            </a:rPr>
                            <a:t>فرایند</a:t>
                          </a:r>
                          <a:endParaRPr lang="en-GB" altLang="en-US" sz="2800" b="0" dirty="0">
                            <a:latin typeface="Century Schoolbook" pitchFamily="18" charset="0"/>
                            <a:cs typeface="B Nazanin" panose="00000400000000000000" pitchFamily="2" charset="-78"/>
                          </a:endParaRPr>
                        </a:p>
                      </p:txBody>
                    </p:sp>
                    <p:sp>
                      <p:nvSpPr>
                        <p:cNvPr id="20510" name="Line 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193" y="3115"/>
                          <a:ext cx="1137" cy="0"/>
                        </a:xfrm>
                        <a:prstGeom prst="line">
                          <a:avLst/>
                        </a:prstGeom>
                        <a:noFill/>
                        <a:ln w="76200">
                          <a:solidFill>
                            <a:schemeClr val="accent1"/>
                          </a:solidFill>
                          <a:round/>
                          <a:headEnd/>
                          <a:tailEnd type="triangle" w="med" len="med"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CA"/>
                        </a:p>
                      </p:txBody>
                    </p:sp>
                    <p:sp>
                      <p:nvSpPr>
                        <p:cNvPr id="20511" name="Line 1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591" y="3115"/>
                          <a:ext cx="936" cy="0"/>
                        </a:xfrm>
                        <a:prstGeom prst="line">
                          <a:avLst/>
                        </a:prstGeom>
                        <a:noFill/>
                        <a:ln w="76200">
                          <a:solidFill>
                            <a:schemeClr val="accent1"/>
                          </a:solidFill>
                          <a:round/>
                          <a:headEnd/>
                          <a:tailEnd type="triangle" w="med" len="med"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CA"/>
                        </a:p>
                      </p:txBody>
                    </p:sp>
                    <p:sp>
                      <p:nvSpPr>
                        <p:cNvPr id="20512" name="Line 1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931" y="3116"/>
                          <a:ext cx="0" cy="797"/>
                        </a:xfrm>
                        <a:prstGeom prst="line">
                          <a:avLst/>
                        </a:prstGeom>
                        <a:noFill/>
                        <a:ln w="76200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CA"/>
                        </a:p>
                      </p:txBody>
                    </p:sp>
                    <p:sp>
                      <p:nvSpPr>
                        <p:cNvPr id="20513" name="Line 1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>
                          <a:off x="466" y="3893"/>
                          <a:ext cx="4478" cy="0"/>
                        </a:xfrm>
                        <a:prstGeom prst="line">
                          <a:avLst/>
                        </a:prstGeom>
                        <a:noFill/>
                        <a:ln w="76200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CA"/>
                        </a:p>
                      </p:txBody>
                    </p:sp>
                    <p:sp>
                      <p:nvSpPr>
                        <p:cNvPr id="20514" name="Line 1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472" y="3204"/>
                          <a:ext cx="0" cy="709"/>
                        </a:xfrm>
                        <a:prstGeom prst="line">
                          <a:avLst/>
                        </a:prstGeom>
                        <a:noFill/>
                        <a:ln w="76200">
                          <a:solidFill>
                            <a:schemeClr val="accent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CA"/>
                        </a:p>
                      </p:txBody>
                    </p:sp>
                    <p:sp>
                      <p:nvSpPr>
                        <p:cNvPr id="20515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77" y="3227"/>
                          <a:ext cx="470" cy="0"/>
                        </a:xfrm>
                        <a:prstGeom prst="line">
                          <a:avLst/>
                        </a:prstGeom>
                        <a:noFill/>
                        <a:ln w="76200">
                          <a:solidFill>
                            <a:schemeClr val="accent1"/>
                          </a:solidFill>
                          <a:round/>
                          <a:headEnd/>
                          <a:tailEnd type="triangle" w="med" len="med"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CA"/>
                        </a:p>
                      </p:txBody>
                    </p:sp>
                    <p:sp>
                      <p:nvSpPr>
                        <p:cNvPr id="20516" name="Line 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88" y="3043"/>
                          <a:ext cx="759" cy="0"/>
                        </a:xfrm>
                        <a:prstGeom prst="line">
                          <a:avLst/>
                        </a:prstGeom>
                        <a:noFill/>
                        <a:ln w="76200">
                          <a:solidFill>
                            <a:schemeClr val="accent1"/>
                          </a:solidFill>
                          <a:round/>
                          <a:headEnd/>
                          <a:tailEnd type="triangle" w="med" len="med"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en-CA"/>
                        </a:p>
                      </p:txBody>
                    </p:sp>
                    <p:sp>
                      <p:nvSpPr>
                        <p:cNvPr id="20517" name="Rectangle 1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951" y="3191"/>
                          <a:ext cx="700" cy="2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lIns="90488" tIns="44450" rIns="90488" bIns="44450">
                          <a:spAutoFit/>
                        </a:bodyPr>
                        <a:lstStyle>
                          <a:lvl1pPr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1pPr>
                          <a:lvl2pPr marL="742950" indent="-28575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2pPr>
                          <a:lvl3pPr marL="1143000" indent="-22860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3pPr>
                          <a:lvl4pPr marL="1600200" indent="-22860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4pPr>
                          <a:lvl5pPr marL="2057400" indent="-22860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5pPr>
                          <a:lvl6pPr marL="25146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6pPr>
                          <a:lvl7pPr marL="29718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7pPr>
                          <a:lvl8pPr marL="34290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8pPr>
                          <a:lvl9pPr marL="38862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9pPr>
                        </a:lstStyle>
                        <a:p>
                          <a:pPr>
                            <a:lnSpc>
                              <a:spcPct val="80000"/>
                            </a:lnSpc>
                          </a:pPr>
                          <a:r>
                            <a:rPr lang="fa-IR" altLang="en-US" sz="2800" b="0" dirty="0" smtClean="0">
                              <a:latin typeface="Century Schoolbook" pitchFamily="18" charset="0"/>
                              <a:cs typeface="B Nazanin" panose="00000400000000000000" pitchFamily="2" charset="-78"/>
                            </a:rPr>
                            <a:t>خروجی </a:t>
                          </a:r>
                          <a:endParaRPr lang="en-GB" altLang="en-US" sz="2800" b="0" dirty="0">
                            <a:latin typeface="Century Schoolbook" pitchFamily="18" charset="0"/>
                            <a:cs typeface="B Nazanin" panose="00000400000000000000" pitchFamily="2" charset="-78"/>
                          </a:endParaRPr>
                        </a:p>
                      </p:txBody>
                    </p:sp>
                    <p:sp>
                      <p:nvSpPr>
                        <p:cNvPr id="20518" name="Rectangle 1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303" y="2745"/>
                          <a:ext cx="225" cy="3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lIns="90488" tIns="44450" rIns="90488" bIns="44450">
                          <a:spAutoFit/>
                        </a:bodyPr>
                        <a:lstStyle>
                          <a:lvl1pPr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1pPr>
                          <a:lvl2pPr marL="742950" indent="-28575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2pPr>
                          <a:lvl3pPr marL="1143000" indent="-22860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3pPr>
                          <a:lvl4pPr marL="1600200" indent="-22860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4pPr>
                          <a:lvl5pPr marL="2057400" indent="-22860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5pPr>
                          <a:lvl6pPr marL="25146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6pPr>
                          <a:lvl7pPr marL="29718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7pPr>
                          <a:lvl8pPr marL="34290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8pPr>
                          <a:lvl9pPr marL="38862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9pPr>
                        </a:lstStyle>
                        <a:p>
                          <a:r>
                            <a:rPr lang="en-GB" altLang="en-US" sz="2800" b="0" i="1">
                              <a:latin typeface="Century Schoolbook" pitchFamily="18" charset="0"/>
                            </a:rPr>
                            <a:t>y</a:t>
                          </a:r>
                        </a:p>
                      </p:txBody>
                    </p:sp>
                    <p:sp>
                      <p:nvSpPr>
                        <p:cNvPr id="20519" name="Rectangle 1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77" y="2777"/>
                          <a:ext cx="283" cy="3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lIns="90488" tIns="44450" rIns="90488" bIns="44450">
                          <a:spAutoFit/>
                        </a:bodyPr>
                        <a:lstStyle>
                          <a:lvl1pPr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1pPr>
                          <a:lvl2pPr marL="742950" indent="-28575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2pPr>
                          <a:lvl3pPr marL="1143000" indent="-22860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3pPr>
                          <a:lvl4pPr marL="1600200" indent="-22860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4pPr>
                          <a:lvl5pPr marL="2057400" indent="-22860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5pPr>
                          <a:lvl6pPr marL="25146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6pPr>
                          <a:lvl7pPr marL="29718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7pPr>
                          <a:lvl8pPr marL="34290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8pPr>
                          <a:lvl9pPr marL="38862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9pPr>
                        </a:lstStyle>
                        <a:p>
                          <a:r>
                            <a:rPr lang="en-GB" altLang="en-US" sz="2800" b="0" i="1" dirty="0">
                              <a:latin typeface="Century Schoolbook" pitchFamily="18" charset="0"/>
                            </a:rPr>
                            <a:t>u</a:t>
                          </a:r>
                        </a:p>
                      </p:txBody>
                    </p:sp>
                    <p:sp>
                      <p:nvSpPr>
                        <p:cNvPr id="20520" name="Rectangle 1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6" y="2710"/>
                          <a:ext cx="345" cy="27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lIns="90488" tIns="44450" rIns="90488" bIns="44450">
                          <a:spAutoFit/>
                        </a:bodyPr>
                        <a:lstStyle>
                          <a:lvl1pPr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1pPr>
                          <a:lvl2pPr marL="742950" indent="-28575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2pPr>
                          <a:lvl3pPr marL="1143000" indent="-22860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3pPr>
                          <a:lvl4pPr marL="1600200" indent="-22860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4pPr>
                          <a:lvl5pPr marL="2057400" indent="-228600" defTabSz="762000"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5pPr>
                          <a:lvl6pPr marL="25146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6pPr>
                          <a:lvl7pPr marL="29718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7pPr>
                          <a:lvl8pPr marL="34290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8pPr>
                          <a:lvl9pPr marL="3886200" indent="-228600" defTabSz="7620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000" b="1">
                              <a:solidFill>
                                <a:schemeClr val="tx1"/>
                              </a:solidFill>
                              <a:latin typeface="Times New Roman" pitchFamily="18" charset="0"/>
                            </a:defRPr>
                          </a:lvl9pPr>
                        </a:lstStyle>
                        <a:p>
                          <a:pPr>
                            <a:lnSpc>
                              <a:spcPct val="80000"/>
                            </a:lnSpc>
                          </a:pPr>
                          <a:r>
                            <a:rPr lang="en-GB" altLang="en-US" sz="2800" b="0" i="1" dirty="0" err="1">
                              <a:latin typeface="Century Schoolbook" pitchFamily="18" charset="0"/>
                            </a:rPr>
                            <a:t>u</a:t>
                          </a:r>
                          <a:r>
                            <a:rPr lang="en-GB" altLang="en-US" sz="2800" b="0" i="1" baseline="-25000" dirty="0" err="1">
                              <a:latin typeface="Century Schoolbook" pitchFamily="18" charset="0"/>
                            </a:rPr>
                            <a:t>c</a:t>
                          </a:r>
                          <a:endParaRPr lang="en-GB" altLang="en-US" sz="2800" b="0" i="1" baseline="-25000" dirty="0">
                            <a:latin typeface="Century Schoolbook" pitchFamily="18" charset="0"/>
                          </a:endParaRPr>
                        </a:p>
                      </p:txBody>
                    </p:sp>
                  </p:grpSp>
                  <p:sp>
                    <p:nvSpPr>
                      <p:cNvPr id="48" name="Rectangle 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81400" y="5105400"/>
                        <a:ext cx="1670330" cy="4560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90488" tIns="44450" rIns="90488" bIns="44450">
                        <a:spAutoFit/>
                      </a:bodyPr>
                      <a:lstStyle>
                        <a:lvl1pPr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>
                          <a:lnSpc>
                            <a:spcPct val="80000"/>
                          </a:lnSpc>
                        </a:pPr>
                        <a:r>
                          <a:rPr lang="fa-IR" altLang="en-US" sz="2800" b="0" dirty="0" smtClean="0">
                            <a:latin typeface="Century Schoolbook" pitchFamily="18" charset="0"/>
                            <a:cs typeface="B Nazanin" panose="00000400000000000000" pitchFamily="2" charset="-78"/>
                          </a:rPr>
                          <a:t>ورودی کنترل</a:t>
                        </a:r>
                        <a:endParaRPr lang="en-GB" altLang="en-US" sz="2800" b="0" dirty="0">
                          <a:latin typeface="Century Schoolbook" pitchFamily="18" charset="0"/>
                          <a:cs typeface="B Nazanin" panose="00000400000000000000" pitchFamily="2" charset="-78"/>
                        </a:endParaRPr>
                      </a:p>
                    </p:txBody>
                  </p:sp>
                </p:grpSp>
                <p:sp>
                  <p:nvSpPr>
                    <p:cNvPr id="49" name="Rectangle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-46543" y="3657600"/>
                      <a:ext cx="1037143" cy="80073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90488" tIns="44450" rIns="90488" bIns="44450">
                      <a:spAutoFit/>
                    </a:bodyPr>
                    <a:lstStyle>
                      <a:lvl1pPr defTabSz="7620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defTabSz="7620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defTabSz="7620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defTabSz="7620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defTabSz="762000"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defTabSz="7620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defTabSz="7620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defTabSz="7620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defTabSz="7620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 rtl="1">
                        <a:lnSpc>
                          <a:spcPct val="80000"/>
                        </a:lnSpc>
                      </a:pPr>
                      <a:r>
                        <a:rPr lang="fa-IR" altLang="en-US" sz="2800" b="0" dirty="0" smtClean="0">
                          <a:latin typeface="Century Schoolbook" pitchFamily="18" charset="0"/>
                          <a:cs typeface="B Nazanin" panose="00000400000000000000" pitchFamily="2" charset="-78"/>
                        </a:rPr>
                        <a:t>خروجی</a:t>
                      </a:r>
                    </a:p>
                    <a:p>
                      <a:pPr algn="r" rtl="1">
                        <a:lnSpc>
                          <a:spcPct val="80000"/>
                        </a:lnSpc>
                      </a:pPr>
                      <a:r>
                        <a:rPr lang="fa-IR" altLang="en-US" sz="2800" b="0" dirty="0" smtClean="0">
                          <a:latin typeface="Century Schoolbook" pitchFamily="18" charset="0"/>
                          <a:cs typeface="B Nazanin" panose="00000400000000000000" pitchFamily="2" charset="-78"/>
                        </a:rPr>
                        <a:t> مطلوب</a:t>
                      </a:r>
                      <a:endParaRPr lang="en-GB" altLang="en-US" sz="2800" b="0" dirty="0">
                        <a:latin typeface="Century Schoolbook" pitchFamily="18" charset="0"/>
                        <a:cs typeface="B Nazanin" panose="00000400000000000000" pitchFamily="2" charset="-78"/>
                      </a:endParaRPr>
                    </a:p>
                  </p:txBody>
                </p:sp>
              </p:grpSp>
              <p:grpSp>
                <p:nvGrpSpPr>
                  <p:cNvPr id="4" name="Group 3"/>
                  <p:cNvGrpSpPr/>
                  <p:nvPr/>
                </p:nvGrpSpPr>
                <p:grpSpPr>
                  <a:xfrm>
                    <a:off x="1359389" y="2693989"/>
                    <a:ext cx="2297533" cy="1823241"/>
                    <a:chOff x="1359389" y="2693989"/>
                    <a:chExt cx="2297533" cy="1823241"/>
                  </a:xfrm>
                </p:grpSpPr>
                <p:grpSp>
                  <p:nvGrpSpPr>
                    <p:cNvPr id="50" name="Group 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359389" y="3359150"/>
                      <a:ext cx="2297533" cy="831850"/>
                      <a:chOff x="943" y="720"/>
                      <a:chExt cx="1234" cy="524"/>
                    </a:xfrm>
                  </p:grpSpPr>
                  <p:sp>
                    <p:nvSpPr>
                      <p:cNvPr id="51" name="Rectangle 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47" y="720"/>
                        <a:ext cx="1230" cy="524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endParaRPr lang="en-CA" altLang="en-US"/>
                      </a:p>
                    </p:txBody>
                  </p:sp>
                  <p:sp>
                    <p:nvSpPr>
                      <p:cNvPr id="52" name="Rectangle 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43" y="839"/>
                        <a:ext cx="1153" cy="3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90488" tIns="44450" rIns="90488" bIns="44450">
                        <a:spAutoFit/>
                      </a:bodyPr>
                      <a:lstStyle>
                        <a:lvl1pPr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defTabSz="762000"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defTabSz="7620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000" b="1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algn="r" rtl="1"/>
                        <a:r>
                          <a:rPr lang="fa-IR" altLang="en-US" sz="2800" b="0" dirty="0" smtClean="0">
                            <a:latin typeface="Century Schoolbook" pitchFamily="18" charset="0"/>
                            <a:cs typeface="B Nazanin" panose="00000400000000000000" pitchFamily="2" charset="-78"/>
                          </a:rPr>
                          <a:t>پارامترهای </a:t>
                        </a:r>
                        <a:r>
                          <a:rPr lang="en-US" altLang="en-US" sz="2800" b="0" dirty="0" smtClean="0">
                            <a:latin typeface="Century Schoolbook" pitchFamily="18" charset="0"/>
                            <a:cs typeface="B Nazanin" panose="00000400000000000000" pitchFamily="2" charset="-78"/>
                          </a:rPr>
                          <a:t>STR</a:t>
                        </a:r>
                        <a:endParaRPr lang="en-GB" altLang="en-US" sz="2800" b="0" dirty="0">
                          <a:latin typeface="Century Schoolbook" pitchFamily="18" charset="0"/>
                          <a:cs typeface="B Nazanin" panose="00000400000000000000" pitchFamily="2" charset="-78"/>
                        </a:endParaRPr>
                      </a:p>
                    </p:txBody>
                  </p:sp>
                </p:grpSp>
                <p:sp>
                  <p:nvSpPr>
                    <p:cNvPr id="53" name="Line 5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500312" y="4190999"/>
                      <a:ext cx="14287" cy="326231"/>
                    </a:xfrm>
                    <a:prstGeom prst="line">
                      <a:avLst/>
                    </a:prstGeom>
                    <a:noFill/>
                    <a:ln w="76200">
                      <a:solidFill>
                        <a:srgbClr val="996600"/>
                      </a:solidFill>
                      <a:prstDash val="dash"/>
                      <a:round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CA"/>
                    </a:p>
                  </p:txBody>
                </p:sp>
                <p:sp>
                  <p:nvSpPr>
                    <p:cNvPr id="54" name="Line 5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514600" y="2693989"/>
                      <a:ext cx="0" cy="665161"/>
                    </a:xfrm>
                    <a:prstGeom prst="line">
                      <a:avLst/>
                    </a:prstGeom>
                    <a:noFill/>
                    <a:ln w="76200">
                      <a:solidFill>
                        <a:srgbClr val="996600"/>
                      </a:solidFill>
                      <a:prstDash val="dash"/>
                      <a:round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CA"/>
                    </a:p>
                  </p:txBody>
                </p:sp>
              </p:grpSp>
            </p:grpSp>
            <p:sp>
              <p:nvSpPr>
                <p:cNvPr id="39" name="Rectangle 30"/>
                <p:cNvSpPr>
                  <a:spLocks noChangeArrowheads="1"/>
                </p:cNvSpPr>
                <p:nvPr/>
              </p:nvSpPr>
              <p:spPr bwMode="auto">
                <a:xfrm>
                  <a:off x="1295400" y="1835150"/>
                  <a:ext cx="2290086" cy="83185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CA" altLang="en-US"/>
                </a:p>
              </p:txBody>
            </p:sp>
            <p:sp>
              <p:nvSpPr>
                <p:cNvPr id="41" name="Line 50"/>
                <p:cNvSpPr>
                  <a:spLocks noChangeShapeType="1"/>
                </p:cNvSpPr>
                <p:nvPr/>
              </p:nvSpPr>
              <p:spPr bwMode="auto">
                <a:xfrm>
                  <a:off x="2971800" y="1143000"/>
                  <a:ext cx="0" cy="665161"/>
                </a:xfrm>
                <a:prstGeom prst="line">
                  <a:avLst/>
                </a:prstGeom>
                <a:noFill/>
                <a:ln w="76200">
                  <a:solidFill>
                    <a:srgbClr val="996600"/>
                  </a:solidFill>
                  <a:prstDash val="dash"/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42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6400800" y="1143000"/>
                  <a:ext cx="0" cy="1140619"/>
                </a:xfrm>
                <a:prstGeom prst="line">
                  <a:avLst/>
                </a:prstGeom>
                <a:noFill/>
                <a:ln w="76200">
                  <a:solidFill>
                    <a:srgbClr val="996600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43" name="Line 48"/>
                <p:cNvSpPr>
                  <a:spLocks noChangeShapeType="1"/>
                </p:cNvSpPr>
                <p:nvPr/>
              </p:nvSpPr>
              <p:spPr bwMode="auto">
                <a:xfrm flipH="1" flipV="1">
                  <a:off x="2971799" y="1143000"/>
                  <a:ext cx="3428998" cy="0"/>
                </a:xfrm>
                <a:prstGeom prst="line">
                  <a:avLst/>
                </a:prstGeom>
                <a:noFill/>
                <a:ln w="76200">
                  <a:solidFill>
                    <a:srgbClr val="996600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</p:grpSp>
        </p:grpSp>
        <p:sp>
          <p:nvSpPr>
            <p:cNvPr id="47" name="Line 50"/>
            <p:cNvSpPr>
              <a:spLocks noChangeShapeType="1"/>
            </p:cNvSpPr>
            <p:nvPr/>
          </p:nvSpPr>
          <p:spPr bwMode="auto">
            <a:xfrm>
              <a:off x="2057400" y="914400"/>
              <a:ext cx="0" cy="893761"/>
            </a:xfrm>
            <a:prstGeom prst="line">
              <a:avLst/>
            </a:prstGeom>
            <a:noFill/>
            <a:ln w="76200">
              <a:solidFill>
                <a:srgbClr val="9966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CA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Rectangle 31"/>
                <p:cNvSpPr>
                  <a:spLocks noChangeArrowheads="1"/>
                </p:cNvSpPr>
                <p:nvPr/>
              </p:nvSpPr>
              <p:spPr bwMode="auto">
                <a:xfrm>
                  <a:off x="76200" y="393745"/>
                  <a:ext cx="4231482" cy="520655"/>
                </a:xfrm>
                <a:prstGeom prst="rect">
                  <a:avLst/>
                </a:prstGeom>
                <a:ln/>
                <a:extLst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wrap="square" lIns="90488" tIns="44450" rIns="90488" bIns="44450">
                  <a:spAutoFit/>
                </a:bodyPr>
                <a:lstStyle>
                  <a:lvl1pPr defTabSz="762000"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defTabSz="762000"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defTabSz="762000"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defTabSz="762000"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defTabSz="762000"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defTabSz="762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defTabSz="762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defTabSz="762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defTabSz="7620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rtl="1"/>
                  <a:r>
                    <a:rPr lang="fa-IR" altLang="en-US" sz="2800" b="0" dirty="0" smtClean="0">
                      <a:latin typeface="Century Schoolbook" pitchFamily="18" charset="0"/>
                      <a:cs typeface="B Nazanin" panose="00000400000000000000" pitchFamily="2" charset="-78"/>
                    </a:rPr>
                    <a:t>پارامترهای طراحی</a:t>
                  </a:r>
                  <a:r>
                    <a:rPr lang="en-US" altLang="en-US" sz="2800" b="0" dirty="0" smtClean="0">
                      <a:latin typeface="Century Schoolbook" pitchFamily="18" charset="0"/>
                      <a:cs typeface="B Nazanin" panose="00000400000000000000" pitchFamily="2" charset="-78"/>
                    </a:rPr>
                    <a:t> 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r>
                        <a:rPr lang="en-US" altLang="en-US" sz="2800" b="0" i="1" smtClean="0">
                          <a:latin typeface="Cambria Math"/>
                          <a:cs typeface="B Nazanin" panose="00000400000000000000" pitchFamily="2" charset="-78"/>
                        </a:rPr>
                        <m:t>, </m:t>
                      </m:r>
                      <m:sSub>
                        <m:sSubPr>
                          <m:ctrlP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𝐴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r>
                        <a:rPr lang="en-US" altLang="en-US" sz="2800" b="0" i="1" smtClean="0">
                          <a:latin typeface="Cambria Math"/>
                          <a:cs typeface="B Nazanin" panose="00000400000000000000" pitchFamily="2" charset="-78"/>
                        </a:rPr>
                        <m:t>, </m:t>
                      </m:r>
                      <m:sSub>
                        <m:sSubPr>
                          <m:ctrlP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𝐵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</m:oMath>
                  </a14:m>
                  <a:endParaRPr lang="en-GB" altLang="en-US" sz="2800" b="0" dirty="0">
                    <a:latin typeface="Century Schoolbook" pitchFamily="18" charset="0"/>
                    <a:cs typeface="B Nazanin" panose="00000400000000000000" pitchFamily="2" charset="-78"/>
                  </a:endParaRPr>
                </a:p>
              </p:txBody>
            </p:sp>
          </mc:Choice>
          <mc:Fallback xmlns="">
            <p:sp>
              <p:nvSpPr>
                <p:cNvPr id="55" name="Rectangle 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6200" y="393745"/>
                  <a:ext cx="4231482" cy="52065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t="-5618" r="-860" b="-32584"/>
                  </a:stretch>
                </a:blipFill>
                <a:ln/>
                <a:extLst/>
              </p:spPr>
              <p:txBody>
                <a:bodyPr/>
                <a:lstStyle/>
                <a:p>
                  <a:r>
                    <a:rPr lang="en-CA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35912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US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STR</a:t>
            </a:r>
            <a:r>
              <a:rPr lang="fa-IR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 غیرمستقیم با حذف صفر فرایند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20</a:t>
            </a:fld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1438275"/>
            <a:ext cx="6372225" cy="398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371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21</a:t>
            </a:fld>
            <a:endParaRPr lang="en-CA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2590800" y="228600"/>
            <a:ext cx="4038600" cy="4525963"/>
          </a:xfrm>
        </p:spPr>
        <p:txBody>
          <a:bodyPr/>
          <a:lstStyle/>
          <a:p>
            <a:pPr marL="0" indent="0" algn="ct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سرعت همگرایی بیشتر؟</a:t>
            </a:r>
            <a:endParaRPr lang="en-CA" dirty="0">
              <a:cs typeface="B Nazanin" panose="00000400000000000000" pitchFamily="2" charset="-78"/>
            </a:endParaRP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995363"/>
            <a:ext cx="5943600" cy="486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460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22</a:t>
            </a:fld>
            <a:endParaRPr lang="en-CA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138" y="828675"/>
            <a:ext cx="6181725" cy="520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781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23</a:t>
            </a:fld>
            <a:endParaRPr lang="en-CA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700" y="847725"/>
            <a:ext cx="63246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262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533400"/>
                <a:ext cx="8077200" cy="5592763"/>
              </a:xfrm>
            </p:spPr>
            <p:txBody>
              <a:bodyPr>
                <a:normAutofit fontScale="62500" lnSpcReduction="20000"/>
              </a:bodyPr>
              <a:lstStyle/>
              <a:p>
                <a:pPr algn="just" rtl="1">
                  <a:lnSpc>
                    <a:spcPct val="150000"/>
                  </a:lnSpc>
                </a:pPr>
                <a:r>
                  <a:rPr lang="fa-IR" sz="3200" dirty="0" smtClean="0">
                    <a:cs typeface="B Nazanin" panose="00000400000000000000" pitchFamily="2" charset="-78"/>
                  </a:rPr>
                  <a:t>بازنویسی مدل فرایند بصورت زیر: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  <a:cs typeface="B Nazanin" panose="00000400000000000000" pitchFamily="2" charset="-78"/>
                        </a:rPr>
                        <m:t>=−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𝑎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  <a:cs typeface="B Nazanin" panose="00000400000000000000" pitchFamily="2" charset="-78"/>
                        </a:rPr>
                        <m:t>−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𝑎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2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  <a:cs typeface="B Nazanin" panose="00000400000000000000" pitchFamily="2" charset="-78"/>
                        </a:rPr>
                        <m:t>−…−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𝑎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𝑛</m:t>
                          </m:r>
                        </m:sub>
                      </m:sSub>
                      <m:r>
                        <a:rPr lang="en-US" sz="2000" b="0" i="1" smtClean="0"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</m:oMath>
                  </m:oMathPara>
                </a14:m>
                <a:endParaRPr lang="fa-IR" sz="2000" b="0" i="1" dirty="0" smtClean="0">
                  <a:latin typeface="Cambria Math"/>
                  <a:cs typeface="B Nazanin" panose="00000400000000000000" pitchFamily="2" charset="-78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𝑏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r>
                        <a:rPr lang="en-US" sz="2000" b="0" i="1" smtClean="0">
                          <a:latin typeface="Cambria Math"/>
                          <a:cs typeface="B Nazanin" panose="00000400000000000000" pitchFamily="2" charset="-78"/>
                        </a:rPr>
                        <m:t>𝑢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sz="2000" b="0" i="1" smtClean="0">
                          <a:latin typeface="Cambria Math"/>
                          <a:cs typeface="B Nazanin" panose="00000400000000000000" pitchFamily="2" charset="-78"/>
                        </a:rPr>
                        <m:t>+…+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𝑏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r>
                        <a:rPr lang="en-US" sz="2000" b="0" i="1" smtClean="0">
                          <a:latin typeface="Cambria Math"/>
                          <a:cs typeface="B Nazanin" panose="00000400000000000000" pitchFamily="2" charset="-78"/>
                        </a:rPr>
                        <m:t>𝑢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e>
                      </m:d>
                    </m:oMath>
                  </m:oMathPara>
                </a14:m>
                <a:endParaRPr lang="fa-IR" sz="2000" dirty="0">
                  <a:cs typeface="B Nazanin" panose="00000400000000000000" pitchFamily="2" charset="-78"/>
                </a:endParaRPr>
              </a:p>
              <a:p>
                <a:pPr algn="just" rtl="1">
                  <a:lnSpc>
                    <a:spcPct val="150000"/>
                  </a:lnSpc>
                </a:pPr>
                <a:r>
                  <a:rPr lang="fa-IR" sz="3200" dirty="0" smtClean="0">
                    <a:cs typeface="B Nazanin" panose="00000400000000000000" pitchFamily="2" charset="-78"/>
                  </a:rPr>
                  <a:t>بازنویسی به شکل استاندارد: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sz="20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sz="2000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𝜙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𝑇</m:t>
                          </m:r>
                        </m:sup>
                      </m:sSup>
                      <m:d>
                        <m:dPr>
                          <m:ctrlP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  <a:cs typeface="B Nazanin" panose="00000400000000000000" pitchFamily="2" charset="-78"/>
                        </a:rPr>
                        <m:t>𝜃</m:t>
                      </m:r>
                    </m:oMath>
                  </m:oMathPara>
                </a14:m>
                <a:endParaRPr lang="en-US" sz="2000" b="0" i="1" dirty="0" smtClean="0">
                  <a:latin typeface="Cambria Math"/>
                  <a:cs typeface="B Nazanin" panose="00000400000000000000" pitchFamily="2" charset="-78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𝜙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𝑇</m:t>
                          </m:r>
                        </m:sup>
                      </m:sSup>
                      <m:d>
                        <m:dPr>
                          <m:ctrlP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1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…−</m:t>
                          </m:r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 </m:t>
                          </m:r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 …</m:t>
                          </m:r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𝑚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000" i="1" dirty="0" smtClean="0">
                  <a:latin typeface="Cambria Math"/>
                  <a:cs typeface="B Nazanin" panose="00000400000000000000" pitchFamily="2" charset="-78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𝜃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𝑇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 …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 …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𝑚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fa-IR" sz="3200" dirty="0" smtClean="0">
                  <a:cs typeface="B Nazanin" panose="00000400000000000000" pitchFamily="2" charset="-78"/>
                </a:endParaRPr>
              </a:p>
              <a:p>
                <a:pPr marL="0" indent="0" algn="just" rtl="1">
                  <a:lnSpc>
                    <a:spcPct val="150000"/>
                  </a:lnSpc>
                  <a:buNone/>
                </a:pPr>
                <a:r>
                  <a:rPr lang="fa-IR" sz="3200" dirty="0" smtClean="0">
                    <a:cs typeface="B Nazanin" panose="00000400000000000000" pitchFamily="2" charset="-78"/>
                  </a:rPr>
                  <a:t>1- حداقل تعداد نمونه ها برای تعریف رگرسیون: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/>
                            <a:cs typeface="B Nazanin" panose="00000400000000000000" pitchFamily="2" charset="-78"/>
                          </a:rPr>
                          <m:t>max</m:t>
                        </m:r>
                      </m:fName>
                      <m:e>
                        <m:d>
                          <m:dPr>
                            <m:ctrlPr>
                              <a:rPr lang="en-US" sz="3200" b="0" i="1" smtClean="0">
                                <a:latin typeface="Cambria Math"/>
                                <a:cs typeface="B Nazanin" panose="00000400000000000000" pitchFamily="2" charset="-78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/>
                                <a:cs typeface="B Nazanin" panose="00000400000000000000" pitchFamily="2" charset="-78"/>
                              </a:rPr>
                              <m:t>𝑛</m:t>
                            </m:r>
                            <m:r>
                              <a:rPr lang="en-US" sz="3200" b="0" i="1" smtClean="0">
                                <a:latin typeface="Cambria Math"/>
                                <a:cs typeface="B Nazanin" panose="00000400000000000000" pitchFamily="2" charset="-78"/>
                              </a:rPr>
                              <m:t>, </m:t>
                            </m:r>
                            <m:r>
                              <a:rPr lang="en-US" sz="3200" b="0" i="1" smtClean="0">
                                <a:latin typeface="Cambria Math"/>
                                <a:cs typeface="B Nazanin" panose="00000400000000000000" pitchFamily="2" charset="-78"/>
                              </a:rPr>
                              <m:t>𝑚</m:t>
                            </m:r>
                            <m:r>
                              <a:rPr lang="en-US" sz="3200" b="0" i="1" smtClean="0">
                                <a:latin typeface="Cambria Math"/>
                                <a:cs typeface="B Nazanin" panose="00000400000000000000" pitchFamily="2" charset="-78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3200" b="0" i="1" smtClean="0">
                                    <a:latin typeface="Cambria Math"/>
                                    <a:cs typeface="B Nazanin" panose="00000400000000000000" pitchFamily="2" charset="-78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latin typeface="Cambria Math"/>
                                    <a:cs typeface="B Nazanin" panose="00000400000000000000" pitchFamily="2" charset="-78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latin typeface="Cambria Math"/>
                                    <a:cs typeface="B Nazanin" panose="00000400000000000000" pitchFamily="2" charset="-78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</m:func>
                  </m:oMath>
                </a14:m>
                <a:endParaRPr lang="fa-IR" sz="3200" dirty="0" smtClean="0">
                  <a:cs typeface="B Nazanin" panose="00000400000000000000" pitchFamily="2" charset="-78"/>
                </a:endParaRPr>
              </a:p>
              <a:p>
                <a:pPr marL="0" indent="0" algn="just" rtl="1">
                  <a:lnSpc>
                    <a:spcPct val="150000"/>
                  </a:lnSpc>
                  <a:buNone/>
                </a:pPr>
                <a:r>
                  <a:rPr lang="fa-IR" sz="3200" dirty="0" smtClean="0">
                    <a:cs typeface="B Nazanin" panose="00000400000000000000" pitchFamily="2" charset="-78"/>
                  </a:rPr>
                  <a:t>2- حداقل تعداد نمونه ها جهت تخمین پارامترها: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  <a:cs typeface="B Nazanin" panose="00000400000000000000" pitchFamily="2" charset="-78"/>
                      </a:rPr>
                      <m:t>𝑛</m:t>
                    </m:r>
                    <m:r>
                      <a:rPr lang="en-US" sz="3200" b="0" i="1" smtClean="0">
                        <a:latin typeface="Cambria Math"/>
                        <a:cs typeface="B Nazanin" panose="00000400000000000000" pitchFamily="2" charset="-78"/>
                      </a:rPr>
                      <m:t>+</m:t>
                    </m:r>
                    <m:r>
                      <a:rPr lang="en-US" sz="3200" b="0" i="1" smtClean="0">
                        <a:latin typeface="Cambria Math"/>
                        <a:cs typeface="B Nazanin" panose="00000400000000000000" pitchFamily="2" charset="-78"/>
                      </a:rPr>
                      <m:t>𝑚</m:t>
                    </m:r>
                    <m:r>
                      <a:rPr lang="en-US" sz="3200" b="0" i="1" smtClean="0">
                        <a:latin typeface="Cambria Math"/>
                        <a:cs typeface="B Nazanin" panose="00000400000000000000" pitchFamily="2" charset="-78"/>
                      </a:rPr>
                      <m:t>+</m:t>
                    </m:r>
                    <m:r>
                      <a:rPr lang="en-US" sz="3200" b="0" i="1" smtClean="0">
                        <a:latin typeface="Cambria Math"/>
                        <a:cs typeface="B Nazanin" panose="00000400000000000000" pitchFamily="2" charset="-78"/>
                      </a:rPr>
                      <m:t>1</m:t>
                    </m:r>
                  </m:oMath>
                </a14:m>
                <a:endParaRPr lang="en-US" sz="3200" dirty="0" smtClean="0">
                  <a:cs typeface="B Nazanin" panose="00000400000000000000" pitchFamily="2" charset="-78"/>
                </a:endParaRPr>
              </a:p>
              <a:p>
                <a:pPr marL="0" indent="0" algn="just" rtl="1">
                  <a:lnSpc>
                    <a:spcPct val="150000"/>
                  </a:lnSpc>
                  <a:buNone/>
                </a:pPr>
                <a:r>
                  <a:rPr lang="fa-IR" sz="3200" dirty="0" smtClean="0">
                    <a:cs typeface="B Nazanin" panose="00000400000000000000" pitchFamily="2" charset="-78"/>
                  </a:rPr>
                  <a:t>نتیجه: نیاز به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  <a:cs typeface="B Nazanin" panose="00000400000000000000" pitchFamily="2" charset="-78"/>
                      </a:rPr>
                      <m:t>𝑁</m:t>
                    </m:r>
                  </m:oMath>
                </a14:m>
                <a:r>
                  <a:rPr lang="en-US" sz="3200" dirty="0" smtClean="0">
                    <a:cs typeface="B Nazanin" panose="00000400000000000000" pitchFamily="2" charset="-78"/>
                  </a:rPr>
                  <a:t> </a:t>
                </a:r>
                <a:r>
                  <a:rPr lang="fa-IR" sz="3200" dirty="0" smtClean="0">
                    <a:cs typeface="B Nazanin" panose="00000400000000000000" pitchFamily="2" charset="-78"/>
                  </a:rPr>
                  <a:t> </a:t>
                </a:r>
                <a:r>
                  <a:rPr lang="fa-IR" sz="3200" dirty="0">
                    <a:cs typeface="B Nazanin" panose="00000400000000000000" pitchFamily="2" charset="-78"/>
                  </a:rPr>
                  <a:t>نمونه جهت تخمین پارامترها به شرط </a:t>
                </a:r>
                <a:r>
                  <a:rPr lang="fa-IR" sz="3200" dirty="0" smtClean="0">
                    <a:cs typeface="B Nazanin" panose="00000400000000000000" pitchFamily="2" charset="-78"/>
                  </a:rPr>
                  <a:t>؟؟؟</a:t>
                </a:r>
                <a:endParaRPr lang="en-US" sz="3200" dirty="0" smtClean="0">
                  <a:cs typeface="B Nazanin" panose="00000400000000000000" pitchFamily="2" charset="-78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  <a:cs typeface="B Nazanin" panose="00000400000000000000" pitchFamily="2" charset="-78"/>
                        </a:rPr>
                        <m:t>𝑁</m:t>
                      </m:r>
                      <m:r>
                        <a:rPr lang="en-US" sz="3200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>
                              <a:latin typeface="Cambria Math"/>
                              <a:cs typeface="B Nazanin" panose="00000400000000000000" pitchFamily="2" charset="-78"/>
                            </a:rPr>
                            <m:t>max</m:t>
                          </m:r>
                        </m:fName>
                        <m:e>
                          <m:d>
                            <m:dPr>
                              <m:ctrlP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𝑛</m:t>
                              </m:r>
                              <m: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, </m:t>
                              </m:r>
                              <m: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𝑚</m:t>
                              </m:r>
                              <m:r>
                                <a:rPr lang="en-US" sz="32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  <m:r>
                            <a:rPr lang="fa-IR" sz="3200" i="1">
                              <a:latin typeface="Cambria Math"/>
                              <a:cs typeface="B Nazanin" panose="00000400000000000000" pitchFamily="2" charset="-78"/>
                            </a:rPr>
                            <m:t>+</m:t>
                          </m:r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𝑛</m:t>
                          </m:r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+</m:t>
                          </m:r>
                          <m:r>
                            <a:rPr lang="en-US" sz="3200" i="1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e>
                      </m:func>
                      <m:r>
                        <a:rPr lang="fa-IR" sz="3200" b="0" i="1" smtClean="0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r>
                        <a:rPr lang="fa-IR" sz="3200" b="0" i="1" smtClean="0">
                          <a:latin typeface="Cambria Math"/>
                          <a:cs typeface="B Nazanin" panose="00000400000000000000" pitchFamily="2" charset="-78"/>
                        </a:rPr>
                        <m:t>1</m:t>
                      </m:r>
                    </m:oMath>
                  </m:oMathPara>
                </a14:m>
                <a:endParaRPr lang="en-US" sz="3200" dirty="0">
                  <a:cs typeface="B Nazanin" panose="00000400000000000000" pitchFamily="2" charset="-78"/>
                </a:endParaRPr>
              </a:p>
              <a:p>
                <a:pPr marL="0" indent="0" algn="just" rtl="1">
                  <a:lnSpc>
                    <a:spcPct val="150000"/>
                  </a:lnSpc>
                  <a:buNone/>
                </a:pPr>
                <a:r>
                  <a:rPr lang="fa-IR" sz="3200" dirty="0" smtClean="0">
                    <a:cs typeface="B Nazanin" panose="00000400000000000000" pitchFamily="2" charset="-78"/>
                  </a:rPr>
                  <a:t>در حضور نویز اندازه گیری ؟؟؟</a:t>
                </a:r>
                <a:endParaRPr lang="en-US" sz="3200" dirty="0" smtClean="0">
                  <a:cs typeface="B Nazanin" panose="00000400000000000000" pitchFamily="2" charset="-78"/>
                </a:endParaRPr>
              </a:p>
              <a:p>
                <a:pPr marL="0" indent="0" algn="just" rtl="1">
                  <a:lnSpc>
                    <a:spcPct val="150000"/>
                  </a:lnSpc>
                  <a:buNone/>
                </a:pPr>
                <a:r>
                  <a:rPr lang="fa-IR" sz="3200" dirty="0" smtClean="0">
                    <a:cs typeface="B Nazanin" panose="00000400000000000000" pitchFamily="2" charset="-78"/>
                  </a:rPr>
                  <a:t>وجود فیدبک؟؟؟</a:t>
                </a:r>
                <a:endParaRPr lang="en-US" sz="3200" dirty="0" smtClean="0"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533400"/>
                <a:ext cx="8077200" cy="5592763"/>
              </a:xfrm>
              <a:blipFill rotWithShape="1">
                <a:blip r:embed="rId2"/>
                <a:stretch>
                  <a:fillRect r="-83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310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13D84A8-662C-4132-8EA9-0409160DF983}" type="slidenum">
              <a:rPr lang="en-GB" altLang="en-US" sz="1400" b="0"/>
              <a:pPr/>
              <a:t>4</a:t>
            </a:fld>
            <a:endParaRPr lang="en-GB" altLang="en-US" sz="1400" b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394493" y="242888"/>
            <a:ext cx="8597107" cy="620712"/>
          </a:xfrm>
        </p:spPr>
        <p:txBody>
          <a:bodyPr/>
          <a:lstStyle/>
          <a:p>
            <a:pPr rtl="1"/>
            <a:r>
              <a:rPr lang="fa-IR" altLang="en-US" sz="28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الگوریتم </a:t>
            </a:r>
            <a:r>
              <a:rPr lang="en-US" altLang="en-US" sz="28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STR</a:t>
            </a:r>
            <a:r>
              <a:rPr lang="fa-IR" altLang="en-US" sz="28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 غیرمستقیم</a:t>
            </a:r>
            <a:endParaRPr lang="en-GB" altLang="en-US" sz="2800" b="1" dirty="0" smtClean="0">
              <a:solidFill>
                <a:srgbClr val="FF0000"/>
              </a:solidFill>
              <a:latin typeface="Century Schoolbook" pitchFamily="18" charset="0"/>
              <a:cs typeface="B Nazanin" panose="000004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ontent Placeholder 4"/>
              <p:cNvSpPr txBox="1">
                <a:spLocks/>
              </p:cNvSpPr>
              <p:nvPr/>
            </p:nvSpPr>
            <p:spPr>
              <a:xfrm>
                <a:off x="609600" y="960437"/>
                <a:ext cx="8077200" cy="5592763"/>
              </a:xfrm>
              <a:prstGeom prst="rect">
                <a:avLst/>
              </a:prstGeom>
            </p:spPr>
            <p:txBody>
              <a:bodyPr>
                <a:normAutofit fontScale="925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 rtl="1">
                  <a:lnSpc>
                    <a:spcPct val="150000"/>
                  </a:lnSpc>
                </a:pPr>
                <a:r>
                  <a:rPr lang="fa-IR" dirty="0" smtClean="0">
                    <a:cs typeface="B Nazanin" panose="00000400000000000000" pitchFamily="2" charset="-78"/>
                  </a:rPr>
                  <a:t>داده ها: چندجمله ایهای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fa-IR" dirty="0" smtClean="0">
                    <a:cs typeface="B Nazanin" panose="00000400000000000000" pitchFamily="2" charset="-78"/>
                  </a:rPr>
                  <a:t>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fa-IR" dirty="0" smtClean="0">
                    <a:cs typeface="B Nazanin" panose="00000400000000000000" pitchFamily="2" charset="-78"/>
                  </a:rPr>
                  <a:t> و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0</m:t>
                        </m:r>
                      </m:sub>
                    </m:sSub>
                  </m:oMath>
                </a14:m>
                <a:endParaRPr lang="en-US" dirty="0" smtClean="0">
                  <a:cs typeface="B Nazanin" panose="00000400000000000000" pitchFamily="2" charset="-78"/>
                </a:endParaRPr>
              </a:p>
              <a:p>
                <a:pPr algn="just" rtl="1">
                  <a:lnSpc>
                    <a:spcPct val="150000"/>
                  </a:lnSpc>
                </a:pPr>
                <a:r>
                  <a:rPr lang="fa-IR" dirty="0" smtClean="0">
                    <a:cs typeface="B Nazanin" panose="00000400000000000000" pitchFamily="2" charset="-78"/>
                  </a:rPr>
                  <a:t>گام 1: تخمین پارامترهای مدل فرایند با استفاده از الگوریتم 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RLS</a:t>
                </a:r>
                <a:r>
                  <a:rPr lang="fa-IR" dirty="0" smtClean="0">
                    <a:cs typeface="+mj-cs"/>
                  </a:rPr>
                  <a:t> </a:t>
                </a:r>
              </a:p>
              <a:p>
                <a:pPr algn="just" rtl="1">
                  <a:lnSpc>
                    <a:spcPct val="150000"/>
                  </a:lnSpc>
                </a:pPr>
                <a:r>
                  <a:rPr lang="fa-IR" dirty="0" smtClean="0">
                    <a:cs typeface="B Nazanin" panose="00000400000000000000" pitchFamily="2" charset="-78"/>
                  </a:rPr>
                  <a:t>گام 2: استفاده از روش جایابی قطب حداقل مرتبه بر مبنای پارامترهای بدست آمده از گام 1</a:t>
                </a:r>
              </a:p>
              <a:p>
                <a:pPr algn="just" rtl="1">
                  <a:lnSpc>
                    <a:spcPct val="150000"/>
                  </a:lnSpc>
                </a:pPr>
                <a:r>
                  <a:rPr lang="fa-IR" dirty="0" smtClean="0">
                    <a:cs typeface="B Nazanin" panose="00000400000000000000" pitchFamily="2" charset="-78"/>
                  </a:rPr>
                  <a:t>گام 3: اعمال کنترل بدست آمده در گام 2 تا زمان نمونه برداری بعدی</a:t>
                </a:r>
              </a:p>
              <a:p>
                <a:pPr algn="just" rtl="1">
                  <a:lnSpc>
                    <a:spcPct val="150000"/>
                  </a:lnSpc>
                </a:pPr>
                <a:r>
                  <a:rPr lang="fa-IR" dirty="0" smtClean="0">
                    <a:cs typeface="B Nazanin" panose="00000400000000000000" pitchFamily="2" charset="-78"/>
                  </a:rPr>
                  <a:t>گام 4: تکرار مراحل فوق </a:t>
                </a:r>
                <a:r>
                  <a:rPr lang="fa-IR" dirty="0" smtClean="0">
                    <a:solidFill>
                      <a:srgbClr val="FF0000"/>
                    </a:solidFill>
                    <a:cs typeface="B Nazanin" panose="00000400000000000000" pitchFamily="2" charset="-78"/>
                  </a:rPr>
                  <a:t>در هر زمان نمونه برداری</a:t>
                </a:r>
              </a:p>
            </p:txBody>
          </p:sp>
        </mc:Choice>
        <mc:Fallback xmlns="">
          <p:sp>
            <p:nvSpPr>
              <p:cNvPr id="39" name="Content Placeholder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960437"/>
                <a:ext cx="8077200" cy="5592763"/>
              </a:xfrm>
              <a:prstGeom prst="rect">
                <a:avLst/>
              </a:prstGeom>
              <a:blipFill rotWithShape="1">
                <a:blip r:embed="rId2"/>
                <a:stretch>
                  <a:fillRect l="-2868" r="-158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950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مثال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1600200"/>
                <a:ext cx="8077200" cy="4525963"/>
              </a:xfrm>
            </p:spPr>
            <p:txBody>
              <a:bodyPr>
                <a:normAutofit/>
              </a:bodyPr>
              <a:lstStyle/>
              <a:p>
                <a:pPr algn="just" rtl="1"/>
                <a:r>
                  <a:rPr lang="fa-IR" dirty="0" smtClean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تابع تبدیل سیستم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>
                          <a:latin typeface="Cambria Math"/>
                        </a:rPr>
                        <m:t>H</m:t>
                      </m:r>
                      <m:d>
                        <m:dPr>
                          <m:ctrlPr>
                            <a:rPr lang="en-CA" i="1"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s</m:t>
                          </m:r>
                        </m:e>
                      </m:d>
                      <m:r>
                        <a:rPr lang="en-US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/>
                            </a:rPr>
                            <m:t>(</m:t>
                          </m:r>
                          <m:r>
                            <a:rPr lang="fa-IR" b="0" i="0" smtClean="0">
                              <a:latin typeface="Cambria Math"/>
                            </a:rPr>
                            <m:t>0</m:t>
                          </m:r>
                          <m:r>
                            <a:rPr lang="fa-IR" b="0" i="0" smtClean="0">
                              <a:latin typeface="Cambria Math"/>
                            </a:rPr>
                            <m:t>.</m:t>
                          </m:r>
                          <m:r>
                            <a:rPr lang="fa-IR" b="0" i="0" smtClean="0">
                              <a:latin typeface="Cambria Math"/>
                            </a:rPr>
                            <m:t>5</m:t>
                          </m:r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s</m:t>
                          </m:r>
                          <m:r>
                            <a:rPr lang="en-US">
                              <a:latin typeface="Cambria Math"/>
                            </a:rPr>
                            <m:t>+</m:t>
                          </m:r>
                          <m:r>
                            <a:rPr lang="fa-IR" b="0" i="0" smtClean="0">
                              <a:latin typeface="Cambria Math"/>
                            </a:rPr>
                            <m:t>1</m:t>
                          </m:r>
                          <m:r>
                            <a:rPr lang="en-US">
                              <a:latin typeface="Cambria Math"/>
                            </a:rPr>
                            <m:t>)</m:t>
                          </m:r>
                        </m:num>
                        <m:den>
                          <m:d>
                            <m:dPr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a-IR" b="0" i="0" smtClean="0">
                                  <a:latin typeface="Cambria Math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fa-IR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d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</m:t>
                              </m:r>
                              <m:r>
                                <a:rPr lang="en-US">
                                  <a:latin typeface="Cambria Math"/>
                                </a:rPr>
                                <m:t>+</m:t>
                              </m:r>
                              <m:r>
                                <a:rPr lang="fa-IR" b="0" i="0" smtClean="0"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0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.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25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fa-IR" dirty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algn="just" rtl="1"/>
                <a:r>
                  <a:rPr lang="fa-IR" dirty="0" smtClean="0">
                    <a:cs typeface="B Nazanin" panose="00000400000000000000" pitchFamily="2" charset="-78"/>
                  </a:rPr>
                  <a:t>گسسته سازی سیستم با انتخاب </a:t>
                </a:r>
                <a:r>
                  <a:rPr lang="fa-IR" dirty="0">
                    <a:cs typeface="B Nazanin" panose="00000400000000000000" pitchFamily="2" charset="-78"/>
                  </a:rPr>
                  <a:t>زمان نمونه­برداری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</a:rPr>
                          <m:t>s</m:t>
                        </m:r>
                      </m:sub>
                    </m:sSub>
                    <m:r>
                      <a:rPr lang="en-US" sz="2400">
                        <a:latin typeface="Cambria Math"/>
                      </a:rPr>
                      <m:t>=</m:t>
                    </m:r>
                    <m:r>
                      <a:rPr lang="en-US" sz="2400">
                        <a:latin typeface="Cambria Math"/>
                      </a:rPr>
                      <m:t>0</m:t>
                    </m:r>
                    <m:r>
                      <a:rPr lang="en-US" sz="2400">
                        <a:latin typeface="Cambria Math"/>
                      </a:rPr>
                      <m:t>.</m:t>
                    </m:r>
                    <m:r>
                      <a:rPr lang="en-US" sz="2400" b="0" i="0" smtClean="0">
                        <a:latin typeface="Cambria Math"/>
                      </a:rPr>
                      <m:t>3</m:t>
                    </m:r>
                  </m:oMath>
                </a14:m>
                <a:r>
                  <a:rPr lang="fa-IR" dirty="0">
                    <a:cs typeface="B Nazanin" panose="00000400000000000000" pitchFamily="2" charset="-78"/>
                  </a:rPr>
                  <a:t> و استفاده از دستور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c2d</a:t>
                </a:r>
                <a:endParaRPr lang="fa-IR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𝐻</m:t>
                      </m:r>
                      <m:d>
                        <m:dPr>
                          <m:ctrlPr>
                            <a:rPr lang="en-CA" sz="24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</a:rPr>
                            <m:t>𝑧</m:t>
                          </m:r>
                        </m:e>
                      </m:d>
                      <m:r>
                        <a:rPr lang="en-US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0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.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0407</m:t>
                          </m:r>
                          <m:sSup>
                            <m:sSupPr>
                              <m:ctrlPr>
                                <a:rPr lang="en-CA" sz="2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+</m:t>
                          </m:r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  <m:r>
                            <a:rPr lang="en-US" sz="2400" i="1">
                              <a:latin typeface="Cambria Math"/>
                            </a:rPr>
                            <m:t>.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013</m:t>
                          </m:r>
                          <m:r>
                            <a:rPr lang="en-US" sz="2400" i="1">
                              <a:latin typeface="Cambria Math"/>
                            </a:rPr>
                            <m:t>𝑧</m:t>
                          </m:r>
                          <m:r>
                            <a:rPr lang="en-US" sz="2400" i="1">
                              <a:latin typeface="Cambria Math"/>
                            </a:rPr>
                            <m:t>−</m:t>
                          </m:r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  <m:r>
                            <a:rPr lang="en-US" sz="2400" i="1">
                              <a:latin typeface="Cambria Math"/>
                            </a:rPr>
                            <m:t>.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019</m:t>
                          </m:r>
                        </m:num>
                        <m:den>
                          <m:sSup>
                            <m:sSupPr>
                              <m:ctrlPr>
                                <a:rPr lang="en-CA" sz="2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.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61</m:t>
                          </m:r>
                          <m:sSup>
                            <m:sSupPr>
                              <m:ctrlPr>
                                <a:rPr lang="en-CA" sz="2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.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855</m:t>
                          </m:r>
                          <m:r>
                            <a:rPr lang="en-US" sz="2400" i="1">
                              <a:latin typeface="Cambria Math"/>
                            </a:rPr>
                            <m:t>𝑧</m:t>
                          </m:r>
                          <m:r>
                            <a:rPr lang="en-US" sz="2400" i="1">
                              <a:latin typeface="Cambria Math"/>
                            </a:rPr>
                            <m:t>−</m:t>
                          </m:r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  <m:r>
                            <a:rPr lang="en-US" sz="2400" i="1">
                              <a:latin typeface="Cambria Math"/>
                            </a:rPr>
                            <m:t>.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349</m:t>
                          </m:r>
                        </m:den>
                      </m:f>
                    </m:oMath>
                  </m:oMathPara>
                </a14:m>
                <a:endParaRPr lang="fa-IR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1600200"/>
                <a:ext cx="8077200" cy="4525963"/>
              </a:xfrm>
              <a:blipFill rotWithShape="1">
                <a:blip r:embed="rId2"/>
                <a:stretch>
                  <a:fillRect l="-2566" t="-2156" r="-143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988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457200"/>
            <a:ext cx="8077200" cy="5668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fa-I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6</a:t>
            </a:fld>
            <a:endParaRPr lang="en-CA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38" y="685800"/>
            <a:ext cx="602932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406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US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STR</a:t>
            </a:r>
            <a:r>
              <a:rPr lang="fa-IR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 غیرمستقیم بدون حذف صفر فرایند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1600200"/>
                <a:ext cx="8077200" cy="452596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CA" sz="2400" i="1" smtClean="0"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CA" sz="24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𝜃</m:t>
                              </m:r>
                            </m:e>
                          </m:acc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=[</m:t>
                      </m:r>
                      <m:r>
                        <a:rPr lang="en-US" sz="2400" b="0" i="1" smtClean="0">
                          <a:latin typeface="Cambria Math"/>
                        </a:rPr>
                        <m:t>0</m:t>
                      </m:r>
                      <m:r>
                        <a:rPr lang="en-US" sz="2400" i="1">
                          <a:latin typeface="Cambria Math"/>
                        </a:rPr>
                        <m:t>  </m:t>
                      </m:r>
                      <m:r>
                        <a:rPr lang="en-US" sz="2400" b="0" i="1" smtClean="0">
                          <a:latin typeface="Cambria Math"/>
                        </a:rPr>
                        <m:t>0</m:t>
                      </m:r>
                      <m:r>
                        <a:rPr lang="en-US" sz="2400" i="1">
                          <a:latin typeface="Cambria Math"/>
                        </a:rPr>
                        <m:t>  </m:t>
                      </m:r>
                      <m:r>
                        <a:rPr lang="en-US" sz="2400" i="1">
                          <a:latin typeface="Cambria Math"/>
                        </a:rPr>
                        <m:t>0</m:t>
                      </m:r>
                      <m:r>
                        <a:rPr lang="en-US" sz="2400" i="1">
                          <a:latin typeface="Cambria Math"/>
                        </a:rPr>
                        <m:t>  </m:t>
                      </m:r>
                      <m:r>
                        <a:rPr lang="en-US" sz="2400" i="1">
                          <a:latin typeface="Cambria Math"/>
                        </a:rPr>
                        <m:t>0</m:t>
                      </m:r>
                      <m:r>
                        <a:rPr lang="en-US" sz="2400" i="1">
                          <a:latin typeface="Cambria Math"/>
                        </a:rPr>
                        <m:t>  </m:t>
                      </m:r>
                      <m:r>
                        <a:rPr lang="en-US" sz="2400" i="1">
                          <a:latin typeface="Cambria Math"/>
                        </a:rPr>
                        <m:t>0</m:t>
                      </m:r>
                      <m:r>
                        <a:rPr lang="en-US" sz="2400" i="1">
                          <a:latin typeface="Cambria Math"/>
                        </a:rPr>
                        <m:t> </m:t>
                      </m:r>
                      <m:r>
                        <a:rPr lang="en-US" sz="2400" i="1">
                          <a:latin typeface="Cambria Math"/>
                        </a:rPr>
                        <m:t>0</m:t>
                      </m:r>
                      <m:sSup>
                        <m:sSupPr>
                          <m:ctrlPr>
                            <a:rPr lang="en-CA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</a:rPr>
                            <m:t>]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𝑇</m:t>
                          </m:r>
                        </m:sup>
                      </m:sSup>
                    </m:oMath>
                  </m:oMathPara>
                </a14:m>
                <a:endParaRPr lang="fa-IR" sz="2400" i="1" dirty="0" smtClean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CA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100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6</m:t>
                          </m:r>
                        </m:sub>
                      </m:sSub>
                    </m:oMath>
                  </m:oMathPara>
                </a14:m>
                <a:endParaRPr lang="fa-IR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fa-IR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1600200"/>
                <a:ext cx="8077200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7</a:t>
            </a:fld>
            <a:endParaRPr lang="en-CA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063" y="2590800"/>
            <a:ext cx="6619875" cy="412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882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8</a:t>
            </a:fld>
            <a:endParaRPr lang="en-CA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863" y="676275"/>
            <a:ext cx="6772275" cy="550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284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9</a:t>
            </a:fld>
            <a:endParaRPr lang="en-CA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613" y="676275"/>
            <a:ext cx="6962775" cy="550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885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10097</TotalTime>
  <Words>568</Words>
  <Application>Microsoft Office PowerPoint</Application>
  <PresentationFormat>On-screen Show (4:3)</PresentationFormat>
  <Paragraphs>76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کنترل تطبیقی  رگلاتورهای خودتنظیم (بخش دوم) Self Tuning Regulator (Part II)</vt:lpstr>
      <vt:lpstr>رگولاتورهای خودتنظیم غیرمستقیم</vt:lpstr>
      <vt:lpstr>PowerPoint Presentation</vt:lpstr>
      <vt:lpstr>الگوریتم STR غیرمستقیم</vt:lpstr>
      <vt:lpstr>مثال</vt:lpstr>
      <vt:lpstr>PowerPoint Presentation</vt:lpstr>
      <vt:lpstr>STR غیرمستقیم بدون حذف صفر فرایند</vt:lpstr>
      <vt:lpstr>PowerPoint Presentation</vt:lpstr>
      <vt:lpstr>PowerPoint Presentation</vt:lpstr>
      <vt:lpstr>PowerPoint Presentation</vt:lpstr>
      <vt:lpstr>ردیابی سایر انواع ورودی ها؟</vt:lpstr>
      <vt:lpstr>PowerPoint Presentation</vt:lpstr>
      <vt:lpstr>اثر مرتبه مدل: مرتبه اول</vt:lpstr>
      <vt:lpstr>اثر مرتبه مدل: مرتبه 5</vt:lpstr>
      <vt:lpstr>اثر نویز اندازه گیری: نویز رنگی</vt:lpstr>
      <vt:lpstr>PowerPoint Presentation</vt:lpstr>
      <vt:lpstr>PowerPoint Presentation</vt:lpstr>
      <vt:lpstr>اثر نویز اندازه گیری: نویز رنگی ELS</vt:lpstr>
      <vt:lpstr>PowerPoint Presentation</vt:lpstr>
      <vt:lpstr>STR غیرمستقیم با حذف صفر فرایند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کنترل تطبیقی  Adaptive Control</dc:title>
  <dc:creator>Yazdan</dc:creator>
  <cp:lastModifiedBy>Yazdan</cp:lastModifiedBy>
  <cp:revision>453</cp:revision>
  <dcterms:created xsi:type="dcterms:W3CDTF">2015-02-03T07:54:58Z</dcterms:created>
  <dcterms:modified xsi:type="dcterms:W3CDTF">2015-03-07T16:39:03Z</dcterms:modified>
</cp:coreProperties>
</file>