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60" r:id="rId5"/>
    <p:sldId id="277" r:id="rId6"/>
    <p:sldId id="266" r:id="rId7"/>
    <p:sldId id="267" r:id="rId8"/>
    <p:sldId id="268" r:id="rId9"/>
    <p:sldId id="269" r:id="rId10"/>
    <p:sldId id="270" r:id="rId11"/>
    <p:sldId id="259" r:id="rId12"/>
    <p:sldId id="263" r:id="rId13"/>
    <p:sldId id="264" r:id="rId14"/>
    <p:sldId id="265" r:id="rId15"/>
    <p:sldId id="271" r:id="rId16"/>
    <p:sldId id="285" r:id="rId17"/>
    <p:sldId id="286" r:id="rId18"/>
    <p:sldId id="272" r:id="rId19"/>
    <p:sldId id="279" r:id="rId20"/>
    <p:sldId id="281" r:id="rId21"/>
    <p:sldId id="273" r:id="rId22"/>
    <p:sldId id="275" r:id="rId23"/>
    <p:sldId id="278" r:id="rId24"/>
    <p:sldId id="280" r:id="rId25"/>
    <p:sldId id="262" r:id="rId26"/>
    <p:sldId id="282" r:id="rId27"/>
    <p:sldId id="284" r:id="rId28"/>
    <p:sldId id="287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560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85E182-517C-49F8-A805-9538D9D3AEC1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0901F8-E3F6-497D-801D-18C9BDD48C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7926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0901F8-E3F6-497D-801D-18C9BDD48CAD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1187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1E25AAE-0318-4F6E-A82C-9C6B6D39C650}" type="slidenum">
              <a:rPr lang="ar-SA" altLang="en-US" smtClean="0">
                <a:cs typeface="B Nazanin" pitchFamily="2" charset="-78"/>
              </a:rPr>
              <a:pPr eaLnBrk="1" hangingPunct="1"/>
              <a:t>16</a:t>
            </a:fld>
            <a:endParaRPr lang="en-US" altLang="en-US" smtClean="0">
              <a:cs typeface="B Nazanin" pitchFamily="2" charset="-78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40CB81A-D336-429E-87A7-B4128D35C0E1}" type="slidenum">
              <a:rPr lang="ar-SA" altLang="en-US" smtClean="0">
                <a:cs typeface="B Nazanin" pitchFamily="2" charset="-78"/>
              </a:rPr>
              <a:pPr eaLnBrk="1" hangingPunct="1"/>
              <a:t>17</a:t>
            </a:fld>
            <a:endParaRPr lang="en-US" altLang="en-US" smtClean="0">
              <a:cs typeface="B Nazanin" pitchFamily="2" charset="-78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631DE-C2C7-458E-BD67-BFCDE36627B9}" type="datetime1">
              <a:rPr lang="en-CA" smtClean="0"/>
              <a:t>22/02/2017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7010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B24B-2B97-4E61-9D65-4200B2AB022A}" type="datetime1">
              <a:rPr lang="en-CA" smtClean="0"/>
              <a:t>22/02/2017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132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42FD4-7D39-4650-A2EB-570FD8286FA3}" type="datetime1">
              <a:rPr lang="en-CA" smtClean="0"/>
              <a:t>22/02/2017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4834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059B-E9B5-4BAA-9AF2-E7536ED79353}" type="datetime1">
              <a:rPr lang="en-CA" smtClean="0"/>
              <a:t>22/02/2017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380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3AB5-B8DC-44C1-A506-041B49094755}" type="datetime1">
              <a:rPr lang="en-CA" smtClean="0"/>
              <a:t>22/02/2017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6595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DE46F-8253-49F3-8628-3C68B8CDC7E2}" type="datetime1">
              <a:rPr lang="en-CA" smtClean="0"/>
              <a:t>22/02/2017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3971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1231-DBC6-4EF0-9174-C9A93FBE1AB7}" type="datetime1">
              <a:rPr lang="en-CA" smtClean="0"/>
              <a:t>22/02/2017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9508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F0C07-3AFE-457B-B42A-2E854D196670}" type="datetime1">
              <a:rPr lang="en-CA" smtClean="0"/>
              <a:t>22/02/2017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779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687E-E6D6-4705-BB41-EC1F94F37A98}" type="datetime1">
              <a:rPr lang="en-CA" smtClean="0"/>
              <a:t>22/02/2017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6949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CFF7E-470E-4B83-9EC7-F4D5BFD58C09}" type="datetime1">
              <a:rPr lang="en-CA" smtClean="0"/>
              <a:t>22/02/2017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794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744F-E363-4C18-A5C5-FCD08A01FD8F}" type="datetime1">
              <a:rPr lang="en-CA" smtClean="0"/>
              <a:t>22/02/2017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7682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BE40A-6E95-41DA-824B-A4B4F9B54AB3}" type="datetime1">
              <a:rPr lang="en-CA" smtClean="0"/>
              <a:t>22/02/2017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7151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589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a-IR" sz="54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  <a:t>کنترل تطبیقی</a:t>
            </a:r>
            <a:r>
              <a:rPr lang="en-US" sz="54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  <a:t/>
            </a:r>
            <a:br>
              <a:rPr lang="en-US" sz="54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</a:br>
            <a:r>
              <a:rPr lang="en-US" sz="18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  <a:t/>
            </a:r>
            <a:br>
              <a:rPr lang="en-US" sz="18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</a:br>
            <a:r>
              <a:rPr lang="en-US" sz="54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Adaptive Control</a:t>
            </a:r>
            <a:endParaRPr lang="en-CA" sz="5400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یزدان باتمانی</a:t>
            </a:r>
          </a:p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دانشگاه کردستان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1295400" cy="10668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806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آیا تنها نامعینی رفتار سیستم را خراب میکند؟</a:t>
            </a:r>
            <a:endParaRPr lang="en-CA" dirty="0">
              <a:cs typeface="B Nazanin" panose="00000400000000000000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r" rtl="1"/>
                <a:endParaRPr lang="fa-IR" dirty="0" smtClean="0"/>
              </a:p>
              <a:p>
                <a:pPr algn="l"/>
                <a:endParaRPr lang="en-US" b="0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pPr algn="l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fa-IR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fa-IR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fa-IR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𝑠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e>
                            </m:d>
                          </m:e>
                          <m:sup>
                            <m:r>
                              <a:rPr lang="fa-IR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</m:oMath>
                </a14:m>
                <a:endParaRPr lang="en-US" b="0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pPr algn="l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𝑢</m:t>
                        </m:r>
                      </m:e>
                    </m: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𝑢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endParaRPr lang="en-US" b="0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10</a:t>
            </a:fld>
            <a:endParaRPr lang="en-CA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143000"/>
            <a:ext cx="508635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31" t="44593" r="62799" b="21280"/>
          <a:stretch/>
        </p:blipFill>
        <p:spPr bwMode="auto">
          <a:xfrm>
            <a:off x="4288971" y="2667000"/>
            <a:ext cx="4397829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586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کنترل حلقه باز یا حلقه بسته؟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مهمترین مزیت کنترل حلقه باز:</a:t>
            </a:r>
          </a:p>
          <a:p>
            <a:pPr marL="0" indent="0" algn="just" rtl="1">
              <a:buNone/>
            </a:pPr>
            <a:r>
              <a:rPr lang="fa-IR" dirty="0" smtClean="0">
                <a:solidFill>
                  <a:srgbClr val="FF0000"/>
                </a:solidFill>
                <a:latin typeface="Nazanin" panose="00000700000000000000" pitchFamily="2" charset="-78"/>
                <a:cs typeface="B Nazanin" panose="00000400000000000000" pitchFamily="2" charset="-78"/>
              </a:rPr>
              <a:t>سادگی طراحی و پیاده سازی ارزان</a:t>
            </a:r>
            <a:endParaRPr lang="fa-IR" dirty="0">
              <a:solidFill>
                <a:srgbClr val="FF0000"/>
              </a:solidFill>
              <a:latin typeface="Nazanin" panose="00000700000000000000" pitchFamily="2" charset="-78"/>
              <a:cs typeface="B Nazanin" panose="00000400000000000000" pitchFamily="2" charset="-78"/>
            </a:endParaRPr>
          </a:p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مهمترین عیب کنترل حلقه باز:</a:t>
            </a:r>
          </a:p>
          <a:p>
            <a:pPr marL="0" indent="0" algn="just" rtl="1">
              <a:buNone/>
            </a:pPr>
            <a:r>
              <a:rPr lang="fa-IR" dirty="0" smtClean="0">
                <a:solidFill>
                  <a:srgbClr val="FF0000"/>
                </a:solidFill>
                <a:latin typeface="Nazanin" panose="00000700000000000000" pitchFamily="2" charset="-78"/>
                <a:cs typeface="B Nazanin" panose="00000400000000000000" pitchFamily="2" charset="-78"/>
              </a:rPr>
              <a:t>حساسیت شدید به نامعینی</a:t>
            </a:r>
          </a:p>
          <a:p>
            <a:pPr algn="just" rtl="1"/>
            <a:r>
              <a:rPr lang="fa-I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azanin" panose="00000700000000000000" pitchFamily="2" charset="-78"/>
                <a:cs typeface="B Nazanin" panose="00000400000000000000" pitchFamily="2" charset="-78"/>
              </a:rPr>
              <a:t>مثال معروف ماشین لباسشویی را به ذهن بیاوریم. </a:t>
            </a: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چه زمانی سراغ یک کنترل حلقه باز برویم؟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316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راه کارهای حلقه بسته مواجه با نامعینی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just" rtl="1"/>
                <a:r>
                  <a:rPr lang="fa-IR" dirty="0" smtClean="0">
                    <a:latin typeface="Nazanin" panose="00000700000000000000" pitchFamily="2" charset="-78"/>
                    <a:cs typeface="B Nazanin" panose="00000400000000000000" pitchFamily="2" charset="-78"/>
                  </a:rPr>
                  <a:t>کنترل کننده مقاوم: طراحی قانون کنترل برای بدترین حالت (؟)</a:t>
                </a:r>
                <a:endParaRPr lang="en-US" dirty="0" smtClean="0">
                  <a:latin typeface="Nazanin" panose="00000700000000000000" pitchFamily="2" charset="-78"/>
                  <a:cs typeface="B Nazanin" panose="00000400000000000000" pitchFamily="2" charset="-78"/>
                </a:endParaRPr>
              </a:p>
              <a:p>
                <a:pPr marL="0" indent="0" algn="just" rtl="1">
                  <a:buNone/>
                </a:pPr>
                <a:r>
                  <a:rPr lang="fa-IR" dirty="0" smtClean="0">
                    <a:latin typeface="Nazanin" panose="00000700000000000000" pitchFamily="2" charset="-78"/>
                    <a:cs typeface="B Nazanin" panose="00000400000000000000" pitchFamily="2" charset="-78"/>
                  </a:rPr>
                  <a:t>قضیه خاریتانوف (نامعینی پارامتری)</a:t>
                </a:r>
                <a:endParaRPr lang="en-US" dirty="0" smtClean="0">
                  <a:latin typeface="Nazanin" panose="00000700000000000000" pitchFamily="2" charset="-78"/>
                  <a:cs typeface="B Nazanin" panose="00000400000000000000" pitchFamily="2" charset="-78"/>
                </a:endParaRPr>
              </a:p>
              <a:p>
                <a:pPr marL="0" indent="0" algn="just" rtl="1">
                  <a:buNone/>
                </a:pPr>
                <a:r>
                  <a:rPr lang="fa-IR" dirty="0" smtClean="0">
                    <a:latin typeface="Nazanin" panose="00000700000000000000" pitchFamily="2" charset="-78"/>
                    <a:cs typeface="B Nazanin" panose="00000400000000000000" pitchFamily="2" charset="-78"/>
                  </a:rPr>
                  <a:t>کنترل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  <a:cs typeface="Nazanin" panose="00000700000000000000" pitchFamily="2" charset="-78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cs typeface="Nazanin" panose="00000700000000000000" pitchFamily="2" charset="-78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  <a:cs typeface="Nazanin" panose="00000700000000000000" pitchFamily="2" charset="-78"/>
                          </a:rPr>
                          <m:t>∞</m:t>
                        </m:r>
                      </m:sub>
                    </m:sSub>
                  </m:oMath>
                </a14:m>
                <a:r>
                  <a:rPr lang="fa-IR" b="0" dirty="0" smtClean="0">
                    <a:latin typeface="Nazanin" panose="00000700000000000000" pitchFamily="2" charset="-78"/>
                    <a:cs typeface="B Nazanin" panose="00000400000000000000" pitchFamily="2" charset="-78"/>
                  </a:rPr>
                  <a:t> </a:t>
                </a:r>
                <a:endParaRPr lang="fa-IR" dirty="0">
                  <a:latin typeface="Nazanin" panose="00000700000000000000" pitchFamily="2" charset="-78"/>
                  <a:cs typeface="B Nazanin" panose="00000400000000000000" pitchFamily="2" charset="-78"/>
                </a:endParaRPr>
              </a:p>
              <a:p>
                <a:pPr marL="0" indent="0" algn="just" rtl="1">
                  <a:buNone/>
                </a:pPr>
                <a:r>
                  <a:rPr lang="fa-IR" b="0" dirty="0" smtClean="0">
                    <a:latin typeface="Nazanin" panose="00000700000000000000" pitchFamily="2" charset="-78"/>
                    <a:cs typeface="B Nazanin" panose="00000400000000000000" pitchFamily="2" charset="-78"/>
                  </a:rPr>
                  <a:t>کنترل مد لغزشی</a:t>
                </a:r>
              </a:p>
              <a:p>
                <a:pPr marL="0" indent="0" algn="just" rtl="1">
                  <a:buNone/>
                </a:pPr>
                <a:r>
                  <a:rPr lang="fa-IR" dirty="0" smtClean="0">
                    <a:latin typeface="Nazanin" panose="00000700000000000000" pitchFamily="2" charset="-78"/>
                    <a:cs typeface="B Nazanin" panose="00000400000000000000" pitchFamily="2" charset="-78"/>
                  </a:rPr>
                  <a:t>مبانی ریاضی قوی</a:t>
                </a:r>
              </a:p>
              <a:p>
                <a:pPr marL="0" indent="0" algn="just" rtl="1">
                  <a:buNone/>
                </a:pPr>
                <a:r>
                  <a:rPr lang="fa-IR" dirty="0" smtClean="0">
                    <a:latin typeface="Nazanin" panose="00000700000000000000" pitchFamily="2" charset="-78"/>
                    <a:cs typeface="B Nazanin" panose="00000400000000000000" pitchFamily="2" charset="-78"/>
                  </a:rPr>
                  <a:t>عملکرد محدود</a:t>
                </a:r>
                <a:endParaRPr lang="en-US" dirty="0" smtClean="0">
                  <a:latin typeface="Nazanin" panose="00000700000000000000" pitchFamily="2" charset="-78"/>
                  <a:cs typeface="B Nazanin" panose="00000400000000000000" pitchFamily="2" charset="-78"/>
                </a:endParaRPr>
              </a:p>
              <a:p>
                <a:pPr marL="0" indent="0" algn="just" rtl="1">
                  <a:buNone/>
                </a:pPr>
                <a:endParaRPr lang="fa-IR" dirty="0">
                  <a:latin typeface="Nazanin" panose="00000700000000000000" pitchFamily="2" charset="-78"/>
                  <a:cs typeface="B Nazanin" panose="00000400000000000000" pitchFamily="2" charset="-78"/>
                </a:endParaRPr>
              </a:p>
              <a:p>
                <a:pPr algn="just" rtl="1"/>
                <a:endParaRPr lang="en-CA" dirty="0">
                  <a:latin typeface="Nazanin" panose="00000700000000000000" pitchFamily="2" charset="-78"/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3037" t="-2695" r="-185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229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راه کارهای حلقه بسته مواجه با نامعینی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کنترل کننده تطبیقی</a:t>
            </a:r>
            <a:endParaRPr lang="fa-IR" dirty="0">
              <a:latin typeface="Nazanin" panose="00000700000000000000" pitchFamily="2" charset="-78"/>
              <a:cs typeface="B Nazanin" panose="00000400000000000000" pitchFamily="2" charset="-78"/>
            </a:endParaRPr>
          </a:p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تطبیق: تغییر رفتار جهت وفق یافتن با شرایط جدید.</a:t>
            </a:r>
          </a:p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کنترل کننده تطبیقی: کنترل کننده ای است که می تواند رفتار خود را جهت پاسخ دادن به تغییرات حاصل شده در دینامیک سیستم و یا اغتشاشات وارد شده به سیستم اصلاح کند. </a:t>
            </a:r>
          </a:p>
          <a:p>
            <a:pPr marL="0" indent="0" algn="just" rtl="1">
              <a:buNone/>
            </a:pP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مبانی ریاضی محدودتر </a:t>
            </a:r>
          </a:p>
          <a:p>
            <a:pPr marL="0" indent="0" algn="just" rtl="1">
              <a:buNone/>
            </a:pP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عملکرد تقریباً نامحدود</a:t>
            </a:r>
          </a:p>
          <a:p>
            <a:pPr marL="0" indent="0" algn="just" rtl="1">
              <a:buNone/>
            </a:pP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مرز استفاده از کنترل تطبیقی: ناکارآمدی کنترل مقاوم</a:t>
            </a:r>
          </a:p>
          <a:p>
            <a:pPr marL="0" indent="0" algn="just" rtl="1">
              <a:buNone/>
            </a:pP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  <a:hlinkClick r:id="rId2" action="ppaction://hlinksldjump"/>
              </a:rPr>
              <a:t>مثال</a:t>
            </a:r>
            <a:endParaRPr lang="fa-IR" dirty="0">
              <a:latin typeface="Nazanin" panose="00000700000000000000" pitchFamily="2" charset="-78"/>
              <a:cs typeface="B Nazanin" panose="00000400000000000000" pitchFamily="2" charset="-78"/>
            </a:endParaRPr>
          </a:p>
          <a:p>
            <a:pPr algn="just" rtl="1"/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349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تاریخچه مختصر از کنترل تطبیقی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rtl="1"/>
            <a:r>
              <a:rPr lang="fa-IR" dirty="0" smtClean="0">
                <a:latin typeface="ذ"/>
                <a:cs typeface="B Nazanin" panose="00000400000000000000" pitchFamily="2" charset="-78"/>
              </a:rPr>
              <a:t>شروع ایده ها در دهه پنجاه به منظور طراحی اتوپایلوت</a:t>
            </a:r>
          </a:p>
          <a:p>
            <a:pPr algn="just" rtl="1"/>
            <a:r>
              <a:rPr lang="fa-IR" dirty="0" smtClean="0">
                <a:latin typeface="ذ"/>
                <a:cs typeface="B Nazanin" panose="00000400000000000000" pitchFamily="2" charset="-78"/>
              </a:rPr>
              <a:t>دو دهه رکود به دلیل عدم وجود مبانی ریاضی قوی و عملکرد نامناسب روش های سعی و خطای استفاده شده</a:t>
            </a:r>
          </a:p>
          <a:p>
            <a:pPr algn="just" rtl="1"/>
            <a:r>
              <a:rPr lang="fa-IR" dirty="0" smtClean="0">
                <a:latin typeface="ذ"/>
                <a:cs typeface="B Nazanin" panose="00000400000000000000" pitchFamily="2" charset="-78"/>
              </a:rPr>
              <a:t>در طول دو دهه بعد:</a:t>
            </a:r>
          </a:p>
          <a:p>
            <a:pPr marL="0" indent="0" algn="just" rtl="1">
              <a:buNone/>
            </a:pPr>
            <a:r>
              <a:rPr lang="fa-IR" dirty="0" smtClean="0">
                <a:latin typeface="ذ"/>
                <a:cs typeface="B Nazanin" panose="00000400000000000000" pitchFamily="2" charset="-78"/>
              </a:rPr>
              <a:t>روش های تحلیل فضای حالت</a:t>
            </a:r>
          </a:p>
          <a:p>
            <a:pPr marL="0" indent="0" algn="just" rtl="1">
              <a:buNone/>
            </a:pPr>
            <a:r>
              <a:rPr lang="fa-IR" dirty="0" smtClean="0">
                <a:latin typeface="ذ"/>
                <a:cs typeface="B Nazanin" panose="00000400000000000000" pitchFamily="2" charset="-78"/>
              </a:rPr>
              <a:t>تحلیل پایداری لیاپانوف</a:t>
            </a:r>
          </a:p>
          <a:p>
            <a:pPr marL="0" indent="0" algn="just" rtl="1">
              <a:buNone/>
            </a:pPr>
            <a:r>
              <a:rPr lang="fa-IR" dirty="0" smtClean="0">
                <a:latin typeface="ذ"/>
                <a:cs typeface="B Nazanin" panose="00000400000000000000" pitchFamily="2" charset="-78"/>
              </a:rPr>
              <a:t>روش های شناسایی سیستم </a:t>
            </a:r>
            <a:endParaRPr lang="fa-IR" dirty="0">
              <a:latin typeface="ذ"/>
              <a:cs typeface="B Nazanin" panose="00000400000000000000" pitchFamily="2" charset="-78"/>
            </a:endParaRPr>
          </a:p>
          <a:p>
            <a:pPr algn="just" rtl="1"/>
            <a:r>
              <a:rPr lang="fa-IR" dirty="0" smtClean="0">
                <a:latin typeface="ذ"/>
                <a:cs typeface="B Nazanin" panose="00000400000000000000" pitchFamily="2" charset="-78"/>
              </a:rPr>
              <a:t>نتیجه: شروع مجدد و پرشتاب کنترل تطبیقی</a:t>
            </a:r>
            <a:endParaRPr lang="en-CA" dirty="0">
              <a:latin typeface="ذ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710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روشهای کلاسیک کنترل تطبیقی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رگولاتورهای خودتنظیم </a:t>
            </a:r>
            <a:r>
              <a:rPr lang="en-US" dirty="0" smtClean="0">
                <a:latin typeface="Nazanin" panose="00000700000000000000" pitchFamily="2" charset="-78"/>
                <a:cs typeface="B Nazanin" panose="00000400000000000000" pitchFamily="2" charset="-78"/>
              </a:rPr>
              <a:t>(Self-tuning regulator)</a:t>
            </a:r>
          </a:p>
          <a:p>
            <a:pPr algn="just" rtl="1"/>
            <a:r>
              <a:rPr lang="en-US" dirty="0" smtClean="0">
                <a:latin typeface="Nazanin" panose="00000700000000000000" pitchFamily="2" charset="-78"/>
                <a:cs typeface="B Nazanin" panose="00000400000000000000" pitchFamily="2" charset="-78"/>
              </a:rPr>
              <a:t>PID</a:t>
            </a: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 خودتنظیم</a:t>
            </a:r>
            <a:endParaRPr lang="en-US" dirty="0" smtClean="0">
              <a:latin typeface="Nazanin" panose="00000700000000000000" pitchFamily="2" charset="-78"/>
              <a:cs typeface="B Nazanin" panose="00000400000000000000" pitchFamily="2" charset="-78"/>
            </a:endParaRPr>
          </a:p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سیستمهای تطبیقی مدل مرجع </a:t>
            </a:r>
            <a:r>
              <a:rPr lang="en-US" dirty="0" smtClean="0">
                <a:latin typeface="Nazanin" panose="00000700000000000000" pitchFamily="2" charset="-78"/>
                <a:cs typeface="B Nazanin" panose="00000400000000000000" pitchFamily="2" charset="-78"/>
              </a:rPr>
              <a:t>(Adaptive model reference system)</a:t>
            </a:r>
          </a:p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زمان بندی بهره </a:t>
            </a:r>
            <a:r>
              <a:rPr lang="en-US" dirty="0" smtClean="0">
                <a:latin typeface="Nazanin" panose="00000700000000000000" pitchFamily="2" charset="-78"/>
                <a:cs typeface="B Nazanin" panose="00000400000000000000" pitchFamily="2" charset="-78"/>
              </a:rPr>
              <a:t>(Gain scheduling)</a:t>
            </a:r>
          </a:p>
          <a:p>
            <a:pPr algn="just" rtl="1"/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703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val 3"/>
          <p:cNvSpPr>
            <a:spLocks noChangeArrowheads="1"/>
          </p:cNvSpPr>
          <p:nvPr/>
        </p:nvSpPr>
        <p:spPr bwMode="auto">
          <a:xfrm>
            <a:off x="3635375" y="44450"/>
            <a:ext cx="1944688" cy="719138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 eaLnBrk="1" hangingPunct="1"/>
            <a:endParaRPr lang="fa-IR" altLang="en-US" sz="1600">
              <a:cs typeface="B Nazanin" pitchFamily="2" charset="-78"/>
            </a:endParaRPr>
          </a:p>
          <a:p>
            <a:pPr algn="ctr" rtl="1" eaLnBrk="1" hangingPunct="1"/>
            <a:r>
              <a:rPr lang="fa-IR" altLang="en-US" sz="1600">
                <a:cs typeface="B Nazanin" pitchFamily="2" charset="-78"/>
              </a:rPr>
              <a:t>جدول‌بندي بهره</a:t>
            </a:r>
            <a:endParaRPr lang="en-US" altLang="en-US" sz="1600">
              <a:cs typeface="B Nazanin" pitchFamily="2" charset="-78"/>
            </a:endParaRPr>
          </a:p>
          <a:p>
            <a:pPr algn="ctr" eaLnBrk="1" hangingPunct="1"/>
            <a:endParaRPr lang="en-US" altLang="en-US" sz="1600" b="1">
              <a:cs typeface="B Nazanin" pitchFamily="2" charset="-78"/>
            </a:endParaRPr>
          </a:p>
        </p:txBody>
      </p:sp>
      <p:sp>
        <p:nvSpPr>
          <p:cNvPr id="39939" name="Line 4"/>
          <p:cNvSpPr>
            <a:spLocks noChangeShapeType="1"/>
          </p:cNvSpPr>
          <p:nvPr/>
        </p:nvSpPr>
        <p:spPr bwMode="auto">
          <a:xfrm flipH="1">
            <a:off x="1476375" y="692150"/>
            <a:ext cx="2374900" cy="6477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dirty="0">
              <a:cs typeface="B Nazanin" pitchFamily="2" charset="-78"/>
            </a:endParaRPr>
          </a:p>
        </p:txBody>
      </p:sp>
      <p:sp>
        <p:nvSpPr>
          <p:cNvPr id="39940" name="Line 5"/>
          <p:cNvSpPr>
            <a:spLocks noChangeShapeType="1"/>
          </p:cNvSpPr>
          <p:nvPr/>
        </p:nvSpPr>
        <p:spPr bwMode="auto">
          <a:xfrm>
            <a:off x="5292725" y="692150"/>
            <a:ext cx="2592388" cy="6477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dirty="0">
              <a:cs typeface="B Nazanin" pitchFamily="2" charset="-78"/>
            </a:endParaRPr>
          </a:p>
        </p:txBody>
      </p:sp>
      <p:sp>
        <p:nvSpPr>
          <p:cNvPr id="15365" name="Oval 6"/>
          <p:cNvSpPr>
            <a:spLocks noChangeArrowheads="1"/>
          </p:cNvSpPr>
          <p:nvPr/>
        </p:nvSpPr>
        <p:spPr bwMode="auto">
          <a:xfrm>
            <a:off x="468313" y="1412875"/>
            <a:ext cx="1944687" cy="719138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 eaLnBrk="1" hangingPunct="1"/>
            <a:endParaRPr lang="fa-IR" altLang="en-US" sz="1600">
              <a:cs typeface="B Nazanin" pitchFamily="2" charset="-78"/>
            </a:endParaRPr>
          </a:p>
          <a:p>
            <a:pPr algn="ctr" rtl="1" eaLnBrk="1" hangingPunct="1"/>
            <a:r>
              <a:rPr lang="fa-IR" altLang="en-US" sz="1600">
                <a:cs typeface="B Nazanin" pitchFamily="2" charset="-78"/>
              </a:rPr>
              <a:t>مزايا</a:t>
            </a:r>
            <a:endParaRPr lang="en-US" altLang="en-US" sz="1600">
              <a:cs typeface="B Nazanin" pitchFamily="2" charset="-78"/>
            </a:endParaRPr>
          </a:p>
          <a:p>
            <a:pPr algn="ctr" eaLnBrk="1" hangingPunct="1"/>
            <a:endParaRPr lang="en-US" altLang="en-US" sz="1600" b="1">
              <a:cs typeface="B Nazanin" pitchFamily="2" charset="-78"/>
            </a:endParaRPr>
          </a:p>
        </p:txBody>
      </p:sp>
      <p:sp>
        <p:nvSpPr>
          <p:cNvPr id="15366" name="Oval 7"/>
          <p:cNvSpPr>
            <a:spLocks noChangeArrowheads="1"/>
          </p:cNvSpPr>
          <p:nvPr/>
        </p:nvSpPr>
        <p:spPr bwMode="auto">
          <a:xfrm>
            <a:off x="6877050" y="1412875"/>
            <a:ext cx="1944688" cy="719138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 eaLnBrk="1" hangingPunct="1"/>
            <a:endParaRPr lang="fa-IR" altLang="en-US" sz="1600">
              <a:cs typeface="B Nazanin" pitchFamily="2" charset="-78"/>
            </a:endParaRPr>
          </a:p>
          <a:p>
            <a:pPr algn="ctr" rtl="1" eaLnBrk="1" hangingPunct="1"/>
            <a:r>
              <a:rPr lang="fa-IR" altLang="en-US" sz="1600">
                <a:cs typeface="B Nazanin" pitchFamily="2" charset="-78"/>
              </a:rPr>
              <a:t>معايب</a:t>
            </a:r>
            <a:endParaRPr lang="en-US" altLang="en-US" sz="1600">
              <a:cs typeface="B Nazanin" pitchFamily="2" charset="-78"/>
            </a:endParaRPr>
          </a:p>
          <a:p>
            <a:pPr algn="ctr" eaLnBrk="1" hangingPunct="1"/>
            <a:endParaRPr lang="en-US" altLang="en-US" sz="1600" b="1">
              <a:cs typeface="B Nazanin" pitchFamily="2" charset="-78"/>
            </a:endParaRPr>
          </a:p>
        </p:txBody>
      </p:sp>
      <p:pic>
        <p:nvPicPr>
          <p:cNvPr id="15367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412875"/>
            <a:ext cx="3889375" cy="204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4" name="Line 9"/>
          <p:cNvSpPr>
            <a:spLocks noChangeShapeType="1"/>
          </p:cNvSpPr>
          <p:nvPr/>
        </p:nvSpPr>
        <p:spPr bwMode="auto">
          <a:xfrm flipH="1">
            <a:off x="1403350" y="2132013"/>
            <a:ext cx="0" cy="50482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dirty="0">
              <a:cs typeface="B Nazanin" pitchFamily="2" charset="-78"/>
            </a:endParaRPr>
          </a:p>
        </p:txBody>
      </p:sp>
      <p:sp>
        <p:nvSpPr>
          <p:cNvPr id="15369" name="Rectangle 10"/>
          <p:cNvSpPr>
            <a:spLocks noChangeArrowheads="1"/>
          </p:cNvSpPr>
          <p:nvPr/>
        </p:nvSpPr>
        <p:spPr bwMode="auto">
          <a:xfrm>
            <a:off x="250825" y="2636838"/>
            <a:ext cx="2232025" cy="9366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 eaLnBrk="1" hangingPunct="1"/>
            <a:r>
              <a:rPr lang="fa-IR" altLang="en-US" sz="1400" b="1">
                <a:cs typeface="B Nazanin" pitchFamily="2" charset="-78"/>
              </a:rPr>
              <a:t>پارامترهاي كنترلر را مي‌توان بسيار</a:t>
            </a:r>
          </a:p>
          <a:p>
            <a:pPr algn="ctr" rtl="1" eaLnBrk="1" hangingPunct="1"/>
            <a:r>
              <a:rPr lang="fa-IR" altLang="en-US" sz="1400" b="1">
                <a:cs typeface="B Nazanin" pitchFamily="2" charset="-78"/>
              </a:rPr>
              <a:t> سريع در پاسخ به تغييرات فرآيند </a:t>
            </a:r>
          </a:p>
          <a:p>
            <a:pPr algn="ctr" rtl="1" eaLnBrk="1" hangingPunct="1"/>
            <a:r>
              <a:rPr lang="fa-IR" altLang="en-US" sz="1400" b="1">
                <a:cs typeface="B Nazanin" pitchFamily="2" charset="-78"/>
              </a:rPr>
              <a:t>تغيير داد</a:t>
            </a:r>
            <a:endParaRPr lang="en-US" altLang="en-US" sz="1400" b="1">
              <a:cs typeface="B Nazanin" pitchFamily="2" charset="-78"/>
            </a:endParaRPr>
          </a:p>
        </p:txBody>
      </p:sp>
      <p:sp>
        <p:nvSpPr>
          <p:cNvPr id="39946" name="Line 12"/>
          <p:cNvSpPr>
            <a:spLocks noChangeShapeType="1"/>
          </p:cNvSpPr>
          <p:nvPr/>
        </p:nvSpPr>
        <p:spPr bwMode="auto">
          <a:xfrm flipH="1">
            <a:off x="1403350" y="3571875"/>
            <a:ext cx="0" cy="50482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dirty="0">
              <a:cs typeface="B Nazanin" pitchFamily="2" charset="-78"/>
            </a:endParaRPr>
          </a:p>
        </p:txBody>
      </p:sp>
      <p:sp>
        <p:nvSpPr>
          <p:cNvPr id="15371" name="Rectangle 13"/>
          <p:cNvSpPr>
            <a:spLocks noChangeArrowheads="1"/>
          </p:cNvSpPr>
          <p:nvPr/>
        </p:nvSpPr>
        <p:spPr bwMode="auto">
          <a:xfrm>
            <a:off x="250825" y="4076700"/>
            <a:ext cx="2232025" cy="5762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 eaLnBrk="1" hangingPunct="1"/>
            <a:r>
              <a:rPr lang="fa-IR" altLang="en-US" sz="1400" b="1">
                <a:cs typeface="B Nazanin" pitchFamily="2" charset="-78"/>
              </a:rPr>
              <a:t>هيچگونه تخميني در اين روش</a:t>
            </a:r>
          </a:p>
          <a:p>
            <a:pPr algn="ctr" rtl="1" eaLnBrk="1" hangingPunct="1"/>
            <a:r>
              <a:rPr lang="fa-IR" altLang="en-US" sz="1400" b="1">
                <a:cs typeface="B Nazanin" pitchFamily="2" charset="-78"/>
              </a:rPr>
              <a:t> وجود ندارد</a:t>
            </a:r>
            <a:endParaRPr lang="en-US" altLang="en-US" sz="1400" b="1">
              <a:cs typeface="B Nazanin" pitchFamily="2" charset="-78"/>
            </a:endParaRPr>
          </a:p>
        </p:txBody>
      </p:sp>
      <p:sp>
        <p:nvSpPr>
          <p:cNvPr id="39948" name="Line 14"/>
          <p:cNvSpPr>
            <a:spLocks noChangeShapeType="1"/>
          </p:cNvSpPr>
          <p:nvPr/>
        </p:nvSpPr>
        <p:spPr bwMode="auto">
          <a:xfrm flipH="1">
            <a:off x="1403350" y="4652963"/>
            <a:ext cx="0" cy="50482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dirty="0">
              <a:cs typeface="B Nazanin" pitchFamily="2" charset="-78"/>
            </a:endParaRPr>
          </a:p>
        </p:txBody>
      </p:sp>
      <p:sp>
        <p:nvSpPr>
          <p:cNvPr id="15373" name="Rectangle 15"/>
          <p:cNvSpPr>
            <a:spLocks noChangeArrowheads="1"/>
          </p:cNvSpPr>
          <p:nvPr/>
        </p:nvSpPr>
        <p:spPr bwMode="auto">
          <a:xfrm>
            <a:off x="250825" y="5157788"/>
            <a:ext cx="2232025" cy="9366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 eaLnBrk="1" hangingPunct="1"/>
            <a:r>
              <a:rPr lang="fa-IR" altLang="en-US" sz="1400" b="1">
                <a:cs typeface="B Nazanin" pitchFamily="2" charset="-78"/>
              </a:rPr>
              <a:t>پياده‌سازي در سيستم‌هاي كنترل</a:t>
            </a:r>
          </a:p>
          <a:p>
            <a:pPr algn="ctr" rtl="1" eaLnBrk="1" hangingPunct="1"/>
            <a:r>
              <a:rPr lang="fa-IR" altLang="en-US" sz="1400" b="1">
                <a:cs typeface="B Nazanin" pitchFamily="2" charset="-78"/>
              </a:rPr>
              <a:t> كامپيوتري بسيار ساده است</a:t>
            </a:r>
            <a:endParaRPr lang="en-US" altLang="en-US" sz="1400" b="1">
              <a:cs typeface="B Nazanin" pitchFamily="2" charset="-78"/>
            </a:endParaRPr>
          </a:p>
        </p:txBody>
      </p:sp>
      <p:sp>
        <p:nvSpPr>
          <p:cNvPr id="39950" name="Line 16"/>
          <p:cNvSpPr>
            <a:spLocks noChangeShapeType="1"/>
          </p:cNvSpPr>
          <p:nvPr/>
        </p:nvSpPr>
        <p:spPr bwMode="auto">
          <a:xfrm flipH="1">
            <a:off x="7885113" y="2132013"/>
            <a:ext cx="0" cy="50482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dirty="0">
              <a:cs typeface="B Nazanin" pitchFamily="2" charset="-78"/>
            </a:endParaRPr>
          </a:p>
        </p:txBody>
      </p:sp>
      <p:sp>
        <p:nvSpPr>
          <p:cNvPr id="39951" name="Line 18"/>
          <p:cNvSpPr>
            <a:spLocks noChangeShapeType="1"/>
          </p:cNvSpPr>
          <p:nvPr/>
        </p:nvSpPr>
        <p:spPr bwMode="auto">
          <a:xfrm flipH="1">
            <a:off x="7885113" y="2636838"/>
            <a:ext cx="0" cy="100806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dirty="0">
              <a:cs typeface="B Nazanin" pitchFamily="2" charset="-78"/>
            </a:endParaRPr>
          </a:p>
        </p:txBody>
      </p:sp>
      <p:sp>
        <p:nvSpPr>
          <p:cNvPr id="15376" name="Rectangle 19"/>
          <p:cNvSpPr>
            <a:spLocks noChangeArrowheads="1"/>
          </p:cNvSpPr>
          <p:nvPr/>
        </p:nvSpPr>
        <p:spPr bwMode="auto">
          <a:xfrm>
            <a:off x="6732588" y="3716338"/>
            <a:ext cx="2232025" cy="576262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 eaLnBrk="1" hangingPunct="1"/>
            <a:r>
              <a:rPr lang="fa-IR" altLang="en-US" sz="1600" b="1">
                <a:cs typeface="B Nazanin" pitchFamily="2" charset="-78"/>
              </a:rPr>
              <a:t>هيچگونه فيدبكي براي اصلاح</a:t>
            </a:r>
          </a:p>
          <a:p>
            <a:pPr algn="ctr" rtl="1" eaLnBrk="1" hangingPunct="1"/>
            <a:r>
              <a:rPr lang="fa-IR" altLang="en-US" sz="1600" b="1">
                <a:cs typeface="B Nazanin" pitchFamily="2" charset="-78"/>
              </a:rPr>
              <a:t> جدول نادرست وجود ندارد</a:t>
            </a:r>
            <a:endParaRPr lang="en-US" altLang="en-US" sz="1600" b="1">
              <a:cs typeface="B Nazanin" pitchFamily="2" charset="-78"/>
            </a:endParaRPr>
          </a:p>
        </p:txBody>
      </p:sp>
      <p:sp>
        <p:nvSpPr>
          <p:cNvPr id="39953" name="Line 20"/>
          <p:cNvSpPr>
            <a:spLocks noChangeShapeType="1"/>
          </p:cNvSpPr>
          <p:nvPr/>
        </p:nvSpPr>
        <p:spPr bwMode="auto">
          <a:xfrm flipH="1">
            <a:off x="7885113" y="4321175"/>
            <a:ext cx="0" cy="50482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dirty="0">
              <a:cs typeface="B Nazanin" pitchFamily="2" charset="-78"/>
            </a:endParaRPr>
          </a:p>
        </p:txBody>
      </p:sp>
      <p:sp>
        <p:nvSpPr>
          <p:cNvPr id="15378" name="Rectangle 21"/>
          <p:cNvSpPr>
            <a:spLocks noChangeArrowheads="1"/>
          </p:cNvSpPr>
          <p:nvPr/>
        </p:nvSpPr>
        <p:spPr bwMode="auto">
          <a:xfrm>
            <a:off x="6732588" y="4797425"/>
            <a:ext cx="2232025" cy="5762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 eaLnBrk="1" hangingPunct="1"/>
            <a:r>
              <a:rPr lang="fa-IR" altLang="en-US" sz="1600" b="1">
                <a:cs typeface="B Nazanin" pitchFamily="2" charset="-78"/>
              </a:rPr>
              <a:t>زمان زيادي براي طراحي</a:t>
            </a:r>
          </a:p>
          <a:p>
            <a:pPr algn="ctr" rtl="1" eaLnBrk="1" hangingPunct="1"/>
            <a:r>
              <a:rPr lang="fa-IR" altLang="en-US" sz="1600" b="1">
                <a:cs typeface="B Nazanin" pitchFamily="2" charset="-78"/>
              </a:rPr>
              <a:t> صرف مي‌شود</a:t>
            </a:r>
            <a:endParaRPr lang="en-US" altLang="en-US" sz="1600" b="1">
              <a:cs typeface="B Nazanin" pitchFamily="2" charset="-78"/>
            </a:endParaRPr>
          </a:p>
        </p:txBody>
      </p:sp>
      <p:sp>
        <p:nvSpPr>
          <p:cNvPr id="39955" name="Line 22"/>
          <p:cNvSpPr>
            <a:spLocks noChangeShapeType="1"/>
          </p:cNvSpPr>
          <p:nvPr/>
        </p:nvSpPr>
        <p:spPr bwMode="auto">
          <a:xfrm flipH="1">
            <a:off x="7885113" y="5329238"/>
            <a:ext cx="0" cy="50482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dirty="0">
              <a:cs typeface="B Nazanin" pitchFamily="2" charset="-78"/>
            </a:endParaRPr>
          </a:p>
        </p:txBody>
      </p:sp>
      <p:sp>
        <p:nvSpPr>
          <p:cNvPr id="15380" name="Rectangle 23"/>
          <p:cNvSpPr>
            <a:spLocks noChangeArrowheads="1"/>
          </p:cNvSpPr>
          <p:nvPr/>
        </p:nvSpPr>
        <p:spPr bwMode="auto">
          <a:xfrm>
            <a:off x="6732588" y="5805488"/>
            <a:ext cx="2232025" cy="576262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 eaLnBrk="1" hangingPunct="1"/>
            <a:r>
              <a:rPr lang="fa-IR" altLang="en-US" sz="1400" b="1">
                <a:cs typeface="B Nazanin" pitchFamily="2" charset="-78"/>
              </a:rPr>
              <a:t>پارامترهاي كنترلر بايد براي تعداد </a:t>
            </a:r>
          </a:p>
          <a:p>
            <a:pPr algn="ctr" rtl="1" eaLnBrk="1" hangingPunct="1"/>
            <a:r>
              <a:rPr lang="fa-IR" altLang="en-US" sz="1400" b="1">
                <a:cs typeface="B Nazanin" pitchFamily="2" charset="-78"/>
              </a:rPr>
              <a:t>زيادي از شرايط كار مشخص شود</a:t>
            </a:r>
            <a:endParaRPr lang="en-US" altLang="en-US" sz="1400" b="1">
              <a:cs typeface="B Nazanin" pitchFamily="2" charset="-78"/>
            </a:endParaRPr>
          </a:p>
        </p:txBody>
      </p:sp>
      <p:sp>
        <p:nvSpPr>
          <p:cNvPr id="39957" name="Line 24"/>
          <p:cNvSpPr>
            <a:spLocks noChangeShapeType="1"/>
          </p:cNvSpPr>
          <p:nvPr/>
        </p:nvSpPr>
        <p:spPr bwMode="auto">
          <a:xfrm flipH="1">
            <a:off x="5292725" y="3933825"/>
            <a:ext cx="0" cy="50482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dirty="0">
              <a:cs typeface="B Nazanin" pitchFamily="2" charset="-78"/>
            </a:endParaRPr>
          </a:p>
        </p:txBody>
      </p:sp>
      <p:sp>
        <p:nvSpPr>
          <p:cNvPr id="39958" name="Line 25"/>
          <p:cNvSpPr>
            <a:spLocks noChangeShapeType="1"/>
          </p:cNvSpPr>
          <p:nvPr/>
        </p:nvSpPr>
        <p:spPr bwMode="auto">
          <a:xfrm>
            <a:off x="7885113" y="6381750"/>
            <a:ext cx="0" cy="360363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dirty="0">
              <a:cs typeface="B Nazanin" pitchFamily="2" charset="-78"/>
            </a:endParaRPr>
          </a:p>
        </p:txBody>
      </p:sp>
      <p:sp>
        <p:nvSpPr>
          <p:cNvPr id="39959" name="Line 26"/>
          <p:cNvSpPr>
            <a:spLocks noChangeShapeType="1"/>
          </p:cNvSpPr>
          <p:nvPr/>
        </p:nvSpPr>
        <p:spPr bwMode="auto">
          <a:xfrm flipH="1">
            <a:off x="6588125" y="6742113"/>
            <a:ext cx="1296988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dirty="0">
              <a:cs typeface="B Nazanin" pitchFamily="2" charset="-78"/>
            </a:endParaRPr>
          </a:p>
        </p:txBody>
      </p:sp>
      <p:sp>
        <p:nvSpPr>
          <p:cNvPr id="39960" name="Line 27"/>
          <p:cNvSpPr>
            <a:spLocks noChangeShapeType="1"/>
          </p:cNvSpPr>
          <p:nvPr/>
        </p:nvSpPr>
        <p:spPr bwMode="auto">
          <a:xfrm flipV="1">
            <a:off x="6588125" y="3933825"/>
            <a:ext cx="0" cy="2808288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dirty="0">
              <a:cs typeface="B Nazanin" pitchFamily="2" charset="-78"/>
            </a:endParaRPr>
          </a:p>
        </p:txBody>
      </p:sp>
      <p:sp>
        <p:nvSpPr>
          <p:cNvPr id="39961" name="Line 28"/>
          <p:cNvSpPr>
            <a:spLocks noChangeShapeType="1"/>
          </p:cNvSpPr>
          <p:nvPr/>
        </p:nvSpPr>
        <p:spPr bwMode="auto">
          <a:xfrm flipH="1">
            <a:off x="5292725" y="3933825"/>
            <a:ext cx="1295400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dirty="0">
              <a:cs typeface="B Nazanin" pitchFamily="2" charset="-78"/>
            </a:endParaRPr>
          </a:p>
        </p:txBody>
      </p:sp>
      <p:sp>
        <p:nvSpPr>
          <p:cNvPr id="15386" name="Rectangle 29"/>
          <p:cNvSpPr>
            <a:spLocks noChangeArrowheads="1"/>
          </p:cNvSpPr>
          <p:nvPr/>
        </p:nvSpPr>
        <p:spPr bwMode="auto">
          <a:xfrm>
            <a:off x="4500563" y="4437063"/>
            <a:ext cx="1584325" cy="576262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 eaLnBrk="1" hangingPunct="1"/>
            <a:r>
              <a:rPr lang="fa-IR" altLang="en-US" sz="1400" b="1">
                <a:cs typeface="B Nazanin" pitchFamily="2" charset="-78"/>
              </a:rPr>
              <a:t>نياز به شناخت دقيق از</a:t>
            </a:r>
          </a:p>
          <a:p>
            <a:pPr algn="ctr" rtl="1" eaLnBrk="1" hangingPunct="1"/>
            <a:r>
              <a:rPr lang="fa-IR" altLang="en-US" sz="1400" b="1">
                <a:cs typeface="B Nazanin" pitchFamily="2" charset="-78"/>
              </a:rPr>
              <a:t> فيزيك سيستم</a:t>
            </a:r>
            <a:endParaRPr lang="en-US" altLang="en-US" sz="1400" b="1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459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8"/>
          <p:cNvSpPr>
            <a:spLocks noChangeArrowheads="1"/>
          </p:cNvSpPr>
          <p:nvPr/>
        </p:nvSpPr>
        <p:spPr bwMode="auto">
          <a:xfrm>
            <a:off x="6443663" y="4119563"/>
            <a:ext cx="207140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rtl="1" eaLnBrk="1" hangingPunct="1"/>
            <a:r>
              <a:rPr lang="ar-SA" altLang="en-US" b="1" dirty="0" smtClean="0">
                <a:solidFill>
                  <a:srgbClr val="0000FF"/>
                </a:solidFill>
                <a:cs typeface="B Nazanin" pitchFamily="2" charset="-78"/>
              </a:rPr>
              <a:t>رگولاتورهاي </a:t>
            </a:r>
            <a:r>
              <a:rPr lang="ar-SA" altLang="en-US" b="1" dirty="0">
                <a:solidFill>
                  <a:srgbClr val="0000FF"/>
                </a:solidFill>
                <a:cs typeface="B Nazanin" pitchFamily="2" charset="-78"/>
              </a:rPr>
              <a:t>خود تنظيم</a:t>
            </a:r>
            <a:endParaRPr lang="en-US" altLang="en-US" b="1" dirty="0">
              <a:solidFill>
                <a:srgbClr val="0000FF"/>
              </a:solidFill>
              <a:cs typeface="B Nazanin" pitchFamily="2" charset="-78"/>
            </a:endParaRPr>
          </a:p>
        </p:txBody>
      </p:sp>
      <p:sp>
        <p:nvSpPr>
          <p:cNvPr id="16388" name="Rectangle 9"/>
          <p:cNvSpPr>
            <a:spLocks noChangeArrowheads="1"/>
          </p:cNvSpPr>
          <p:nvPr/>
        </p:nvSpPr>
        <p:spPr bwMode="auto">
          <a:xfrm>
            <a:off x="5364163" y="838200"/>
            <a:ext cx="33714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rtl="1" eaLnBrk="1" hangingPunct="1"/>
            <a:r>
              <a:rPr lang="ar-SA" altLang="en-US" b="1" dirty="0" smtClean="0">
                <a:solidFill>
                  <a:srgbClr val="0000FF"/>
                </a:solidFill>
                <a:cs typeface="B Nazanin" pitchFamily="2" charset="-78"/>
              </a:rPr>
              <a:t>كنترل </a:t>
            </a:r>
            <a:r>
              <a:rPr lang="ar-SA" altLang="en-US" b="1" dirty="0">
                <a:solidFill>
                  <a:srgbClr val="0000FF"/>
                </a:solidFill>
                <a:cs typeface="B Nazanin" pitchFamily="2" charset="-78"/>
              </a:rPr>
              <a:t>تطبيقي مدل ـ مرجع 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B Nazanin" pitchFamily="2" charset="-78"/>
              </a:rPr>
              <a:t>(MRAC)</a:t>
            </a:r>
            <a:endParaRPr lang="ar-SA" altLang="en-US" b="1" dirty="0">
              <a:solidFill>
                <a:srgbClr val="0000FF"/>
              </a:solidFill>
              <a:latin typeface="Times New Roman" pitchFamily="18" charset="0"/>
              <a:cs typeface="B Nazanin" pitchFamily="2" charset="-78"/>
            </a:endParaRPr>
          </a:p>
        </p:txBody>
      </p:sp>
      <p:pic>
        <p:nvPicPr>
          <p:cNvPr id="16389" name="Picture 10" descr="F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437063"/>
            <a:ext cx="4464050" cy="212883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0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268413"/>
            <a:ext cx="3529012" cy="181451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9105351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Nazanin" panose="00000700000000000000" pitchFamily="2" charset="-78"/>
              </a:rPr>
              <a:t>مطالب مورد مطالعه در طول ترم</a:t>
            </a:r>
            <a:endParaRPr lang="en-CA" dirty="0">
              <a:latin typeface="Nazanin" panose="00000700000000000000" pitchFamily="2" charset="-78"/>
              <a:cs typeface="Nazanin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مقدمه ای بر روش های شناسایی سیستم </a:t>
            </a:r>
          </a:p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رگولاتورهای خودتنظیم </a:t>
            </a:r>
            <a:r>
              <a:rPr lang="en-US" dirty="0" smtClean="0">
                <a:latin typeface="Nazanin" panose="00000700000000000000" pitchFamily="2" charset="-78"/>
                <a:cs typeface="B Nazanin" panose="00000400000000000000" pitchFamily="2" charset="-78"/>
              </a:rPr>
              <a:t>STR</a:t>
            </a:r>
            <a:endParaRPr lang="fa-IR" dirty="0" smtClean="0">
              <a:latin typeface="Nazanin" panose="00000700000000000000" pitchFamily="2" charset="-78"/>
              <a:cs typeface="B Nazanin" panose="00000400000000000000" pitchFamily="2" charset="-78"/>
            </a:endParaRPr>
          </a:p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رگولاتورهای خودتنظیم</a:t>
            </a:r>
            <a:r>
              <a:rPr lang="fa-IR" dirty="0">
                <a:latin typeface="Nazanin" panose="00000700000000000000" pitchFamily="2" charset="-78"/>
                <a:cs typeface="B Nazanin" panose="00000400000000000000" pitchFamily="2" charset="-78"/>
              </a:rPr>
              <a:t> </a:t>
            </a:r>
            <a:r>
              <a:rPr lang="en-US" dirty="0" smtClean="0">
                <a:latin typeface="Nazanin" panose="00000700000000000000" pitchFamily="2" charset="-78"/>
                <a:cs typeface="B Nazanin" panose="00000400000000000000" pitchFamily="2" charset="-78"/>
              </a:rPr>
              <a:t>PID</a:t>
            </a:r>
          </a:p>
          <a:p>
            <a:pPr algn="just" rtl="1"/>
            <a:r>
              <a:rPr lang="fa-IR" dirty="0">
                <a:latin typeface="Nazanin" panose="00000700000000000000" pitchFamily="2" charset="-78"/>
                <a:cs typeface="B Nazanin" panose="00000400000000000000" pitchFamily="2" charset="-78"/>
              </a:rPr>
              <a:t>سیستمهای تطبیقی مدل مرجع </a:t>
            </a:r>
            <a:r>
              <a:rPr lang="en-US" dirty="0" smtClean="0">
                <a:latin typeface="Nazanin" panose="00000700000000000000" pitchFamily="2" charset="-78"/>
                <a:cs typeface="B Nazanin" panose="00000400000000000000" pitchFamily="2" charset="-78"/>
              </a:rPr>
              <a:t>MRAS</a:t>
            </a:r>
            <a:endParaRPr lang="fa-IR" dirty="0" smtClean="0">
              <a:latin typeface="Nazanin" panose="00000700000000000000" pitchFamily="2" charset="-78"/>
              <a:cs typeface="B Nazanin" panose="00000400000000000000" pitchFamily="2" charset="-78"/>
            </a:endParaRPr>
          </a:p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مقدمه </a:t>
            </a:r>
            <a:r>
              <a:rPr lang="fa-IR" dirty="0">
                <a:latin typeface="Nazanin" panose="00000700000000000000" pitchFamily="2" charset="-78"/>
                <a:cs typeface="B Nazanin" panose="00000400000000000000" pitchFamily="2" charset="-78"/>
              </a:rPr>
              <a:t>ای بر روشهای تطبیقی </a:t>
            </a: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بهینه</a:t>
            </a:r>
          </a:p>
          <a:p>
            <a:pPr algn="just" rtl="1"/>
            <a:r>
              <a:rPr lang="fa-IR" dirty="0">
                <a:latin typeface="Nazanin" panose="00000700000000000000" pitchFamily="2" charset="-78"/>
                <a:cs typeface="B Nazanin" panose="00000400000000000000" pitchFamily="2" charset="-78"/>
              </a:rPr>
              <a:t>مقدمه ای بر کنترل تطبیقی سیستم های </a:t>
            </a: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غیرخطی</a:t>
            </a:r>
            <a:r>
              <a:rPr lang="en-US" dirty="0" smtClean="0">
                <a:latin typeface="Nazanin" panose="00000700000000000000" pitchFamily="2" charset="-78"/>
                <a:cs typeface="B Nazanin" panose="00000400000000000000" pitchFamily="2" charset="-78"/>
              </a:rPr>
              <a:t>:</a:t>
            </a: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 </a:t>
            </a:r>
            <a:r>
              <a:rPr lang="en-US" dirty="0" smtClean="0">
                <a:latin typeface="Nazanin" panose="00000700000000000000" pitchFamily="2" charset="-78"/>
                <a:cs typeface="B Nazanin" panose="00000400000000000000" pitchFamily="2" charset="-78"/>
              </a:rPr>
              <a:t>ASMC, SDRE</a:t>
            </a: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 و 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181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مقدمات مورد نیاز درس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آشنایی مختصر با تبدیلات لاپلاس و </a:t>
            </a:r>
            <a:r>
              <a:rPr lang="en-US" dirty="0" smtClean="0">
                <a:latin typeface="Nazanin" panose="00000700000000000000" pitchFamily="2" charset="-78"/>
                <a:cs typeface="B Nazanin" panose="00000400000000000000" pitchFamily="2" charset="-78"/>
              </a:rPr>
              <a:t>z</a:t>
            </a:r>
          </a:p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آشنایی با مباحث مطرح شده در درس کنترل مدرن: مفهوم فضای حالت، مدلسازی در حوزه زمان، پایداری لیاپانوف، کنترل پذیری، کنترل کننده جایاب قطب و ...</a:t>
            </a:r>
          </a:p>
          <a:p>
            <a:pPr algn="just" rtl="1"/>
            <a:r>
              <a:rPr lang="fa-IR" dirty="0">
                <a:latin typeface="Nazanin" panose="00000700000000000000" pitchFamily="2" charset="-78"/>
                <a:cs typeface="B Nazanin" panose="00000400000000000000" pitchFamily="2" charset="-78"/>
              </a:rPr>
              <a:t>آشنایی با مباحث مطرح شده در درس کنترل </a:t>
            </a: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خطی: پایداری </a:t>
            </a:r>
            <a:r>
              <a:rPr lang="en-US" sz="28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BIBO</a:t>
            </a: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، مفهوم صفر و قطب، تحلیل خطا، تحلیل حالت گذرا و ...</a:t>
            </a:r>
          </a:p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آشنایی با مباحث مطرح شده در درس کنترل غیرخطی: قضایای مستقیم لیاپانوف، قضیه لاسال و ...</a:t>
            </a:r>
          </a:p>
          <a:p>
            <a:pPr algn="just" rtl="1"/>
            <a:endParaRPr lang="fa-IR" dirty="0" smtClean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813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تعریف کنترل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کنترل: دخالت در رفتار سیستم (از طریق ؟) به نحوی که نتایج مطلوب حاصل شو</a:t>
            </a:r>
            <a:r>
              <a:rPr lang="fa-IR" dirty="0">
                <a:latin typeface="Nazanin" panose="00000700000000000000" pitchFamily="2" charset="-78"/>
                <a:cs typeface="B Nazanin" panose="00000400000000000000" pitchFamily="2" charset="-78"/>
              </a:rPr>
              <a:t>ن</a:t>
            </a: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د. </a:t>
            </a:r>
          </a:p>
          <a:p>
            <a:pPr algn="just" rtl="1"/>
            <a:r>
              <a:rPr lang="fa-IR" dirty="0">
                <a:latin typeface="Nazanin" panose="00000700000000000000" pitchFamily="2" charset="-78"/>
                <a:cs typeface="B Nazanin" panose="00000400000000000000" pitchFamily="2" charset="-78"/>
              </a:rPr>
              <a:t>کنترل قندخون بیماران مبتلا به دیابت نوع اول</a:t>
            </a:r>
            <a:endParaRPr lang="fa-IR" dirty="0" smtClean="0">
              <a:latin typeface="Nazanin" panose="00000700000000000000" pitchFamily="2" charset="-78"/>
              <a:cs typeface="B Nazanin" panose="00000400000000000000" pitchFamily="2" charset="-78"/>
            </a:endParaRPr>
          </a:p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نتایج مطلوب: </a:t>
            </a:r>
          </a:p>
          <a:p>
            <a:pPr algn="just" rtl="1"/>
            <a:r>
              <a:rPr lang="fa-IR" dirty="0" smtClean="0">
                <a:solidFill>
                  <a:srgbClr val="FF0000"/>
                </a:solidFill>
                <a:latin typeface="Nazanin" panose="00000700000000000000" pitchFamily="2" charset="-78"/>
                <a:cs typeface="B Nazanin" panose="00000400000000000000" pitchFamily="2" charset="-78"/>
              </a:rPr>
              <a:t>پایداری سیستم</a:t>
            </a:r>
          </a:p>
          <a:p>
            <a:pPr algn="just" rtl="1"/>
            <a:r>
              <a:rPr lang="fa-IR" dirty="0" smtClean="0">
                <a:solidFill>
                  <a:srgbClr val="FF0000"/>
                </a:solidFill>
                <a:latin typeface="Nazanin" panose="00000700000000000000" pitchFamily="2" charset="-78"/>
                <a:cs typeface="B Nazanin" panose="00000400000000000000" pitchFamily="2" charset="-78"/>
              </a:rPr>
              <a:t>پاسخ گذرای مناسب</a:t>
            </a:r>
          </a:p>
          <a:p>
            <a:pPr algn="just" rtl="1"/>
            <a:r>
              <a:rPr lang="fa-IR" dirty="0" smtClean="0">
                <a:solidFill>
                  <a:srgbClr val="FF0000"/>
                </a:solidFill>
                <a:latin typeface="Nazanin" panose="00000700000000000000" pitchFamily="2" charset="-78"/>
                <a:cs typeface="B Nazanin" panose="00000400000000000000" pitchFamily="2" charset="-78"/>
              </a:rPr>
              <a:t>پاسخ ماندگار مناسب</a:t>
            </a:r>
          </a:p>
          <a:p>
            <a:pPr marL="0" indent="0" algn="just" rtl="1">
              <a:buNone/>
            </a:pP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تذکر: سیستم=سامانه=فرایند=پروسه</a:t>
            </a:r>
            <a:endParaRPr lang="en-US" dirty="0" smtClean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828800" y="3352800"/>
            <a:ext cx="1905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TextBox 25"/>
          <p:cNvSpPr txBox="1"/>
          <p:nvPr/>
        </p:nvSpPr>
        <p:spPr>
          <a:xfrm>
            <a:off x="1981200" y="35052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36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فرایند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838200" y="3505200"/>
            <a:ext cx="990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838200" y="4267200"/>
            <a:ext cx="990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63106" y="3048000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dirty="0" smtClean="0">
                <a:latin typeface="Nazanin" panose="00000700000000000000" pitchFamily="2" charset="-78"/>
                <a:cs typeface="Nazanin" panose="00000700000000000000" pitchFamily="2" charset="-78"/>
              </a:rPr>
              <a:t>ورودی کنترل</a:t>
            </a:r>
            <a:r>
              <a:rPr lang="en-US" dirty="0" smtClean="0">
                <a:latin typeface="Nazanin" panose="00000700000000000000" pitchFamily="2" charset="-78"/>
                <a:cs typeface="Nazanin" panose="00000700000000000000" pitchFamily="2" charset="-78"/>
              </a:rPr>
              <a:t> (u) </a:t>
            </a:r>
            <a:endParaRPr lang="en-CA" dirty="0">
              <a:latin typeface="Nazanin" panose="00000700000000000000" pitchFamily="2" charset="-78"/>
              <a:cs typeface="Nazanin" panose="00000700000000000000" pitchFamily="2" charset="-78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0815" y="4431268"/>
            <a:ext cx="1739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dirty="0" smtClean="0">
                <a:latin typeface="Nazanin" panose="00000700000000000000" pitchFamily="2" charset="-78"/>
                <a:cs typeface="Nazanin" panose="00000700000000000000" pitchFamily="2" charset="-78"/>
              </a:rPr>
              <a:t>ورودی اغتشاش</a:t>
            </a:r>
            <a:r>
              <a:rPr lang="en-US" dirty="0" smtClean="0">
                <a:latin typeface="Nazanin" panose="00000700000000000000" pitchFamily="2" charset="-78"/>
                <a:cs typeface="Nazanin" panose="00000700000000000000" pitchFamily="2" charset="-78"/>
              </a:rPr>
              <a:t>(d) </a:t>
            </a:r>
            <a:endParaRPr lang="en-CA" dirty="0">
              <a:latin typeface="Nazanin" panose="00000700000000000000" pitchFamily="2" charset="-78"/>
              <a:cs typeface="Nazanin" panose="00000700000000000000" pitchFamily="2" charset="-78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923896" y="3352800"/>
            <a:ext cx="1486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خروجی فرایند</a:t>
            </a:r>
            <a:r>
              <a:rPr lang="en-US" dirty="0" smtClean="0">
                <a:latin typeface="Nazanin" panose="00000700000000000000" pitchFamily="2" charset="-78"/>
                <a:cs typeface="B Nazanin" panose="00000400000000000000" pitchFamily="2" charset="-78"/>
              </a:rPr>
              <a:t>(y) 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3733800" y="3886200"/>
            <a:ext cx="990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259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آنچه در انتهای این درس یاد خواهیم گرفت؟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20</a:t>
            </a:fld>
            <a:endParaRPr lang="en-CA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درک مجدد اهمیت فیدبک و کنترل حلقه بسته</a:t>
            </a:r>
          </a:p>
          <a:p>
            <a:pPr algn="r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روشهایی جهت تخمین پارامترها و شناسایی سیستمهای دینامیکی</a:t>
            </a:r>
          </a:p>
          <a:p>
            <a:pPr algn="r" rtl="1"/>
            <a:r>
              <a:rPr lang="fa-IR" dirty="0">
                <a:latin typeface="Nazanin" panose="00000700000000000000" pitchFamily="2" charset="-78"/>
                <a:cs typeface="B Nazanin" panose="00000400000000000000" pitchFamily="2" charset="-78"/>
              </a:rPr>
              <a:t>روشهایی </a:t>
            </a: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جهت مقابله با نامعینی</a:t>
            </a:r>
          </a:p>
          <a:p>
            <a:pPr algn="r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موارد استفاده از روشهای مطرح شده و محدودیت های استفاده از آنها</a:t>
            </a:r>
          </a:p>
          <a:p>
            <a:pPr algn="r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چگونگی پیاده سازی این روش ها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8853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ارزیابی دوره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تمرینات دستی: 2 نمره</a:t>
            </a:r>
          </a:p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تمرینات شبیه سازی: 3 نمره</a:t>
            </a:r>
          </a:p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پروژه: 10 نمره+ </a:t>
            </a:r>
            <a:r>
              <a:rPr lang="fa-IR" dirty="0" smtClean="0">
                <a:solidFill>
                  <a:srgbClr val="FF0000"/>
                </a:solidFill>
                <a:latin typeface="Nazanin" panose="00000700000000000000" pitchFamily="2" charset="-78"/>
                <a:cs typeface="B Nazanin" panose="00000400000000000000" pitchFamily="2" charset="-78"/>
              </a:rPr>
              <a:t>2 نمره</a:t>
            </a:r>
          </a:p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حضور در کلاس: 0 نمره</a:t>
            </a:r>
          </a:p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حضور موثر در کلاس: فعالیت های کلاسی، طرح سوالات مناسب و ...: </a:t>
            </a:r>
            <a:r>
              <a:rPr lang="fa-IR" dirty="0" smtClean="0">
                <a:solidFill>
                  <a:srgbClr val="FF0000"/>
                </a:solidFill>
                <a:latin typeface="Nazanin" panose="00000700000000000000" pitchFamily="2" charset="-78"/>
                <a:cs typeface="B Nazanin" panose="00000400000000000000" pitchFamily="2" charset="-78"/>
              </a:rPr>
              <a:t>2 نمره</a:t>
            </a:r>
          </a:p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امتحان میان ترم: 2 نمره</a:t>
            </a:r>
          </a:p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امتحان پایان ترم: 3 نمره</a:t>
            </a:r>
          </a:p>
          <a:p>
            <a:pPr algn="just" rtl="1"/>
            <a:endParaRPr lang="fa-IR" dirty="0" smtClean="0">
              <a:latin typeface="Nazanin" panose="00000700000000000000" pitchFamily="2" charset="-78"/>
              <a:cs typeface="B Nazanin" panose="00000400000000000000" pitchFamily="2" charset="-78"/>
            </a:endParaRPr>
          </a:p>
          <a:p>
            <a:pPr algn="just" rtl="1"/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6670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Nazanin" panose="00000700000000000000" pitchFamily="2" charset="-78"/>
              </a:rPr>
              <a:t>مراجع درس</a:t>
            </a:r>
            <a:endParaRPr lang="en-CA" dirty="0">
              <a:latin typeface="Nazanin" panose="00000700000000000000" pitchFamily="2" charset="-78"/>
              <a:cs typeface="Nazanin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>
                <a:latin typeface="Nazanin" panose="00000700000000000000" pitchFamily="2" charset="-78"/>
                <a:cs typeface="Nazanin" panose="00000700000000000000" pitchFamily="2" charset="-78"/>
              </a:rPr>
              <a:t>Adaptive control, K.J. </a:t>
            </a:r>
            <a:r>
              <a:rPr lang="en-US" dirty="0" err="1" smtClean="0">
                <a:latin typeface="Nazanin" panose="00000700000000000000" pitchFamily="2" charset="-78"/>
                <a:cs typeface="Nazanin" panose="00000700000000000000" pitchFamily="2" charset="-78"/>
              </a:rPr>
              <a:t>Astrom</a:t>
            </a:r>
            <a:r>
              <a:rPr lang="en-US" dirty="0" smtClean="0">
                <a:latin typeface="Nazanin" panose="00000700000000000000" pitchFamily="2" charset="-78"/>
                <a:cs typeface="Nazanin" panose="00000700000000000000" pitchFamily="2" charset="-78"/>
              </a:rPr>
              <a:t>.</a:t>
            </a:r>
          </a:p>
          <a:p>
            <a:pPr algn="just"/>
            <a:r>
              <a:rPr lang="en-US" dirty="0" smtClean="0">
                <a:latin typeface="Nazanin" panose="00000700000000000000" pitchFamily="2" charset="-78"/>
                <a:cs typeface="Nazanin" panose="00000700000000000000" pitchFamily="2" charset="-78"/>
              </a:rPr>
              <a:t>Nonlinear systems, H. Khalil.</a:t>
            </a:r>
          </a:p>
          <a:p>
            <a:pPr algn="just"/>
            <a:r>
              <a:rPr lang="en-CA" dirty="0" smtClean="0">
                <a:latin typeface="Nazanin" panose="00000700000000000000" pitchFamily="2" charset="-78"/>
                <a:cs typeface="Nazanin" panose="00000700000000000000" pitchFamily="2" charset="-78"/>
              </a:rPr>
              <a:t>Adaptive </a:t>
            </a:r>
            <a:r>
              <a:rPr lang="en-CA" dirty="0" err="1" smtClean="0">
                <a:latin typeface="Nazanin" panose="00000700000000000000" pitchFamily="2" charset="-78"/>
                <a:cs typeface="Nazanin" panose="00000700000000000000" pitchFamily="2" charset="-78"/>
              </a:rPr>
              <a:t>Backstepping</a:t>
            </a:r>
            <a:r>
              <a:rPr lang="en-CA" dirty="0" smtClean="0">
                <a:latin typeface="Nazanin" panose="00000700000000000000" pitchFamily="2" charset="-78"/>
                <a:cs typeface="Nazanin" panose="00000700000000000000" pitchFamily="2" charset="-78"/>
              </a:rPr>
              <a:t> Control of Uncertain Systems, J. Zhou and C. Wen.</a:t>
            </a:r>
          </a:p>
          <a:p>
            <a:pPr algn="just"/>
            <a:r>
              <a:rPr lang="en-US" dirty="0" smtClean="0">
                <a:latin typeface="Nazanin" panose="00000700000000000000" pitchFamily="2" charset="-78"/>
                <a:cs typeface="Nazanin" panose="00000700000000000000" pitchFamily="2" charset="-78"/>
              </a:rPr>
              <a:t>Some related papers. </a:t>
            </a:r>
            <a:endParaRPr lang="fa-IR" dirty="0" smtClean="0">
              <a:latin typeface="Nazanin" panose="00000700000000000000" pitchFamily="2" charset="-78"/>
              <a:cs typeface="Nazanin" panose="000007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603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مواد لازم و غیرکافی جهت یک طراحی کنترلی مناسب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درک صحیح سیستم شامل:</a:t>
            </a:r>
          </a:p>
          <a:p>
            <a:pPr marL="0" indent="0" algn="just" rtl="1">
              <a:buNone/>
            </a:pP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مدل مناسب، نوع نامعینی، شناسایی ورودی های کنترل، ورودی های اغتشاش، شناسایی عوامل بسیار مهم تاثیرگذار بر عملکرد سیستم (تاخیر، ناحیه مرده و ...)</a:t>
            </a:r>
          </a:p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درک </a:t>
            </a:r>
            <a:r>
              <a:rPr lang="fa-IR" dirty="0">
                <a:latin typeface="Nazanin" panose="00000700000000000000" pitchFamily="2" charset="-78"/>
                <a:cs typeface="B Nazanin" panose="00000400000000000000" pitchFamily="2" charset="-78"/>
              </a:rPr>
              <a:t>صحیح </a:t>
            </a: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محدودیتها </a:t>
            </a:r>
            <a:r>
              <a:rPr lang="fa-IR" dirty="0">
                <a:latin typeface="Nazanin" panose="00000700000000000000" pitchFamily="2" charset="-78"/>
                <a:cs typeface="B Nazanin" panose="00000400000000000000" pitchFamily="2" charset="-78"/>
              </a:rPr>
              <a:t>شامل</a:t>
            </a: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:</a:t>
            </a:r>
          </a:p>
          <a:p>
            <a:pPr marL="0" indent="0" algn="just" rtl="1">
              <a:buNone/>
            </a:pP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محدودیت در دامنه سیگنال کنترل، </a:t>
            </a:r>
            <a:r>
              <a:rPr lang="fa-IR" dirty="0">
                <a:latin typeface="Nazanin" panose="00000700000000000000" pitchFamily="2" charset="-78"/>
                <a:cs typeface="B Nazanin" panose="00000400000000000000" pitchFamily="2" charset="-78"/>
              </a:rPr>
              <a:t>محدودیت در نرخ سیگنال </a:t>
            </a: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کنترل، محدودیت دامنه سیگنال خروجی یا سیگنال های داخلی سیستم (متغیرهای حالت سیستم)</a:t>
            </a:r>
          </a:p>
          <a:p>
            <a:pPr marL="0" indent="0" algn="just" rtl="1">
              <a:buNone/>
            </a:pP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و در انتها ؟؟؟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7950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مراحل یک طراحی کنترلی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24</a:t>
            </a:fld>
            <a:endParaRPr lang="en-CA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71" t="11421" r="12838" b="11800"/>
          <a:stretch/>
        </p:blipFill>
        <p:spPr bwMode="auto">
          <a:xfrm>
            <a:off x="381000" y="1219200"/>
            <a:ext cx="7675418" cy="5616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285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endParaRPr lang="en-CA" dirty="0">
              <a:latin typeface="Nazanin" panose="00000700000000000000" pitchFamily="2" charset="-78"/>
              <a:cs typeface="Nazanin" panose="000007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25</a:t>
            </a:fld>
            <a:endParaRPr lang="en-CA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علم کنترل چیست؟ </a:t>
            </a:r>
          </a:p>
          <a:p>
            <a:pPr algn="r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مهندس کنترل کیست؟</a:t>
            </a:r>
            <a:endParaRPr lang="en-US" dirty="0" smtClean="0">
              <a:latin typeface="Nazanin" panose="00000700000000000000" pitchFamily="2" charset="-78"/>
              <a:cs typeface="B Nazanin" panose="00000400000000000000" pitchFamily="2" charset="-78"/>
            </a:endParaRPr>
          </a:p>
          <a:p>
            <a:pPr algn="r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محقق کنترل کیست؟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pic>
        <p:nvPicPr>
          <p:cNvPr id="8" name="Picture 2" descr="C:\Users\Yazdan\Desktop\a76cf437-0091-41dc-8374-13904a8d0bc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51709"/>
            <a:ext cx="3092741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270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anose="00000400000000000000" pitchFamily="2" charset="-78"/>
              </a:rPr>
              <a:t>مقاله؟</a:t>
            </a:r>
            <a:endParaRPr lang="en-CA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IEEE journals </a:t>
            </a:r>
            <a:r>
              <a:rPr lang="en-US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CA" b="1" u="sng" dirty="0">
                <a:solidFill>
                  <a:srgbClr val="FF0000"/>
                </a:solidFill>
              </a:rPr>
              <a:t>Institute of Electrical and Electronics </a:t>
            </a:r>
            <a:r>
              <a:rPr lang="en-CA" b="1" u="sng" dirty="0" smtClean="0">
                <a:solidFill>
                  <a:srgbClr val="FF0000"/>
                </a:solidFill>
              </a:rPr>
              <a:t>Engineers, 1884</a:t>
            </a:r>
            <a:r>
              <a:rPr lang="en-US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IEEE Transactions on Automatic Control</a:t>
            </a:r>
          </a:p>
          <a:p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IEEE 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Transactions on Control Systems Technology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IEEE Transactions on Systems, Man &amp; Cybernetics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IET Control Theory &amp; Applications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IFAC journals </a:t>
            </a:r>
            <a:r>
              <a:rPr lang="en-US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CA" b="1" u="sng" dirty="0">
                <a:solidFill>
                  <a:srgbClr val="FF0000"/>
                </a:solidFill>
              </a:rPr>
              <a:t>The International Federation of Automatic </a:t>
            </a:r>
            <a:r>
              <a:rPr lang="en-CA" b="1" u="sng" dirty="0" smtClean="0">
                <a:solidFill>
                  <a:srgbClr val="FF0000"/>
                </a:solidFill>
              </a:rPr>
              <a:t>Control, 1957)</a:t>
            </a:r>
            <a:endParaRPr lang="en-US" b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Automatica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Systems &amp; Control letters</a:t>
            </a: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Annual Review in Control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 Engineering Practice</a:t>
            </a: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Journal of Process Control</a:t>
            </a: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Mechatronics</a:t>
            </a: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Nonlinear Analysis: Hybrid Systems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088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08037"/>
            <a:ext cx="8229600" cy="5592763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Journal of Control</a:t>
            </a:r>
          </a:p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Journal of System Science</a:t>
            </a:r>
          </a:p>
          <a:p>
            <a:r>
              <a:rPr 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Journal of Adaptive Control &amp; Signal Processing</a:t>
            </a:r>
          </a:p>
          <a:p>
            <a:r>
              <a:rPr 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Journal of Robust &amp; Nonlinear Control</a:t>
            </a:r>
          </a:p>
          <a:p>
            <a:r>
              <a:rPr 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Optimal Control Applications &amp; Methods</a:t>
            </a:r>
          </a:p>
          <a:p>
            <a:r>
              <a:rPr 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Asian Journal of Control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ASME 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Dynamic Systems, Measurement &amp; Control </a:t>
            </a:r>
            <a:endParaRPr lang="en-C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</a:t>
            </a:r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www.scimagojr.com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479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28</a:t>
            </a:fld>
            <a:endParaRPr lang="en-CA"/>
          </a:p>
        </p:txBody>
      </p:sp>
      <p:pic>
        <p:nvPicPr>
          <p:cNvPr id="1029" name="Picture 5" descr="C:\Users\Yazdan\Desktop\ADAPTIVE\180px-Karl_Johan_Astrom239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04825"/>
            <a:ext cx="1714500" cy="239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Yazdan\Desktop\ADAPTIVE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33400"/>
            <a:ext cx="1943811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Yazdan\Desktop\ADAPTIVE\sergei-lyapunov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100" y="927100"/>
            <a:ext cx="3721100" cy="478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4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دسته بندی کلی مسائل کنترل:</a:t>
            </a:r>
          </a:p>
          <a:p>
            <a:pPr marL="0" indent="0" algn="just" rtl="1">
              <a:buNone/>
            </a:pPr>
            <a:r>
              <a:rPr lang="fa-IR" dirty="0" smtClean="0">
                <a:solidFill>
                  <a:srgbClr val="FF0000"/>
                </a:solidFill>
                <a:latin typeface="Nazanin" panose="00000700000000000000" pitchFamily="2" charset="-78"/>
                <a:cs typeface="B Nazanin" panose="00000400000000000000" pitchFamily="2" charset="-78"/>
              </a:rPr>
              <a:t>مسئله تنظیم </a:t>
            </a:r>
            <a:r>
              <a:rPr lang="en-US" dirty="0" smtClean="0">
                <a:solidFill>
                  <a:srgbClr val="FF0000"/>
                </a:solidFill>
                <a:latin typeface="Nazanin" panose="00000700000000000000" pitchFamily="2" charset="-78"/>
                <a:cs typeface="B Nazanin" panose="00000400000000000000" pitchFamily="2" charset="-78"/>
              </a:rPr>
              <a:t>(Regulation)</a:t>
            </a:r>
          </a:p>
          <a:p>
            <a:pPr marL="0" indent="0" algn="just" rtl="1">
              <a:buNone/>
            </a:pPr>
            <a:r>
              <a:rPr lang="fa-IR" dirty="0" smtClean="0">
                <a:solidFill>
                  <a:srgbClr val="FF0000"/>
                </a:solidFill>
                <a:latin typeface="Nazanin" panose="00000700000000000000" pitchFamily="2" charset="-78"/>
                <a:cs typeface="B Nazanin" panose="00000400000000000000" pitchFamily="2" charset="-78"/>
              </a:rPr>
              <a:t>مثال: تنظیم دمای اتاق بر روی عددی ثابت</a:t>
            </a:r>
            <a:endParaRPr lang="en-US" dirty="0" smtClean="0">
              <a:solidFill>
                <a:srgbClr val="FF0000"/>
              </a:solidFill>
              <a:latin typeface="Nazanin" panose="00000700000000000000" pitchFamily="2" charset="-78"/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dirty="0" smtClean="0">
                <a:solidFill>
                  <a:srgbClr val="00B0F0"/>
                </a:solidFill>
                <a:latin typeface="Nazanin" panose="00000700000000000000" pitchFamily="2" charset="-78"/>
                <a:cs typeface="B Nazanin" panose="00000400000000000000" pitchFamily="2" charset="-78"/>
              </a:rPr>
              <a:t>مسئله دنباله روی </a:t>
            </a:r>
            <a:r>
              <a:rPr lang="en-US" dirty="0" smtClean="0">
                <a:solidFill>
                  <a:srgbClr val="00B0F0"/>
                </a:solidFill>
                <a:latin typeface="Nazanin" panose="00000700000000000000" pitchFamily="2" charset="-78"/>
                <a:cs typeface="B Nazanin" panose="00000400000000000000" pitchFamily="2" charset="-78"/>
              </a:rPr>
              <a:t>(Tracking)</a:t>
            </a:r>
            <a:endParaRPr lang="fa-IR" dirty="0" smtClean="0">
              <a:solidFill>
                <a:srgbClr val="00B0F0"/>
              </a:solidFill>
              <a:latin typeface="Nazanin" panose="00000700000000000000" pitchFamily="2" charset="-78"/>
              <a:cs typeface="B Nazanin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dirty="0" smtClean="0">
                <a:solidFill>
                  <a:srgbClr val="00B0F0"/>
                </a:solidFill>
                <a:latin typeface="Nazanin" panose="00000700000000000000" pitchFamily="2" charset="-78"/>
                <a:cs typeface="B Nazanin" panose="00000400000000000000" pitchFamily="2" charset="-78"/>
              </a:rPr>
              <a:t>مثال: دنبال کردن مسیر پر پیچ و خم جاده در حین رانندگی</a:t>
            </a:r>
          </a:p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دو رویکرد کلی حل مسائل کنترل:</a:t>
            </a:r>
          </a:p>
          <a:p>
            <a:pPr marL="0" indent="0" algn="just" rtl="1">
              <a:buNone/>
            </a:pPr>
            <a:r>
              <a:rPr lang="fa-IR" dirty="0" smtClean="0">
                <a:solidFill>
                  <a:srgbClr val="FF0000"/>
                </a:solidFill>
                <a:latin typeface="Nazanin" panose="00000700000000000000" pitchFamily="2" charset="-78"/>
                <a:cs typeface="B Nazanin" panose="00000400000000000000" pitchFamily="2" charset="-78"/>
              </a:rPr>
              <a:t>کنترل حلقه باز</a:t>
            </a:r>
          </a:p>
          <a:p>
            <a:pPr marL="0" indent="0" algn="just" rtl="1">
              <a:buNone/>
            </a:pPr>
            <a:r>
              <a:rPr lang="fa-IR" dirty="0" smtClean="0">
                <a:solidFill>
                  <a:srgbClr val="FF0000"/>
                </a:solidFill>
                <a:latin typeface="Nazanin" panose="00000700000000000000" pitchFamily="2" charset="-78"/>
                <a:cs typeface="B Nazanin" panose="00000400000000000000" pitchFamily="2" charset="-78"/>
              </a:rPr>
              <a:t>کنترل حلقه بسته</a:t>
            </a:r>
            <a:endParaRPr lang="en-CA" dirty="0">
              <a:solidFill>
                <a:srgbClr val="FF0000"/>
              </a:solidFill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47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طراحی قوانین کنترل (تعیین نحوه اعمال ورودی کنترل </a:t>
            </a:r>
            <a:r>
              <a:rPr lang="en-US" dirty="0" smtClean="0">
                <a:latin typeface="Nazanin" panose="00000700000000000000" pitchFamily="2" charset="-78"/>
                <a:cs typeface="B Nazanin" panose="00000400000000000000" pitchFamily="2" charset="-78"/>
              </a:rPr>
              <a:t>u</a:t>
            </a: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) معمولاً بر مبنای مدل سیستم (؟) انجام میگیرد. </a:t>
            </a:r>
            <a:endParaRPr lang="en-US" dirty="0" smtClean="0">
              <a:latin typeface="Nazanin" panose="00000700000000000000" pitchFamily="2" charset="-78"/>
              <a:cs typeface="B Nazanin" panose="00000400000000000000" pitchFamily="2" charset="-78"/>
            </a:endParaRPr>
          </a:p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یافتن مدل یک سیستم:</a:t>
            </a:r>
          </a:p>
          <a:p>
            <a:pPr marL="0" indent="0" algn="just" rtl="1">
              <a:buNone/>
            </a:pPr>
            <a:r>
              <a:rPr lang="fa-IR" dirty="0" smtClean="0">
                <a:solidFill>
                  <a:srgbClr val="FF0000"/>
                </a:solidFill>
                <a:latin typeface="Nazanin" panose="00000700000000000000" pitchFamily="2" charset="-78"/>
                <a:cs typeface="B Nazanin" panose="00000400000000000000" pitchFamily="2" charset="-78"/>
              </a:rPr>
              <a:t>قوانین فیزیکی حاکم بر سیستم (دیدگاه جعبه روشن)</a:t>
            </a:r>
          </a:p>
          <a:p>
            <a:pPr marL="0" indent="0" algn="just" rtl="1">
              <a:buNone/>
            </a:pP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مثال: یافتن معادله دیفرانسیل حاکم بر یک مدار الکتریکی بر مبنای قوانین کیرشهف</a:t>
            </a:r>
          </a:p>
          <a:p>
            <a:pPr marL="0" indent="0" algn="just" rtl="1">
              <a:buNone/>
            </a:pPr>
            <a:r>
              <a:rPr lang="fa-IR" dirty="0" smtClean="0">
                <a:solidFill>
                  <a:srgbClr val="FF0000"/>
                </a:solidFill>
                <a:latin typeface="Nazanin" panose="00000700000000000000" pitchFamily="2" charset="-78"/>
                <a:cs typeface="B Nazanin" panose="00000400000000000000" pitchFamily="2" charset="-78"/>
              </a:rPr>
              <a:t>یافتن مدل بر مبنای نتایج آزمایشهای واقعی (دیدگاه جعبه سیاه)</a:t>
            </a:r>
          </a:p>
          <a:p>
            <a:pPr marL="0" indent="0" algn="just" rtl="1">
              <a:buNone/>
            </a:pPr>
            <a:r>
              <a:rPr lang="fa-IR" dirty="0">
                <a:latin typeface="Nazanin" panose="00000700000000000000" pitchFamily="2" charset="-78"/>
                <a:cs typeface="B Nazanin" panose="00000400000000000000" pitchFamily="2" charset="-78"/>
              </a:rPr>
              <a:t>مثال: </a:t>
            </a: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مدلسازی انتشار بیماری واگیردار در یک جامعه</a:t>
            </a:r>
          </a:p>
          <a:p>
            <a:pPr marL="0" indent="0" algn="just" rtl="1">
              <a:buNone/>
            </a:pPr>
            <a:r>
              <a:rPr lang="fa-IR" dirty="0" smtClean="0">
                <a:solidFill>
                  <a:srgbClr val="FF0000"/>
                </a:solidFill>
                <a:latin typeface="Nazanin" panose="00000700000000000000" pitchFamily="2" charset="-78"/>
                <a:cs typeface="B Nazanin" panose="00000400000000000000" pitchFamily="2" charset="-78"/>
              </a:rPr>
              <a:t>دیدگاه جعبه خاکستری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4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یک واقعیت بسیار مهم: </a:t>
            </a:r>
            <a:r>
              <a:rPr lang="fa-IR" dirty="0" smtClean="0">
                <a:solidFill>
                  <a:srgbClr val="FF0000"/>
                </a:solidFill>
                <a:latin typeface="Nazanin" panose="00000700000000000000" pitchFamily="2" charset="-78"/>
                <a:cs typeface="B Nazanin" panose="00000400000000000000" pitchFamily="2" charset="-78"/>
              </a:rPr>
              <a:t>مدل یک سیستم همواره توصیف نادقیقی از آن است. </a:t>
            </a:r>
          </a:p>
          <a:p>
            <a:pPr marL="0" indent="0" algn="just" rtl="1">
              <a:buNone/>
            </a:pPr>
            <a:r>
              <a:rPr lang="fa-IR" dirty="0">
                <a:latin typeface="Nazanin" panose="00000700000000000000" pitchFamily="2" charset="-78"/>
                <a:cs typeface="B Nazanin" panose="00000400000000000000" pitchFamily="2" charset="-78"/>
              </a:rPr>
              <a:t>پارامترهای متغیر با </a:t>
            </a: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زمان</a:t>
            </a:r>
          </a:p>
          <a:p>
            <a:pPr marL="0" indent="0" algn="just" rtl="1">
              <a:buNone/>
            </a:pP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اغتشاشات وارد بر سیستم </a:t>
            </a:r>
          </a:p>
          <a:p>
            <a:pPr marL="0" indent="0" algn="just" rtl="1">
              <a:buNone/>
            </a:pP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نویزهای اندازه گیری</a:t>
            </a:r>
          </a:p>
          <a:p>
            <a:pPr marL="0" indent="0" algn="just" rtl="1">
              <a:buNone/>
            </a:pP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ساختار ناکافی سیستم</a:t>
            </a:r>
            <a:r>
              <a:rPr lang="fa-IR" dirty="0">
                <a:latin typeface="Nazanin" panose="00000700000000000000" pitchFamily="2" charset="-78"/>
                <a:cs typeface="B Nazanin" panose="00000400000000000000" pitchFamily="2" charset="-78"/>
              </a:rPr>
              <a:t> </a:t>
            </a: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(؟)</a:t>
            </a:r>
          </a:p>
          <a:p>
            <a:pPr marL="0" indent="0" algn="just" rtl="1">
              <a:buNone/>
            </a:pP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اختلاف بین مدل و سیستم=نامعینی</a:t>
            </a:r>
          </a:p>
          <a:p>
            <a:pPr marL="0" indent="0" algn="just" rtl="1">
              <a:buNone/>
            </a:pP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نامعینی پارامتری و نامعینی ساختاری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902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اثر تغییر پارامترها در یک سیستم</a:t>
            </a:r>
            <a:r>
              <a:rPr lang="en-US" dirty="0" smtClean="0">
                <a:latin typeface="Nazanin" panose="00000700000000000000" pitchFamily="2" charset="-78"/>
                <a:cs typeface="B Nazanin" panose="00000400000000000000" pitchFamily="2" charset="-78"/>
              </a:rPr>
              <a:t>:</a:t>
            </a: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 حلقه باز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endParaRPr lang="en-US" dirty="0" smtClean="0">
              <a:latin typeface="Nazanin" panose="00000700000000000000" pitchFamily="2" charset="-78"/>
              <a:cs typeface="Nazanin" panose="00000700000000000000" pitchFamily="2" charset="-78"/>
            </a:endParaRPr>
          </a:p>
          <a:p>
            <a:pPr algn="just" rtl="1"/>
            <a:endParaRPr lang="en-US" dirty="0" smtClean="0">
              <a:latin typeface="Nazanin" panose="00000700000000000000" pitchFamily="2" charset="-78"/>
              <a:cs typeface="Nazanin" panose="000007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6</a:t>
            </a:fld>
            <a:endParaRPr lang="en-CA"/>
          </a:p>
        </p:txBody>
      </p:sp>
      <p:grpSp>
        <p:nvGrpSpPr>
          <p:cNvPr id="12" name="Group 11"/>
          <p:cNvGrpSpPr/>
          <p:nvPr/>
        </p:nvGrpSpPr>
        <p:grpSpPr>
          <a:xfrm>
            <a:off x="235388" y="1295400"/>
            <a:ext cx="5015624" cy="990600"/>
            <a:chOff x="-519824" y="1981200"/>
            <a:chExt cx="5015624" cy="9906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/>
                <p:cNvSpPr/>
                <p:nvPr/>
              </p:nvSpPr>
              <p:spPr>
                <a:xfrm>
                  <a:off x="1447800" y="1981200"/>
                  <a:ext cx="2057400" cy="990600"/>
                </a:xfrm>
                <a:prstGeom prst="rect">
                  <a:avLst/>
                </a:prstGeom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fa-IR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fa-IR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𝑠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𝑠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</m:e>
                            </m:d>
                          </m:den>
                        </m:f>
                      </m:oMath>
                    </m:oMathPara>
                  </a14:m>
                  <a:endParaRPr lang="en-CA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Rectangle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47800" y="1981200"/>
                  <a:ext cx="2057400" cy="99060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CA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Straight Arrow Connector 7"/>
            <p:cNvCxnSpPr>
              <a:endCxn id="6" idx="1"/>
            </p:cNvCxnSpPr>
            <p:nvPr/>
          </p:nvCxnSpPr>
          <p:spPr>
            <a:xfrm>
              <a:off x="609600" y="2476500"/>
              <a:ext cx="8382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-519824" y="2602468"/>
                  <a:ext cx="189821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/>
                          </a:rPr>
                          <m:t>𝑢</m:t>
                        </m:r>
                        <m:d>
                          <m:d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𝑡</m:t>
                            </m:r>
                          </m:e>
                        </m:d>
                        <m:r>
                          <a:rPr lang="fa-IR" b="0" i="1" dirty="0" smtClean="0">
                            <a:latin typeface="Cambria Math"/>
                          </a:rPr>
                          <m:t>=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𝑢𝑛𝑖𝑡</m:t>
                        </m:r>
                        <m:r>
                          <a:rPr lang="en-US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𝑠𝑡𝑒𝑝</m:t>
                        </m:r>
                      </m:oMath>
                    </m:oMathPara>
                  </a14:m>
                  <a:endParaRPr lang="en-CA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519824" y="2602468"/>
                  <a:ext cx="1898212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836"/>
                  </a:stretch>
                </a:blipFill>
              </p:spPr>
              <p:txBody>
                <a:bodyPr/>
                <a:lstStyle/>
                <a:p>
                  <a:r>
                    <a:rPr lang="en-CA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" name="Straight Arrow Connector 9"/>
            <p:cNvCxnSpPr/>
            <p:nvPr/>
          </p:nvCxnSpPr>
          <p:spPr>
            <a:xfrm>
              <a:off x="3505200" y="2438400"/>
              <a:ext cx="8382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3829977" y="2514600"/>
                  <a:ext cx="66582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latin typeface="Cambria Math"/>
                          </a:rPr>
                          <m:t>𝑦</m:t>
                        </m:r>
                        <m:r>
                          <a:rPr lang="en-US" i="1" dirty="0" smtClean="0">
                            <a:latin typeface="Cambria Math"/>
                          </a:rPr>
                          <m:t>(</m:t>
                        </m:r>
                        <m:r>
                          <a:rPr lang="en-US" i="1" dirty="0" smtClean="0">
                            <a:latin typeface="Cambria Math"/>
                          </a:rPr>
                          <m:t>𝑡</m:t>
                        </m:r>
                        <m:r>
                          <a:rPr lang="en-US" i="1" dirty="0" smtClean="0"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en-CA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29977" y="2514600"/>
                  <a:ext cx="665823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11475"/>
                  </a:stretch>
                </a:blipFill>
              </p:spPr>
              <p:txBody>
                <a:bodyPr/>
                <a:lstStyle/>
                <a:p>
                  <a:r>
                    <a:rPr lang="en-CA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0" y="1809750"/>
            <a:ext cx="652780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866900"/>
            <a:ext cx="6146800" cy="461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6019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اثر تغییر پارامترها در یک سیستم: حلقه بسته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endParaRPr lang="en-US" dirty="0" smtClean="0">
              <a:latin typeface="Nazanin" panose="00000700000000000000" pitchFamily="2" charset="-78"/>
              <a:cs typeface="Nazanin" panose="00000700000000000000" pitchFamily="2" charset="-78"/>
            </a:endParaRPr>
          </a:p>
          <a:p>
            <a:pPr algn="just" rtl="1"/>
            <a:endParaRPr lang="en-US" dirty="0" smtClean="0">
              <a:latin typeface="Nazanin" panose="00000700000000000000" pitchFamily="2" charset="-78"/>
              <a:cs typeface="Nazanin" panose="000007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7</a:t>
            </a:fld>
            <a:endParaRPr lang="en-CA"/>
          </a:p>
        </p:txBody>
      </p:sp>
      <p:grpSp>
        <p:nvGrpSpPr>
          <p:cNvPr id="12" name="Group 11"/>
          <p:cNvGrpSpPr/>
          <p:nvPr/>
        </p:nvGrpSpPr>
        <p:grpSpPr>
          <a:xfrm>
            <a:off x="-6321" y="1295400"/>
            <a:ext cx="5257333" cy="1447800"/>
            <a:chOff x="-761533" y="1981200"/>
            <a:chExt cx="5257333" cy="14478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/>
                <p:cNvSpPr/>
                <p:nvPr/>
              </p:nvSpPr>
              <p:spPr>
                <a:xfrm>
                  <a:off x="1447800" y="1981200"/>
                  <a:ext cx="2057400" cy="990600"/>
                </a:xfrm>
                <a:prstGeom prst="rect">
                  <a:avLst/>
                </a:prstGeom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fa-IR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fa-IR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𝑠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𝑠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</m:e>
                            </m:d>
                          </m:den>
                        </m:f>
                      </m:oMath>
                    </m:oMathPara>
                  </a14:m>
                  <a:endParaRPr lang="en-CA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Rectangle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47800" y="1981200"/>
                  <a:ext cx="2057400" cy="99060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CA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Straight Arrow Connector 7"/>
            <p:cNvCxnSpPr>
              <a:endCxn id="6" idx="1"/>
            </p:cNvCxnSpPr>
            <p:nvPr/>
          </p:nvCxnSpPr>
          <p:spPr>
            <a:xfrm>
              <a:off x="609600" y="2476500"/>
              <a:ext cx="8382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-761533" y="3059668"/>
                  <a:ext cx="259712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/>
                          </a:rPr>
                          <m:t>𝑢</m:t>
                        </m:r>
                        <m:d>
                          <m:d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𝑡</m:t>
                            </m:r>
                          </m:e>
                        </m:d>
                        <m:r>
                          <a:rPr lang="fa-IR" b="0" i="1" dirty="0" smtClean="0">
                            <a:latin typeface="Cambria Math"/>
                          </a:rPr>
                          <m:t>=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𝑢𝑛𝑖𝑡</m:t>
                        </m:r>
                        <m:r>
                          <a:rPr lang="en-US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𝑠𝑡𝑒𝑝</m:t>
                        </m:r>
                        <m:r>
                          <a:rPr lang="en-US" b="0" i="1" dirty="0" smtClean="0">
                            <a:latin typeface="Cambria Math"/>
                          </a:rPr>
                          <m:t>−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𝑦</m:t>
                        </m:r>
                        <m:r>
                          <a:rPr lang="en-US" b="0" i="1" dirty="0" smtClean="0">
                            <a:latin typeface="Cambria Math"/>
                          </a:rPr>
                          <m:t>(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𝑡</m:t>
                        </m:r>
                        <m:r>
                          <a:rPr lang="en-US" b="0" i="1" dirty="0" smtClean="0"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en-CA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761533" y="3059668"/>
                  <a:ext cx="2597121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11475"/>
                  </a:stretch>
                </a:blipFill>
              </p:spPr>
              <p:txBody>
                <a:bodyPr/>
                <a:lstStyle/>
                <a:p>
                  <a:r>
                    <a:rPr lang="en-CA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" name="Straight Arrow Connector 9"/>
            <p:cNvCxnSpPr/>
            <p:nvPr/>
          </p:nvCxnSpPr>
          <p:spPr>
            <a:xfrm>
              <a:off x="3505200" y="2438400"/>
              <a:ext cx="8382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3829977" y="2514600"/>
                  <a:ext cx="66582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latin typeface="Cambria Math"/>
                          </a:rPr>
                          <m:t>𝑦</m:t>
                        </m:r>
                        <m:r>
                          <a:rPr lang="en-US" i="1" dirty="0" smtClean="0">
                            <a:latin typeface="Cambria Math"/>
                          </a:rPr>
                          <m:t>(</m:t>
                        </m:r>
                        <m:r>
                          <a:rPr lang="en-US" i="1" dirty="0" smtClean="0">
                            <a:latin typeface="Cambria Math"/>
                          </a:rPr>
                          <m:t>𝑡</m:t>
                        </m:r>
                        <m:r>
                          <a:rPr lang="en-US" i="1" dirty="0" smtClean="0"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en-CA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29977" y="2514600"/>
                  <a:ext cx="665823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11475"/>
                  </a:stretch>
                </a:blipFill>
              </p:spPr>
              <p:txBody>
                <a:bodyPr/>
                <a:lstStyle/>
                <a:p>
                  <a:r>
                    <a:rPr lang="en-CA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1" y="2013466"/>
            <a:ext cx="6172200" cy="462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599" y="1981199"/>
            <a:ext cx="6096001" cy="4572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8796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اثر تغییر پارامترها در یک سیستم</a:t>
            </a:r>
            <a:r>
              <a:rPr lang="en-US" dirty="0" smtClean="0">
                <a:latin typeface="Nazanin" panose="00000700000000000000" pitchFamily="2" charset="-78"/>
                <a:cs typeface="B Nazanin" panose="00000400000000000000" pitchFamily="2" charset="-78"/>
              </a:rPr>
              <a:t>:</a:t>
            </a: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 حلقه باز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endParaRPr lang="en-US" dirty="0" smtClean="0">
              <a:latin typeface="Nazanin" panose="00000700000000000000" pitchFamily="2" charset="-78"/>
              <a:cs typeface="Nazanin" panose="00000700000000000000" pitchFamily="2" charset="-78"/>
            </a:endParaRPr>
          </a:p>
          <a:p>
            <a:pPr algn="just" rtl="1"/>
            <a:endParaRPr lang="en-US" dirty="0" smtClean="0">
              <a:latin typeface="Nazanin" panose="00000700000000000000" pitchFamily="2" charset="-78"/>
              <a:cs typeface="Nazanin" panose="000007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8</a:t>
            </a:fld>
            <a:endParaRPr lang="en-CA"/>
          </a:p>
        </p:txBody>
      </p:sp>
      <p:grpSp>
        <p:nvGrpSpPr>
          <p:cNvPr id="12" name="Group 11"/>
          <p:cNvGrpSpPr/>
          <p:nvPr/>
        </p:nvGrpSpPr>
        <p:grpSpPr>
          <a:xfrm>
            <a:off x="540188" y="1295400"/>
            <a:ext cx="5708212" cy="990600"/>
            <a:chOff x="-519824" y="1981200"/>
            <a:chExt cx="5708212" cy="9906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/>
                <p:cNvSpPr/>
                <p:nvPr/>
              </p:nvSpPr>
              <p:spPr>
                <a:xfrm>
                  <a:off x="1447799" y="1981200"/>
                  <a:ext cx="2715089" cy="990600"/>
                </a:xfrm>
                <a:prstGeom prst="rect">
                  <a:avLst/>
                </a:prstGeom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fa-IR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400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𝑇𝑠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)</m:t>
                            </m:r>
                          </m:num>
                          <m:den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𝑠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𝑠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20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𝑇𝑠</m:t>
                                </m:r>
                              </m:e>
                            </m:d>
                          </m:den>
                        </m:f>
                      </m:oMath>
                    </m:oMathPara>
                  </a14:m>
                  <a:endParaRPr lang="en-CA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Rectangle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47799" y="1981200"/>
                  <a:ext cx="2715089" cy="99060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CA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Straight Arrow Connector 7"/>
            <p:cNvCxnSpPr>
              <a:endCxn id="6" idx="1"/>
            </p:cNvCxnSpPr>
            <p:nvPr/>
          </p:nvCxnSpPr>
          <p:spPr>
            <a:xfrm>
              <a:off x="609600" y="2476500"/>
              <a:ext cx="83819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-519824" y="2602468"/>
                  <a:ext cx="189821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/>
                          </a:rPr>
                          <m:t>𝑢</m:t>
                        </m:r>
                        <m:d>
                          <m:d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latin typeface="Cambria Math"/>
                              </a:rPr>
                              <m:t>𝑡</m:t>
                            </m:r>
                          </m:e>
                        </m:d>
                        <m:r>
                          <a:rPr lang="fa-IR" b="0" i="1" dirty="0" smtClean="0">
                            <a:latin typeface="Cambria Math"/>
                          </a:rPr>
                          <m:t>=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𝑢𝑛𝑖𝑡</m:t>
                        </m:r>
                        <m:r>
                          <a:rPr lang="en-US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𝑠𝑡𝑒𝑝</m:t>
                        </m:r>
                      </m:oMath>
                    </m:oMathPara>
                  </a14:m>
                  <a:endParaRPr lang="en-CA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519824" y="2602468"/>
                  <a:ext cx="1898212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836"/>
                  </a:stretch>
                </a:blipFill>
              </p:spPr>
              <p:txBody>
                <a:bodyPr/>
                <a:lstStyle/>
                <a:p>
                  <a:r>
                    <a:rPr lang="en-CA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" name="Straight Arrow Connector 9"/>
            <p:cNvCxnSpPr/>
            <p:nvPr/>
          </p:nvCxnSpPr>
          <p:spPr>
            <a:xfrm>
              <a:off x="4121588" y="2438400"/>
              <a:ext cx="8382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4522565" y="2514600"/>
                  <a:ext cx="66582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latin typeface="Cambria Math"/>
                          </a:rPr>
                          <m:t>𝑦</m:t>
                        </m:r>
                        <m:r>
                          <a:rPr lang="en-US" i="1" dirty="0" smtClean="0">
                            <a:latin typeface="Cambria Math"/>
                          </a:rPr>
                          <m:t>(</m:t>
                        </m:r>
                        <m:r>
                          <a:rPr lang="en-US" i="1" dirty="0" smtClean="0">
                            <a:latin typeface="Cambria Math"/>
                          </a:rPr>
                          <m:t>𝑡</m:t>
                        </m:r>
                        <m:r>
                          <a:rPr lang="en-US" i="1" dirty="0" smtClean="0"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en-CA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22565" y="2514600"/>
                  <a:ext cx="665823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11475"/>
                  </a:stretch>
                </a:blipFill>
              </p:spPr>
              <p:txBody>
                <a:bodyPr/>
                <a:lstStyle/>
                <a:p>
                  <a:r>
                    <a:rPr lang="en-CA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057400"/>
            <a:ext cx="6172200" cy="462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133600"/>
            <a:ext cx="5816600" cy="436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8326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اثر تغییر پارامترها در یک سیستم: حلقه بسته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endParaRPr lang="en-US" dirty="0" smtClean="0">
              <a:latin typeface="Nazanin" panose="00000700000000000000" pitchFamily="2" charset="-78"/>
              <a:cs typeface="Nazanin" panose="00000700000000000000" pitchFamily="2" charset="-78"/>
            </a:endParaRPr>
          </a:p>
          <a:p>
            <a:pPr algn="just" rtl="1"/>
            <a:endParaRPr lang="en-US" dirty="0" smtClean="0">
              <a:latin typeface="Nazanin" panose="00000700000000000000" pitchFamily="2" charset="-78"/>
              <a:cs typeface="Nazanin" panose="000007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9</a:t>
            </a:fld>
            <a:endParaRPr lang="en-CA"/>
          </a:p>
        </p:txBody>
      </p:sp>
      <p:grpSp>
        <p:nvGrpSpPr>
          <p:cNvPr id="13" name="Group 12"/>
          <p:cNvGrpSpPr/>
          <p:nvPr/>
        </p:nvGrpSpPr>
        <p:grpSpPr>
          <a:xfrm>
            <a:off x="1669612" y="1295400"/>
            <a:ext cx="4578788" cy="990600"/>
            <a:chOff x="609600" y="1981200"/>
            <a:chExt cx="4578788" cy="9906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/>
                <p:cNvSpPr/>
                <p:nvPr/>
              </p:nvSpPr>
              <p:spPr>
                <a:xfrm>
                  <a:off x="1447799" y="1981200"/>
                  <a:ext cx="2715089" cy="990600"/>
                </a:xfrm>
                <a:prstGeom prst="rect">
                  <a:avLst/>
                </a:prstGeom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fa-IR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400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𝑇𝑠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)</m:t>
                            </m:r>
                          </m:num>
                          <m:den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𝑠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𝑠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20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𝑇𝑠</m:t>
                                </m:r>
                              </m:e>
                            </m:d>
                          </m:den>
                        </m:f>
                      </m:oMath>
                    </m:oMathPara>
                  </a14:m>
                  <a:endParaRPr lang="en-CA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Rectangle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47799" y="1981200"/>
                  <a:ext cx="2715089" cy="99060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CA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" name="Straight Arrow Connector 14"/>
            <p:cNvCxnSpPr>
              <a:endCxn id="14" idx="1"/>
            </p:cNvCxnSpPr>
            <p:nvPr/>
          </p:nvCxnSpPr>
          <p:spPr>
            <a:xfrm>
              <a:off x="609600" y="2476500"/>
              <a:ext cx="83819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4121588" y="2438400"/>
              <a:ext cx="8382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4522565" y="2514600"/>
                  <a:ext cx="66582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latin typeface="Cambria Math"/>
                          </a:rPr>
                          <m:t>𝑦</m:t>
                        </m:r>
                        <m:r>
                          <a:rPr lang="en-US" i="1" dirty="0" smtClean="0">
                            <a:latin typeface="Cambria Math"/>
                          </a:rPr>
                          <m:t>(</m:t>
                        </m:r>
                        <m:r>
                          <a:rPr lang="en-US" i="1" dirty="0" smtClean="0">
                            <a:latin typeface="Cambria Math"/>
                          </a:rPr>
                          <m:t>𝑡</m:t>
                        </m:r>
                        <m:r>
                          <a:rPr lang="en-US" i="1" dirty="0" smtClean="0"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en-CA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22565" y="2514600"/>
                  <a:ext cx="665823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11475"/>
                  </a:stretch>
                </a:blipFill>
              </p:spPr>
              <p:txBody>
                <a:bodyPr/>
                <a:lstStyle/>
                <a:p>
                  <a:r>
                    <a:rPr lang="en-CA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-6321" y="1905000"/>
                <a:ext cx="25971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</a:rPr>
                        <m:t>𝑢</m:t>
                      </m:r>
                      <m:d>
                        <m:dPr>
                          <m:ctrlPr>
                            <a:rPr lang="en-US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dirty="0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fa-IR" b="0" i="1" dirty="0" smtClean="0">
                          <a:latin typeface="Cambria Math"/>
                        </a:rPr>
                        <m:t>=</m:t>
                      </m:r>
                      <m:r>
                        <a:rPr lang="en-US" b="0" i="1" dirty="0" smtClean="0">
                          <a:latin typeface="Cambria Math"/>
                        </a:rPr>
                        <m:t>𝑢𝑛𝑖𝑡</m:t>
                      </m:r>
                      <m:r>
                        <a:rPr lang="en-US" b="0" i="1" dirty="0" smtClean="0">
                          <a:latin typeface="Cambria Math"/>
                        </a:rPr>
                        <m:t> </m:t>
                      </m:r>
                      <m:r>
                        <a:rPr lang="en-US" b="0" i="1" dirty="0" smtClean="0">
                          <a:latin typeface="Cambria Math"/>
                        </a:rPr>
                        <m:t>𝑠𝑡𝑒𝑝</m:t>
                      </m:r>
                      <m:r>
                        <a:rPr lang="en-US" b="0" i="1" dirty="0" smtClean="0">
                          <a:latin typeface="Cambria Math"/>
                        </a:rPr>
                        <m:t>−</m:t>
                      </m:r>
                      <m:r>
                        <a:rPr lang="en-US" b="0" i="1" dirty="0" smtClean="0">
                          <a:latin typeface="Cambria Math"/>
                        </a:rPr>
                        <m:t>𝑦</m:t>
                      </m:r>
                      <m:r>
                        <a:rPr lang="en-US" b="0" i="1" dirty="0" smtClean="0">
                          <a:latin typeface="Cambria Math"/>
                        </a:rPr>
                        <m:t>(</m:t>
                      </m:r>
                      <m:r>
                        <a:rPr lang="en-US" b="0" i="1" dirty="0" smtClean="0">
                          <a:latin typeface="Cambria Math"/>
                        </a:rPr>
                        <m:t>𝑡</m:t>
                      </m:r>
                      <m:r>
                        <a:rPr lang="en-US" b="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CA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321" y="1905000"/>
                <a:ext cx="2597121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9200" y="2286000"/>
            <a:ext cx="58928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8888" y="2286000"/>
            <a:ext cx="5666912" cy="4250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0301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1243</Words>
  <Application>Microsoft Office PowerPoint</Application>
  <PresentationFormat>On-screen Show (4:3)</PresentationFormat>
  <Paragraphs>207</Paragraphs>
  <Slides>28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کنترل تطبیقی  Adaptive Control</vt:lpstr>
      <vt:lpstr>تعریف کنترل</vt:lpstr>
      <vt:lpstr>PowerPoint Presentation</vt:lpstr>
      <vt:lpstr>PowerPoint Presentation</vt:lpstr>
      <vt:lpstr>PowerPoint Presentation</vt:lpstr>
      <vt:lpstr>اثر تغییر پارامترها در یک سیستم: حلقه باز</vt:lpstr>
      <vt:lpstr>اثر تغییر پارامترها در یک سیستم: حلقه بسته</vt:lpstr>
      <vt:lpstr>اثر تغییر پارامترها در یک سیستم: حلقه باز</vt:lpstr>
      <vt:lpstr>اثر تغییر پارامترها در یک سیستم: حلقه بسته</vt:lpstr>
      <vt:lpstr>آیا تنها نامعینی رفتار سیستم را خراب میکند؟</vt:lpstr>
      <vt:lpstr>کنترل حلقه باز یا حلقه بسته؟</vt:lpstr>
      <vt:lpstr>راه کارهای حلقه بسته مواجه با نامعینی</vt:lpstr>
      <vt:lpstr>راه کارهای حلقه بسته مواجه با نامعینی</vt:lpstr>
      <vt:lpstr>تاریخچه مختصر از کنترل تطبیقی</vt:lpstr>
      <vt:lpstr>روشهای کلاسیک کنترل تطبیقی</vt:lpstr>
      <vt:lpstr>PowerPoint Presentation</vt:lpstr>
      <vt:lpstr>PowerPoint Presentation</vt:lpstr>
      <vt:lpstr>مطالب مورد مطالعه در طول ترم</vt:lpstr>
      <vt:lpstr>مقدمات مورد نیاز درس</vt:lpstr>
      <vt:lpstr>آنچه در انتهای این درس یاد خواهیم گرفت؟</vt:lpstr>
      <vt:lpstr>ارزیابی دوره</vt:lpstr>
      <vt:lpstr>مراجع درس</vt:lpstr>
      <vt:lpstr>مواد لازم و غیرکافی جهت یک طراحی کنترلی مناسب</vt:lpstr>
      <vt:lpstr>مراحل یک طراحی کنترلی</vt:lpstr>
      <vt:lpstr>PowerPoint Presentation</vt:lpstr>
      <vt:lpstr>مقاله؟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کنترل تطبیقی  Adaptive Control</dc:title>
  <dc:creator>Yazdan</dc:creator>
  <cp:lastModifiedBy>Yazdan</cp:lastModifiedBy>
  <cp:revision>169</cp:revision>
  <dcterms:created xsi:type="dcterms:W3CDTF">2015-02-03T07:54:58Z</dcterms:created>
  <dcterms:modified xsi:type="dcterms:W3CDTF">2017-02-22T10:21:39Z</dcterms:modified>
</cp:coreProperties>
</file>