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handoutMasterIdLst>
    <p:handoutMasterId r:id="rId60"/>
  </p:handoutMasterIdLst>
  <p:sldIdLst>
    <p:sldId id="287" r:id="rId2"/>
    <p:sldId id="305" r:id="rId3"/>
    <p:sldId id="303" r:id="rId4"/>
    <p:sldId id="308" r:id="rId5"/>
    <p:sldId id="307" r:id="rId6"/>
    <p:sldId id="265" r:id="rId7"/>
    <p:sldId id="309" r:id="rId8"/>
    <p:sldId id="266" r:id="rId9"/>
    <p:sldId id="299" r:id="rId10"/>
    <p:sldId id="310" r:id="rId11"/>
    <p:sldId id="327" r:id="rId12"/>
    <p:sldId id="328" r:id="rId13"/>
    <p:sldId id="329" r:id="rId14"/>
    <p:sldId id="268" r:id="rId15"/>
    <p:sldId id="370" r:id="rId16"/>
    <p:sldId id="371" r:id="rId17"/>
    <p:sldId id="372" r:id="rId18"/>
    <p:sldId id="330" r:id="rId19"/>
    <p:sldId id="331" r:id="rId20"/>
    <p:sldId id="343" r:id="rId21"/>
    <p:sldId id="333" r:id="rId22"/>
    <p:sldId id="332" r:id="rId23"/>
    <p:sldId id="334" r:id="rId24"/>
    <p:sldId id="381" r:id="rId25"/>
    <p:sldId id="378" r:id="rId26"/>
    <p:sldId id="379" r:id="rId27"/>
    <p:sldId id="380" r:id="rId28"/>
    <p:sldId id="316" r:id="rId29"/>
    <p:sldId id="335" r:id="rId30"/>
    <p:sldId id="337" r:id="rId31"/>
    <p:sldId id="338" r:id="rId32"/>
    <p:sldId id="339" r:id="rId33"/>
    <p:sldId id="340" r:id="rId34"/>
    <p:sldId id="341" r:id="rId35"/>
    <p:sldId id="342" r:id="rId36"/>
    <p:sldId id="324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1" autoAdjust="0"/>
    <p:restoredTop sz="94660"/>
  </p:normalViewPr>
  <p:slideViewPr>
    <p:cSldViewPr>
      <p:cViewPr varScale="1">
        <p:scale>
          <a:sx n="84" d="100"/>
          <a:sy n="84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9964FED-1214-4D3F-AA86-2A71DBDFED2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278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01869-6B2C-49C2-9722-1E8DCC4D41E9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6BDB-BEB5-4254-B1AC-B3D4466D2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5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6BDB-BEB5-4254-B1AC-B3D4466D22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EF306C-A0AD-45FA-827C-71DCB8AFEDA5}" type="datetime1">
              <a:rPr lang="en-US" smtClean="0"/>
              <a:t>3/5/2018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B773-5399-446E-8812-523A89297F53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9562-D766-4B6B-9678-76FED2D1281B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8031019" y="1184427"/>
            <a:ext cx="2011680" cy="214282"/>
          </a:xfrm>
        </p:spPr>
        <p:txBody>
          <a:bodyPr rtlCol="0"/>
          <a:lstStyle>
            <a:lvl1pPr>
              <a:defRPr b="1"/>
            </a:lvl1pPr>
          </a:lstStyle>
          <a:p>
            <a:fld id="{533C3B73-B5F8-4477-BB66-1D688219F78A}" type="datetime1">
              <a:rPr lang="en-US" smtClean="0"/>
              <a:t>3/5/2018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43900" y="5786454"/>
            <a:ext cx="609600" cy="521208"/>
          </a:xfrm>
        </p:spPr>
        <p:txBody>
          <a:bodyPr rtlCol="0"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7436659" y="3850489"/>
            <a:ext cx="3200400" cy="214282"/>
          </a:xfrm>
        </p:spPr>
        <p:txBody>
          <a:bodyPr rtlCol="0"/>
          <a:lstStyle>
            <a:lvl1pPr>
              <a:defRPr b="1"/>
            </a:lvl1pPr>
          </a:lstStyle>
          <a:p>
            <a:r>
              <a:rPr lang="fa-IR" smtClean="0"/>
              <a:t>ایمونولوژی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CCE0F16-E631-4B45-ABD7-277F1ECC7388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C858F-B1AE-47E4-92FE-34D04707FAD6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D738C-AC79-4419-A633-0C0F4B7E613F}" type="datetime1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5328DC-70A7-40DF-B078-802456BEA6E4}" type="datetime1">
              <a:rPr lang="en-US" smtClean="0"/>
              <a:t>3/5/2018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946136" y="1099544"/>
            <a:ext cx="2011680" cy="384048"/>
          </a:xfrm>
        </p:spPr>
        <p:txBody>
          <a:bodyPr/>
          <a:lstStyle>
            <a:lvl1pPr>
              <a:defRPr b="1"/>
            </a:lvl1pPr>
          </a:lstStyle>
          <a:p>
            <a:fld id="{9A8EDB23-21E6-45D9-8735-8EC89F522E06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7360920" y="3774750"/>
            <a:ext cx="3200400" cy="365760"/>
          </a:xfrm>
        </p:spPr>
        <p:txBody>
          <a:bodyPr/>
          <a:lstStyle/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ADF74B-5BDB-4D8B-AA5E-0D18C6093D32}" type="datetime1">
              <a:rPr lang="en-US" smtClean="0"/>
              <a:t>3/5/2018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6222E7-CB96-41DB-BBEF-61CDEBF62B83}" type="datetime1">
              <a:rPr lang="en-US" smtClean="0"/>
              <a:t>3/5/2018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fa-IR" smtClean="0"/>
              <a:t>ایمونولوژی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A453809-6FAA-49F1-B710-916A38E23420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fa-IR" smtClean="0"/>
              <a:t>ایمونولوژی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E50B01B-80D9-4CFF-AFBD-AF019A19E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F5B8BF64-CBB8-40FC-AD5F-06E934682CD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فصل دوم:</a:t>
            </a:r>
            <a:br>
              <a:rPr lang="fa-IR" dirty="0" smtClean="0"/>
            </a:br>
            <a:r>
              <a:rPr lang="fa-IR" dirty="0" smtClean="0"/>
              <a:t>سلول‌ها و بافت‌های سیستم ایمنی</a:t>
            </a:r>
            <a:endParaRPr lang="fa-IR" dirty="0"/>
          </a:p>
        </p:txBody>
      </p:sp>
      <p:pic>
        <p:nvPicPr>
          <p:cNvPr id="1027" name="Picture 3" descr="C:\Users\Zagros\Pictures\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7799387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عملکردهای اصلی ماکروفاژ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بلعیدن و کشتن میکروب‌ها</a:t>
            </a:r>
          </a:p>
          <a:p>
            <a:r>
              <a:rPr lang="fa-IR" dirty="0" smtClean="0"/>
              <a:t>حذف سلول های مرده و دچار آپوپتوز شده و کمک به تکوین، رشد و ترمیم بافتی</a:t>
            </a:r>
          </a:p>
          <a:p>
            <a:r>
              <a:rPr lang="fa-IR" dirty="0" smtClean="0"/>
              <a:t>تولید سایتوکین ها و فعال کردن سایر سلول های ایمنی</a:t>
            </a:r>
          </a:p>
          <a:p>
            <a:r>
              <a:rPr lang="fa-IR" dirty="0" smtClean="0"/>
              <a:t>عرضه آنتی ژن به سلول های </a:t>
            </a:r>
            <a:r>
              <a:rPr lang="en-US" dirty="0" smtClean="0"/>
              <a:t>T </a:t>
            </a:r>
            <a:r>
              <a:rPr lang="fa-IR" dirty="0" smtClean="0"/>
              <a:t> کمکی</a:t>
            </a:r>
          </a:p>
          <a:p>
            <a:r>
              <a:rPr lang="fa-IR" dirty="0" smtClean="0"/>
              <a:t>کمک به ترمیم بافتی </a:t>
            </a:r>
          </a:p>
          <a:p>
            <a:pPr lvl="1"/>
            <a:r>
              <a:rPr lang="fa-IR" dirty="0" smtClean="0"/>
              <a:t>تحریک رشد رگ های خونی</a:t>
            </a:r>
          </a:p>
          <a:p>
            <a:pPr lvl="1"/>
            <a:r>
              <a:rPr lang="fa-IR" dirty="0" smtClean="0"/>
              <a:t>تولید ماتریکس خارج سلولی غنی از کلاژن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ماست سل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مشتق از مغز استخوان</a:t>
            </a:r>
          </a:p>
          <a:p>
            <a:r>
              <a:rPr lang="fa-IR" dirty="0" smtClean="0"/>
              <a:t>ساکن در بافت ها؛ نزدیک رگ های خونی کوچک و اعصاب</a:t>
            </a:r>
          </a:p>
          <a:p>
            <a:r>
              <a:rPr lang="fa-IR" dirty="0" smtClean="0"/>
              <a:t>دارای هسته مدور و گرانول سیتوپلاسمی متصل به غشا</a:t>
            </a:r>
          </a:p>
          <a:p>
            <a:r>
              <a:rPr lang="fa-IR" dirty="0" smtClean="0"/>
              <a:t>گرانول های آنها پر از سایتوکین، هیستامین و عوامل میانجی گر دیگر</a:t>
            </a:r>
          </a:p>
          <a:p>
            <a:r>
              <a:rPr lang="fa-IR" dirty="0" smtClean="0"/>
              <a:t>دارای گیرنده های غشایی برای </a:t>
            </a:r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fa-IR" dirty="0" smtClean="0"/>
              <a:t> و </a:t>
            </a:r>
            <a:r>
              <a:rPr lang="en-US" dirty="0" err="1" smtClean="0"/>
              <a:t>IgE</a:t>
            </a:r>
            <a:endParaRPr lang="fa-IR" dirty="0" smtClean="0"/>
          </a:p>
          <a:p>
            <a:r>
              <a:rPr lang="fa-IR" dirty="0" smtClean="0"/>
              <a:t>وظائف:</a:t>
            </a:r>
          </a:p>
          <a:p>
            <a:pPr lvl="1"/>
            <a:r>
              <a:rPr lang="fa-IR" dirty="0" smtClean="0"/>
              <a:t>دفاع در برابر پارازیت های هلمنتی ( کرم های پهن انگلی)</a:t>
            </a:r>
          </a:p>
          <a:p>
            <a:pPr lvl="1"/>
            <a:r>
              <a:rPr lang="fa-IR" dirty="0" smtClean="0"/>
              <a:t>بیماری های آلرژیک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7" name="Picture 3" descr="C:\Users\Zagros\Pictures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514" y="4429132"/>
            <a:ext cx="2164032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بازوفیل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مشابه ماست سل ها، اما با دودمانی متفاوت</a:t>
            </a:r>
          </a:p>
          <a:p>
            <a:r>
              <a:rPr lang="fa-IR" dirty="0" smtClean="0"/>
              <a:t>مشتق از مغز استخوان</a:t>
            </a:r>
          </a:p>
          <a:p>
            <a:r>
              <a:rPr lang="fa-IR" dirty="0" smtClean="0"/>
              <a:t>کمتر از 1% سلول های خونی در گردش خون</a:t>
            </a:r>
          </a:p>
          <a:p>
            <a:r>
              <a:rPr lang="fa-IR" dirty="0" smtClean="0"/>
              <a:t>به طور معمول در بافت نیستند</a:t>
            </a:r>
          </a:p>
          <a:p>
            <a:r>
              <a:rPr lang="fa-IR" dirty="0" smtClean="0"/>
              <a:t>دارای هسته </a:t>
            </a:r>
            <a:r>
              <a:rPr lang="en-US" dirty="0" smtClean="0"/>
              <a:t>U</a:t>
            </a:r>
            <a:r>
              <a:rPr lang="fa-IR" dirty="0" smtClean="0"/>
              <a:t> شکل و گرانول سیتوپلاسمی مشابه ماست سل </a:t>
            </a:r>
          </a:p>
          <a:p>
            <a:r>
              <a:rPr lang="fa-IR" dirty="0" smtClean="0"/>
              <a:t>دارای گیرنده های غشایی برای </a:t>
            </a:r>
            <a:r>
              <a:rPr lang="en-US" dirty="0" err="1" smtClean="0"/>
              <a:t>IgG</a:t>
            </a:r>
            <a:r>
              <a:rPr lang="en-US" dirty="0" smtClean="0"/>
              <a:t> </a:t>
            </a:r>
            <a:r>
              <a:rPr lang="fa-IR" dirty="0" smtClean="0"/>
              <a:t> و </a:t>
            </a:r>
            <a:r>
              <a:rPr lang="en-US" dirty="0" err="1" smtClean="0"/>
              <a:t>IgE</a:t>
            </a:r>
            <a:endParaRPr lang="fa-IR" dirty="0" smtClean="0"/>
          </a:p>
          <a:p>
            <a:r>
              <a:rPr lang="fa-IR" dirty="0" smtClean="0"/>
              <a:t>وظائف آنها </a:t>
            </a:r>
          </a:p>
          <a:p>
            <a:pPr lvl="1"/>
            <a:r>
              <a:rPr lang="fa-IR" dirty="0" smtClean="0"/>
              <a:t>دفاع در برابر پارازیت های هلمنتی ( کرم های پهن انگلی)</a:t>
            </a:r>
          </a:p>
          <a:p>
            <a:pPr lvl="1"/>
            <a:r>
              <a:rPr lang="fa-IR" dirty="0" smtClean="0"/>
              <a:t>بیماری های آلرژیک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1" name="Picture 3" descr="C:\Users\Zagros\Pictures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25336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ائوزینوفیل ها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مشتق از مغز استخوان</a:t>
            </a:r>
          </a:p>
          <a:p>
            <a:r>
              <a:rPr lang="fa-IR" dirty="0" smtClean="0"/>
              <a:t>کمتر از 1% سلول های خونی در گردش خون</a:t>
            </a:r>
          </a:p>
          <a:p>
            <a:endParaRPr lang="fa-IR" dirty="0" smtClean="0"/>
          </a:p>
          <a:p>
            <a:r>
              <a:rPr lang="fa-IR" dirty="0" smtClean="0"/>
              <a:t>دارای هسته </a:t>
            </a:r>
            <a:r>
              <a:rPr lang="en-US" dirty="0" smtClean="0"/>
              <a:t>U</a:t>
            </a:r>
            <a:r>
              <a:rPr lang="fa-IR" dirty="0" smtClean="0"/>
              <a:t> شکل و گرانول سیتوپلاسمی حاوی آنزیم های مضر برای غشای سلولی پارازیت ها</a:t>
            </a:r>
          </a:p>
          <a:p>
            <a:endParaRPr lang="fa-IR" dirty="0" smtClean="0"/>
          </a:p>
          <a:p>
            <a:r>
              <a:rPr lang="fa-IR" dirty="0" smtClean="0"/>
              <a:t>در مخاط دستگاه تنفسی، گوارش و ادراری تناسلی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5" name="Picture 3" descr="C:\Users\Zagros\Pictures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928670"/>
            <a:ext cx="2071702" cy="2039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سلولهای دندریتیک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دارای زواید غشایی دراز و دارای توانایی بیگانه خواری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از دودمان فاگوسیت های تک هسته ای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در پاسخ به میکروبها، سایتوکین ها را ترشح می کنند.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به عنوان سلولهای عرضه کننده آنتی ژن، نقش مهمی در پاسخ های ایمنی اختصاصی بر عهده دارند.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E50B01B-80D9-4CFF-AFBD-AF019A19EF6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9" name="Picture 3" descr="C:\Users\Zagros\Pictures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1808747" cy="1790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انواع سلول دندریتیک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Conventional </a:t>
            </a:r>
            <a:r>
              <a:rPr lang="en-US" dirty="0" err="1" smtClean="0"/>
              <a:t>Dendritic</a:t>
            </a:r>
            <a:r>
              <a:rPr lang="en-US" dirty="0" smtClean="0"/>
              <a:t> Cell</a:t>
            </a:r>
          </a:p>
          <a:p>
            <a:pPr algn="l" rtl="0"/>
            <a:r>
              <a:rPr lang="en-US" dirty="0" err="1" smtClean="0"/>
              <a:t>Plasmacytoid</a:t>
            </a:r>
            <a:r>
              <a:rPr lang="en-US" dirty="0" smtClean="0"/>
              <a:t> </a:t>
            </a:r>
            <a:r>
              <a:rPr lang="en-US" dirty="0" err="1" smtClean="0"/>
              <a:t>Dendritic</a:t>
            </a:r>
            <a:r>
              <a:rPr lang="en-US" dirty="0" smtClean="0"/>
              <a:t> Cell</a:t>
            </a:r>
          </a:p>
          <a:p>
            <a:pPr algn="l" rtl="0"/>
            <a:r>
              <a:rPr lang="en-US" dirty="0" err="1" smtClean="0"/>
              <a:t>Folicullar</a:t>
            </a:r>
            <a:r>
              <a:rPr lang="en-US" dirty="0" smtClean="0"/>
              <a:t> </a:t>
            </a:r>
            <a:r>
              <a:rPr lang="en-US" dirty="0" err="1" smtClean="0"/>
              <a:t>Dendritic</a:t>
            </a:r>
            <a:r>
              <a:rPr lang="en-US" dirty="0" smtClean="0"/>
              <a:t> Cell</a:t>
            </a:r>
            <a:endParaRPr lang="fa-IR" dirty="0"/>
          </a:p>
        </p:txBody>
      </p:sp>
      <p:pic>
        <p:nvPicPr>
          <p:cNvPr id="8" name="Picture 3" descr="C:\Users\Zagros\Pictures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071810"/>
            <a:ext cx="6625438" cy="364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67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a-IR" sz="2400" dirty="0" smtClean="0"/>
              <a:t>پروتئین های غشایی بعنوان مارکرهای فنوتیپی برای تشخیص لنفوسیت ها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(Cluster of Differentiation) CD</a:t>
            </a:r>
            <a:r>
              <a:rPr lang="fa-IR" dirty="0" smtClean="0"/>
              <a:t> </a:t>
            </a:r>
          </a:p>
          <a:p>
            <a:pPr lvl="1"/>
            <a:r>
              <a:rPr lang="fa-IR" dirty="0" err="1" smtClean="0"/>
              <a:t>دسته‌جات</a:t>
            </a:r>
            <a:r>
              <a:rPr lang="fa-IR" dirty="0" smtClean="0"/>
              <a:t> یا </a:t>
            </a:r>
            <a:r>
              <a:rPr lang="fa-IR" dirty="0" err="1" smtClean="0"/>
              <a:t>گروه‌های</a:t>
            </a:r>
            <a:r>
              <a:rPr lang="fa-IR" dirty="0" smtClean="0"/>
              <a:t> تمایزی</a:t>
            </a:r>
          </a:p>
          <a:p>
            <a:pPr lvl="1"/>
            <a:endParaRPr lang="fa-IR" dirty="0" smtClean="0"/>
          </a:p>
          <a:p>
            <a:r>
              <a:rPr lang="fa-IR" sz="2600" dirty="0" smtClean="0"/>
              <a:t>طبق سیستم نامگذاری </a:t>
            </a:r>
            <a:r>
              <a:rPr lang="en-US" sz="2600" dirty="0" smtClean="0"/>
              <a:t>CD</a:t>
            </a:r>
            <a:r>
              <a:rPr lang="fa-IR" sz="2600" dirty="0" smtClean="0"/>
              <a:t> ، اعضای سیستم </a:t>
            </a:r>
            <a:r>
              <a:rPr lang="en-US" sz="2600" dirty="0" smtClean="0"/>
              <a:t>CD</a:t>
            </a:r>
            <a:r>
              <a:rPr lang="fa-IR" sz="2600" dirty="0" smtClean="0"/>
              <a:t> دارای ویژگی های زیر هستند:</a:t>
            </a:r>
          </a:p>
          <a:p>
            <a:pPr lvl="1"/>
            <a:r>
              <a:rPr lang="en-US" dirty="0" smtClean="0"/>
              <a:t> </a:t>
            </a:r>
            <a:r>
              <a:rPr lang="fa-IR" dirty="0" smtClean="0"/>
              <a:t>یک </a:t>
            </a:r>
            <a:r>
              <a:rPr lang="fa-IR" dirty="0" err="1" smtClean="0"/>
              <a:t>مارکر</a:t>
            </a:r>
            <a:r>
              <a:rPr lang="fa-IR" dirty="0" smtClean="0"/>
              <a:t> سطحی در </a:t>
            </a:r>
            <a:r>
              <a:rPr lang="fa-IR" dirty="0"/>
              <a:t>غشای </a:t>
            </a:r>
            <a:r>
              <a:rPr lang="fa-IR" dirty="0" err="1" smtClean="0"/>
              <a:t>سلول‌ها</a:t>
            </a:r>
            <a:r>
              <a:rPr lang="fa-IR" dirty="0" smtClean="0"/>
              <a:t> که ساختار معینی </a:t>
            </a:r>
            <a:r>
              <a:rPr lang="fa-IR" dirty="0"/>
              <a:t>دارد </a:t>
            </a:r>
            <a:endParaRPr lang="fa-IR" dirty="0" smtClean="0"/>
          </a:p>
          <a:p>
            <a:pPr lvl="1"/>
            <a:r>
              <a:rPr lang="fa-IR" dirty="0"/>
              <a:t>بوسیله گروه یا دسته ای از آنتی </a:t>
            </a:r>
            <a:r>
              <a:rPr lang="fa-IR" dirty="0" err="1"/>
              <a:t>بادیهای</a:t>
            </a:r>
            <a:r>
              <a:rPr lang="fa-IR" dirty="0"/>
              <a:t> </a:t>
            </a:r>
            <a:r>
              <a:rPr lang="fa-IR" dirty="0" err="1"/>
              <a:t>مونوکلونال</a:t>
            </a:r>
            <a:r>
              <a:rPr lang="fa-IR" dirty="0"/>
              <a:t> تشخیص داده می شود</a:t>
            </a:r>
          </a:p>
          <a:p>
            <a:pPr lvl="1"/>
            <a:r>
              <a:rPr lang="fa-IR" dirty="0" smtClean="0"/>
              <a:t>مشخص کننده یک دودمان خاص یا یک مرحله تمایزی </a:t>
            </a:r>
            <a:r>
              <a:rPr lang="fa-IR" dirty="0"/>
              <a:t>خاص از سلول </a:t>
            </a:r>
            <a:endParaRPr lang="fa-I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25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دو عملکرد اصلی مولکولهای</a:t>
            </a:r>
            <a:r>
              <a:rPr lang="en-US" dirty="0" smtClean="0"/>
              <a:t>CD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تحریک واکنش متقابل سلول-سلول و اتصال آنها</a:t>
            </a:r>
          </a:p>
          <a:p>
            <a:endParaRPr lang="fa-IR" dirty="0" smtClean="0"/>
          </a:p>
          <a:p>
            <a:r>
              <a:rPr lang="fa-IR" dirty="0" smtClean="0"/>
              <a:t>انتقال سیگنالهایی که منجر به فعال شدن </a:t>
            </a:r>
            <a:r>
              <a:rPr lang="fa-IR" dirty="0" err="1" smtClean="0"/>
              <a:t>سلول‌های</a:t>
            </a:r>
            <a:r>
              <a:rPr lang="fa-IR" dirty="0" smtClean="0"/>
              <a:t> ایمنی و از جمله لنفوسیت ها می شوند.</a:t>
            </a:r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85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7467600" cy="582594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انواع سلولهای سیستم ایمنی اختصاصی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اختصاصی (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B, T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عرضه کننده آنتی ژن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افکتور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7467600" cy="654032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انواع زیر گروههای لنفوسیت ها :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کشنده طبیعی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NKT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محل حضور سلولهای سیستم ایمنی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سلولهای در حال گردش در خون و لنف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مجموعه هایی در اندامهای لنفاوی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سلولهای پراکنده در تمام بافتها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مسیر بلوغ لنفوسیت های </a:t>
            </a:r>
            <a:r>
              <a:rPr lang="en-US" dirty="0" smtClean="0"/>
              <a:t>B</a:t>
            </a:r>
            <a:r>
              <a:rPr lang="fa-IR" dirty="0" smtClean="0"/>
              <a:t> و </a:t>
            </a:r>
            <a:r>
              <a:rPr lang="en-US" dirty="0" smtClean="0"/>
              <a:t>T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7" name="Picture 3" descr="C:\Users\Zagros\Pictures\Pictur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111" y="1643050"/>
            <a:ext cx="8572855" cy="4010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7467600" cy="654032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 fontScale="925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لنفوسیت های 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fa-I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(تولید کننده آنتی بادی، عوامل ایمنی هومورال)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42910" y="1357298"/>
            <a:ext cx="7318248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 پرندگان در اندام بورسا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Bursa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و در پستانداران در مغز استخوان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Bone marrow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بالغ می شوند.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انواع:</a:t>
            </a: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فولیکولی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Follicular B cells</a:t>
            </a:r>
            <a:endParaRPr kumimoji="0" lang="fa-I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حاشیه ای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Marginal Zone B Cells </a:t>
            </a:r>
            <a:endParaRPr kumimoji="0" lang="fa-I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</a:t>
            </a: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B-1</a:t>
            </a:r>
            <a:endParaRPr kumimoji="0" lang="fa-IR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7467600" cy="654032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لنفوسیت های </a:t>
            </a: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 عوامل ایمنی سلولی)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از مغز استخوان منشا می گیرند، اما در تیموس بالغ می شوند.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انواع:</a:t>
            </a: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کمکی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Helper T Cells</a:t>
            </a:r>
            <a:endParaRPr kumimoji="0" lang="fa-IR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کشنده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Cytotoxic T Cells</a:t>
            </a:r>
            <a:endParaRPr kumimoji="0" lang="fa-IR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تنظیمی 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Regulatory T Cells</a:t>
            </a:r>
            <a:endParaRPr kumimoji="0" lang="fa-IR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</a:t>
            </a:r>
            <a:r>
              <a:rPr kumimoji="0" lang="el-G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γδ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7467600" cy="582594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سلولهای کشنده طبیعی </a:t>
            </a: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NK</a:t>
            </a: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شبیه به لنفوسیت ها </a:t>
            </a: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از نظر مورفولوژی و بعضی معیارهای عملکردی و مولکولی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عملکردی شبیه سلولهای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کشنده دارند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گیرنده های آنها متفاوت از گیرنده های آنتی ژنی سلولهای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NKT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جمعیت کوچکی از لنفوسیت ها</a:t>
            </a: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ویژگی های مشترک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و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cell 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ها را دارند.</a:t>
            </a:r>
            <a:endParaRPr kumimoji="0" lang="en-US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/>
              <a:t>سلولهای کشنده طبیعی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err="1"/>
              <a:t>دودمانی</a:t>
            </a:r>
            <a:r>
              <a:rPr lang="fa-IR" dirty="0"/>
              <a:t> از سلولهای خویشاوند لنفوسیت ها</a:t>
            </a:r>
          </a:p>
          <a:p>
            <a:r>
              <a:rPr lang="fa-IR" dirty="0"/>
              <a:t>لنفوسیت </a:t>
            </a:r>
            <a:r>
              <a:rPr lang="fa-IR" dirty="0" err="1"/>
              <a:t>هایی</a:t>
            </a:r>
            <a:r>
              <a:rPr lang="fa-IR" dirty="0"/>
              <a:t> بزرگ با </a:t>
            </a:r>
            <a:r>
              <a:rPr lang="fa-IR" dirty="0" err="1"/>
              <a:t>گرانولهای</a:t>
            </a:r>
            <a:r>
              <a:rPr lang="fa-IR" dirty="0"/>
              <a:t> </a:t>
            </a:r>
            <a:r>
              <a:rPr lang="fa-IR" dirty="0" err="1"/>
              <a:t>سیتوپلاسمی</a:t>
            </a:r>
            <a:r>
              <a:rPr lang="fa-IR" dirty="0"/>
              <a:t> زیاد</a:t>
            </a:r>
          </a:p>
          <a:p>
            <a:r>
              <a:rPr lang="fa-IR" dirty="0"/>
              <a:t>فاقد گیرنده های متنوع با توزیع بر روی کلنی های مجزا </a:t>
            </a:r>
          </a:p>
          <a:p>
            <a:r>
              <a:rPr lang="fa-IR" dirty="0"/>
              <a:t>دارای </a:t>
            </a:r>
            <a:r>
              <a:rPr lang="en-US" dirty="0"/>
              <a:t>CD56</a:t>
            </a:r>
            <a:r>
              <a:rPr lang="fa-IR" dirty="0"/>
              <a:t> و فاقد </a:t>
            </a:r>
            <a:r>
              <a:rPr lang="en-US" dirty="0"/>
              <a:t>CD3</a:t>
            </a:r>
            <a:endParaRPr lang="fa-IR" dirty="0"/>
          </a:p>
          <a:p>
            <a:r>
              <a:rPr lang="fa-IR" dirty="0"/>
              <a:t>برای عملکرد کشتن سلولی، نیاز به توسعه کلنی و تمایز ندارد</a:t>
            </a:r>
          </a:p>
          <a:p>
            <a:r>
              <a:rPr lang="fa-IR" dirty="0"/>
              <a:t>5 تا 15 درصد سلول ای تک هسته ای در خون و طحال</a:t>
            </a:r>
          </a:p>
          <a:p>
            <a:endParaRPr lang="fa-IR" dirty="0"/>
          </a:p>
          <a:p>
            <a:r>
              <a:rPr lang="fa-IR" dirty="0"/>
              <a:t>سلولهای آلوده شده به باکتری ها و ویروس های داخل سلولی و یا دچار استرس را تشخیص می دهند</a:t>
            </a:r>
          </a:p>
          <a:p>
            <a:endParaRPr lang="fa-IR" dirty="0"/>
          </a:p>
          <a:p>
            <a:r>
              <a:rPr lang="fa-IR" dirty="0"/>
              <a:t>کشتن سلولهای آلوده و ترشح </a:t>
            </a:r>
            <a:r>
              <a:rPr lang="fa-IR" dirty="0" err="1"/>
              <a:t>سایتوکین</a:t>
            </a:r>
            <a:r>
              <a:rPr lang="fa-IR" dirty="0"/>
              <a:t> های </a:t>
            </a:r>
            <a:r>
              <a:rPr lang="fa-IR" dirty="0" err="1"/>
              <a:t>التهابی</a:t>
            </a:r>
            <a:r>
              <a:rPr lang="en-US" dirty="0"/>
              <a:t>(IFN-</a:t>
            </a:r>
            <a:r>
              <a:rPr lang="el-GR" dirty="0"/>
              <a:t>γ</a:t>
            </a:r>
            <a:r>
              <a:rPr lang="en-US" dirty="0"/>
              <a:t>) 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1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تشخیص سلولهای آلوده یا دچار استرس توسط سلولهای کشنده طبیعی</a:t>
            </a:r>
            <a:endParaRPr lang="fa-IR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72400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074" name="Picture 2" descr="C:\Users\Zagros\Pictures\Picture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353" y="1500174"/>
            <a:ext cx="5478289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164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عملکردهای سلول های کشنده طبیعی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کشتن سلولهای آلوده توسط:</a:t>
            </a:r>
          </a:p>
          <a:p>
            <a:pPr lvl="1" algn="r" rtl="1"/>
            <a:r>
              <a:rPr lang="fa-IR" dirty="0" smtClean="0"/>
              <a:t>پرفورین ها</a:t>
            </a:r>
          </a:p>
          <a:p>
            <a:pPr lvl="1" algn="r" rtl="1"/>
            <a:r>
              <a:rPr lang="fa-IR" dirty="0" smtClean="0"/>
              <a:t>گرانزیم ها</a:t>
            </a:r>
          </a:p>
          <a:p>
            <a:pPr lvl="1" algn="r" rtl="1"/>
            <a:endParaRPr lang="fa-IR" dirty="0" smtClean="0"/>
          </a:p>
          <a:p>
            <a:pPr algn="r" rtl="1"/>
            <a:r>
              <a:rPr lang="fa-IR" dirty="0" smtClean="0"/>
              <a:t>فعال کردن ماکروفاژها برای تخریب میکروبهای فاگوسیته شده</a:t>
            </a:r>
          </a:p>
          <a:p>
            <a:pPr lvl="1" algn="r" rtl="1"/>
            <a:r>
              <a:rPr lang="fa-IR" dirty="0" smtClean="0"/>
              <a:t>با واسطه </a:t>
            </a:r>
            <a:r>
              <a:rPr lang="en-US" dirty="0" smtClean="0"/>
              <a:t>IFN-</a:t>
            </a:r>
            <a:r>
              <a:rPr lang="el-GR" dirty="0" smtClean="0">
                <a:latin typeface="Calibri"/>
              </a:rPr>
              <a:t>γ</a:t>
            </a:r>
            <a:r>
              <a:rPr lang="fa-IR" dirty="0" smtClean="0">
                <a:latin typeface="Calibri"/>
              </a:rPr>
              <a:t> ترشح شده از سلول های کشنده طبیعی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2400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0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 rtl="1"/>
            <a:r>
              <a:rPr lang="fa-IR" dirty="0" smtClean="0"/>
              <a:t>عملکرد های سلولهای کشنده طبیعی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03412" y="5949280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0E50B01B-80D9-4CFF-AFBD-AF019A19EF6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  <a:p>
            <a:pPr algn="r" rtl="1"/>
            <a:endParaRPr lang="fa-IR" dirty="0" smtClean="0"/>
          </a:p>
        </p:txBody>
      </p:sp>
      <p:pic>
        <p:nvPicPr>
          <p:cNvPr id="4099" name="Picture 3" descr="C:\Users\Zagros\Pictures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1"/>
            <a:ext cx="4157667" cy="5047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54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-4424"/>
            <a:ext cx="8376602" cy="686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3966" y="6000768"/>
            <a:ext cx="500034" cy="378332"/>
          </a:xfrm>
        </p:spPr>
        <p:txBody>
          <a:bodyPr/>
          <a:lstStyle/>
          <a:p>
            <a:fld id="{96ED3A9F-B582-4E8F-9EBC-6BC4A1FD11DE}" type="slidenum">
              <a:rPr lang="en-US" smtClean="0">
                <a:solidFill>
                  <a:srgbClr val="FF0000"/>
                </a:solidFill>
              </a:rPr>
              <a:pPr/>
              <a:t>28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57686" y="142852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انواع لنفوسیت ها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4282" y="285728"/>
            <a:ext cx="8308848" cy="628632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انواع لنفوسیت ها بر اساس تاریخچه برخورد آنها با آنتی ژن</a:t>
            </a:r>
            <a:endParaRPr kumimoji="0" lang="en-US" sz="32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خام 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Naive L.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افکتور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Effector L.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حافظه دار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Memory L.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8153400" cy="990600"/>
          </a:xfrm>
        </p:spPr>
        <p:txBody>
          <a:bodyPr/>
          <a:lstStyle/>
          <a:p>
            <a:r>
              <a:rPr lang="en-US"/>
              <a:t>Figure 1-3</a:t>
            </a:r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47140" name="Picture 4" descr="figure 1-3.jpg                                                 00002B9CArt                            BB1CF51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6388"/>
            <a:ext cx="5518150" cy="624363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00430" y="366698"/>
            <a:ext cx="5551370" cy="9906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منشا سلول های خونی از سلول بنیادی خون ساز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7467600" cy="654032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لنفوسیت های خام </a:t>
            </a: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Naive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هایی که با آنتی ژن برخورد نکرده اند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در حال استراحت (در مرحله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چرخه سلولی)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کوچک µ8-10 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بقای لنفوسیت های خام وابسته به دو عامل است:</a:t>
            </a: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آنتی ژنهای خودی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Self-antigens</a:t>
            </a:r>
            <a:endParaRPr kumimoji="0" lang="fa-IR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سایتوکین ها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(IL7)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0034" y="57148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مورفولوژی لنفوسیت های خام </a:t>
            </a: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Naive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8463739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7467600" cy="582594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لنفوسیت های افکتور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لنفوسیت های فعال شده در اثر برخورد با آنتی ژن 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بزرگتر و دارای قدرت تقسیم شده و </a:t>
            </a:r>
            <a:r>
              <a:rPr kumimoji="0" lang="fa-IR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لنفوبلاست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نامیده می شوند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fa-I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بعضی از لنفوبلاست ها به سلولهای افکتور تمایز می یابند.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اندازه بزرگتر µ10-12 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پروتئین های سطحی نشان دهنده فعال شدن را بیان می کنند مانند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(CD25) </a:t>
            </a:r>
            <a:endParaRPr kumimoji="0" lang="fa-I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توجه: اکثر سلولهای افکتور قدرت تقسیم ندارند.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8596" y="571480"/>
            <a:ext cx="7467600" cy="511156"/>
          </a:xfrm>
          <a:prstGeom prst="rect">
            <a:avLst/>
          </a:prstGeom>
        </p:spPr>
        <p:txBody>
          <a:bodyPr vert="horz" anchor="b">
            <a:normAutofit fontScale="975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پلاسماسل ها: مثالی از سلولهای افکتور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556792"/>
            <a:ext cx="6265023" cy="519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7467600" cy="582594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سلولهای حافظه دار           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در یک حالت چرخه سکون یا آهسته برای سالها بعد از حذف آنتی ژن باقی می مانند.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پروتئین های سطحی متفاوت از گروههای قبلی دارند.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حافظه دار</a:t>
            </a: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آنتی بادیهای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IgG, IgE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یا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IgA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دارند.</a:t>
            </a: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مولکولهای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CD27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یک مارکر خوب برای سلولهای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حافظه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a-I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حافظه دار</a:t>
            </a: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(مانند سلولهای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خام) گیرنده های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IL-7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را بیان می کنند</a:t>
            </a:r>
          </a:p>
          <a:p>
            <a:pPr marL="640080" marR="0" lvl="1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مولکول </a:t>
            </a:r>
            <a:r>
              <a:rPr kumimoji="0" lang="en-US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CD45</a:t>
            </a:r>
            <a:r>
              <a:rPr kumimoji="0" lang="fa-IR" sz="2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را نیز بیان می کنند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انواع سلولهای </a:t>
            </a:r>
            <a:r>
              <a:rPr kumimoji="0" lang="en-US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fa-IR" sz="3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حافظه  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00034" y="2428868"/>
            <a:ext cx="7467600" cy="2571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حافظه دار مرکزی- در گره های لنفی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سلولهای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حافظه دار افکتور- در بافتهای مخاطی و در خون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3966" y="6143644"/>
            <a:ext cx="500034" cy="378332"/>
          </a:xfrm>
        </p:spPr>
        <p:txBody>
          <a:bodyPr/>
          <a:lstStyle/>
          <a:p>
            <a:fld id="{96ED3A9F-B582-4E8F-9EBC-6BC4A1FD11DE}" type="slidenum">
              <a:rPr lang="en-US" smtClean="0">
                <a:solidFill>
                  <a:srgbClr val="FF0000"/>
                </a:solidFill>
              </a:rPr>
              <a:pPr/>
              <a:t>36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5400" y="304800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ویژگیهای لنفوسیت های خام، افکتور و حافظه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2"/>
            <a:ext cx="8482042" cy="589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اندامها و بافتهای لنفاوی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اندامهای لنفاوی زایا، مرکزی یا اولیه </a:t>
            </a:r>
            <a:r>
              <a:rPr lang="en-US" dirty="0" smtClean="0"/>
              <a:t>Generative organs </a:t>
            </a:r>
            <a:r>
              <a:rPr lang="fa-IR" dirty="0" smtClean="0"/>
              <a:t> </a:t>
            </a:r>
          </a:p>
          <a:p>
            <a:pPr lvl="1"/>
            <a:r>
              <a:rPr lang="fa-IR" dirty="0" smtClean="0"/>
              <a:t>مغز استخوان</a:t>
            </a:r>
          </a:p>
          <a:p>
            <a:pPr lvl="1"/>
            <a:r>
              <a:rPr lang="fa-IR" dirty="0" smtClean="0"/>
              <a:t>تیموس</a:t>
            </a:r>
          </a:p>
          <a:p>
            <a:r>
              <a:rPr lang="fa-IR" dirty="0" smtClean="0"/>
              <a:t>اندامهای لنفاوی محیطی یا ثانویه </a:t>
            </a:r>
            <a:r>
              <a:rPr lang="en-US" dirty="0" smtClean="0"/>
              <a:t>Peripheral organs</a:t>
            </a:r>
            <a:r>
              <a:rPr lang="fa-IR" dirty="0" smtClean="0"/>
              <a:t>            </a:t>
            </a:r>
          </a:p>
          <a:p>
            <a:pPr lvl="1"/>
            <a:r>
              <a:rPr lang="fa-IR" dirty="0" smtClean="0"/>
              <a:t>گره های لنفاوی </a:t>
            </a:r>
          </a:p>
          <a:p>
            <a:pPr lvl="1"/>
            <a:r>
              <a:rPr lang="fa-IR" dirty="0" smtClean="0"/>
              <a:t>طحال</a:t>
            </a:r>
          </a:p>
          <a:p>
            <a:pPr lvl="1"/>
            <a:r>
              <a:rPr lang="fa-IR" dirty="0" smtClean="0"/>
              <a:t>سیستم ایمنی پوستی </a:t>
            </a:r>
          </a:p>
          <a:p>
            <a:pPr lvl="1"/>
            <a:r>
              <a:rPr lang="fa-IR" dirty="0" smtClean="0"/>
              <a:t>سیستم ایمنی مخاطی</a:t>
            </a:r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97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مغز استخوان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محل تولید تمام سلولهای خونی در فرد بالغ (شامل لنفوسیت های نابالغ)</a:t>
            </a:r>
          </a:p>
          <a:p>
            <a:pPr lvl="1"/>
            <a:r>
              <a:rPr lang="fa-IR" dirty="0" smtClean="0"/>
              <a:t> هماتوپویزیس= خون سازی</a:t>
            </a:r>
          </a:p>
          <a:p>
            <a:pPr lvl="1"/>
            <a:endParaRPr lang="fa-IR" dirty="0" smtClean="0"/>
          </a:p>
          <a:p>
            <a:r>
              <a:rPr lang="fa-IR" dirty="0" smtClean="0"/>
              <a:t>محل مراحل اولیه بلوغ لنفوسیت های </a:t>
            </a:r>
            <a:r>
              <a:rPr lang="en-US" dirty="0" smtClean="0"/>
              <a:t>B</a:t>
            </a:r>
            <a:endParaRPr lang="fa-IR" dirty="0" smtClean="0"/>
          </a:p>
          <a:p>
            <a:endParaRPr lang="en-US" dirty="0" smtClean="0"/>
          </a:p>
          <a:p>
            <a:r>
              <a:rPr lang="fa-IR" dirty="0" smtClean="0"/>
              <a:t>حاوی سلولهای بنیادی خون ساز – سلولهای چربی - سلولهای فیبروبلاست- پلاسماسل ها، لنفوسیت های </a:t>
            </a:r>
            <a:r>
              <a:rPr lang="en-US" dirty="0" smtClean="0"/>
              <a:t>T</a:t>
            </a:r>
            <a:r>
              <a:rPr lang="fa-IR" dirty="0" smtClean="0"/>
              <a:t> حافظه دار </a:t>
            </a:r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15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rgbClr val="FFFF00"/>
          </a:solidFill>
        </p:spPr>
        <p:txBody>
          <a:bodyPr/>
          <a:lstStyle/>
          <a:p>
            <a:pPr algn="ctr" rtl="1"/>
            <a:r>
              <a:rPr lang="fa-IR" dirty="0" smtClean="0"/>
              <a:t>خون سازی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072362" cy="55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3678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تقسیم بندی سلول های ایمنی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a-IR" dirty="0" err="1" smtClean="0"/>
              <a:t>فاگوسیت‌ها</a:t>
            </a:r>
            <a:r>
              <a:rPr lang="fa-IR" dirty="0" smtClean="0"/>
              <a:t> ( ماکروفاژ و نوتروفیل)</a:t>
            </a:r>
          </a:p>
          <a:p>
            <a:endParaRPr lang="fa-IR" dirty="0" smtClean="0"/>
          </a:p>
          <a:p>
            <a:r>
              <a:rPr lang="fa-IR" dirty="0" smtClean="0"/>
              <a:t>ماست سل، بازو فیل و ائوزینوفیل</a:t>
            </a:r>
          </a:p>
          <a:p>
            <a:endParaRPr lang="fa-IR" dirty="0" smtClean="0"/>
          </a:p>
          <a:p>
            <a:r>
              <a:rPr lang="fa-IR" dirty="0" smtClean="0"/>
              <a:t>سلول‌های عرضه کننده آنتی ژن</a:t>
            </a:r>
          </a:p>
          <a:p>
            <a:endParaRPr lang="fa-IR" dirty="0" smtClean="0"/>
          </a:p>
          <a:p>
            <a:r>
              <a:rPr lang="fa-IR" dirty="0" smtClean="0"/>
              <a:t>لنفوسیت‌ها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تیموس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/>
              <a:t>یک اندام دو لوبه در قسمت جلویی و بالای حفره قفسه سینه</a:t>
            </a:r>
          </a:p>
          <a:p>
            <a:endParaRPr lang="fa-IR" dirty="0" smtClean="0"/>
          </a:p>
          <a:p>
            <a:r>
              <a:rPr lang="fa-IR" dirty="0" smtClean="0"/>
              <a:t>دارای لوبولهای متعدد</a:t>
            </a:r>
          </a:p>
          <a:p>
            <a:endParaRPr lang="fa-IR" dirty="0" smtClean="0"/>
          </a:p>
          <a:p>
            <a:r>
              <a:rPr lang="fa-IR" dirty="0" smtClean="0"/>
              <a:t>هر لوبول دارای یک بخش قشری و یک بخش مرکزی یا مدولا</a:t>
            </a:r>
          </a:p>
          <a:p>
            <a:endParaRPr lang="fa-IR" dirty="0" smtClean="0"/>
          </a:p>
          <a:p>
            <a:r>
              <a:rPr lang="fa-IR" dirty="0" smtClean="0"/>
              <a:t>قشر حاوی تجمع متراکمی از لنفوسیت های </a:t>
            </a:r>
            <a:r>
              <a:rPr lang="en-US" dirty="0" smtClean="0"/>
              <a:t>T</a:t>
            </a:r>
            <a:r>
              <a:rPr lang="fa-IR" dirty="0" smtClean="0"/>
              <a:t> </a:t>
            </a:r>
          </a:p>
          <a:p>
            <a:endParaRPr lang="fa-IR" dirty="0" smtClean="0"/>
          </a:p>
          <a:p>
            <a:r>
              <a:rPr lang="fa-IR" dirty="0" smtClean="0"/>
              <a:t>بخش مرکزی حاوی لنفوسیت های پراکنده و اجسام هاسال</a:t>
            </a:r>
          </a:p>
          <a:p>
            <a:endParaRPr lang="fa-IR" dirty="0" smtClean="0"/>
          </a:p>
          <a:p>
            <a:r>
              <a:rPr lang="fa-IR" dirty="0" smtClean="0"/>
              <a:t>بلوغ لنفوسیت ها در تیموس از قشر شروع می شود و به سمت مرکز مهاجرت می کنند.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17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آناتومی غده تیموس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6" descr="C:\Documents and Settings\Dr. Ahmadi\My Documents\My Pictures\Pictur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1"/>
            <a:ext cx="4595982" cy="3786214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14422"/>
            <a:ext cx="2942634" cy="488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8330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گره های لنفی وسیستم لنفاوی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یک وظیفه سیستم لنفاوی: جمع آوری آنتی ژنهای وارد شده به بدن از محل ورود آنها و توزیع آنها به گره های لنفی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1" name="Picture 3" descr="C:\Users\Zagros\Pictures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71744"/>
            <a:ext cx="3017150" cy="4048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580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گره لنفی                    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7467600" cy="4873752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/>
              <a:t>اندامهای گره مانند در مسیر رگهای لنفی در سراسر بدن</a:t>
            </a:r>
          </a:p>
          <a:p>
            <a:pPr algn="r" rtl="1"/>
            <a:r>
              <a:rPr lang="fa-IR" b="1" dirty="0" smtClean="0"/>
              <a:t>یک گره لنفی شامل: </a:t>
            </a:r>
          </a:p>
          <a:p>
            <a:pPr lvl="1" algn="r" rtl="1">
              <a:buNone/>
            </a:pPr>
            <a:r>
              <a:rPr lang="fa-IR" dirty="0" smtClean="0"/>
              <a:t>1- کپسول فیبروزی</a:t>
            </a:r>
          </a:p>
          <a:p>
            <a:pPr lvl="1" algn="r" rtl="1">
              <a:buNone/>
            </a:pPr>
            <a:r>
              <a:rPr lang="fa-IR" dirty="0" smtClean="0"/>
              <a:t>2- سینوس زیر کپسولی </a:t>
            </a:r>
          </a:p>
          <a:p>
            <a:pPr lvl="1" algn="r" rtl="1">
              <a:buNone/>
            </a:pPr>
            <a:r>
              <a:rPr lang="fa-IR" dirty="0" smtClean="0"/>
              <a:t>	(سینوس حاشیه ای)</a:t>
            </a:r>
          </a:p>
          <a:p>
            <a:pPr lvl="1" algn="r" rtl="1">
              <a:buNone/>
            </a:pPr>
            <a:r>
              <a:rPr lang="fa-IR" dirty="0" smtClean="0"/>
              <a:t>3- قشر یا کورتکس خارجی </a:t>
            </a:r>
          </a:p>
          <a:p>
            <a:pPr lvl="1" algn="r" rtl="1">
              <a:buNone/>
            </a:pPr>
            <a:r>
              <a:rPr lang="fa-IR" dirty="0" smtClean="0"/>
              <a:t>	(حاوی فولیکول ها)</a:t>
            </a:r>
          </a:p>
          <a:p>
            <a:pPr lvl="1" algn="r" rtl="1">
              <a:buNone/>
            </a:pPr>
            <a:r>
              <a:rPr lang="fa-IR" dirty="0" smtClean="0"/>
              <a:t>4- پاراکورتکس </a:t>
            </a:r>
          </a:p>
          <a:p>
            <a:pPr lvl="1" algn="r" rtl="1">
              <a:buNone/>
            </a:pPr>
            <a:r>
              <a:rPr lang="fa-IR" dirty="0" smtClean="0"/>
              <a:t>	کورتکس اطراف فولیکولها</a:t>
            </a:r>
          </a:p>
          <a:p>
            <a:pPr lvl="1" algn="r" rtl="1">
              <a:buNone/>
            </a:pPr>
            <a:r>
              <a:rPr lang="fa-IR" dirty="0" smtClean="0"/>
              <a:t>5- مدولا </a:t>
            </a:r>
            <a:endParaRPr lang="en-US" dirty="0"/>
          </a:p>
        </p:txBody>
      </p:sp>
      <p:pic>
        <p:nvPicPr>
          <p:cNvPr id="8" name="Picture 3" descr="C:\Users\Zagros\Pictures\Pictur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4200525" cy="4200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0995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7467600" cy="573070"/>
          </a:xfrm>
          <a:prstGeom prst="rect">
            <a:avLst/>
          </a:prstGeom>
          <a:solidFill>
            <a:srgbClr val="FFFF00"/>
          </a:solidFill>
        </p:spPr>
        <p:txBody>
          <a:bodyPr vert="horz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توزیع لنفوسیت های </a:t>
            </a:r>
            <a:r>
              <a:rPr kumimoji="0" lang="en-US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r>
              <a:rPr kumimoji="0" lang="fa-IR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در گره لنفی      </a:t>
            </a:r>
            <a:endParaRPr kumimoji="0" lang="en-US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7526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فولیکولها: محل سلولهای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فولیکولهای اولیه حاوی لنفوسیت های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خام و بالغ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فولیکولها ی ثانویه دارای مراکز زایا بوده که محل تکثیر سلولهای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، انتخاب سلولهای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تولید کننده آنتی بادیهای با افینیتی بالا و محل تولید سلولهای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حافظه می باشند.</a:t>
            </a: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fa-I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زائده های سلولهای دندریتیک فولیکولی به داخل مراکز زایا کشیده می شود.</a:t>
            </a:r>
          </a:p>
        </p:txBody>
      </p:sp>
    </p:spTree>
    <p:extLst>
      <p:ext uri="{BB962C8B-B14F-4D97-AF65-F5344CB8AC3E}">
        <p14:creationId xmlns:p14="http://schemas.microsoft.com/office/powerpoint/2010/main" val="2667714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fa-IR" dirty="0" smtClean="0"/>
              <a:t>توزیع لنفوسیت های </a:t>
            </a:r>
            <a:r>
              <a:rPr lang="en-US" dirty="0" smtClean="0"/>
              <a:t>T</a:t>
            </a:r>
            <a:r>
              <a:rPr lang="fa-IR" dirty="0" smtClean="0"/>
              <a:t> در گره لنفی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لنفوسیت های </a:t>
            </a:r>
            <a:r>
              <a:rPr lang="en-US" dirty="0" smtClean="0"/>
              <a:t>T</a:t>
            </a:r>
            <a:r>
              <a:rPr lang="fa-IR" dirty="0" smtClean="0"/>
              <a:t> در زیر فولیکولها به سمت مرکز گره لنفی در طنابهای پاراکورتکس قرار دارند.</a:t>
            </a:r>
          </a:p>
          <a:p>
            <a:endParaRPr lang="fa-IR" dirty="0" smtClean="0"/>
          </a:p>
          <a:p>
            <a:r>
              <a:rPr lang="fa-IR" dirty="0" smtClean="0"/>
              <a:t>بیشتر سلولهای </a:t>
            </a:r>
            <a:r>
              <a:rPr lang="en-US" dirty="0" smtClean="0"/>
              <a:t>T</a:t>
            </a:r>
            <a:r>
              <a:rPr lang="fa-IR" dirty="0" smtClean="0"/>
              <a:t> (%70) سلولهای </a:t>
            </a:r>
            <a:r>
              <a:rPr lang="en-US" dirty="0" smtClean="0"/>
              <a:t>T</a:t>
            </a:r>
            <a:r>
              <a:rPr lang="fa-IR" dirty="0" smtClean="0"/>
              <a:t> کمکی هستند که در بین آنها بطور پراکنده سلولهای </a:t>
            </a:r>
            <a:r>
              <a:rPr lang="en-US" dirty="0" smtClean="0"/>
              <a:t>T</a:t>
            </a:r>
            <a:r>
              <a:rPr lang="fa-IR" dirty="0" smtClean="0"/>
              <a:t> کشنده نیز قرار دارند.</a:t>
            </a:r>
          </a:p>
          <a:p>
            <a:endParaRPr lang="fa-IR" dirty="0" smtClean="0"/>
          </a:p>
          <a:p>
            <a:r>
              <a:rPr lang="fa-IR" dirty="0" smtClean="0"/>
              <a:t>سلولهای دندریتیک نیز در پاراکورتکس گره لنفی تجمع یافته اند.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91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solidFill>
            <a:srgbClr val="FFFF00"/>
          </a:solidFill>
        </p:spPr>
        <p:txBody>
          <a:bodyPr/>
          <a:lstStyle/>
          <a:p>
            <a:pPr algn="ctr" rtl="1"/>
            <a:r>
              <a:rPr lang="fa-IR" dirty="0" smtClean="0"/>
              <a:t>توزیع لنفوسیت های </a:t>
            </a:r>
            <a:r>
              <a:rPr lang="en-US" dirty="0" smtClean="0"/>
              <a:t>T</a:t>
            </a:r>
            <a:r>
              <a:rPr lang="fa-IR" dirty="0" smtClean="0"/>
              <a:t> در گره لنفی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72400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لنفوسیت های </a:t>
            </a:r>
            <a:r>
              <a:rPr lang="en-US" dirty="0" smtClean="0"/>
              <a:t>T</a:t>
            </a:r>
            <a:r>
              <a:rPr lang="fa-IR" dirty="0" smtClean="0"/>
              <a:t> در زیر فولیکولها به سمت مرکز گره لنفی در طنابهای پاراکورتکس قرار دارند.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بیشتر سلولهای </a:t>
            </a:r>
            <a:r>
              <a:rPr lang="en-US" dirty="0" smtClean="0"/>
              <a:t>T</a:t>
            </a:r>
            <a:r>
              <a:rPr lang="fa-IR" dirty="0" smtClean="0"/>
              <a:t> (%70) سلولهای </a:t>
            </a:r>
            <a:r>
              <a:rPr lang="en-US" dirty="0" smtClean="0"/>
              <a:t>T</a:t>
            </a:r>
            <a:r>
              <a:rPr lang="fa-IR" dirty="0" smtClean="0"/>
              <a:t> کمکی هستند که در بین آنها بطور پراکنده سلولهای </a:t>
            </a:r>
            <a:r>
              <a:rPr lang="en-US" dirty="0" smtClean="0"/>
              <a:t>T</a:t>
            </a:r>
            <a:r>
              <a:rPr lang="fa-IR" dirty="0" smtClean="0"/>
              <a:t> کشنده نیز قرار دارند.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سلولهای دندریتیک نیز در پاراکورتکس گره لنفی تجمع یافته اند.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44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lvl="0" algn="ctr"/>
            <a:r>
              <a:rPr lang="fa-IR" dirty="0" smtClean="0"/>
              <a:t>توزیع لنفوسیت های </a:t>
            </a:r>
            <a:r>
              <a:rPr lang="en-US" dirty="0" smtClean="0"/>
              <a:t>B</a:t>
            </a:r>
            <a:r>
              <a:rPr lang="fa-IR" dirty="0" smtClean="0"/>
              <a:t> و </a:t>
            </a:r>
            <a:r>
              <a:rPr lang="en-US" dirty="0" smtClean="0"/>
              <a:t>T</a:t>
            </a:r>
            <a:r>
              <a:rPr lang="fa-IR" dirty="0" smtClean="0"/>
              <a:t> در گره لنفی      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099" name="Picture 3" descr="C:\Users\Zagros\Pictures\Picture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5857916" cy="5236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7209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/>
              <a:t>عوامل کموکینی موثر در توزیع لنفوسیت های </a:t>
            </a:r>
            <a:r>
              <a:rPr lang="en-US" sz="2800" dirty="0" smtClean="0"/>
              <a:t>T</a:t>
            </a:r>
            <a:r>
              <a:rPr lang="fa-IR" sz="2800" dirty="0" smtClean="0"/>
              <a:t> در گره لنفی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لنفوسیت های</a:t>
            </a:r>
            <a:r>
              <a:rPr lang="en-US" dirty="0" smtClean="0"/>
              <a:t>T</a:t>
            </a:r>
            <a:r>
              <a:rPr lang="fa-IR" dirty="0" smtClean="0"/>
              <a:t> دارای گیرنده کموکینی به نام </a:t>
            </a:r>
            <a:r>
              <a:rPr lang="en-US" dirty="0" smtClean="0"/>
              <a:t>CCR7</a:t>
            </a:r>
            <a:endParaRPr lang="fa-IR" dirty="0" smtClean="0"/>
          </a:p>
          <a:p>
            <a:r>
              <a:rPr lang="fa-IR" dirty="0" smtClean="0"/>
              <a:t>سلولهای دندریتیک نیز گیرنده </a:t>
            </a:r>
            <a:r>
              <a:rPr lang="en-US" dirty="0" smtClean="0"/>
              <a:t>CCR7</a:t>
            </a:r>
            <a:r>
              <a:rPr lang="fa-IR" dirty="0" smtClean="0"/>
              <a:t> را بیان می کنند.</a:t>
            </a:r>
          </a:p>
          <a:p>
            <a:r>
              <a:rPr lang="fa-IR" dirty="0" smtClean="0"/>
              <a:t>نواحی سلولهای </a:t>
            </a:r>
            <a:r>
              <a:rPr lang="en-US" dirty="0" smtClean="0"/>
              <a:t>T</a:t>
            </a:r>
            <a:r>
              <a:rPr lang="fa-IR" dirty="0" smtClean="0"/>
              <a:t> در گره لنفی، کموکین های </a:t>
            </a:r>
            <a:r>
              <a:rPr lang="en-US" dirty="0" smtClean="0"/>
              <a:t> CCL19</a:t>
            </a:r>
            <a:r>
              <a:rPr lang="fa-IR" dirty="0" smtClean="0"/>
              <a:t> و </a:t>
            </a:r>
            <a:r>
              <a:rPr lang="en-US" dirty="0" smtClean="0"/>
              <a:t>  </a:t>
            </a:r>
            <a:r>
              <a:rPr lang="fa-IR" dirty="0" smtClean="0"/>
              <a:t>  </a:t>
            </a:r>
            <a:r>
              <a:rPr lang="en-US" dirty="0" smtClean="0"/>
              <a:t> CCL21</a:t>
            </a:r>
            <a:r>
              <a:rPr lang="fa-IR" dirty="0" smtClean="0"/>
              <a:t>را تولید می کنند.</a:t>
            </a:r>
          </a:p>
          <a:p>
            <a:endParaRPr lang="fa-IR" dirty="0" smtClean="0"/>
          </a:p>
          <a:p>
            <a:r>
              <a:rPr lang="fa-IR" dirty="0" smtClean="0"/>
              <a:t>لیگاندهای </a:t>
            </a:r>
            <a:r>
              <a:rPr lang="en-US" dirty="0" smtClean="0"/>
              <a:t>CCL19</a:t>
            </a:r>
            <a:r>
              <a:rPr lang="fa-IR" dirty="0" smtClean="0"/>
              <a:t> و </a:t>
            </a:r>
            <a:r>
              <a:rPr lang="en-US" dirty="0" smtClean="0"/>
              <a:t>CCL21</a:t>
            </a:r>
            <a:r>
              <a:rPr lang="fa-IR" dirty="0" smtClean="0"/>
              <a:t> به گیرنده های </a:t>
            </a:r>
            <a:r>
              <a:rPr lang="en-US" dirty="0" smtClean="0"/>
              <a:t>CCR7</a:t>
            </a:r>
            <a:r>
              <a:rPr lang="fa-IR" dirty="0" smtClean="0"/>
              <a:t> متصل </a:t>
            </a:r>
            <a:r>
              <a:rPr lang="fa-IR" dirty="0" err="1" smtClean="0"/>
              <a:t>می‌شوند</a:t>
            </a:r>
            <a:r>
              <a:rPr lang="fa-IR" dirty="0" smtClean="0"/>
              <a:t>.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99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عوامل توزیع لنفوسیت های </a:t>
            </a:r>
            <a:r>
              <a:rPr lang="en-US" dirty="0" smtClean="0"/>
              <a:t>B</a:t>
            </a:r>
            <a:r>
              <a:rPr lang="fa-IR" dirty="0" smtClean="0"/>
              <a:t> در گره لنفی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6300" y="1916832"/>
            <a:ext cx="7467600" cy="4873752"/>
          </a:xfrm>
        </p:spPr>
        <p:txBody>
          <a:bodyPr/>
          <a:lstStyle/>
          <a:p>
            <a:r>
              <a:rPr lang="fa-IR" dirty="0" smtClean="0"/>
              <a:t>لنفوسیت های </a:t>
            </a:r>
            <a:r>
              <a:rPr lang="en-US" dirty="0" smtClean="0"/>
              <a:t>B</a:t>
            </a:r>
            <a:r>
              <a:rPr lang="fa-IR" dirty="0" smtClean="0"/>
              <a:t> دارای گیرنده کموکینی </a:t>
            </a:r>
            <a:r>
              <a:rPr lang="en-US" dirty="0" smtClean="0"/>
              <a:t>CXCR5</a:t>
            </a:r>
            <a:r>
              <a:rPr lang="fa-IR" dirty="0" smtClean="0"/>
              <a:t> </a:t>
            </a:r>
          </a:p>
          <a:p>
            <a:endParaRPr lang="fa-IR" dirty="0" smtClean="0"/>
          </a:p>
          <a:p>
            <a:r>
              <a:rPr lang="fa-IR" dirty="0" smtClean="0"/>
              <a:t>فولیکولهای گره لنفی دارای کموکین </a:t>
            </a:r>
            <a:r>
              <a:rPr lang="en-US" dirty="0" smtClean="0"/>
              <a:t>CXCL13</a:t>
            </a:r>
            <a:r>
              <a:rPr lang="fa-IR" dirty="0" smtClean="0"/>
              <a:t> بوده که به گیرنده </a:t>
            </a:r>
            <a:r>
              <a:rPr lang="en-US" dirty="0" smtClean="0"/>
              <a:t>CXCR5</a:t>
            </a:r>
            <a:r>
              <a:rPr lang="fa-IR" dirty="0" smtClean="0"/>
              <a:t> متصل می شوند.</a:t>
            </a:r>
          </a:p>
          <a:p>
            <a:endParaRPr lang="fa-IR" dirty="0" smtClean="0"/>
          </a:p>
          <a:p>
            <a:r>
              <a:rPr lang="fa-IR" dirty="0" smtClean="0"/>
              <a:t>لنفوتوکسین (یک سایتوکین)، تولید </a:t>
            </a:r>
            <a:r>
              <a:rPr lang="en-US" dirty="0" smtClean="0"/>
              <a:t>CXCL13</a:t>
            </a:r>
            <a:r>
              <a:rPr lang="fa-IR" dirty="0" smtClean="0"/>
              <a:t> در فولیکولها را تحریک می کند.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0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تعداد گلبول های سفید خون 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 descr="C:\Users\Zagros\Pictures\Picture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8753" y="1785926"/>
            <a:ext cx="7223577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24509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طحال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2400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26" name="Picture 2" descr="C:\Documents and Settings\sh.ahmadi\My Documents\My Pictures\Illu_sple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6"/>
            <a:ext cx="4045064" cy="4495800"/>
          </a:xfrm>
          <a:prstGeom prst="rect">
            <a:avLst/>
          </a:prstGeom>
          <a:noFill/>
        </p:spPr>
      </p:pic>
      <p:pic>
        <p:nvPicPr>
          <p:cNvPr id="1027" name="Picture 3" descr="C:\Documents and Settings\sh.ahmadi\My Documents\My Pictures\h9991458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343150"/>
            <a:ext cx="4381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2693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fa-IR" dirty="0" smtClean="0"/>
              <a:t>طحال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جایگاه اصلی برای پاسخ های ایمنی علیه آنتی ژنهای موجود درخون</a:t>
            </a:r>
          </a:p>
          <a:p>
            <a:r>
              <a:rPr lang="fa-IR" dirty="0" smtClean="0"/>
              <a:t>اندامی به وزن تقزیبی 150 گرم در افراد بالغ</a:t>
            </a:r>
          </a:p>
          <a:p>
            <a:r>
              <a:rPr lang="fa-IR" dirty="0" smtClean="0"/>
              <a:t>در طرف چپ شکم و در ¼</a:t>
            </a:r>
            <a:r>
              <a:rPr lang="en-US" dirty="0" smtClean="0"/>
              <a:t> </a:t>
            </a:r>
            <a:r>
              <a:rPr lang="fa-IR" dirty="0" smtClean="0"/>
              <a:t>بالایی آن (پشت معده و انتهای لوزالمعده)</a:t>
            </a:r>
          </a:p>
          <a:p>
            <a:r>
              <a:rPr lang="fa-IR" dirty="0" smtClean="0"/>
              <a:t>دارای یک سرخرگ اصلی که بطور پیشرونده در داخل طحال منشعب می شود.</a:t>
            </a:r>
          </a:p>
          <a:p>
            <a:r>
              <a:rPr lang="fa-IR" dirty="0" smtClean="0"/>
              <a:t>نواحی غنی از لنفوسیت در اطراف انشعابات سرخرگ اصلی قرار دارند و </a:t>
            </a:r>
            <a:r>
              <a:rPr lang="fa-IR" b="1" dirty="0" smtClean="0"/>
              <a:t>پالپ سفید </a:t>
            </a:r>
            <a:r>
              <a:rPr lang="fa-IR" dirty="0" smtClean="0"/>
              <a:t>نامیده می شوند.</a:t>
            </a:r>
          </a:p>
          <a:p>
            <a:r>
              <a:rPr lang="fa-IR" dirty="0" smtClean="0"/>
              <a:t>بعضی از انشعابات سرخرگی سرخرگ طحال به سینوزوئیدهای زیادی ختم می شوند که </a:t>
            </a:r>
            <a:r>
              <a:rPr lang="fa-IR" b="1" dirty="0" smtClean="0"/>
              <a:t>پالپ قرمز </a:t>
            </a:r>
            <a:r>
              <a:rPr lang="fa-IR" dirty="0" smtClean="0"/>
              <a:t>نامیده می شوند.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47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 ساختارپالپ سفید</a:t>
            </a:r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3" descr="C:\Users\Zagros\Pictures\Picture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17449"/>
            <a:ext cx="7467600" cy="4239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5036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fa-IR" dirty="0" smtClean="0"/>
              <a:t>ساختار پالپ سفید طحال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در اطراف سرخرگ مرکزی منشعب</a:t>
            </a:r>
            <a:r>
              <a:rPr lang="en-US" dirty="0" smtClean="0"/>
              <a:t> </a:t>
            </a:r>
            <a:r>
              <a:rPr lang="fa-IR" dirty="0" smtClean="0"/>
              <a:t>شده از سرخرگ اصلی تجمعی از لنفوسیت ها (بیشتر لنفوسیت </a:t>
            </a:r>
            <a:r>
              <a:rPr lang="en-US" dirty="0" smtClean="0"/>
              <a:t>T</a:t>
            </a:r>
            <a:r>
              <a:rPr lang="fa-IR" dirty="0" smtClean="0"/>
              <a:t> ) وجود دارد که   </a:t>
            </a:r>
            <a:r>
              <a:rPr lang="fa-IR" b="1" dirty="0" smtClean="0"/>
              <a:t>غلاف لنفوئیدی اطراف سرخرگ</a:t>
            </a:r>
            <a:r>
              <a:rPr lang="en-US" b="1" dirty="0" smtClean="0"/>
              <a:t>PALS </a:t>
            </a:r>
            <a:r>
              <a:rPr lang="fa-IR" b="1" dirty="0" smtClean="0"/>
              <a:t> </a:t>
            </a:r>
            <a:r>
              <a:rPr lang="fa-IR" dirty="0" smtClean="0"/>
              <a:t>نیز نامیده می شود.</a:t>
            </a:r>
          </a:p>
          <a:p>
            <a:r>
              <a:rPr lang="fa-IR" dirty="0" smtClean="0"/>
              <a:t>چندین انشعاب کوچک از سرخرگ مرکزی جدا می شوند و به یک </a:t>
            </a:r>
            <a:r>
              <a:rPr lang="fa-IR" b="1" dirty="0" smtClean="0"/>
              <a:t>سینوس حاشیه ای </a:t>
            </a:r>
            <a:r>
              <a:rPr lang="fa-IR" dirty="0" smtClean="0"/>
              <a:t>تخلیه می شوند.</a:t>
            </a:r>
          </a:p>
          <a:p>
            <a:r>
              <a:rPr lang="fa-IR" dirty="0" smtClean="0"/>
              <a:t>فولیکولهای غنی از سلولهای </a:t>
            </a:r>
            <a:r>
              <a:rPr lang="en-US" dirty="0" smtClean="0"/>
              <a:t>B</a:t>
            </a:r>
            <a:r>
              <a:rPr lang="fa-IR" dirty="0" smtClean="0"/>
              <a:t> فضای بین غلاف اطراف سرخرگی و سینوس حاشیه ای را اشغال می کنند.</a:t>
            </a:r>
          </a:p>
          <a:p>
            <a:r>
              <a:rPr lang="fa-IR" dirty="0" smtClean="0"/>
              <a:t>در بیرون سینوس حاشیه ای جمعی از سلولهای </a:t>
            </a:r>
            <a:r>
              <a:rPr lang="en-US" dirty="0" smtClean="0"/>
              <a:t>B</a:t>
            </a:r>
            <a:r>
              <a:rPr lang="fa-IR" dirty="0" smtClean="0"/>
              <a:t> (سلولهای </a:t>
            </a:r>
            <a:r>
              <a:rPr lang="en-US" dirty="0" smtClean="0"/>
              <a:t>B</a:t>
            </a:r>
            <a:r>
              <a:rPr lang="fa-IR" dirty="0" smtClean="0"/>
              <a:t> حاشیه ای ) و ماکروفاژهای اختصاصی قرار دارند. </a:t>
            </a:r>
            <a:endParaRPr lang="en-US" dirty="0" smtClean="0"/>
          </a:p>
          <a:p>
            <a:endParaRPr lang="fa-I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298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سیستم ایمنی پوستی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72400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b="19563"/>
          <a:stretch/>
        </p:blipFill>
        <p:spPr bwMode="auto">
          <a:xfrm>
            <a:off x="1547664" y="2060848"/>
            <a:ext cx="5560695" cy="432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22647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 rtl="1"/>
            <a:r>
              <a:rPr lang="fa-IR" dirty="0" smtClean="0"/>
              <a:t>سیستم ایمنی پوستی 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72400" y="5805264"/>
            <a:ext cx="576064" cy="31648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6ED3A9F-B582-4E8F-9EBC-6BC4A1FD11DE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fa-IR" b="1" dirty="0" smtClean="0"/>
              <a:t>جمعیت های سلولی اپیدرم شامل:</a:t>
            </a:r>
          </a:p>
          <a:p>
            <a:pPr lvl="1"/>
            <a:r>
              <a:rPr lang="fa-IR" dirty="0" smtClean="0"/>
              <a:t>کراتینوسیت ها</a:t>
            </a:r>
          </a:p>
          <a:p>
            <a:pPr lvl="2"/>
            <a:r>
              <a:rPr lang="fa-IR" dirty="0" smtClean="0"/>
              <a:t> تولید کننده سایتوکین های دخیل در ایمنی طبیعی و التهاب</a:t>
            </a:r>
          </a:p>
          <a:p>
            <a:pPr lvl="1"/>
            <a:r>
              <a:rPr lang="fa-IR" dirty="0" smtClean="0"/>
              <a:t>ملانوسیت ها</a:t>
            </a:r>
          </a:p>
          <a:p>
            <a:pPr lvl="1"/>
            <a:r>
              <a:rPr lang="fa-IR" dirty="0" smtClean="0"/>
              <a:t>سلولهای لانگرهانس اپیدرم </a:t>
            </a:r>
          </a:p>
          <a:p>
            <a:pPr lvl="2"/>
            <a:r>
              <a:rPr lang="fa-IR" dirty="0" smtClean="0"/>
              <a:t>سلولهای دندریتیک نابالغ ایمنی پوستی</a:t>
            </a:r>
          </a:p>
          <a:p>
            <a:pPr lvl="1"/>
            <a:r>
              <a:rPr lang="fa-IR" dirty="0" smtClean="0"/>
              <a:t>سلولهای </a:t>
            </a:r>
            <a:r>
              <a:rPr lang="en-US" dirty="0" smtClean="0"/>
              <a:t>T</a:t>
            </a:r>
            <a:r>
              <a:rPr lang="fa-IR" dirty="0" smtClean="0"/>
              <a:t> داخل اپی تلیالی </a:t>
            </a:r>
          </a:p>
          <a:p>
            <a:pPr lvl="2"/>
            <a:r>
              <a:rPr lang="fa-IR" dirty="0" smtClean="0"/>
              <a:t>دارای گیرنده های </a:t>
            </a:r>
            <a:r>
              <a:rPr lang="en-US" dirty="0" err="1" smtClean="0"/>
              <a:t>γδ</a:t>
            </a:r>
            <a:endParaRPr lang="en-US" dirty="0" smtClean="0"/>
          </a:p>
          <a:p>
            <a:pPr lvl="2"/>
            <a:endParaRPr lang="fa-IR" dirty="0" smtClean="0"/>
          </a:p>
          <a:p>
            <a:pPr algn="r" rtl="1">
              <a:buNone/>
            </a:pPr>
            <a:r>
              <a:rPr lang="fa-IR" b="1" dirty="0" smtClean="0"/>
              <a:t>سلولهای درم</a:t>
            </a:r>
          </a:p>
          <a:p>
            <a:pPr lvl="1"/>
            <a:r>
              <a:rPr lang="fa-IR" dirty="0" smtClean="0"/>
              <a:t>لنفوسیت های </a:t>
            </a:r>
            <a:r>
              <a:rPr lang="en-US" dirty="0" smtClean="0"/>
              <a:t>T</a:t>
            </a:r>
            <a:r>
              <a:rPr lang="fa-IR" dirty="0" smtClean="0"/>
              <a:t> کمکی و کشنده</a:t>
            </a:r>
          </a:p>
          <a:p>
            <a:pPr lvl="1"/>
            <a:r>
              <a:rPr lang="fa-IR" dirty="0" smtClean="0"/>
              <a:t>ماکروفاژها</a:t>
            </a:r>
            <a:endParaRPr lang="en-US" dirty="0" smtClean="0"/>
          </a:p>
          <a:p>
            <a:pPr lvl="1"/>
            <a:r>
              <a:rPr lang="fa-IR" dirty="0" smtClean="0"/>
              <a:t>سلول های دندریتیک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792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/>
              <a:t>              سیستم ایمنی مخاطی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72400" y="5920379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4495800"/>
          </a:xfrm>
        </p:spPr>
        <p:txBody>
          <a:bodyPr/>
          <a:lstStyle/>
          <a:p>
            <a:pPr algn="r" rtl="1">
              <a:buNone/>
            </a:pPr>
            <a:r>
              <a:rPr lang="fa-IR" dirty="0" smtClean="0"/>
              <a:t>لنفوسیت ها در مخاط لوله گوارش در سه ناحیه اصلی قرار دارند: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r>
              <a:rPr lang="fa-IR" dirty="0" smtClean="0"/>
              <a:t>1- لایه اپی تلیال یا پوششی (سلولهای </a:t>
            </a:r>
            <a:r>
              <a:rPr lang="en-US" dirty="0" smtClean="0"/>
              <a:t>T</a:t>
            </a:r>
            <a:r>
              <a:rPr lang="fa-IR" dirty="0" smtClean="0"/>
              <a:t> کشنده)</a:t>
            </a:r>
          </a:p>
          <a:p>
            <a:pPr algn="r" rtl="1">
              <a:buNone/>
            </a:pPr>
            <a:r>
              <a:rPr lang="fa-IR" dirty="0" smtClean="0"/>
              <a:t>2- بصورت پراکنده در سراسر آستر یا </a:t>
            </a:r>
            <a:r>
              <a:rPr lang="en-US" dirty="0" smtClean="0"/>
              <a:t>Lamina </a:t>
            </a:r>
            <a:r>
              <a:rPr lang="en-US" dirty="0" err="1" smtClean="0"/>
              <a:t>Properia</a:t>
            </a:r>
            <a:r>
              <a:rPr lang="fa-IR" dirty="0" smtClean="0"/>
              <a:t>  			( سلولهای </a:t>
            </a:r>
            <a:r>
              <a:rPr lang="en-US" dirty="0" smtClean="0"/>
              <a:t>T</a:t>
            </a:r>
            <a:r>
              <a:rPr lang="fa-IR" dirty="0" smtClean="0"/>
              <a:t> کمکی و </a:t>
            </a:r>
            <a:r>
              <a:rPr lang="en-US" dirty="0" smtClean="0"/>
              <a:t>B</a:t>
            </a:r>
            <a:r>
              <a:rPr lang="fa-IR" dirty="0" smtClean="0"/>
              <a:t> )</a:t>
            </a:r>
          </a:p>
          <a:p>
            <a:pPr algn="r" rtl="1">
              <a:buNone/>
            </a:pPr>
            <a:r>
              <a:rPr lang="fa-IR" dirty="0" smtClean="0"/>
              <a:t>3- توده های سازمان یافته در زیر مخاط به نام </a:t>
            </a:r>
            <a:r>
              <a:rPr lang="en-US" dirty="0" err="1" smtClean="0"/>
              <a:t>Peyer's</a:t>
            </a:r>
            <a:r>
              <a:rPr lang="en-US" dirty="0" smtClean="0"/>
              <a:t> patches</a:t>
            </a:r>
            <a:r>
              <a:rPr lang="fa-I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3942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 rtl="1"/>
            <a:r>
              <a:rPr lang="fa-IR" dirty="0" smtClean="0"/>
              <a:t> سیستم ایمنی مخاطی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72400" y="5877272"/>
            <a:ext cx="533400" cy="244476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fld id="{96ED3A9F-B582-4E8F-9EBC-6BC4A1FD11DE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r="24840"/>
          <a:stretch/>
        </p:blipFill>
        <p:spPr bwMode="auto">
          <a:xfrm>
            <a:off x="0" y="1412776"/>
            <a:ext cx="504056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75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fa-IR" dirty="0" smtClean="0"/>
              <a:t>نوتروفیل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86182" y="1600200"/>
            <a:ext cx="4979866" cy="44958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از لوکوسیت های پلی مورفونوکلئار با قطر15-12میکرون</a:t>
            </a:r>
          </a:p>
          <a:p>
            <a:pPr algn="r" rtl="1"/>
            <a:endParaRPr lang="fa-IR" dirty="0" smtClean="0"/>
          </a:p>
          <a:p>
            <a:pPr algn="r" rtl="1"/>
            <a:r>
              <a:rPr lang="fa-IR" dirty="0" smtClean="0"/>
              <a:t>دارای دو نوع گرانول:</a:t>
            </a:r>
          </a:p>
          <a:p>
            <a:pPr lvl="1" algn="r" rtl="1"/>
            <a:r>
              <a:rPr lang="fa-IR" dirty="0" smtClean="0"/>
              <a:t>اختصاصی: </a:t>
            </a:r>
          </a:p>
          <a:p>
            <a:pPr lvl="2"/>
            <a:r>
              <a:rPr lang="fa-IR" dirty="0" smtClean="0"/>
              <a:t>حاوی آنزیم های لیزوزیم، کلاژناز و الاستاز</a:t>
            </a:r>
          </a:p>
          <a:p>
            <a:pPr lvl="1" algn="r" rtl="1"/>
            <a:r>
              <a:rPr lang="fa-IR" dirty="0" smtClean="0"/>
              <a:t>آزوروفیل: </a:t>
            </a:r>
          </a:p>
          <a:p>
            <a:pPr lvl="2"/>
            <a:r>
              <a:rPr lang="fa-IR" dirty="0" smtClean="0"/>
              <a:t>حاوی آنزیم ها و </a:t>
            </a:r>
            <a:r>
              <a:rPr lang="en-US" dirty="0" smtClean="0"/>
              <a:t> </a:t>
            </a:r>
            <a:r>
              <a:rPr lang="en-US" dirty="0" err="1" smtClean="0"/>
              <a:t>Cathelicidin</a:t>
            </a:r>
            <a:r>
              <a:rPr lang="en-US" dirty="0" smtClean="0"/>
              <a:t> </a:t>
            </a:r>
            <a:r>
              <a:rPr lang="fa-IR" dirty="0" smtClean="0"/>
              <a:t>و </a:t>
            </a:r>
            <a:r>
              <a:rPr lang="en-US" dirty="0" smtClean="0"/>
              <a:t> </a:t>
            </a:r>
            <a:r>
              <a:rPr lang="en-US" dirty="0" err="1" smtClean="0"/>
              <a:t>defencins</a:t>
            </a:r>
            <a:r>
              <a:rPr lang="fa-IR" dirty="0" smtClean="0"/>
              <a:t> </a:t>
            </a:r>
          </a:p>
          <a:p>
            <a:pPr lvl="1" algn="r" rtl="1"/>
            <a:endParaRPr lang="fa-IR" dirty="0" smtClean="0"/>
          </a:p>
          <a:p>
            <a:r>
              <a:rPr lang="fa-IR" dirty="0" smtClean="0"/>
              <a:t>تولید آنها در مغز استخوان، توسط فاکتور رشد </a:t>
            </a:r>
            <a:r>
              <a:rPr lang="en-US" dirty="0" smtClean="0"/>
              <a:t>G-CSF</a:t>
            </a:r>
            <a:r>
              <a:rPr lang="fa-IR" dirty="0" smtClean="0"/>
              <a:t> تحریک می شود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E50B01B-80D9-4CFF-AFBD-AF019A19EF6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4171" t="6891" r="29421" b="26953"/>
          <a:stretch>
            <a:fillRect/>
          </a:stretch>
        </p:blipFill>
        <p:spPr bwMode="auto">
          <a:xfrm>
            <a:off x="214282" y="2143116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sz="2400" dirty="0" smtClean="0"/>
              <a:t>بلوغ ماکروفاژ (</a:t>
            </a:r>
            <a:r>
              <a:rPr lang="fa-IR" sz="2400" dirty="0" err="1" smtClean="0"/>
              <a:t>فاگوسیت‌های</a:t>
            </a:r>
            <a:r>
              <a:rPr lang="fa-IR" sz="2400" dirty="0" smtClean="0"/>
              <a:t> تک هسته ای) و سلول های دندریتیک </a:t>
            </a:r>
            <a:endParaRPr lang="fa-IR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E50B01B-80D9-4CFF-AFBD-AF019A19EF6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3" name="Picture 3" descr="C:\Users\Zagros\Pictures\Picture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2099"/>
            <a:ext cx="7467600" cy="4829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fa-IR" dirty="0" smtClean="0"/>
              <a:t>ماکروفاژها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dirty="0" smtClean="0"/>
              <a:t>سلول اصلی بعد از بلوغ در مغز استخوان وارد خون شده و سپس به بافت ها وارد می شوند.</a:t>
            </a:r>
          </a:p>
          <a:p>
            <a:pPr algn="r" rtl="1"/>
            <a:r>
              <a:rPr lang="fa-IR" sz="2400" dirty="0" smtClean="0"/>
              <a:t>مونوسیت = ماکروفاژی که کاملا تمایز نیافته و هنوز داخل خون است.</a:t>
            </a:r>
          </a:p>
          <a:p>
            <a:pPr algn="r" rtl="1"/>
            <a:r>
              <a:rPr lang="fa-IR" sz="2400" dirty="0" smtClean="0"/>
              <a:t>ماکروفاژ= بعد از ورود مونوسیت به داخل بافتها، آنها را ماکروفاژ </a:t>
            </a:r>
            <a:r>
              <a:rPr lang="fa-IR" dirty="0" err="1" smtClean="0"/>
              <a:t>می‌نامند</a:t>
            </a:r>
            <a:r>
              <a:rPr lang="fa-IR" dirty="0" smtClean="0"/>
              <a:t>.</a:t>
            </a:r>
          </a:p>
          <a:p>
            <a:pPr algn="r" rtl="1">
              <a:buNone/>
            </a:pPr>
            <a:r>
              <a:rPr lang="fa-IR" sz="2600" b="1" dirty="0" smtClean="0"/>
              <a:t>اسامی آنها در بافتهای مختلف:</a:t>
            </a:r>
          </a:p>
          <a:p>
            <a:pPr algn="r" rtl="1">
              <a:buNone/>
            </a:pPr>
            <a:r>
              <a:rPr lang="fa-IR" sz="2600" dirty="0" smtClean="0"/>
              <a:t>	</a:t>
            </a:r>
            <a:r>
              <a:rPr lang="fa-IR" sz="2000" dirty="0" smtClean="0"/>
              <a:t>در سیستم عصبی: میکروگلیا</a:t>
            </a:r>
          </a:p>
          <a:p>
            <a:pPr algn="r" rtl="1">
              <a:buNone/>
            </a:pPr>
            <a:r>
              <a:rPr lang="fa-IR" sz="2000" dirty="0" smtClean="0"/>
              <a:t>	در کبد: سلول کوپفر</a:t>
            </a:r>
          </a:p>
          <a:p>
            <a:pPr algn="r" rtl="1">
              <a:buNone/>
            </a:pPr>
            <a:r>
              <a:rPr lang="fa-IR" sz="2000" dirty="0" smtClean="0"/>
              <a:t>	در آلوئل های تنفسی: ماکروفاژهای آلوئلی</a:t>
            </a:r>
          </a:p>
          <a:p>
            <a:pPr algn="r" rtl="1">
              <a:buNone/>
            </a:pPr>
            <a:r>
              <a:rPr lang="fa-IR" sz="2000" dirty="0" smtClean="0"/>
              <a:t>	در استخوان: استئوکلاست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E50B01B-80D9-4CFF-AFBD-AF019A19EF6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876"/>
            <a:ext cx="4143372" cy="150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مونوسیت فعال شده و ماکروفاژ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98" y="1928802"/>
            <a:ext cx="865905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>
            <a:normAutofit/>
          </a:bodyPr>
          <a:lstStyle/>
          <a:p>
            <a:fld id="{0E50B01B-80D9-4CFF-AFBD-AF019A19EF6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1841</TotalTime>
  <Words>2007</Words>
  <Application>Microsoft Office PowerPoint</Application>
  <PresentationFormat>On-screen Show (4:3)</PresentationFormat>
  <Paragraphs>363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فصل دوم: سلول‌ها و بافت‌های سیستم ایمنی</vt:lpstr>
      <vt:lpstr>محل حضور سلولهای سیستم ایمنی</vt:lpstr>
      <vt:lpstr>Figure 1-3</vt:lpstr>
      <vt:lpstr>تقسیم بندی سلول های ایمنی</vt:lpstr>
      <vt:lpstr>تعداد گلبول های سفید خون </vt:lpstr>
      <vt:lpstr>نوتروفیل ها</vt:lpstr>
      <vt:lpstr>بلوغ ماکروفاژ (فاگوسیت‌های تک هسته ای) و سلول های دندریتیک </vt:lpstr>
      <vt:lpstr>ماکروفاژها</vt:lpstr>
      <vt:lpstr>مونوسیت فعال شده و ماکروفاژ</vt:lpstr>
      <vt:lpstr>عملکردهای اصلی ماکروفاژ</vt:lpstr>
      <vt:lpstr>ماست سل ها</vt:lpstr>
      <vt:lpstr>بازوفیل ها</vt:lpstr>
      <vt:lpstr>ائوزینوفیل ها</vt:lpstr>
      <vt:lpstr>سلولهای دندریتیک</vt:lpstr>
      <vt:lpstr>انواع سلول دندریتیک</vt:lpstr>
      <vt:lpstr>پروتئین های غشایی بعنوان مارکرهای فنوتیپی برای تشخیص لنفوسیت ها</vt:lpstr>
      <vt:lpstr>دو عملکرد اصلی مولکولهایCD </vt:lpstr>
      <vt:lpstr>PowerPoint Presentation</vt:lpstr>
      <vt:lpstr>PowerPoint Presentation</vt:lpstr>
      <vt:lpstr>مسیر بلوغ لنفوسیت های B و T</vt:lpstr>
      <vt:lpstr>PowerPoint Presentation</vt:lpstr>
      <vt:lpstr>PowerPoint Presentation</vt:lpstr>
      <vt:lpstr>PowerPoint Presentation</vt:lpstr>
      <vt:lpstr>سلولهای کشنده طبیعی</vt:lpstr>
      <vt:lpstr>تشخیص سلولهای آلوده یا دچار استرس توسط سلولهای کشنده طبیعی</vt:lpstr>
      <vt:lpstr>عملکردهای سلول های کشنده طبیعی</vt:lpstr>
      <vt:lpstr>عملکرد های سلولهای کشنده طبیعی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اندامها و بافتهای لنفاوی</vt:lpstr>
      <vt:lpstr>مغز استخوان</vt:lpstr>
      <vt:lpstr>خون سازی</vt:lpstr>
      <vt:lpstr>تیموس</vt:lpstr>
      <vt:lpstr>آناتومی غده تیموس</vt:lpstr>
      <vt:lpstr>گره های لنفی وسیستم لنفاوی </vt:lpstr>
      <vt:lpstr>گره لنفی                    </vt:lpstr>
      <vt:lpstr>PowerPoint Presentation</vt:lpstr>
      <vt:lpstr>توزیع لنفوسیت های T در گره لنفی </vt:lpstr>
      <vt:lpstr>توزیع لنفوسیت های T در گره لنفی </vt:lpstr>
      <vt:lpstr>توزیع لنفوسیت های B و T در گره لنفی      </vt:lpstr>
      <vt:lpstr>عوامل کموکینی موثر در توزیع لنفوسیت های T در گره لنفی </vt:lpstr>
      <vt:lpstr>عوامل توزیع لنفوسیت های B در گره لنفی</vt:lpstr>
      <vt:lpstr>طحال</vt:lpstr>
      <vt:lpstr>طحال</vt:lpstr>
      <vt:lpstr> ساختارپالپ سفید</vt:lpstr>
      <vt:lpstr>ساختار پالپ سفید طحال </vt:lpstr>
      <vt:lpstr>سیستم ایمنی پوستی</vt:lpstr>
      <vt:lpstr>سیستم ایمنی پوستی   </vt:lpstr>
      <vt:lpstr>              سیستم ایمنی مخاطی</vt:lpstr>
      <vt:lpstr> سیستم ایمنی مخاطی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Shamseddin Ahmadi</dc:creator>
  <cp:lastModifiedBy>Dr Ahmadi</cp:lastModifiedBy>
  <cp:revision>91</cp:revision>
  <dcterms:created xsi:type="dcterms:W3CDTF">2009-02-20T13:59:56Z</dcterms:created>
  <dcterms:modified xsi:type="dcterms:W3CDTF">2018-03-05T19:14:37Z</dcterms:modified>
</cp:coreProperties>
</file>