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98" r:id="rId3"/>
    <p:sldId id="288" r:id="rId4"/>
    <p:sldId id="289" r:id="rId5"/>
    <p:sldId id="342" r:id="rId6"/>
    <p:sldId id="343" r:id="rId7"/>
    <p:sldId id="341" r:id="rId8"/>
    <p:sldId id="295" r:id="rId9"/>
    <p:sldId id="299" r:id="rId10"/>
    <p:sldId id="306" r:id="rId11"/>
    <p:sldId id="344" r:id="rId12"/>
    <p:sldId id="345" r:id="rId13"/>
    <p:sldId id="356" r:id="rId14"/>
    <p:sldId id="357" r:id="rId15"/>
    <p:sldId id="361" r:id="rId16"/>
    <p:sldId id="362" r:id="rId17"/>
    <p:sldId id="359" r:id="rId18"/>
    <p:sldId id="363" r:id="rId19"/>
    <p:sldId id="364" r:id="rId20"/>
    <p:sldId id="365" r:id="rId21"/>
    <p:sldId id="323" r:id="rId22"/>
    <p:sldId id="366" r:id="rId23"/>
    <p:sldId id="346" r:id="rId24"/>
    <p:sldId id="348" r:id="rId25"/>
    <p:sldId id="349" r:id="rId26"/>
    <p:sldId id="350" r:id="rId27"/>
    <p:sldId id="351" r:id="rId28"/>
    <p:sldId id="352" r:id="rId29"/>
    <p:sldId id="353" r:id="rId30"/>
    <p:sldId id="354" r:id="rId31"/>
    <p:sldId id="355" r:id="rId32"/>
    <p:sldId id="358" r:id="rId33"/>
    <p:sldId id="367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560" autoAdjust="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5E182-517C-49F8-A805-9538D9D3AEC1}" type="datetimeFigureOut">
              <a:rPr lang="en-CA" smtClean="0"/>
              <a:t>12/04/2017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901F8-E3F6-497D-801D-18C9BDD48CA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7926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0901F8-E3F6-497D-801D-18C9BDD48CAD}" type="slidenum">
              <a:rPr lang="en-CA" smtClean="0"/>
              <a:t>23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34521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0901F8-E3F6-497D-801D-18C9BDD48CAD}" type="slidenum">
              <a:rPr lang="en-CA" smtClean="0"/>
              <a:t>27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34521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0901F8-E3F6-497D-801D-18C9BDD48CAD}" type="slidenum">
              <a:rPr lang="en-CA" smtClean="0"/>
              <a:t>31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34521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1DE-C2C7-458E-BD67-BFCDE36627B9}" type="datetime1">
              <a:rPr lang="en-CA" smtClean="0"/>
              <a:t>12/04/2017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7010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AB24B-2B97-4E61-9D65-4200B2AB022A}" type="datetime1">
              <a:rPr lang="en-CA" smtClean="0"/>
              <a:t>12/04/2017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31328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42FD4-7D39-4650-A2EB-570FD8286FA3}" type="datetime1">
              <a:rPr lang="en-CA" smtClean="0"/>
              <a:t>12/04/2017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4834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059B-E9B5-4BAA-9AF2-E7536ED79353}" type="datetime1">
              <a:rPr lang="en-CA" smtClean="0"/>
              <a:t>12/04/2017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3800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33AB5-B8DC-44C1-A506-041B49094755}" type="datetime1">
              <a:rPr lang="en-CA" smtClean="0"/>
              <a:t>12/04/2017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6595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E46F-8253-49F3-8628-3C68B8CDC7E2}" type="datetime1">
              <a:rPr lang="en-CA" smtClean="0"/>
              <a:t>12/04/2017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3971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31231-DBC6-4EF0-9174-C9A93FBE1AB7}" type="datetime1">
              <a:rPr lang="en-CA" smtClean="0"/>
              <a:t>12/04/2017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9508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F0C07-3AFE-457B-B42A-2E854D196670}" type="datetime1">
              <a:rPr lang="en-CA" smtClean="0"/>
              <a:t>12/04/2017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0779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4687E-E6D6-4705-BB41-EC1F94F37A98}" type="datetime1">
              <a:rPr lang="en-CA" smtClean="0"/>
              <a:t>12/04/2017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6949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CFF7E-470E-4B83-9EC7-F4D5BFD58C09}" type="datetime1">
              <a:rPr lang="en-CA" smtClean="0"/>
              <a:t>12/04/2017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794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9744F-E363-4C18-A5C5-FCD08A01FD8F}" type="datetime1">
              <a:rPr lang="en-CA" smtClean="0"/>
              <a:t>12/04/2017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7682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BE40A-6E95-41DA-824B-A4B4F9B54AB3}" type="datetime1">
              <a:rPr lang="en-CA" smtClean="0"/>
              <a:t>12/04/2017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715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589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a-IR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>کنترل تطبیقی</a:t>
            </a:r>
            <a:r>
              <a:rPr lang="en-US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/>
            </a:r>
            <a:br>
              <a:rPr lang="en-US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en-US" sz="18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/>
            </a:r>
            <a:br>
              <a:rPr lang="en-US" sz="18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fa-IR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رگلاتورهای خودتنظیم (بخش اول)</a:t>
            </a:r>
            <a:br>
              <a:rPr lang="fa-IR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en-US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Self Tuning Regulator (Part I)</a:t>
            </a:r>
            <a:endParaRPr lang="en-CA" sz="5400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/>
          <a:p>
            <a:pPr rtl="1"/>
            <a:r>
              <a:rPr lang="fa-IR" b="1" dirty="0" smtClean="0">
                <a:latin typeface="Nazanin" panose="00000700000000000000" pitchFamily="2" charset="-78"/>
                <a:cs typeface="B Nazanin" panose="00000400000000000000" pitchFamily="2" charset="-78"/>
              </a:rPr>
              <a:t>یزدان باتمانی</a:t>
            </a:r>
          </a:p>
          <a:p>
            <a:pPr rtl="1"/>
            <a:r>
              <a:rPr lang="fa-IR" b="1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دانشگاه کردستان</a:t>
            </a:r>
            <a:endParaRPr lang="en-CA" b="1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295400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806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579437"/>
                <a:ext cx="8077200" cy="5745163"/>
              </a:xfrm>
            </p:spPr>
            <p:txBody>
              <a:bodyPr>
                <a:normAutofit fontScale="92500"/>
              </a:bodyPr>
              <a:lstStyle/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𝐵𝑇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𝐴𝑅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𝐵𝑆</m:t>
                          </m:r>
                        </m:den>
                      </m:f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>
                    <a:cs typeface="B Nazanin" panose="00000400000000000000" pitchFamily="2" charset="-78"/>
                  </a:rPr>
                  <a:t>فعلاً هدف اول</a:t>
                </a:r>
                <a:r>
                  <a:rPr lang="fa-IR" dirty="0" smtClean="0">
                    <a:cs typeface="B Nazanin" panose="00000400000000000000" pitchFamily="2" charset="-78"/>
                  </a:rPr>
                  <a:t>:</a:t>
                </a:r>
                <a:r>
                  <a:rPr lang="fa-IR" dirty="0">
                    <a:cs typeface="B Nazanin" panose="00000400000000000000" pitchFamily="2" charset="-78"/>
                  </a:rPr>
                  <a:t> </a:t>
                </a:r>
                <a:r>
                  <a:rPr lang="fa-IR" dirty="0" smtClean="0">
                    <a:cs typeface="B Nazanin" panose="00000400000000000000" pitchFamily="2" charset="-78"/>
                  </a:rPr>
                  <a:t>تعیین چندجمله ایهای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cs typeface="B Nazanin" panose="00000400000000000000" pitchFamily="2" charset="-78"/>
                      </a:rPr>
                      <m:t>𝑅</m:t>
                    </m:r>
                  </m:oMath>
                </a14:m>
                <a:r>
                  <a:rPr lang="fa-IR" dirty="0" smtClean="0">
                    <a:cs typeface="B Nazanin" panose="00000400000000000000" pitchFamily="2" charset="-78"/>
                  </a:rPr>
                  <a:t> و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cs typeface="B Nazanin" panose="00000400000000000000" pitchFamily="2" charset="-78"/>
                      </a:rPr>
                      <m:t>𝑆</m:t>
                    </m:r>
                  </m:oMath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𝐴𝑅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𝐵𝑆</m:t>
                      </m:r>
                    </m:oMath>
                  </m:oMathPara>
                </a14:m>
                <a:endParaRPr lang="en-US" dirty="0" smtClean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معادله فوق معروف است به معادله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Diophantine</a:t>
                </a:r>
                <a:endParaRPr lang="fa-IR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rtl="1"/>
                <a:r>
                  <a:rPr lang="fa-I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B Nazanin" panose="00000400000000000000" pitchFamily="2" charset="-78"/>
                  </a:rPr>
                  <a:t>قضیه:</a:t>
                </a: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یک معادله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Diophantine</a:t>
                </a:r>
                <a:r>
                  <a:rPr lang="fa-IR" sz="24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</a:t>
                </a: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دارای جواب است اگر چندجمله ایهای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cs typeface="B Nazanin" panose="00000400000000000000" pitchFamily="2" charset="-78"/>
                      </a:rPr>
                      <m:t>𝐴</m:t>
                    </m:r>
                  </m:oMath>
                </a14:m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و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cs typeface="B Nazanin" panose="00000400000000000000" pitchFamily="2" charset="-78"/>
                      </a:rPr>
                      <m:t>𝐵</m:t>
                    </m:r>
                  </m:oMath>
                </a14:m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نسبت به هم اول باشند. </a:t>
                </a:r>
              </a:p>
              <a:p>
                <a:pPr algn="just" rtl="1"/>
                <a:r>
                  <a:rPr lang="fa-I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B Nazanin" panose="00000400000000000000" pitchFamily="2" charset="-78"/>
                  </a:rPr>
                  <a:t>قضیه:</a:t>
                </a: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اگر زوج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fa-IR" sz="260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accPr>
                      <m:e>
                        <m:r>
                          <a:rPr lang="en-US" sz="2600" b="0" i="1" smtClean="0">
                            <a:latin typeface="Cambria Math"/>
                            <a:cs typeface="B Nazanin" panose="00000400000000000000" pitchFamily="2" charset="-78"/>
                          </a:rPr>
                          <m:t>𝑅</m:t>
                        </m:r>
                      </m:e>
                    </m:acc>
                  </m:oMath>
                </a14:m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و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fa-IR" sz="2600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accPr>
                      <m:e>
                        <m:r>
                          <a:rPr lang="en-US" sz="2600" b="0" i="1" smtClean="0">
                            <a:latin typeface="Cambria Math"/>
                            <a:cs typeface="B Nazanin" panose="00000400000000000000" pitchFamily="2" charset="-78"/>
                          </a:rPr>
                          <m:t>𝑆</m:t>
                        </m:r>
                      </m:e>
                    </m:acc>
                  </m:oMath>
                </a14:m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جواب معادله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Diophantine</a:t>
                </a:r>
                <a:r>
                  <a:rPr lang="fa-IR" sz="24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</a:t>
                </a: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فوق باشند، آنگاه زوج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𝑅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acc>
                        <m:accPr>
                          <m:chr m:val="̃"/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𝑅</m:t>
                          </m:r>
                        </m:e>
                      </m:acc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𝑄𝐵</m:t>
                      </m:r>
                    </m:oMath>
                  </m:oMathPara>
                </a14:m>
                <a:endParaRPr lang="en-US" b="0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cs typeface="B Nazanin" panose="00000400000000000000" pitchFamily="2" charset="-78"/>
                        </a:rPr>
                        <m:t>𝑆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acc>
                        <m:accPr>
                          <m:chr m:val="̃"/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𝑆</m:t>
                          </m:r>
                        </m:e>
                      </m:acc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−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𝑄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𝐴</m:t>
                      </m:r>
                    </m:oMath>
                  </m:oMathPara>
                </a14:m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نیز برای هر چندجمله ای دلخواه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cs typeface="B Nazanin" panose="00000400000000000000" pitchFamily="2" charset="-78"/>
                      </a:rPr>
                      <m:t>𝑄</m:t>
                    </m:r>
                  </m:oMath>
                </a14:m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، جواب معادله فوق هستند.</a:t>
                </a:r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  <a:hlinkClick r:id="rId2" action="ppaction://hlinksldjump"/>
                  </a:rPr>
                  <a:t>حل معادله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  <a:hlinkClick r:id="rId2" action="ppaction://hlinksldjump"/>
                  </a:rPr>
                  <a:t>Diophantine</a:t>
                </a:r>
                <a:r>
                  <a:rPr lang="fa-IR" sz="2400" dirty="0">
                    <a:latin typeface="Times New Roman" panose="02020603050405020304" pitchFamily="18" charset="0"/>
                    <a:cs typeface="B Nazanin" panose="00000400000000000000" pitchFamily="2" charset="-78"/>
                    <a:hlinkClick r:id="rId2" action="ppaction://hlinksldjump"/>
                  </a:rPr>
                  <a:t> </a:t>
                </a:r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579437"/>
                <a:ext cx="8077200" cy="5745163"/>
              </a:xfrm>
              <a:blipFill rotWithShape="1">
                <a:blip r:embed="rId3"/>
                <a:stretch>
                  <a:fillRect l="-2340" r="-135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10</a:t>
            </a:fld>
            <a:endParaRPr lang="en-CA"/>
          </a:p>
        </p:txBody>
      </p:sp>
      <p:sp>
        <p:nvSpPr>
          <p:cNvPr id="2" name="Oval 1"/>
          <p:cNvSpPr/>
          <p:nvPr/>
        </p:nvSpPr>
        <p:spPr>
          <a:xfrm>
            <a:off x="3505200" y="1828800"/>
            <a:ext cx="6096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/>
          <p:cNvSpPr txBox="1"/>
          <p:nvPr/>
        </p:nvSpPr>
        <p:spPr>
          <a:xfrm>
            <a:off x="1066800" y="1600200"/>
            <a:ext cx="1981200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cs typeface="B Nazanin" panose="00000400000000000000" pitchFamily="2" charset="-78"/>
              </a:rPr>
              <a:t>محل مطلوب قطبهای حلقه بسته</a:t>
            </a:r>
            <a:endParaRPr lang="en-CA" dirty="0">
              <a:cs typeface="B Nazanin" panose="00000400000000000000" pitchFamily="2" charset="-78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048000" y="1905000"/>
            <a:ext cx="5334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662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rtl="1"/>
                <a:r>
                  <a:rPr lang="fa-IR" dirty="0" smtClean="0">
                    <a:cs typeface="B Nazanin" panose="00000400000000000000" pitchFamily="2" charset="-78"/>
                  </a:rPr>
                  <a:t>رسیدن به هدف دوم</a:t>
                </a:r>
                <a:r>
                  <a:rPr lang="fa-IR" dirty="0">
                    <a:cs typeface="B Nazanin" panose="00000400000000000000" pitchFamily="2" charset="-78"/>
                  </a:rPr>
                  <a:t> </a:t>
                </a:r>
                <a:r>
                  <a:rPr lang="fa-IR" dirty="0" smtClean="0">
                    <a:cs typeface="B Nazanin" panose="00000400000000000000" pitchFamily="2" charset="-78"/>
                  </a:rPr>
                  <a:t>و یافتن چندجمله ای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/>
                        <a:cs typeface="B Nazanin" panose="00000400000000000000" pitchFamily="2" charset="-78"/>
                      </a:rPr>
                      <m:t>𝑇</m:t>
                    </m:r>
                  </m:oMath>
                </a14:m>
                <a:endParaRPr lang="en-CA" dirty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71600"/>
                <a:ext cx="8229600" cy="4754563"/>
              </a:xfrm>
            </p:spPr>
            <p:txBody>
              <a:bodyPr>
                <a:normAutofit lnSpcReduction="10000"/>
              </a:bodyPr>
              <a:lstStyle/>
              <a:p>
                <a:pPr algn="r" rtl="1"/>
                <a:r>
                  <a:rPr lang="fa-IR" sz="2800" dirty="0" smtClean="0">
                    <a:cs typeface="B Nazanin" panose="00000400000000000000" pitchFamily="2" charset="-78"/>
                  </a:rPr>
                  <a:t>مطلوبست ارتباط خروجی سیستم حلقه بسته و ورودی مرجع به صورت:</a:t>
                </a:r>
              </a:p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fa-IR" sz="2800" dirty="0" smtClean="0">
                  <a:cs typeface="B Nazanin" panose="00000400000000000000" pitchFamily="2" charset="-78"/>
                </a:endParaRPr>
              </a:p>
              <a:p>
                <a:pPr algn="r" rtl="1"/>
                <a:r>
                  <a:rPr lang="fa-IR" sz="2800" dirty="0" smtClean="0">
                    <a:cs typeface="B Nazanin" panose="00000400000000000000" pitchFamily="2" charset="-78"/>
                  </a:rPr>
                  <a:t>عوامل دخیل در دستیابی به هدف فوق ؟؟؟</a:t>
                </a:r>
              </a:p>
              <a:p>
                <a:pPr algn="r" rtl="1"/>
                <a:r>
                  <a:rPr lang="fa-IR" sz="2800" dirty="0" smtClean="0">
                    <a:cs typeface="B Nazanin" panose="00000400000000000000" pitchFamily="2" charset="-78"/>
                  </a:rPr>
                  <a:t>داریم: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/>
                              <a:cs typeface="B Nazanin" panose="00000400000000000000" pitchFamily="2" charset="-78"/>
                            </a:rPr>
                            <m:t>𝐵𝑇</m:t>
                          </m:r>
                        </m:num>
                        <m:den>
                          <m:r>
                            <a:rPr lang="en-US" sz="2800" i="1">
                              <a:latin typeface="Cambria Math"/>
                              <a:cs typeface="B Nazanin" panose="00000400000000000000" pitchFamily="2" charset="-78"/>
                            </a:rPr>
                            <m:t>𝐴𝑅</m:t>
                          </m:r>
                          <m:r>
                            <a:rPr lang="en-US" sz="2800" i="1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r>
                            <a:rPr lang="en-US" sz="2800" i="1">
                              <a:latin typeface="Cambria Math"/>
                              <a:cs typeface="B Nazanin" panose="00000400000000000000" pitchFamily="2" charset="-78"/>
                            </a:rPr>
                            <m:t>𝐵𝑆</m:t>
                          </m:r>
                        </m:den>
                      </m:f>
                      <m:r>
                        <a:rPr lang="fa-IR" sz="2800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fa-IR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</m:sSub>
                        </m:den>
                      </m:f>
                      <m:r>
                        <a:rPr lang="fa-IR" sz="2800" b="0" i="1" smtClean="0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→</m:t>
                      </m:r>
                      <m:f>
                        <m:fPr>
                          <m:ctrlPr>
                            <a:rPr lang="en-US" sz="28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/>
                              <a:cs typeface="B Nazanin" panose="00000400000000000000" pitchFamily="2" charset="-78"/>
                            </a:rPr>
                            <m:t>𝐵𝑇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r>
                        <a:rPr lang="fa-IR" sz="2800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fa-IR" sz="28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fa-IR" sz="2800" dirty="0">
                  <a:cs typeface="B Nazanin" panose="00000400000000000000" pitchFamily="2" charset="-78"/>
                </a:endParaRPr>
              </a:p>
              <a:p>
                <a:pPr algn="r" rtl="1"/>
                <a:r>
                  <a:rPr lang="fa-IR" sz="2800" dirty="0" smtClean="0">
                    <a:cs typeface="B Nazanin" panose="00000400000000000000" pitchFamily="2" charset="-78"/>
                  </a:rPr>
                  <a:t>حذف صفرهای سیستم با قطبهای حلقه بسته به منظور؟ </a:t>
                </a:r>
              </a:p>
              <a:p>
                <a:pPr algn="r" rtl="1"/>
                <a:r>
                  <a:rPr lang="fa-IR" sz="2800" dirty="0" smtClean="0">
                    <a:cs typeface="B Nazanin" panose="00000400000000000000" pitchFamily="2" charset="-78"/>
                  </a:rPr>
                  <a:t>حذف کدام صفرها؟</a:t>
                </a:r>
              </a:p>
              <a:p>
                <a:pPr algn="r" rtl="1"/>
                <a:r>
                  <a:rPr lang="fa-IR" sz="2800" dirty="0" smtClean="0">
                    <a:cs typeface="B Nazanin" panose="00000400000000000000" pitchFamily="2" charset="-78"/>
                  </a:rPr>
                  <a:t>بازنویسی چندجمله ای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cs typeface="B Nazanin" panose="00000400000000000000" pitchFamily="2" charset="-78"/>
                      </a:rPr>
                      <m:t>𝐵</m:t>
                    </m:r>
                  </m:oMath>
                </a14:m>
                <a:r>
                  <a:rPr lang="fa-IR" sz="2800" dirty="0" smtClean="0">
                    <a:cs typeface="B Nazanin" panose="00000400000000000000" pitchFamily="2" charset="-78"/>
                  </a:rPr>
                  <a:t> به صورت زیر</a:t>
                </a:r>
              </a:p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cs typeface="B Nazanin" panose="00000400000000000000" pitchFamily="2" charset="-78"/>
                        </a:rPr>
                        <m:t>𝐵</m:t>
                      </m:r>
                      <m:r>
                        <a:rPr lang="en-US" sz="2800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  </m:t>
                          </m:r>
                        </m:sup>
                      </m:sSup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CA" sz="2800" dirty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71600"/>
                <a:ext cx="8229600" cy="4754563"/>
              </a:xfrm>
              <a:blipFill rotWithShape="1">
                <a:blip r:embed="rId3"/>
                <a:stretch>
                  <a:fillRect l="-370" t="-2692" r="-140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11</a:t>
            </a:fld>
            <a:endParaRPr lang="en-CA"/>
          </a:p>
        </p:txBody>
      </p:sp>
      <p:sp>
        <p:nvSpPr>
          <p:cNvPr id="5" name="Oval 4"/>
          <p:cNvSpPr/>
          <p:nvPr/>
        </p:nvSpPr>
        <p:spPr>
          <a:xfrm>
            <a:off x="4343400" y="5410200"/>
            <a:ext cx="5334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876800" y="5802868"/>
            <a:ext cx="685800" cy="1407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562600" y="5802868"/>
            <a:ext cx="1752600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fa-IR" dirty="0" smtClean="0">
                <a:cs typeface="B Nazanin" panose="00000400000000000000" pitchFamily="2" charset="-78"/>
              </a:rPr>
              <a:t>چندجمله ای </a:t>
            </a:r>
            <a:r>
              <a:rPr lang="en-US" dirty="0" err="1" smtClean="0">
                <a:cs typeface="B Nazanin" panose="00000400000000000000" pitchFamily="2" charset="-78"/>
              </a:rPr>
              <a:t>monic</a:t>
            </a:r>
            <a:endParaRPr lang="en-CA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89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579437"/>
                <a:ext cx="8077200" cy="57451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چند رابطه؟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Sup>
                        <m:sSub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′</m:t>
                          </m:r>
                        </m:sup>
                      </m:sSubSup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b="0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𝐴𝑅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𝐵𝑆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→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𝐴𝑅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</m:sup>
                      </m:sSup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𝑆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</m:sup>
                      </m:sSup>
                      <m:r>
                        <a:rPr lang="en-US" i="1" smtClean="0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→</m:t>
                      </m:r>
                    </m:oMath>
                  </m:oMathPara>
                </a14:m>
                <a:endParaRPr lang="en-US" i="1" dirty="0" smtClean="0">
                  <a:latin typeface="Cambria Math"/>
                  <a:ea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𝑅</m:t>
                      </m:r>
                      <m:r>
                        <a:rPr lang="en-US" b="0" i="1" smtClean="0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𝑅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معادله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Diophantine</a:t>
                </a:r>
                <a:r>
                  <a:rPr lang="fa-IR" sz="24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</a:t>
                </a: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کاهش یافته</a:t>
                </a:r>
                <a:endParaRPr lang="en-US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endParaRPr lang="fa-IR" sz="300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𝐴</m:t>
                      </m:r>
                      <m:sSup>
                        <m:sSupPr>
                          <m:ctrlPr>
                            <a:rPr lang="fa-IR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𝑅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′</m:t>
                          </m:r>
                        </m:sup>
                      </m:sSup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</m:sup>
                      </m:sSup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𝑆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محاسبه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cs typeface="B Nazanin" panose="00000400000000000000" pitchFamily="2" charset="-78"/>
                      </a:rPr>
                      <m:t>𝑇</m:t>
                    </m:r>
                  </m:oMath>
                </a14:m>
                <a:endParaRPr lang="en-US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𝐵𝑇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r>
                        <a:rPr lang="fa-IR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fa-IR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</m:sSub>
                        </m:den>
                      </m:f>
                      <m:r>
                        <a:rPr lang="en-US" i="1" smtClean="0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→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+</m:t>
                              </m:r>
                            </m:sup>
                          </m:sSup>
                        </m:den>
                      </m:f>
                      <m:r>
                        <a:rPr lang="fa-IR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fa-IR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′</m:t>
                              </m:r>
                            </m:sup>
                          </m:sSubSup>
                          <m:sSup>
                            <m:sSup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</m:sSub>
                        </m:den>
                      </m:f>
                      <m:r>
                        <a:rPr lang="en-US" i="1" smtClean="0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→</m:t>
                      </m:r>
                    </m:oMath>
                  </m:oMathPara>
                </a14:m>
                <a:endParaRPr lang="en-US" dirty="0" smtClean="0">
                  <a:latin typeface="Times New Roman" panose="02020603050405020304" pitchFamily="18" charset="0"/>
                  <a:ea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:endParaRPr lang="en-US" sz="1800" b="0" i="1" dirty="0" smtClean="0">
                  <a:latin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𝑇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Sup>
                        <m:sSub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′</m:t>
                          </m:r>
                        </m:sup>
                      </m:sSubSup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579437"/>
                <a:ext cx="8077200" cy="5745163"/>
              </a:xfrm>
              <a:blipFill rotWithShape="1">
                <a:blip r:embed="rId2"/>
                <a:stretch>
                  <a:fillRect t="-1697" r="-143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12</a:t>
            </a:fld>
            <a:endParaRPr lang="en-CA"/>
          </a:p>
        </p:txBody>
      </p:sp>
      <p:sp>
        <p:nvSpPr>
          <p:cNvPr id="6" name="Rectangle 5"/>
          <p:cNvSpPr/>
          <p:nvPr/>
        </p:nvSpPr>
        <p:spPr>
          <a:xfrm>
            <a:off x="3124200" y="3276600"/>
            <a:ext cx="3048000" cy="533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noFill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33800" y="5410200"/>
            <a:ext cx="1828800" cy="609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18029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علیت کنترلگر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</p:spPr>
            <p:txBody>
              <a:bodyPr>
                <a:normAutofit lnSpcReduction="10000"/>
              </a:bodyPr>
              <a:lstStyle/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سوال: جواب معادله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Diophantine</a:t>
                </a:r>
                <a:r>
                  <a:rPr lang="fa-IR" sz="24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</a:t>
                </a: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یکتا نیست. لذا تنها یک کنترلگر نخواهیم داشت. آیا تمام جوابها قابل قبولند؟ آیا مناسب ترینی وجود دارد؟ </a:t>
                </a: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شرایط لازم برای علی بودن کنترلگر بدست آمده: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 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𝑆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≤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deg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𝑅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0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e>
                          </m:d>
                          <m:r>
                            <a:rPr lang="en-US" b="0" i="0" smtClean="0">
                              <a:latin typeface="Cambria Math"/>
                              <a:cs typeface="B Nazanin" panose="00000400000000000000" pitchFamily="2" charset="-78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𝑇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≤</m:t>
                          </m:r>
                          <m:func>
                            <m:funcPr>
                              <m:ctrlPr>
                                <a:rPr lang="en-US" i="1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deg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𝑅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fa-IR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تبدیل این شرایط به شرط بر روی پارامترهای طراحی یعنی شرط روی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n-US" b="0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n-US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n-CA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  <a:blipFill rotWithShape="1">
                <a:blip r:embed="rId2"/>
                <a:stretch>
                  <a:fillRect l="-2642" t="-2830" r="-143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5834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228600" y="457200"/>
                <a:ext cx="8763000" cy="566896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  <a:cs typeface="B Nazanin" panose="00000400000000000000" pitchFamily="2" charset="-78"/>
                        </a:rPr>
                        <m:t>𝑆</m:t>
                      </m:r>
                      <m:r>
                        <a:rPr lang="en-US" sz="2200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acc>
                        <m:accPr>
                          <m:chr m:val="̃"/>
                          <m:ctrlPr>
                            <a:rPr lang="en-US" sz="22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accPr>
                        <m:e>
                          <m:r>
                            <a:rPr lang="en-US" sz="22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𝑆</m:t>
                          </m:r>
                        </m:e>
                      </m:acc>
                      <m:r>
                        <a:rPr lang="en-US" sz="2200" i="1">
                          <a:latin typeface="Cambria Math"/>
                          <a:cs typeface="B Nazanin" panose="00000400000000000000" pitchFamily="2" charset="-78"/>
                        </a:rPr>
                        <m:t>−</m:t>
                      </m:r>
                      <m:r>
                        <a:rPr lang="en-US" sz="2200" i="1">
                          <a:latin typeface="Cambria Math"/>
                          <a:cs typeface="B Nazanin" panose="00000400000000000000" pitchFamily="2" charset="-78"/>
                        </a:rPr>
                        <m:t>𝑄𝐴</m:t>
                      </m:r>
                      <m:r>
                        <a:rPr lang="en-US" sz="2200" i="1" smtClean="0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→∃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𝑄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:</m:t>
                      </m:r>
                      <m:func>
                        <m:funcPr>
                          <m:ctrlPr>
                            <a:rPr lang="en-US" sz="2200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𝑆</m:t>
                              </m:r>
                            </m:e>
                          </m:d>
                          <m:r>
                            <a:rPr lang="en-US" sz="2200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&lt;</m:t>
                          </m:r>
                          <m:func>
                            <m:funcPr>
                              <m:ctrlPr>
                                <a:rPr lang="en-US" sz="2200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200" b="0" i="0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deg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200" b="0" i="1" smtClean="0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b="0" i="1" smtClean="0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𝐴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200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=</m:t>
                          </m:r>
                          <m:r>
                            <a:rPr lang="en-US" sz="2200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𝑛</m:t>
                          </m:r>
                        </m:e>
                      </m:func>
                      <m:groupChr>
                        <m:groupChrPr>
                          <m:chr m:val="→"/>
                          <m:vertJc m:val="bot"/>
                          <m:ctrlPr>
                            <a:rPr lang="en-US" sz="2200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200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  <m:r>
                            <a:rPr lang="en-US" sz="2200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𝑖𝑛𝑖𝑚𝑢𝑚</m:t>
                          </m:r>
                          <m:r>
                            <m:rPr>
                              <m:brk m:alnAt="2"/>
                            </m:rPr>
                            <a:rPr lang="en-US" sz="2200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m:rPr>
                              <m:brk m:alnAt="2"/>
                            </m:rPr>
                            <a:rPr lang="en-US" sz="2200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  <m:r>
                            <a:rPr lang="en-US" sz="2200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𝑒𝑔𝑟𝑒𝑒</m:t>
                          </m:r>
                          <m:r>
                            <m:rPr>
                              <m:brk m:alnAt="2"/>
                            </m:rPr>
                            <a:rPr lang="en-US" sz="2200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 </m:t>
                          </m:r>
                          <m:r>
                            <m:rPr>
                              <m:brk m:alnAt="2"/>
                            </m:rPr>
                            <a:rPr lang="en-US" sz="2200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  <m:r>
                            <a:rPr lang="en-US" sz="2200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𝑜𝑙𝑢𝑡𝑖𝑜𝑛</m:t>
                          </m:r>
                        </m:e>
                      </m:groupChr>
                    </m:oMath>
                  </m:oMathPara>
                </a14:m>
                <a:endParaRPr lang="en-US" sz="2200" b="0" dirty="0" smtClean="0">
                  <a:latin typeface="Times New Roman" panose="02020603050405020304" pitchFamily="18" charset="0"/>
                  <a:ea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  <m:t>𝑆</m:t>
                              </m:r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=</m:t>
                      </m:r>
                      <m:func>
                        <m:funcPr>
                          <m:ctrlPr>
                            <a:rPr lang="en-US" sz="22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sz="22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−</m:t>
                      </m:r>
                      <m:r>
                        <a:rPr lang="en-US" sz="2200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1</m:t>
                      </m:r>
                      <m:r>
                        <a:rPr lang="en-US" sz="2200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𝑛</m:t>
                      </m:r>
                      <m:r>
                        <a:rPr lang="en-US" sz="2200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−</m:t>
                      </m:r>
                      <m:r>
                        <a:rPr lang="en-US" sz="2200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1</m:t>
                      </m:r>
                    </m:oMath>
                  </m:oMathPara>
                </a14:m>
                <a:endParaRPr lang="fa-IR" sz="2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sz="22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از طرفی: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}"/>
                          <m:ctrlPr>
                            <a:rPr lang="en-US" sz="220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eqArrPr>
                            <m:e>
                              <m:func>
                                <m:funcPr>
                                  <m:ctrlPr>
                                    <a:rPr lang="en-US" sz="22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20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deg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200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𝐴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𝑐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  <m:func>
                                <m:funcPr>
                                  <m:ctrlPr>
                                    <a:rPr lang="en-US" sz="22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22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=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20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deg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200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𝐴𝑅</m:t>
                                      </m:r>
                                      <m:r>
                                        <a:rPr lang="en-US" sz="2200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+</m:t>
                                      </m:r>
                                      <m:r>
                                        <a:rPr lang="en-US" sz="2200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𝐵𝑆</m:t>
                                      </m:r>
                                    </m:e>
                                  </m:d>
                                  <m:r>
                                    <a:rPr lang="en-US" sz="22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=</m:t>
                                  </m:r>
                                  <m:func>
                                    <m:funcPr>
                                      <m:ctrlPr>
                                        <a:rPr lang="en-US" sz="2200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20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deg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2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2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𝐴𝑅</m:t>
                                          </m:r>
                                        </m:e>
                                      </m:d>
                                    </m:e>
                                  </m:func>
                                  <m:r>
                                    <a:rPr lang="en-US" sz="22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=</m:t>
                                  </m:r>
                                  <m:func>
                                    <m:funcPr>
                                      <m:ctrlPr>
                                        <a:rPr lang="en-US" sz="2200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20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deg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2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2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𝐴</m:t>
                                          </m:r>
                                        </m:e>
                                      </m:d>
                                    </m:e>
                                  </m:func>
                                  <m:r>
                                    <a:rPr lang="en-US" sz="22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sz="2200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20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deg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2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2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𝑅</m:t>
                                          </m:r>
                                        </m:e>
                                      </m:d>
                                    </m:e>
                                  </m:func>
                                </m:e>
                              </m:func>
                              <m:r>
                                <m:rPr>
                                  <m:nor/>
                                </m:rPr>
                                <a:rPr lang="en-US" sz="2200" dirty="0">
                                  <a:latin typeface="Times New Roman" panose="02020603050405020304" pitchFamily="18" charset="0"/>
                                  <a:cs typeface="B Nazanin" panose="00000400000000000000" pitchFamily="2" charset="-78"/>
                                </a:rPr>
                                <m:t> </m:t>
                              </m:r>
                            </m:e>
                            <m:e>
                              <m:func>
                                <m:funcPr>
                                  <m:ctrlPr>
                                    <a:rPr lang="en-US" sz="22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funcPr>
                                <m:fName>
                                  <m:d>
                                    <m:dPr>
                                      <m:ctrlPr>
                                        <a:rPr lang="en-US" sz="2200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1</m:t>
                                      </m:r>
                                    </m:e>
                                  </m:d>
                                  <m:r>
                                    <a:rPr lang="en-US" sz="220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20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deg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200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𝑆</m:t>
                                      </m:r>
                                    </m:e>
                                  </m:d>
                                  <m:r>
                                    <a:rPr lang="en-US" sz="2200" i="1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≤</m:t>
                                  </m:r>
                                  <m:func>
                                    <m:funcPr>
                                      <m:ctrlPr>
                                        <a:rPr lang="en-US" sz="2200" i="1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200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  <m:t>deg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  <m:t>𝑅</m:t>
                                          </m:r>
                                        </m:e>
                                      </m:d>
                                    </m:e>
                                  </m:func>
                                  <m:r>
                                    <a:rPr lang="en-US" sz="2200" i="1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→</m:t>
                                  </m:r>
                                </m:e>
                              </m:func>
                              <m:func>
                                <m:funcPr>
                                  <m:ctrlPr>
                                    <a:rPr lang="en-US" sz="2200" i="1" smtClean="0">
                                      <a:solidFill>
                                        <a:schemeClr val="tx2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200">
                                      <a:solidFill>
                                        <a:schemeClr val="tx2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deg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200" i="1">
                                          <a:solidFill>
                                            <a:schemeClr val="tx2">
                                              <a:lumMod val="60000"/>
                                              <a:lumOff val="4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i="1">
                                          <a:solidFill>
                                            <a:schemeClr val="tx2">
                                              <a:lumMod val="60000"/>
                                              <a:lumOff val="4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en-US" sz="22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  <m:r>
                                <a:rPr lang="en-US" sz="22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  <m:r>
                                <a:rPr lang="en-US" sz="22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≤</m:t>
                              </m:r>
                              <m:func>
                                <m:funcPr>
                                  <m:ctrlPr>
                                    <a:rPr lang="en-US" sz="2200" i="1">
                                      <a:solidFill>
                                        <a:schemeClr val="tx2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200">
                                      <a:solidFill>
                                        <a:schemeClr val="tx2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deg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200" i="1">
                                          <a:solidFill>
                                            <a:schemeClr val="tx2">
                                              <a:lumMod val="60000"/>
                                              <a:lumOff val="4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i="1">
                                          <a:solidFill>
                                            <a:schemeClr val="tx2">
                                              <a:lumMod val="60000"/>
                                              <a:lumOff val="4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  <m:t>𝑅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m:rPr>
                                  <m:nor/>
                                </m:rPr>
                                <a:rPr lang="fa-IR" sz="2200" dirty="0">
                                  <a:solidFill>
                                    <a:srgbClr val="FF0000"/>
                                  </a:solidFill>
                                  <a:latin typeface="Times New Roman" panose="02020603050405020304" pitchFamily="18" charset="0"/>
                                  <a:cs typeface="B Nazanin" panose="00000400000000000000" pitchFamily="2" charset="-78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  <m:r>
                        <a:rPr lang="en-US" sz="220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→</m:t>
                      </m:r>
                    </m:oMath>
                  </m:oMathPara>
                </a14:m>
                <a:endParaRPr lang="en-US" sz="2200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2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≥</m:t>
                          </m:r>
                          <m: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  <m:func>
                            <m:funcPr>
                              <m:ctrlPr>
                                <a:rPr lang="en-US" sz="22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2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deg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2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𝐴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func>
                    </m:oMath>
                  </m:oMathPara>
                </a14:m>
                <a:endParaRPr lang="en-US" sz="2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sz="22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از طرف دیگر:</a:t>
                </a:r>
                <a:endParaRPr lang="en-US" sz="2200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}"/>
                          <m:ctrlPr>
                            <a:rPr lang="fa-IR" sz="220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a-IR" sz="220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eqArrPr>
                            <m:e>
                              <m:func>
                                <m:funcPr>
                                  <m:ctrlPr>
                                    <a:rPr lang="en-US" sz="22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funcPr>
                                <m:fName>
                                  <m:d>
                                    <m:dPr>
                                      <m:ctrlPr>
                                        <a:rPr lang="en-US" sz="2200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2</m:t>
                                      </m:r>
                                    </m:e>
                                  </m:d>
                                  <m:r>
                                    <a:rPr lang="en-US" sz="220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20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deg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200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𝑅</m:t>
                                      </m:r>
                                    </m:e>
                                  </m:d>
                                  <m:r>
                                    <a:rPr lang="en-US" sz="2200" i="1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≥</m:t>
                                  </m:r>
                                  <m:func>
                                    <m:funcPr>
                                      <m:ctrlPr>
                                        <a:rPr lang="en-US" sz="2200" i="1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200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  <m:t>deg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  <m:t>𝑇</m:t>
                                          </m:r>
                                        </m:e>
                                      </m:d>
                                    </m:e>
                                  </m:func>
                                  <m:groupChr>
                                    <m:groupChrPr>
                                      <m:chr m:val="→"/>
                                      <m:vertJc m:val="bot"/>
                                      <m:ctrlPr>
                                        <a:rPr lang="en-US" sz="2200" i="1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groupChrPr>
                                    <m:e>
                                      <m:r>
                                        <a:rPr lang="en-US" sz="2200" i="1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  <m:t>𝑇</m:t>
                                      </m:r>
                                      <m:r>
                                        <a:rPr lang="en-US" sz="2200" i="1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  <m:t>=</m:t>
                                      </m:r>
                                      <m:sSubSup>
                                        <m:sSubSupPr>
                                          <m:ctrlPr>
                                            <a:rPr lang="en-US" sz="22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22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𝐵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𝑚</m:t>
                                          </m:r>
                                        </m:sub>
                                        <m:sup>
                                          <m:r>
                                            <a:rPr lang="en-US" sz="2200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′</m:t>
                                          </m:r>
                                        </m:sup>
                                      </m:sSubSup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  <m:t>𝐴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groupChr>
                                  <m:func>
                                    <m:funcPr>
                                      <m:ctrlPr>
                                        <a:rPr lang="en-US" sz="2200" i="1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200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  <m:t>deg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  <m:t>𝑅</m:t>
                                          </m:r>
                                        </m:e>
                                      </m:d>
                                    </m:e>
                                  </m:func>
                                  <m:r>
                                    <a:rPr lang="en-US" sz="2200" i="1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≥</m:t>
                                  </m:r>
                                  <m:func>
                                    <m:funcPr>
                                      <m:ctrlPr>
                                        <a:rPr lang="en-US" sz="2200" i="1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200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  <m:t>deg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dPr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sz="2200" i="1">
                                                  <a:latin typeface="Cambria Math"/>
                                                  <a:cs typeface="B Nazanin" panose="00000400000000000000" pitchFamily="2" charset="-78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sz="2200" i="1">
                                                  <a:latin typeface="Cambria Math"/>
                                                  <a:cs typeface="B Nazanin" panose="00000400000000000000" pitchFamily="2" charset="-78"/>
                                                </a:rPr>
                                                <m:t>𝐵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200" i="1">
                                                  <a:latin typeface="Cambria Math"/>
                                                  <a:cs typeface="B Nazanin" panose="00000400000000000000" pitchFamily="2" charset="-78"/>
                                                </a:rPr>
                                                <m:t>𝑚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sz="2200" i="1">
                                                  <a:latin typeface="Cambria Math"/>
                                                  <a:cs typeface="B Nazanin" panose="00000400000000000000" pitchFamily="2" charset="-7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bSup>
                                        </m:e>
                                      </m:d>
                                    </m:e>
                                  </m:func>
                                  <m:r>
                                    <a:rPr lang="en-US" sz="2200" i="1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sz="2200" i="1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200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  <m:t>deg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200" i="1">
                                                  <a:latin typeface="Cambria Math"/>
                                                  <a:ea typeface="Cambria Math"/>
                                                  <a:cs typeface="B Nazanin" panose="00000400000000000000" pitchFamily="2" charset="-78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200" i="1">
                                                  <a:latin typeface="Cambria Math"/>
                                                  <a:ea typeface="Cambria Math"/>
                                                  <a:cs typeface="B Nazanin" panose="00000400000000000000" pitchFamily="2" charset="-78"/>
                                                </a:rPr>
                                                <m:t>𝐴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200" i="1">
                                                  <a:latin typeface="Cambria Math"/>
                                                  <a:ea typeface="Cambria Math"/>
                                                  <a:cs typeface="B Nazanin" panose="00000400000000000000" pitchFamily="2" charset="-78"/>
                                                </a:rPr>
                                                <m:t>0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func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US" sz="2200" i="1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200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deg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200" i="1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  <m:t>𝐴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  <m:t>𝑐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  <m:r>
                                <a:rPr lang="en-US" sz="2200" i="1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=</m:t>
                              </m:r>
                              <m:func>
                                <m:funcPr>
                                  <m:ctrlPr>
                                    <a:rPr lang="en-US" sz="2200" i="1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200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deg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200" i="1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  <m:t>𝐴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  <m:r>
                                <a:rPr lang="en-US" sz="2200" i="1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US" sz="2200" i="1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200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deg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200" i="1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  <m:t>𝐵</m:t>
                                          </m:r>
                                        </m:e>
                                        <m:sup>
                                          <m: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  <m:t>+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</m:func>
                              <m:r>
                                <a:rPr lang="en-US" sz="2200" i="1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US" sz="2200" i="1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200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deg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200" i="1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  <m:t>𝐴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latin typeface="Cambria Math"/>
                                              <a:ea typeface="Cambria Math"/>
                                              <a:cs typeface="B Nazanin" panose="00000400000000000000" pitchFamily="2" charset="-78"/>
                                            </a:rPr>
                                            <m:t>𝑚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  <m:r>
                                <a:rPr lang="en-US" sz="2200" i="1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=</m:t>
                              </m:r>
                              <m:func>
                                <m:funcPr>
                                  <m:ctrlPr>
                                    <a:rPr lang="en-US" sz="2200" i="1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200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deg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200" i="1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i="1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en-US" sz="2200" i="1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US" sz="2200" i="1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200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deg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200" i="1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i="1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  <m:t>𝑅</m:t>
                                      </m:r>
                                    </m:e>
                                  </m:d>
                                </m:e>
                              </m:func>
                            </m:e>
                          </m:eqArr>
                        </m:e>
                      </m:d>
                      <m:r>
                        <a:rPr lang="fa-IR" sz="220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→</m:t>
                      </m:r>
                    </m:oMath>
                  </m:oMathPara>
                </a14:m>
                <a:endParaRPr lang="fa-IR" sz="2200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sz="2200" i="1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2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𝐵</m:t>
                                  </m:r>
                                </m:e>
                                <m:sup>
                                  <m:r>
                                    <a:rPr lang="en-US" sz="22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2200" i="1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+</m:t>
                      </m:r>
                      <m:func>
                        <m:funcPr>
                          <m:ctrlPr>
                            <a:rPr lang="en-US" sz="2200" i="1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sz="2200" i="1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sz="220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≥</m:t>
                      </m:r>
                      <m:func>
                        <m:funcPr>
                          <m:ctrlPr>
                            <a:rPr lang="en-US" sz="2200" i="1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sz="2200" i="1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+</m:t>
                      </m:r>
                      <m:func>
                        <m:funcPr>
                          <m:ctrlPr>
                            <a:rPr lang="en-US" sz="2200" i="1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sz="2200" i="1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2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2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𝑚</m:t>
                                  </m:r>
                                </m:sub>
                                <m:sup>
                                  <m:r>
                                    <a:rPr lang="en-US" sz="22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′</m:t>
                                  </m:r>
                                </m:sup>
                              </m:sSubSup>
                            </m:e>
                          </m:d>
                        </m:e>
                      </m:func>
                      <m:r>
                        <a:rPr lang="en-US" sz="2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→</m:t>
                      </m:r>
                    </m:oMath>
                  </m:oMathPara>
                </a14:m>
                <a:endParaRPr lang="en-US" sz="22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sz="22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−</m:t>
                      </m:r>
                      <m:func>
                        <m:funcPr>
                          <m:ctrlPr>
                            <a:rPr lang="en-US" sz="2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sz="22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2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2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𝑚</m:t>
                                  </m:r>
                                </m:sub>
                                <m:sup>
                                  <m:r>
                                    <a:rPr lang="en-US" sz="22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′</m:t>
                                  </m:r>
                                </m:sup>
                              </m:sSubSup>
                            </m:e>
                          </m:d>
                        </m:e>
                      </m:func>
                      <m:r>
                        <a:rPr lang="en-US" sz="22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≥</m:t>
                      </m:r>
                      <m:func>
                        <m:funcPr>
                          <m:ctrlPr>
                            <a:rPr lang="en-US" sz="2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sz="22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−</m:t>
                      </m:r>
                      <m:func>
                        <m:funcPr>
                          <m:ctrlPr>
                            <a:rPr lang="en-US" sz="2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sz="22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2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𝐵</m:t>
                                  </m:r>
                                </m:e>
                                <m:sup>
                                  <m:r>
                                    <a:rPr lang="en-US" sz="22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groupChr>
                        <m:groupChrPr>
                          <m:chr m:val="→"/>
                          <m:vertJc m:val="bot"/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  <m:r>
                            <m:rPr>
                              <m:brk m:alnAt="2"/>
                            </m:r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m:rPr>
                                  <m:brk m:alnAt="2"/>
                                </m:r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𝐵</m:t>
                              </m:r>
                            </m:e>
                            <m:sup>
                              <m:r>
                                <m:rPr>
                                  <m:brk m:alnAt="2"/>
                                </m:r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m:rPr>
                                  <m:brk m:alnAt="2"/>
                                </m:r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𝐵</m:t>
                              </m:r>
                            </m:e>
                            <m:sup>
                              <m:r>
                                <m:rPr>
                                  <m:brk m:alnAt="2"/>
                                </m:r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+</m:t>
                              </m:r>
                            </m:sup>
                          </m:sSup>
                          <m:r>
                            <m:rPr>
                              <m:brk m:alnAt="2"/>
                            </m:r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,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"/>
                                </m:r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𝐵</m:t>
                              </m:r>
                            </m:e>
                            <m:sub>
                              <m:r>
                                <m:rPr>
                                  <m:brk m:alnAt="2"/>
                                </m:r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</m:sSub>
                          <m:r>
                            <m:rPr>
                              <m:brk m:alnAt="2"/>
                            </m:r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m:rPr>
                                  <m:brk m:alnAt="2"/>
                                </m:r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𝐵</m:t>
                              </m:r>
                            </m:e>
                            <m:sup>
                              <m:r>
                                <m:rPr>
                                  <m:brk m:alnAt="2"/>
                                </m:r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</m:sup>
                          </m:sSup>
                          <m:sSubSup>
                            <m:sSubSupPr>
                              <m:ctrlPr>
                                <a:rPr lang="en-US" sz="22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SupPr>
                            <m:e>
                              <m:r>
                                <a:rPr lang="en-US" sz="22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en-US" sz="22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′</m:t>
                              </m:r>
                            </m:sup>
                          </m:sSubSup>
                        </m:e>
                      </m:groupChr>
                    </m:oMath>
                  </m:oMathPara>
                </a14:m>
                <a:endParaRPr lang="en-US" sz="22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2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−</m:t>
                      </m:r>
                      <m:func>
                        <m:funcPr>
                          <m:ctrlP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2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≥</m:t>
                      </m:r>
                      <m:func>
                        <m:funcPr>
                          <m:ctrlP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−</m:t>
                      </m:r>
                      <m:func>
                        <m:funcPr>
                          <m:ctrlP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fa-IR" sz="2200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228600" y="457200"/>
                <a:ext cx="8763000" cy="5668963"/>
              </a:xfrm>
              <a:blipFill rotWithShape="1">
                <a:blip r:embed="rId2"/>
                <a:stretch>
                  <a:fillRect r="-83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2939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الگوریتم جایابی قطب حداقل مرتبه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داده های مسئله: چندجمله ایهای سیستم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𝐴</m:t>
                    </m:r>
                  </m:oMath>
                </a14:m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و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𝐵</m:t>
                    </m:r>
                  </m:oMath>
                </a14:m>
                <a:endParaRPr lang="en-US" b="0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پارامترهای طراحی: </a:t>
                </a:r>
              </a:p>
              <a:p>
                <a:pPr marL="0" indent="0" algn="just" rtl="1">
                  <a:buNone/>
                </a:pP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چند جمله ایهای مشخص کننده سیستم مطلوب حلقه بسته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و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𝑚</m:t>
                        </m:r>
                      </m:sub>
                    </m:sSub>
                  </m:oMath>
                </a14:m>
                <a:endParaRPr lang="en-US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چندجمله ای مشخص کننده محل سایر قطبهای حلقه بسته مطلوب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𝐴</m:t>
                        </m:r>
                      </m:e>
                      <m:sub>
                        <m:r>
                          <a:rPr lang="fa-IR" b="0" i="1" smtClean="0">
                            <a:latin typeface="Cambria Math"/>
                            <a:cs typeface="B Nazanin" panose="00000400000000000000" pitchFamily="2" charset="-78"/>
                          </a:rPr>
                          <m:t>0</m:t>
                        </m:r>
                      </m:sub>
                    </m:sSub>
                  </m:oMath>
                </a14:m>
                <a:endParaRPr lang="fa-IR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شرایط برای داشتن حداقل مرتبه</a:t>
                </a:r>
                <a:endParaRPr lang="en-US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CA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unc>
                        <m:func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CA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unc>
                        <m:func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  <a:cs typeface="B Nazanin" panose="00000400000000000000" pitchFamily="2" charset="-78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deg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𝐵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+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func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func>
                    </m:oMath>
                  </m:oMathPara>
                </a14:m>
                <a:endParaRPr lang="en-CA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  <a:blipFill rotWithShape="1">
                <a:blip r:embed="rId2"/>
                <a:stretch>
                  <a:fillRect t="-1752" r="-150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9533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گامهای طراحی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گام اول: بازنویسی چندجمله ای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𝐵</m:t>
                    </m:r>
                  </m:oMath>
                </a14:m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بصورت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𝐵</m:t>
                    </m:r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𝐵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𝐵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+</m:t>
                        </m:r>
                      </m:sup>
                    </m:sSup>
                  </m:oMath>
                </a14:m>
                <a:endParaRPr lang="en-CA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گام دوم: حل معادله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Diophantine</a:t>
                </a:r>
                <a:r>
                  <a:rPr lang="fa-IR" sz="2400" dirty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</a:t>
                </a:r>
                <a:r>
                  <a:rPr lang="fa-IR" dirty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کاهش </a:t>
                </a: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یافته زیر با شرط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cs typeface="B Nazanin" panose="00000400000000000000" pitchFamily="2" charset="-78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  <m:t>𝑆</m:t>
                            </m:r>
                          </m:e>
                        </m:d>
                        <m:r>
                          <a:rPr lang="en-US" sz="2400" b="0" i="1" smtClean="0">
                            <a:latin typeface="Cambria Math"/>
                            <a:cs typeface="B Nazanin" panose="00000400000000000000" pitchFamily="2" charset="-78"/>
                          </a:rPr>
                          <m:t>&lt;</m:t>
                        </m:r>
                        <m:func>
                          <m:funcPr>
                            <m:ctrlPr>
                              <a:rPr lang="en-US" sz="2400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/>
                                <a:cs typeface="B Nazanin" panose="00000400000000000000" pitchFamily="2" charset="-78"/>
                              </a:rPr>
                              <m:t>deg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  <a:cs typeface="B Nazanin" panose="00000400000000000000" pitchFamily="2" charset="-78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𝐴</m:t>
                                </m:r>
                              </m:e>
                            </m:d>
                          </m:e>
                        </m:func>
                      </m:e>
                    </m:func>
                  </m:oMath>
                </a14:m>
                <a:endParaRPr lang="fa-IR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𝐴</m:t>
                      </m:r>
                      <m:sSup>
                        <m:sSupPr>
                          <m:ctrlPr>
                            <a:rPr lang="fa-IR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𝑅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′</m:t>
                          </m:r>
                        </m:sup>
                      </m:sSup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</m:sup>
                      </m:sSup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𝑆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گام سوم: یافتن چندجمله ایهای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𝑅</m:t>
                    </m:r>
                  </m:oMath>
                </a14:m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و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𝑇</m:t>
                    </m:r>
                  </m:oMath>
                </a14:m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با استفاده از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𝑅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𝑅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b="0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𝑇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sSubSup>
                        <m:sSub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گام چهارم: محاسبه قانون کنترل از رابطه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𝑅𝑢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𝑇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−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𝑆𝑦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  <a:blipFill rotWithShape="1">
                <a:blip r:embed="rId2"/>
                <a:stretch>
                  <a:fillRect l="-2642" t="-2426" r="-143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908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حالات خاص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حذف تمام صفرهای سیستم</a:t>
                </a:r>
                <a:endParaRPr lang="en-US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حفظ تمام صفرهای سیستم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𝐵</m:t>
                      </m:r>
                    </m:oMath>
                  </m:oMathPara>
                </a14:m>
                <a:endParaRPr lang="en-US" b="0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1</m:t>
                      </m:r>
                    </m:oMath>
                  </m:oMathPara>
                </a14:m>
                <a:endParaRPr lang="en-CA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  <a:blipFill rotWithShape="1">
                <a:blip r:embed="rId2"/>
                <a:stretch>
                  <a:fillRect t="-1752" r="-143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2014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نگاهی به چندجمله ای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𝑐</m:t>
                        </m:r>
                      </m:sub>
                    </m:sSub>
                  </m:oMath>
                </a14:m>
                <a:endParaRPr lang="en-CA" dirty="0">
                  <a:latin typeface="Nazanin" panose="00000700000000000000" pitchFamily="2" charset="-78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1117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CA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18</a:t>
            </a:fld>
            <a:endParaRPr lang="en-CA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486400" y="1981200"/>
            <a:ext cx="1828800" cy="1447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029200" y="2133600"/>
            <a:ext cx="0" cy="1981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3276600" y="2133600"/>
            <a:ext cx="1219200" cy="1295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371600" y="3516868"/>
            <a:ext cx="2286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b="1" dirty="0" smtClean="0">
                <a:cs typeface="B Nazanin" panose="00000400000000000000" pitchFamily="2" charset="-78"/>
              </a:rPr>
              <a:t>قطبهای رویتگر</a:t>
            </a:r>
            <a:endParaRPr lang="en-CA" b="1" dirty="0">
              <a:cs typeface="B Nazanin" panose="00000400000000000000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200" y="4126468"/>
            <a:ext cx="2286000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b="1" dirty="0" smtClean="0">
                <a:cs typeface="B Nazanin" panose="00000400000000000000" pitchFamily="2" charset="-78"/>
              </a:rPr>
              <a:t>قطبهای مطلوب حلقه بسته</a:t>
            </a:r>
            <a:endParaRPr lang="en-CA" b="1" dirty="0">
              <a:cs typeface="B Nazanin" panose="000004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72200" y="3429000"/>
            <a:ext cx="2514600" cy="369332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b="1" dirty="0" smtClean="0">
                <a:cs typeface="B Nazanin" panose="00000400000000000000" pitchFamily="2" charset="-78"/>
              </a:rPr>
              <a:t>صفرهای حذف شدنی فرایند</a:t>
            </a:r>
            <a:endParaRPr lang="en-CA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784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مثال 1.3 کتاب </a:t>
            </a:r>
            <a:r>
              <a:rPr lang="en-US" sz="400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Astrom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سیستم: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𝐻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fa-IR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fa-IR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10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09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60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60</m:t>
                          </m:r>
                        </m:den>
                      </m:f>
                    </m:oMath>
                  </m:oMathPara>
                </a14:m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سیستم مطلوب حلقه بسته: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𝑞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𝑞</m:t>
                              </m:r>
                            </m:e>
                          </m:d>
                        </m:den>
                      </m:f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17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</m:num>
                        <m:den>
                          <m:limLow>
                            <m:limLow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limLowPr>
                            <m:e>
                              <m:groupChr>
                                <m:groupChrPr>
                                  <m:chr m:val="⏟"/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groupChrPr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𝑞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1</m:t>
                                  </m:r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.</m:t>
                                  </m:r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32</m:t>
                                  </m:r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𝑞</m:t>
                                  </m:r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0</m:t>
                                  </m:r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.</m:t>
                                  </m:r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49</m:t>
                                  </m:r>
                                </m:e>
                              </m:groupChr>
                            </m:e>
                            <m:lim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?</m:t>
                              </m:r>
                            </m:lim>
                          </m:limLow>
                        </m:den>
                      </m:f>
                    </m:oMath>
                  </m:oMathPara>
                </a14:m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B Nazanin" panose="00000400000000000000" pitchFamily="2" charset="-78"/>
                  </a:rPr>
                  <a:t>توجه به محل قطبهای سیستم مطلوب و بهره </a:t>
                </a:r>
                <a:r>
                  <a:rPr lang="en-US" sz="24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B Nazanin" panose="00000400000000000000" pitchFamily="2" charset="-78"/>
                  </a:rPr>
                  <a:t>DC</a:t>
                </a:r>
                <a:r>
                  <a:rPr lang="fa-IR" sz="24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B Nazanin" panose="00000400000000000000" pitchFamily="2" charset="-78"/>
                  </a:rPr>
                  <a:t> </a:t>
                </a:r>
                <a:r>
                  <a:rPr lang="fa-I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B Nazanin" panose="00000400000000000000" pitchFamily="2" charset="-78"/>
                  </a:rPr>
                  <a:t>آن</a:t>
                </a:r>
              </a:p>
              <a:p>
                <a:pPr algn="just" rtl="1"/>
                <a:r>
                  <a:rPr lang="en-US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MDPP</a:t>
                </a: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با حذف صفر فرایند</a:t>
                </a:r>
                <a:endParaRPr lang="en-CA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  <a:blipFill rotWithShape="1">
                <a:blip r:embed="rId2"/>
                <a:stretch>
                  <a:fillRect t="-2156" r="-143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0513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مراحل طراحی یک سیستم کنترل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algn="just" rtl="1">
              <a:lnSpc>
                <a:spcPct val="150000"/>
              </a:lnSpc>
            </a:pPr>
            <a:r>
              <a:rPr lang="fa-IR" sz="3200" dirty="0" smtClean="0">
                <a:cs typeface="B Nazanin" panose="00000400000000000000" pitchFamily="2" charset="-78"/>
              </a:rPr>
              <a:t>مدلسازی فرایند</a:t>
            </a:r>
          </a:p>
          <a:p>
            <a:pPr algn="just" rtl="1">
              <a:lnSpc>
                <a:spcPct val="150000"/>
              </a:lnSpc>
            </a:pPr>
            <a:r>
              <a:rPr lang="fa-IR" sz="3200" dirty="0" smtClean="0">
                <a:cs typeface="B Nazanin" panose="00000400000000000000" pitchFamily="2" charset="-78"/>
              </a:rPr>
              <a:t>طراحی قانون کنترل</a:t>
            </a:r>
          </a:p>
          <a:p>
            <a:pPr algn="just" rtl="1">
              <a:lnSpc>
                <a:spcPct val="150000"/>
              </a:lnSpc>
            </a:pPr>
            <a:r>
              <a:rPr lang="fa-IR" sz="3200" dirty="0" smtClean="0">
                <a:cs typeface="B Nazanin" panose="00000400000000000000" pitchFamily="2" charset="-78"/>
              </a:rPr>
              <a:t>پیاده سازی</a:t>
            </a:r>
          </a:p>
          <a:p>
            <a:pPr algn="just" rtl="1">
              <a:lnSpc>
                <a:spcPct val="150000"/>
              </a:lnSpc>
            </a:pPr>
            <a:r>
              <a:rPr lang="fa-IR" sz="3200" dirty="0" smtClean="0">
                <a:cs typeface="B Nazanin" panose="00000400000000000000" pitchFamily="2" charset="-78"/>
              </a:rPr>
              <a:t>ارزیابی عملکرد</a:t>
            </a:r>
          </a:p>
          <a:p>
            <a:pPr marL="0" indent="0" algn="just" rtl="1">
              <a:lnSpc>
                <a:spcPct val="150000"/>
              </a:lnSpc>
              <a:buNone/>
            </a:pPr>
            <a:r>
              <a:rPr lang="fa-IR" sz="3200" dirty="0">
                <a:cs typeface="B Nazanin" panose="00000400000000000000" pitchFamily="2" charset="-78"/>
              </a:rPr>
              <a:t>رگولاتورهای خودتنظیم </a:t>
            </a:r>
            <a:r>
              <a:rPr lang="fa-IR" sz="3200" dirty="0" smtClean="0">
                <a:cs typeface="B Nazanin" panose="00000400000000000000" pitchFamily="2" charset="-78"/>
              </a:rPr>
              <a:t>تلاشی برای خودکار کردن موارد فوق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310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مثال 2.3 کتاب </a:t>
            </a:r>
            <a:r>
              <a:rPr lang="en-US" sz="400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Astrom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سیستم: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𝐻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fa-IR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fa-IR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.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10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.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09</m:t>
                          </m:r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.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60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.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60</m:t>
                          </m:r>
                        </m:den>
                      </m:f>
                    </m:oMath>
                  </m:oMathPara>
                </a14:m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چرا </a:t>
                </a:r>
                <a:r>
                  <a:rPr lang="en-US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MDPP</a:t>
                </a: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</a:t>
                </a:r>
                <a:r>
                  <a:rPr lang="fa-IR" dirty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بدون حذف صفر </a:t>
                </a: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فرایند؟</a:t>
                </a: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سیستم مطلوب حلقه بسته: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𝑞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𝑞</m:t>
                              </m:r>
                            </m:e>
                          </m:d>
                        </m:den>
                      </m:f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limUpp>
                            <m:limUppPr>
                              <m:ctrlPr>
                                <a:rPr lang="en-US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limUppPr>
                            <m:e>
                              <m:groupChr>
                                <m:groupChrPr>
                                  <m:chr m:val="⏞"/>
                                  <m:pos m:val="top"/>
                                  <m:vertJc m:val="bot"/>
                                  <m:ctrlPr>
                                    <a:rPr lang="en-US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groupChr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𝛽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𝑏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𝑞</m:t>
                                      </m:r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𝑏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groupChr>
                            </m:e>
                            <m:lim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?</m:t>
                              </m:r>
                            </m:lim>
                          </m:limUpp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.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32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.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49</m:t>
                          </m:r>
                        </m:den>
                      </m:f>
                    </m:oMath>
                  </m:oMathPara>
                </a14:m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تعیین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𝛽</m:t>
                    </m:r>
                  </m:oMath>
                </a14:m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با توجه به؟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  <a:blipFill rotWithShape="1">
                <a:blip r:embed="rId2"/>
                <a:stretch>
                  <a:fillRect t="-2156" r="-143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910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مثال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524000"/>
                <a:ext cx="8077200" cy="45259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تابع تبدیل سیستم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H</m:t>
                      </m:r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s</m:t>
                          </m:r>
                        </m:e>
                      </m:d>
                      <m:r>
                        <a:rPr lang="en-US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CA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0</m:t>
                          </m:r>
                          <m:r>
                            <a:rPr lang="en-US" i="1">
                              <a:latin typeface="Cambria Math"/>
                            </a:rPr>
                            <m:t>.</m:t>
                          </m:r>
                          <m:r>
                            <a:rPr lang="en-US" i="1">
                              <a:latin typeface="Cambria Math"/>
                            </a:rPr>
                            <m:t>9375</m:t>
                          </m:r>
                          <m:r>
                            <a:rPr lang="en-US">
                              <a:latin typeface="Cambria Math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s</m:t>
                          </m:r>
                          <m:r>
                            <a:rPr lang="en-US">
                              <a:latin typeface="Cambria Math"/>
                            </a:rPr>
                            <m:t>+</m:t>
                          </m:r>
                          <m:r>
                            <a:rPr lang="en-US">
                              <a:latin typeface="Cambria Math"/>
                            </a:rPr>
                            <m:t>0</m:t>
                          </m:r>
                          <m:r>
                            <a:rPr lang="en-US">
                              <a:latin typeface="Cambria Math"/>
                            </a:rPr>
                            <m:t>.</m:t>
                          </m:r>
                          <m:r>
                            <a:rPr lang="en-US">
                              <a:latin typeface="Cambria Math"/>
                            </a:rPr>
                            <m:t>1</m:t>
                          </m:r>
                          <m:r>
                            <a:rPr lang="en-US">
                              <a:latin typeface="Cambria Math"/>
                            </a:rPr>
                            <m:t>)(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s</m:t>
                          </m:r>
                          <m:r>
                            <a:rPr lang="en-US">
                              <a:latin typeface="Cambria Math"/>
                            </a:rPr>
                            <m:t>+</m:t>
                          </m:r>
                          <m:r>
                            <a:rPr lang="en-US">
                              <a:latin typeface="Cambria Math"/>
                            </a:rPr>
                            <m:t>0</m:t>
                          </m:r>
                          <m:r>
                            <a:rPr lang="en-US">
                              <a:latin typeface="Cambria Math"/>
                            </a:rPr>
                            <m:t>.</m:t>
                          </m:r>
                          <m:r>
                            <a:rPr lang="en-US">
                              <a:latin typeface="Cambria Math"/>
                            </a:rPr>
                            <m:t>8</m:t>
                          </m:r>
                          <m:r>
                            <a:rPr lang="en-US">
                              <a:latin typeface="Cambria Math"/>
                            </a:rPr>
                            <m:t>)</m:t>
                          </m:r>
                        </m:num>
                        <m:den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0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.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25</m:t>
                              </m:r>
                            </m:e>
                          </m:d>
                          <m:r>
                            <a:rPr lang="en-US"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</m:t>
                              </m:r>
                            </m:e>
                            <m:sup>
                              <m:r>
                                <a:rPr lang="en-US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>
                              <a:latin typeface="Cambria Math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s</m:t>
                          </m:r>
                          <m:r>
                            <a:rPr lang="en-US">
                              <a:latin typeface="Cambria Math"/>
                            </a:rPr>
                            <m:t>+</m:t>
                          </m:r>
                          <m:r>
                            <a:rPr lang="en-US">
                              <a:latin typeface="Cambria Math"/>
                            </a:rPr>
                            <m:t>0</m:t>
                          </m:r>
                          <m:r>
                            <a:rPr lang="en-US">
                              <a:latin typeface="Cambria Math"/>
                            </a:rPr>
                            <m:t>.</m:t>
                          </m:r>
                          <m:r>
                            <a:rPr lang="en-US">
                              <a:latin typeface="Cambria Math"/>
                            </a:rPr>
                            <m:t>3</m:t>
                          </m:r>
                          <m:r>
                            <a:rPr lang="en-US"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گسسته سازی سیستم با انتخاب </a:t>
                </a:r>
                <a:r>
                  <a:rPr lang="fa-IR" dirty="0">
                    <a:cs typeface="B Nazanin" panose="00000400000000000000" pitchFamily="2" charset="-78"/>
                  </a:rPr>
                  <a:t>زمان نمونه­برداری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s</m:t>
                        </m:r>
                      </m:sub>
                    </m:sSub>
                    <m:r>
                      <a:rPr lang="en-US" sz="2400">
                        <a:latin typeface="Cambria Math"/>
                      </a:rPr>
                      <m:t>=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  <m:r>
                      <a:rPr lang="en-US" sz="2400">
                        <a:latin typeface="Cambria Math"/>
                      </a:rPr>
                      <m:t>.</m:t>
                    </m:r>
                    <m:r>
                      <a:rPr lang="en-US" sz="2400">
                        <a:latin typeface="Cambria Math"/>
                      </a:rPr>
                      <m:t>5</m:t>
                    </m:r>
                  </m:oMath>
                </a14:m>
                <a:r>
                  <a:rPr lang="fa-IR" dirty="0">
                    <a:cs typeface="B Nazanin" panose="00000400000000000000" pitchFamily="2" charset="-78"/>
                  </a:rPr>
                  <a:t> و استفاده از دستور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c2d</a:t>
                </a:r>
                <a:endParaRPr lang="fa-IR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𝐻</m:t>
                      </m:r>
                      <m:d>
                        <m:dPr>
                          <m:ctrlPr>
                            <a:rPr lang="en-CA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CA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  <m:r>
                            <a:rPr lang="en-US" sz="2400" i="1">
                              <a:latin typeface="Cambria Math"/>
                            </a:rPr>
                            <m:t>.</m:t>
                          </m:r>
                          <m:r>
                            <a:rPr lang="en-US" sz="2400" i="1">
                              <a:latin typeface="Cambria Math"/>
                            </a:rPr>
                            <m:t>485</m:t>
                          </m:r>
                          <m:sSup>
                            <m:sSupPr>
                              <m:ctrlPr>
                                <a:rPr lang="en-CA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</a:rPr>
                            <m:t>+</m:t>
                          </m:r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  <m:r>
                            <a:rPr lang="en-US" sz="2400" i="1">
                              <a:latin typeface="Cambria Math"/>
                            </a:rPr>
                            <m:t>.</m:t>
                          </m:r>
                          <m:r>
                            <a:rPr lang="en-US" sz="2400" i="1">
                              <a:latin typeface="Cambria Math"/>
                            </a:rPr>
                            <m:t>786</m:t>
                          </m:r>
                          <m:r>
                            <a:rPr lang="en-US" sz="2400" i="1">
                              <a:latin typeface="Cambria Math"/>
                            </a:rPr>
                            <m:t>𝑧</m:t>
                          </m:r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  <m:r>
                            <a:rPr lang="en-US" sz="2400" i="1">
                              <a:latin typeface="Cambria Math"/>
                            </a:rPr>
                            <m:t>.</m:t>
                          </m:r>
                          <m:r>
                            <a:rPr lang="en-US" sz="2400" i="1">
                              <a:latin typeface="Cambria Math"/>
                            </a:rPr>
                            <m:t>3087</m:t>
                          </m:r>
                        </m:num>
                        <m:den>
                          <m:sSup>
                            <m:sSupPr>
                              <m:ctrlPr>
                                <a:rPr lang="en-CA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  <m:r>
                            <a:rPr lang="en-US" sz="2400" i="1">
                              <a:latin typeface="Cambria Math"/>
                            </a:rPr>
                            <m:t>.</m:t>
                          </m:r>
                          <m:r>
                            <a:rPr lang="en-US" sz="2400" i="1">
                              <a:latin typeface="Cambria Math"/>
                            </a:rPr>
                            <m:t>681</m:t>
                          </m:r>
                          <m:sSup>
                            <m:sSupPr>
                              <m:ctrlPr>
                                <a:rPr lang="en-CA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</a:rPr>
                            <m:t>+</m:t>
                          </m:r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  <m:r>
                            <a:rPr lang="en-US" sz="2400" i="1">
                              <a:latin typeface="Cambria Math"/>
                            </a:rPr>
                            <m:t>.</m:t>
                          </m:r>
                          <m:r>
                            <a:rPr lang="en-US" sz="2400" i="1">
                              <a:latin typeface="Cambria Math"/>
                            </a:rPr>
                            <m:t>361</m:t>
                          </m:r>
                          <m:r>
                            <a:rPr lang="en-US" sz="2400" i="1">
                              <a:latin typeface="Cambria Math"/>
                            </a:rPr>
                            <m:t>𝑧</m:t>
                          </m:r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  <m:r>
                            <a:rPr lang="en-US" sz="2400" i="1">
                              <a:latin typeface="Cambria Math"/>
                            </a:rPr>
                            <m:t>.</m:t>
                          </m:r>
                          <m:r>
                            <a:rPr lang="en-US" sz="2400" i="1">
                              <a:latin typeface="Cambria Math"/>
                            </a:rPr>
                            <m:t>6873</m:t>
                          </m:r>
                        </m:den>
                      </m:f>
                    </m:oMath>
                  </m:oMathPara>
                </a14:m>
                <a:endParaRPr lang="fa-IR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بهره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DC</a:t>
                </a:r>
                <a:r>
                  <a:rPr lang="fa-IR" dirty="0">
                    <a:cs typeface="B Nazanin" panose="00000400000000000000" pitchFamily="2" charset="-78"/>
                  </a:rPr>
                  <a:t> سیستم زمان گسسته </a:t>
                </a:r>
                <a:r>
                  <a:rPr lang="fa-IR" dirty="0" smtClean="0">
                    <a:cs typeface="B Nazanin" panose="00000400000000000000" pitchFamily="2" charset="-78"/>
                  </a:rPr>
                  <a:t>برابر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+mj-cs"/>
                      </a:rPr>
                      <m:t>𝐻</m:t>
                    </m:r>
                    <m:d>
                      <m:dPr>
                        <m:ctrlPr>
                          <a:rPr lang="en-CA" i="1">
                            <a:latin typeface="Cambria Math"/>
                            <a:cs typeface="+mj-cs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+mj-cs"/>
                          </a:rPr>
                          <m:t>𝑧</m:t>
                        </m:r>
                        <m:r>
                          <a:rPr lang="en-US" i="1">
                            <a:latin typeface="Cambria Math"/>
                            <a:cs typeface="+mj-cs"/>
                          </a:rPr>
                          <m:t>=</m:t>
                        </m:r>
                        <m:r>
                          <a:rPr lang="en-US" i="1">
                            <a:latin typeface="Cambria Math"/>
                            <a:cs typeface="+mj-cs"/>
                          </a:rPr>
                          <m:t>1</m:t>
                        </m:r>
                      </m:e>
                    </m:d>
                    <m:r>
                      <a:rPr lang="en-US" i="1">
                        <a:latin typeface="Cambria Math"/>
                        <a:cs typeface="+mj-cs"/>
                      </a:rPr>
                      <m:t>=</m:t>
                    </m:r>
                    <m:r>
                      <a:rPr lang="en-US" i="1">
                        <a:latin typeface="Cambria Math"/>
                        <a:cs typeface="+mj-cs"/>
                      </a:rPr>
                      <m:t>1</m:t>
                    </m:r>
                    <m:r>
                      <a:rPr lang="en-US" i="1">
                        <a:latin typeface="Cambria Math"/>
                        <a:cs typeface="+mj-cs"/>
                      </a:rPr>
                      <m:t>.</m:t>
                    </m:r>
                    <m:r>
                      <a:rPr lang="en-US" i="1">
                        <a:latin typeface="Cambria Math"/>
                        <a:cs typeface="+mj-cs"/>
                      </a:rPr>
                      <m:t>0548</m:t>
                    </m:r>
                  </m:oMath>
                </a14:m>
                <a:r>
                  <a:rPr lang="fa-IR" dirty="0">
                    <a:cs typeface="B Nazanin" panose="00000400000000000000" pitchFamily="2" charset="-78"/>
                  </a:rPr>
                  <a:t> </a:t>
                </a:r>
                <a:r>
                  <a:rPr lang="fa-IR" dirty="0" smtClean="0">
                    <a:cs typeface="B Nazanin" panose="00000400000000000000" pitchFamily="2" charset="-78"/>
                  </a:rPr>
                  <a:t>که </a:t>
                </a:r>
                <a:r>
                  <a:rPr lang="fa-IR" dirty="0">
                    <a:cs typeface="B Nazanin" panose="00000400000000000000" pitchFamily="2" charset="-78"/>
                  </a:rPr>
                  <a:t>حدوداً برابر بهره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DC</a:t>
                </a:r>
                <a:r>
                  <a:rPr lang="fa-IR" dirty="0">
                    <a:cs typeface="B Nazanin" panose="00000400000000000000" pitchFamily="2" charset="-78"/>
                  </a:rPr>
                  <a:t> سیستم پیوسته در زمان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+mj-cs"/>
                      </a:rPr>
                      <m:t>𝐻</m:t>
                    </m:r>
                    <m:d>
                      <m:dPr>
                        <m:ctrlPr>
                          <a:rPr lang="en-CA" i="1">
                            <a:latin typeface="Cambria Math"/>
                            <a:cs typeface="+mj-cs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+mj-cs"/>
                          </a:rPr>
                          <m:t>𝑠</m:t>
                        </m:r>
                        <m:r>
                          <a:rPr lang="en-US" i="1">
                            <a:latin typeface="Cambria Math"/>
                            <a:cs typeface="+mj-cs"/>
                          </a:rPr>
                          <m:t>=</m:t>
                        </m:r>
                        <m:r>
                          <a:rPr lang="en-US" i="1">
                            <a:latin typeface="Cambria Math"/>
                            <a:cs typeface="+mj-cs"/>
                          </a:rPr>
                          <m:t>0</m:t>
                        </m:r>
                      </m:e>
                    </m:d>
                    <m:r>
                      <a:rPr lang="en-US" i="1">
                        <a:latin typeface="Cambria Math"/>
                        <a:cs typeface="+mj-cs"/>
                      </a:rPr>
                      <m:t>=</m:t>
                    </m:r>
                    <m:r>
                      <a:rPr lang="en-US" i="1">
                        <a:latin typeface="Cambria Math"/>
                        <a:cs typeface="+mj-cs"/>
                      </a:rPr>
                      <m:t>1</m:t>
                    </m:r>
                  </m:oMath>
                </a14:m>
                <a:endParaRPr lang="en-CA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524000"/>
                <a:ext cx="8077200" cy="4525963"/>
              </a:xfrm>
              <a:blipFill rotWithShape="1">
                <a:blip r:embed="rId2"/>
                <a:stretch>
                  <a:fillRect l="-2642" t="-2156" r="-143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7988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22</a:t>
            </a:fld>
            <a:endParaRPr lang="en-CA"/>
          </a:p>
        </p:txBody>
      </p:sp>
      <p:pic>
        <p:nvPicPr>
          <p:cNvPr id="6" name="Content Placeholder 5"/>
          <p:cNvPicPr>
            <a:picLocks noGrp="1"/>
          </p:cNvPicPr>
          <p:nvPr>
            <p:ph sz="half" idx="1"/>
          </p:nvPr>
        </p:nvPicPr>
        <p:blipFill>
          <a:blip r:embed="rId2"/>
          <a:srcRect l="7407" t="7018" r="6884" b="3509"/>
          <a:stretch>
            <a:fillRect/>
          </a:stretch>
        </p:blipFill>
        <p:spPr bwMode="auto">
          <a:xfrm>
            <a:off x="685800" y="1295400"/>
            <a:ext cx="8001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526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>
                <a:cs typeface="B Nazanin" panose="00000400000000000000" pitchFamily="2" charset="-78"/>
              </a:rPr>
              <a:t>جایابی قطب بدون حذف صفرهای سیستم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</p:spPr>
            <p:txBody>
              <a:bodyPr>
                <a:normAutofit fontScale="85000" lnSpcReduction="10000"/>
              </a:bodyPr>
              <a:lstStyle/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سیستم داده شده، سه قطب و دو صفر دارد، لذا: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CA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3</m:t>
                      </m:r>
                      <m:r>
                        <a:rPr lang="en-US" i="1">
                          <a:latin typeface="Cambria Math"/>
                        </a:rPr>
                        <m:t>, </m:t>
                      </m:r>
                      <m:func>
                        <m:funcPr>
                          <m:ctrlPr>
                            <a:rPr lang="en-CA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fa-IR" dirty="0" smtClean="0">
                  <a:solidFill>
                    <a:srgbClr val="92D050"/>
                  </a:solidFill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CA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CA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3</m:t>
                      </m:r>
                      <m:r>
                        <a:rPr lang="en-US" i="1">
                          <a:latin typeface="Cambria Math"/>
                        </a:rPr>
                        <m:t>, </m:t>
                      </m:r>
                      <m:func>
                        <m:funcPr>
                          <m:ctrlPr>
                            <a:rPr lang="en-CA" i="1">
                              <a:latin typeface="Cambria Math"/>
                            </a:rPr>
                          </m:ctrlPr>
                        </m:funcPr>
                        <m:fName>
                          <m:func>
                            <m:func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deg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CA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𝑚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  <m:r>
                            <a:rPr lang="en-US">
                              <a:latin typeface="Cambria Math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fa-IR" dirty="0" smtClean="0">
                  <a:latin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CA" i="1">
                              <a:latin typeface="Cambria Math"/>
                            </a:rPr>
                          </m:ctrlPr>
                        </m:funcPr>
                        <m:fName>
                          <m:func>
                            <m:func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deg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CA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CA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𝐵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−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func>
                          <m:r>
                            <a:rPr lang="en-US">
                              <a:latin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deg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CA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𝐵</m:t>
                                  </m:r>
                                </m:e>
                              </m:d>
                            </m:e>
                          </m:func>
                          <m:r>
                            <a:rPr lang="en-US">
                              <a:latin typeface="Cambria Math"/>
                            </a:rPr>
                            <m:t>=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e>
                      </m:func>
                    </m:oMath>
                  </m:oMathPara>
                </a14:m>
                <a:endParaRPr lang="fa-IR" b="0" i="1" dirty="0" smtClean="0">
                  <a:latin typeface="Cambria Math"/>
                </a:endParaRPr>
              </a:p>
              <a:p>
                <a:pPr marL="0" indent="0" algn="just" rtl="1">
                  <a:buNone/>
                </a:pPr>
                <a:r>
                  <a:rPr lang="fa-IR" b="0" i="1" dirty="0" smtClean="0">
                    <a:solidFill>
                      <a:srgbClr val="FF0000"/>
                    </a:solidFill>
                    <a:latin typeface="Cambria Math"/>
                    <a:cs typeface="B Nazanin" panose="00000400000000000000" pitchFamily="2" charset="-78"/>
                  </a:rPr>
                  <a:t>بدون حذف صفرهای فرایند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  <m:r>
                        <a:rPr lang="en-US" b="0" i="1" smtClean="0">
                          <a:latin typeface="Cambria Math"/>
                        </a:rPr>
                        <m:t>, 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fa-IR" dirty="0">
                  <a:solidFill>
                    <a:srgbClr val="92D050"/>
                  </a:solidFill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B Nazanin" panose="00000400000000000000" pitchFamily="2" charset="-78"/>
                  </a:rPr>
                  <a:t>داریم: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CA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CA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𝐴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</m:e>
                      </m:func>
                      <m:func>
                        <m:funcPr>
                          <m:ctrlPr>
                            <a:rPr lang="en-CA" i="1">
                              <a:latin typeface="Cambria Math"/>
                            </a:rPr>
                          </m:ctrlPr>
                        </m:funcPr>
                        <m:fName>
                          <m:func>
                            <m:func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deg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CA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CA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𝐵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+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e>
                          </m:func>
                          <m:r>
                            <a:rPr lang="en-US">
                              <a:latin typeface="Cambria Math"/>
                            </a:rPr>
                            <m:t>=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0</m:t>
                          </m:r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  <m:r>
                            <a:rPr lang="en-US" i="1">
                              <a:latin typeface="Cambria Math"/>
                            </a:rPr>
                            <m:t>=</m:t>
                          </m:r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e>
                      </m:func>
                    </m:oMath>
                  </m:oMathPara>
                </a14:m>
                <a:endParaRPr lang="en-C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</m:sup>
                      </m:sSup>
                      <m:sSubSup>
                        <m:sSubSupPr>
                          <m:ctrlPr>
                            <a:rPr lang="en-CA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𝑚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′</m:t>
                          </m:r>
                        </m:sup>
                      </m:sSubSup>
                      <m:box>
                        <m:boxPr>
                          <m:ctrlPr>
                            <a:rPr lang="en-CA" i="1">
                              <a:latin typeface="Cambria Math"/>
                            </a:rPr>
                          </m:ctrlPr>
                        </m:boxPr>
                        <m:e>
                          <m:groupChr>
                            <m:groupChrPr>
                              <m:chr m:val="→"/>
                              <m:vertJc m:val="bot"/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groupChr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deg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⁡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CA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𝑚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)=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deg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⁡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CA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𝐵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−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)</m:t>
                              </m:r>
                            </m:e>
                          </m:groupChr>
                        </m:e>
                      </m:box>
                      <m:func>
                        <m:funcPr>
                          <m:ctrlPr>
                            <a:rPr lang="en-CA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CA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𝑚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′</m:t>
                                  </m:r>
                                </m:sup>
                              </m:sSubSup>
                            </m:e>
                          </m:d>
                        </m:e>
                      </m:func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  <m:r>
                        <a:rPr lang="en-US" i="1">
                          <a:latin typeface="Cambria Math"/>
                        </a:rPr>
                        <m:t>⟶</m:t>
                      </m:r>
                    </m:oMath>
                  </m:oMathPara>
                </a14:m>
                <a:endParaRPr lang="fa-I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CA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𝑚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′</m:t>
                          </m:r>
                        </m:sup>
                      </m:sSubSup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𝛽</m:t>
                      </m:r>
                      <m:r>
                        <a:rPr lang="fa-IR" b="0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CA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(</m:t>
                          </m:r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  <m:r>
                            <a:rPr lang="en-US" i="1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𝐵</m:t>
                          </m:r>
                          <m:r>
                            <a:rPr lang="en-US" i="1">
                              <a:latin typeface="Cambria Math"/>
                            </a:rPr>
                            <m:t>(</m:t>
                          </m:r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  <m:r>
                            <a:rPr lang="en-US" i="1"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CA" dirty="0" smtClean="0">
                  <a:solidFill>
                    <a:srgbClr val="92D050"/>
                  </a:solidFill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  <a:blipFill rotWithShape="1">
                <a:blip r:embed="rId3"/>
                <a:stretch>
                  <a:fillRect t="-2291" r="-113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4244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457200"/>
                <a:ext cx="8077200" cy="56689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B Nazanin" panose="00000400000000000000" pitchFamily="2" charset="-78"/>
                  </a:rPr>
                  <a:t>با انتخاب؟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A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q</m:t>
                          </m:r>
                        </m:e>
                        <m:sup>
                          <m:r>
                            <a:rPr lang="en-US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0009</m:t>
                      </m:r>
                    </m:oMath>
                  </m:oMathPara>
                </a14:m>
                <a:endParaRPr lang="en-C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A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q</m:t>
                          </m:r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>
                              <a:latin typeface="Cambria Math"/>
                            </a:rPr>
                            <m:t>0</m:t>
                          </m:r>
                          <m:r>
                            <a:rPr lang="en-US">
                              <a:latin typeface="Cambria Math"/>
                            </a:rPr>
                            <m:t>.</m:t>
                          </m:r>
                          <m:r>
                            <a:rPr lang="en-US">
                              <a:latin typeface="Cambria Math"/>
                            </a:rPr>
                            <m:t>4</m:t>
                          </m:r>
                        </m:e>
                      </m:d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q</m:t>
                          </m:r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>
                              <a:latin typeface="Cambria Math"/>
                            </a:rPr>
                            <m:t>0</m:t>
                          </m:r>
                          <m:r>
                            <a:rPr lang="en-US">
                              <a:latin typeface="Cambria Math"/>
                            </a:rPr>
                            <m:t>.</m:t>
                          </m:r>
                          <m:r>
                            <a:rPr lang="en-US">
                              <a:latin typeface="Cambria Math"/>
                            </a:rPr>
                            <m:t>6</m:t>
                          </m:r>
                        </m:e>
                      </m:d>
                      <m:r>
                        <a:rPr lang="en-US">
                          <a:latin typeface="Cambria Math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q</m:t>
                      </m:r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>
                          <a:latin typeface="Cambria Math"/>
                        </a:rPr>
                        <m:t>0</m:t>
                      </m:r>
                      <m:r>
                        <a:rPr lang="en-US">
                          <a:latin typeface="Cambria Math"/>
                        </a:rPr>
                        <m:t>.</m:t>
                      </m:r>
                      <m:r>
                        <a:rPr lang="en-US">
                          <a:latin typeface="Cambria Math"/>
                        </a:rPr>
                        <m:t>8</m:t>
                      </m:r>
                      <m:r>
                        <a:rPr lang="en-US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C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𝐵</m:t>
                      </m:r>
                      <m:r>
                        <a:rPr lang="en-US" i="1">
                          <a:latin typeface="Cambria Math"/>
                        </a:rPr>
                        <m:t>=−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485</m:t>
                      </m:r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786</m:t>
                      </m:r>
                      <m:r>
                        <a:rPr lang="en-US" i="1">
                          <a:latin typeface="Cambria Math"/>
                        </a:rPr>
                        <m:t>𝑞</m:t>
                      </m:r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3087</m:t>
                      </m:r>
                    </m:oMath>
                  </m:oMathPara>
                </a14:m>
                <a:endParaRPr lang="fa-IR" dirty="0" smtClean="0">
                  <a:solidFill>
                    <a:srgbClr val="92D050"/>
                  </a:solidFill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B Nazanin" panose="00000400000000000000" pitchFamily="2" charset="-78"/>
                  </a:rPr>
                  <a:t>جواب معادله </a:t>
                </a: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Diophantine</a:t>
                </a:r>
                <a:r>
                  <a:rPr lang="fa-IR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B Nazanin" panose="00000400000000000000" pitchFamily="2" charset="-78"/>
                  </a:rPr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𝑅</m:t>
                      </m:r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𝑞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15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30</m:t>
                      </m:r>
                      <m:r>
                        <a:rPr lang="en-US" i="1">
                          <a:latin typeface="Cambria Math"/>
                        </a:rPr>
                        <m:t>𝑞</m:t>
                      </m:r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9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92</m:t>
                      </m:r>
                    </m:oMath>
                  </m:oMathPara>
                </a14:m>
                <a:endParaRPr lang="en-C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𝑆</m:t>
                      </m:r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𝑞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=−</m:t>
                      </m:r>
                      <m:r>
                        <a:rPr lang="en-US" i="1">
                          <a:latin typeface="Cambria Math"/>
                        </a:rPr>
                        <m:t>33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37</m:t>
                      </m:r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53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70</m:t>
                      </m:r>
                      <m:r>
                        <a:rPr lang="en-US" i="1">
                          <a:latin typeface="Cambria Math"/>
                        </a:rPr>
                        <m:t>𝑞</m:t>
                      </m:r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22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08</m:t>
                      </m:r>
                    </m:oMath>
                  </m:oMathPara>
                </a14:m>
                <a:endParaRPr lang="fa-IR" dirty="0" smtClean="0">
                  <a:solidFill>
                    <a:srgbClr val="92D050"/>
                  </a:solidFill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B Nazanin" panose="00000400000000000000" pitchFamily="2" charset="-78"/>
                  </a:rPr>
                  <a:t>لذا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𝑇</m:t>
                      </m:r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𝑞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=−</m:t>
                      </m:r>
                      <m:r>
                        <a:rPr lang="en-US" i="1">
                          <a:latin typeface="Cambria Math"/>
                        </a:rPr>
                        <m:t>6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14</m:t>
                      </m:r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0055</m:t>
                      </m:r>
                    </m:oMath>
                  </m:oMathPara>
                </a14:m>
                <a:endParaRPr lang="en-CA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457200"/>
                <a:ext cx="8077200" cy="5668963"/>
              </a:xfrm>
              <a:blipFill rotWithShape="1">
                <a:blip r:embed="rId2"/>
                <a:stretch>
                  <a:fillRect t="-1720" r="-143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34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25</a:t>
            </a:fld>
            <a:endParaRPr lang="en-CA"/>
          </a:p>
        </p:txBody>
      </p:sp>
      <p:pic>
        <p:nvPicPr>
          <p:cNvPr id="6" name="Content Placeholder 5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82343" y="1363109"/>
            <a:ext cx="7131713" cy="5342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133600" y="533400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600" dirty="0" smtClean="0">
                <a:cs typeface="B Nazanin" panose="00000400000000000000" pitchFamily="2" charset="-78"/>
              </a:rPr>
              <a:t>دلیل وجود فراجهش بسیار زیاد؟</a:t>
            </a:r>
            <a:endParaRPr lang="en-CA" sz="3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0119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26</a:t>
            </a:fld>
            <a:endParaRPr lang="en-CA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762000"/>
            <a:ext cx="7132320" cy="530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101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>
                <a:cs typeface="B Nazanin" panose="00000400000000000000" pitchFamily="2" charset="-78"/>
              </a:rPr>
              <a:t>جایابی قطب </a:t>
            </a:r>
            <a:r>
              <a:rPr lang="fa-IR" dirty="0" smtClean="0">
                <a:cs typeface="B Nazanin" panose="00000400000000000000" pitchFamily="2" charset="-78"/>
              </a:rPr>
              <a:t>با حذف </a:t>
            </a:r>
            <a:r>
              <a:rPr lang="fa-IR" dirty="0">
                <a:cs typeface="B Nazanin" panose="00000400000000000000" pitchFamily="2" charset="-78"/>
              </a:rPr>
              <a:t>صفرهای سیستم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5105400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حذف هر دو صفر سیستم؟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𝐴</m:t>
                      </m:r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𝑞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2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681</m:t>
                      </m:r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2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361</m:t>
                      </m:r>
                      <m:r>
                        <a:rPr lang="en-US" i="1">
                          <a:latin typeface="Cambria Math"/>
                        </a:rPr>
                        <m:t>𝑞</m:t>
                      </m:r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6873</m:t>
                      </m:r>
                    </m:oMath>
                  </m:oMathPara>
                </a14:m>
                <a:endParaRPr lang="en-C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𝐵</m:t>
                      </m:r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𝑞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=−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485</m:t>
                      </m:r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786</m:t>
                      </m:r>
                      <m:r>
                        <a:rPr lang="en-US" i="1">
                          <a:latin typeface="Cambria Math"/>
                        </a:rPr>
                        <m:t>𝑞</m:t>
                      </m:r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3087</m:t>
                      </m:r>
                    </m:oMath>
                  </m:oMathPara>
                </a14:m>
                <a:endParaRPr lang="en-C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A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q</m:t>
                          </m:r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>
                              <a:latin typeface="Cambria Math"/>
                            </a:rPr>
                            <m:t>0</m:t>
                          </m:r>
                          <m:r>
                            <a:rPr lang="en-US">
                              <a:latin typeface="Cambria Math"/>
                            </a:rPr>
                            <m:t>.</m:t>
                          </m:r>
                          <m:r>
                            <a:rPr lang="en-US">
                              <a:latin typeface="Cambria Math"/>
                            </a:rPr>
                            <m:t>8</m:t>
                          </m:r>
                        </m:e>
                      </m:d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q</m:t>
                          </m:r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>
                              <a:latin typeface="Cambria Math"/>
                            </a:rPr>
                            <m:t>0</m:t>
                          </m:r>
                          <m:r>
                            <a:rPr lang="en-US">
                              <a:latin typeface="Cambria Math"/>
                            </a:rPr>
                            <m:t>.</m:t>
                          </m:r>
                          <m:r>
                            <a:rPr lang="en-US">
                              <a:latin typeface="Cambria Math"/>
                            </a:rPr>
                            <m:t>4</m:t>
                          </m:r>
                        </m:e>
                      </m:d>
                      <m:r>
                        <a:rPr lang="en-US">
                          <a:latin typeface="Cambria Math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q</m:t>
                      </m:r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>
                          <a:latin typeface="Cambria Math"/>
                        </a:rPr>
                        <m:t>0</m:t>
                      </m:r>
                      <m:r>
                        <a:rPr lang="en-US">
                          <a:latin typeface="Cambria Math"/>
                        </a:rPr>
                        <m:t>.</m:t>
                      </m:r>
                      <m:r>
                        <a:rPr lang="en-US">
                          <a:latin typeface="Cambria Math"/>
                        </a:rPr>
                        <m:t>6</m:t>
                      </m:r>
                      <m:r>
                        <a:rPr lang="en-US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C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𝛽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CA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(</m:t>
                          </m:r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  <m:r>
                            <a:rPr lang="en-US" i="1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𝐵</m:t>
                          </m:r>
                          <m:r>
                            <a:rPr lang="en-US" i="1">
                              <a:latin typeface="Cambria Math"/>
                            </a:rPr>
                            <m:t>(</m:t>
                          </m:r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  <m:r>
                            <a:rPr lang="en-US" i="1"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=−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099</m:t>
                      </m:r>
                    </m:oMath>
                  </m:oMathPara>
                </a14:m>
                <a:endParaRPr lang="en-C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CA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=−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485</m:t>
                      </m:r>
                    </m:oMath>
                  </m:oMathPara>
                </a14:m>
                <a:endParaRPr lang="en-C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1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6205</m:t>
                      </m:r>
                      <m:r>
                        <a:rPr lang="en-US" i="1">
                          <a:latin typeface="Cambria Math"/>
                        </a:rPr>
                        <m:t>𝑞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6366</m:t>
                      </m:r>
                    </m:oMath>
                  </m:oMathPara>
                </a14:m>
                <a:endParaRPr lang="en-C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CA" sz="26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CA" sz="2600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sz="26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sz="2600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CA" sz="26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</a:rPr>
                            <m:t>deg</m:t>
                          </m:r>
                        </m:fName>
                        <m:e>
                          <m:d>
                            <m:dPr>
                              <m:ctrlPr>
                                <a:rPr lang="en-CA" sz="26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600" i="1">
                                  <a:latin typeface="Cambria Math"/>
                                </a:rPr>
                                <m:t>𝐴</m:t>
                              </m:r>
                            </m:e>
                          </m:d>
                          <m:r>
                            <a:rPr lang="en-US" sz="2600" i="1">
                              <a:latin typeface="Cambria Math"/>
                            </a:rPr>
                            <m:t>−</m:t>
                          </m:r>
                        </m:e>
                      </m:func>
                      <m:func>
                        <m:funcPr>
                          <m:ctrlPr>
                            <a:rPr lang="en-CA" sz="2600" i="1">
                              <a:latin typeface="Cambria Math"/>
                            </a:rPr>
                          </m:ctrlPr>
                        </m:funcPr>
                        <m:fName>
                          <m:func>
                            <m:funcPr>
                              <m:ctrlPr>
                                <a:rPr lang="en-CA" sz="26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</a:rPr>
                                <m:t>deg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CA" sz="26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CA" sz="2600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600" i="1">
                                          <a:latin typeface="Cambria Math"/>
                                        </a:rPr>
                                        <m:t>𝐵</m:t>
                                      </m:r>
                                    </m:e>
                                    <m:sup>
                                      <m:r>
                                        <a:rPr lang="en-US" sz="2600" i="1">
                                          <a:latin typeface="Cambria Math"/>
                                        </a:rPr>
                                        <m:t>+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sz="26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600" i="1">
                                  <a:latin typeface="Cambria Math"/>
                                </a:rPr>
                                <m:t>1</m:t>
                              </m:r>
                            </m:e>
                          </m:func>
                          <m:r>
                            <a:rPr lang="en-US" sz="2600">
                              <a:latin typeface="Cambria Math"/>
                            </a:rPr>
                            <m:t>=</m:t>
                          </m:r>
                        </m:fName>
                        <m:e>
                          <m:r>
                            <a:rPr lang="en-US" sz="2600" i="1">
                              <a:latin typeface="Cambria Math"/>
                            </a:rPr>
                            <m:t>3</m:t>
                          </m:r>
                          <m:r>
                            <a:rPr lang="en-US" sz="2600" i="1">
                              <a:latin typeface="Cambria Math"/>
                            </a:rPr>
                            <m:t>−</m:t>
                          </m:r>
                          <m:r>
                            <a:rPr lang="en-US" sz="2600" i="1">
                              <a:latin typeface="Cambria Math"/>
                            </a:rPr>
                            <m:t>2</m:t>
                          </m:r>
                          <m:r>
                            <a:rPr lang="en-US" sz="2600" i="1">
                              <a:latin typeface="Cambria Math"/>
                            </a:rPr>
                            <m:t>−</m:t>
                          </m:r>
                          <m:r>
                            <a:rPr lang="en-US" sz="2600" i="1">
                              <a:latin typeface="Cambria Math"/>
                            </a:rPr>
                            <m:t>1</m:t>
                          </m:r>
                          <m:r>
                            <a:rPr lang="en-US" sz="2600" i="1">
                              <a:latin typeface="Cambria Math"/>
                            </a:rPr>
                            <m:t>=</m:t>
                          </m:r>
                          <m:r>
                            <a:rPr lang="en-US" sz="2600" i="1">
                              <a:latin typeface="Cambria Math"/>
                            </a:rPr>
                            <m:t>0</m:t>
                          </m:r>
                          <m:r>
                            <a:rPr lang="en-US" sz="2600" i="1">
                              <a:latin typeface="Cambria Math"/>
                            </a:rPr>
                            <m:t>→</m:t>
                          </m:r>
                        </m:e>
                      </m:func>
                    </m:oMath>
                  </m:oMathPara>
                </a14:m>
                <a:endParaRPr lang="fa-IR" sz="2600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fa-IR" dirty="0" smtClean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5105400"/>
              </a:xfrm>
              <a:blipFill rotWithShape="1">
                <a:blip r:embed="rId3"/>
                <a:stretch>
                  <a:fillRect t="-1912" r="-143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9498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457200"/>
                <a:ext cx="8077200" cy="56689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B Nazanin" panose="00000400000000000000" pitchFamily="2" charset="-78"/>
                  </a:rPr>
                  <a:t>جواب معادله </a:t>
                </a: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Diophantine</a:t>
                </a:r>
                <a:r>
                  <a:rPr lang="fa-IR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B Nazanin" panose="00000400000000000000" pitchFamily="2" charset="-78"/>
                  </a:rPr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𝑅</m:t>
                      </m:r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𝑞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1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6205</m:t>
                      </m:r>
                      <m:r>
                        <a:rPr lang="en-US" i="1">
                          <a:latin typeface="Cambria Math"/>
                        </a:rPr>
                        <m:t>𝑞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6366</m:t>
                      </m:r>
                    </m:oMath>
                  </m:oMathPara>
                </a14:m>
                <a:endParaRPr lang="en-C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𝑆</m:t>
                      </m:r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𝑞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=−</m:t>
                      </m:r>
                      <m:r>
                        <a:rPr lang="en-US" i="1">
                          <a:latin typeface="Cambria Math"/>
                        </a:rPr>
                        <m:t>1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81</m:t>
                      </m:r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2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72</m:t>
                      </m:r>
                      <m:r>
                        <a:rPr lang="en-US" i="1">
                          <a:latin typeface="Cambria Math"/>
                        </a:rPr>
                        <m:t>𝑞</m:t>
                      </m:r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1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02</m:t>
                      </m:r>
                    </m:oMath>
                  </m:oMathPara>
                </a14:m>
                <a:endParaRPr lang="fa-IR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r" rtl="1">
                  <a:buNone/>
                </a:pPr>
                <a:r>
                  <a:rPr lang="fa-I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B Nazanin" panose="00000400000000000000" pitchFamily="2" charset="-78"/>
                  </a:rPr>
                  <a:t>لذا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𝑇</m:t>
                      </m:r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𝑞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=−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099</m:t>
                      </m:r>
                      <m:r>
                        <a:rPr lang="en-US" i="1">
                          <a:latin typeface="Cambria Math"/>
                        </a:rPr>
                        <m:t>𝑞</m:t>
                      </m:r>
                    </m:oMath>
                  </m:oMathPara>
                </a14:m>
                <a:endParaRPr lang="en-CA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457200"/>
                <a:ext cx="8077200" cy="5668963"/>
              </a:xfrm>
              <a:blipFill rotWithShape="1">
                <a:blip r:embed="rId2"/>
                <a:stretch>
                  <a:fillRect t="-1828" r="-150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9117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29</a:t>
            </a:fld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2133600" y="533400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600" dirty="0" smtClean="0">
                <a:cs typeface="B Nazanin" panose="00000400000000000000" pitchFamily="2" charset="-78"/>
              </a:rPr>
              <a:t>دلیل عدم وجود فراجهش؟</a:t>
            </a:r>
            <a:endParaRPr lang="en-CA" sz="3600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7" name="Picture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219200"/>
            <a:ext cx="6858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835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ساختار کلی </a:t>
            </a:r>
            <a:r>
              <a:rPr lang="en-US" smtClean="0">
                <a:latin typeface="Nazanin" panose="00000700000000000000" pitchFamily="2" charset="-78"/>
                <a:cs typeface="B Nazanin" panose="00000400000000000000" pitchFamily="2" charset="-78"/>
              </a:rPr>
              <a:t>STR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algn="just" rtl="1"/>
            <a:endParaRPr lang="fa-IR" dirty="0" smtClean="0">
              <a:cs typeface="B Nazanin" panose="00000400000000000000" pitchFamily="2" charset="-78"/>
            </a:endParaRPr>
          </a:p>
          <a:p>
            <a:pPr algn="just" rtl="1"/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3</a:t>
            </a:fld>
            <a:endParaRPr lang="en-CA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3" t="27692" r="19342" b="14179"/>
          <a:stretch/>
        </p:blipFill>
        <p:spPr bwMode="auto">
          <a:xfrm>
            <a:off x="685800" y="1615178"/>
            <a:ext cx="7587525" cy="4252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275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30</a:t>
            </a:fld>
            <a:endParaRPr lang="en-CA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685800"/>
            <a:ext cx="6858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3628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cs typeface="B Nazanin" panose="00000400000000000000" pitchFamily="2" charset="-78"/>
              </a:rPr>
              <a:t>مقایسه نتایج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00420005"/>
              </p:ext>
            </p:extLst>
          </p:nvPr>
        </p:nvGraphicFramePr>
        <p:xfrm>
          <a:off x="1371599" y="2035872"/>
          <a:ext cx="6400801" cy="2307528"/>
        </p:xfrm>
        <a:graphic>
          <a:graphicData uri="http://schemas.openxmlformats.org/drawingml/2006/table">
            <a:tbl>
              <a:tblPr rtl="1" firstRow="1" firstCol="1" bandRow="1">
                <a:tableStyleId>{F2DE63D5-997A-4646-A377-4702673A728D}</a:tableStyleId>
              </a:tblPr>
              <a:tblGrid>
                <a:gridCol w="2129413"/>
                <a:gridCol w="2386952"/>
                <a:gridCol w="1884436"/>
              </a:tblGrid>
              <a:tr h="76917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48430" algn="l"/>
                        </a:tabLst>
                      </a:pPr>
                      <a:r>
                        <a:rPr lang="fa-IR" sz="2400">
                          <a:effectLst/>
                          <a:cs typeface="B Nazanin" panose="00000400000000000000" pitchFamily="2" charset="-78"/>
                        </a:rPr>
                        <a:t>روش</a:t>
                      </a:r>
                      <a:endParaRPr lang="en-CA" sz="200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48430" algn="l"/>
                        </a:tabLst>
                      </a:pPr>
                      <a:r>
                        <a:rPr lang="fa-IR" sz="2400" dirty="0">
                          <a:effectLst/>
                          <a:cs typeface="B Nazanin" panose="00000400000000000000" pitchFamily="2" charset="-78"/>
                        </a:rPr>
                        <a:t>حداکثر فراجهش</a:t>
                      </a:r>
                      <a:endParaRPr lang="en-CA" sz="2000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48430" algn="l"/>
                        </a:tabLst>
                      </a:pPr>
                      <a:r>
                        <a:rPr lang="fa-IR" sz="2400">
                          <a:effectLst/>
                          <a:cs typeface="B Nazanin" panose="00000400000000000000" pitchFamily="2" charset="-78"/>
                        </a:rPr>
                        <a:t>انتگرال خطا</a:t>
                      </a:r>
                      <a:endParaRPr lang="en-CA" sz="200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  <a:tr h="76917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48430" algn="l"/>
                        </a:tabLst>
                      </a:pPr>
                      <a:r>
                        <a:rPr lang="fa-IR" sz="2400">
                          <a:effectLst/>
                          <a:cs typeface="B Nazanin" panose="00000400000000000000" pitchFamily="2" charset="-78"/>
                        </a:rPr>
                        <a:t>بدون حذف صفر</a:t>
                      </a:r>
                      <a:endParaRPr lang="en-CA" sz="200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48430" algn="l"/>
                        </a:tabLst>
                      </a:pPr>
                      <a:r>
                        <a:rPr lang="fa-IR" sz="2400">
                          <a:effectLst/>
                          <a:cs typeface="B Nazanin" panose="00000400000000000000" pitchFamily="2" charset="-78"/>
                        </a:rPr>
                        <a:t>251 درصد</a:t>
                      </a:r>
                      <a:endParaRPr lang="en-CA" sz="200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48430" algn="l"/>
                        </a:tabLst>
                      </a:pPr>
                      <a:r>
                        <a:rPr lang="fa-IR" sz="2400" dirty="0" smtClean="0">
                          <a:effectLst/>
                          <a:cs typeface="B Nazanin" panose="00000400000000000000" pitchFamily="2" charset="-78"/>
                        </a:rPr>
                        <a:t>105</a:t>
                      </a:r>
                      <a:endParaRPr lang="en-CA" sz="2000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  <a:tr h="76917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48430" algn="l"/>
                        </a:tabLst>
                      </a:pPr>
                      <a:r>
                        <a:rPr lang="fa-IR" sz="2400">
                          <a:effectLst/>
                          <a:cs typeface="B Nazanin" panose="00000400000000000000" pitchFamily="2" charset="-78"/>
                        </a:rPr>
                        <a:t>با حذف صفر</a:t>
                      </a:r>
                      <a:endParaRPr lang="en-CA" sz="200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48430" algn="l"/>
                        </a:tabLst>
                      </a:pPr>
                      <a:r>
                        <a:rPr lang="fa-IR" sz="2400">
                          <a:effectLst/>
                          <a:cs typeface="B Nazanin" panose="00000400000000000000" pitchFamily="2" charset="-78"/>
                        </a:rPr>
                        <a:t>صفر</a:t>
                      </a:r>
                      <a:endParaRPr lang="en-CA" sz="200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48430" algn="l"/>
                        </a:tabLst>
                      </a:pPr>
                      <a:r>
                        <a:rPr lang="fa-IR" sz="2400" dirty="0" smtClean="0">
                          <a:effectLst/>
                          <a:cs typeface="B Nazanin" panose="00000400000000000000" pitchFamily="2" charset="-78"/>
                        </a:rPr>
                        <a:t>42</a:t>
                      </a:r>
                      <a:endParaRPr lang="en-CA" sz="2000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31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7997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حل معادله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Diophantine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</p:spPr>
            <p:txBody>
              <a:bodyPr>
                <a:normAutofit/>
              </a:bodyPr>
              <a:lstStyle/>
              <a:p>
                <a:pPr marL="0" indent="0" algn="just" rtl="1">
                  <a:buNone/>
                </a:pP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1- تعریف ماتریس زیر موسوم به ماتریس سیلوستر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𝐸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8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…</m:t>
                                </m:r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…</m:t>
                                </m:r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𝑛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−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…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𝑛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−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…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⋮</m:t>
                                </m:r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⋮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…</m:t>
                                </m:r>
                              </m:e>
                              <m:e>
                                <m:r>
                                  <a:rPr lang="en-US" i="1" smtClean="0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⋮</m:t>
                                </m:r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⋮</m:t>
                                </m:r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⋮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…</m:t>
                                </m:r>
                              </m:e>
                              <m:e>
                                <m:r>
                                  <a:rPr lang="en-US" i="1" smtClean="0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⋮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…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…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1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…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𝑛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−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…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𝑛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−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…</m:t>
                                </m:r>
                              </m:e>
                              <m:e>
                                <m:r>
                                  <a:rPr lang="en-US" i="1" smtClean="0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⋮</m:t>
                                </m:r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…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𝑛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−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⋮</m:t>
                                </m:r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…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⋮</m:t>
                                </m:r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⋮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…</m:t>
                                </m:r>
                              </m:e>
                              <m:e>
                                <m:r>
                                  <a:rPr lang="en-US" i="1" smtClean="0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⋮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⋮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…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…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…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…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CA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  <a:blipFill rotWithShape="1">
                <a:blip r:embed="rId2"/>
                <a:stretch>
                  <a:fillRect t="-1348" r="-158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32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9760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685800"/>
                <a:ext cx="8077200" cy="5440363"/>
              </a:xfrm>
            </p:spPr>
            <p:txBody>
              <a:bodyPr>
                <a:normAutofit/>
              </a:bodyPr>
              <a:lstStyle/>
              <a:p>
                <a:pPr marL="0" indent="0" algn="just" rtl="1">
                  <a:buNone/>
                </a:pP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2- استفاده از رابطه زیر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𝑛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CA" i="1" smtClean="0">
                                  <a:latin typeface="Cambria Math"/>
                                </a:rPr>
                                <m:t>⋮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⋮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𝐸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2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𝑛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2</m:t>
                                  </m:r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𝑛</m:t>
                                  </m:r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CA" i="1" smtClean="0">
                                  <a:latin typeface="Cambria Math"/>
                                </a:rPr>
                                <m:t>⋮</m:t>
                              </m:r>
                            </m:e>
                            <m:e>
                              <m:r>
                                <a:rPr lang="en-CA" i="1" smtClean="0">
                                  <a:latin typeface="Cambria Math"/>
                                </a:rPr>
                                <m:t>⋮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en-US" b="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که: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𝑛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𝑛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+…+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𝑛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CA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</m:d>
                      <m:r>
                        <a:rPr lang="fa-IR" i="1">
                          <a:solidFill>
                            <a:schemeClr val="tx1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  <m:r>
                        <a:rPr lang="fa-IR" i="1">
                          <a:solidFill>
                            <a:schemeClr val="tx1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𝑆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</m:d>
                      <m:r>
                        <a:rPr lang="fa-IR" i="1">
                          <a:solidFill>
                            <a:schemeClr val="tx1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  <m:r>
                        <a:rPr lang="fa-IR" i="1">
                          <a:solidFill>
                            <a:schemeClr val="tx1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CA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685800"/>
                <a:ext cx="8077200" cy="5440363"/>
              </a:xfrm>
              <a:blipFill rotWithShape="1">
                <a:blip r:embed="rId2"/>
                <a:stretch>
                  <a:fillRect t="-1121" r="-158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33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564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تنوع روشها؟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algn="just" rtl="1"/>
            <a:r>
              <a:rPr lang="fa-IR" dirty="0">
                <a:cs typeface="B Nazanin" panose="00000400000000000000" pitchFamily="2" charset="-78"/>
              </a:rPr>
              <a:t>امکان استفاده از ساختارهای مختلف جهت مدلسازی </a:t>
            </a:r>
            <a:r>
              <a:rPr lang="fa-IR" dirty="0" smtClean="0">
                <a:cs typeface="B Nazanin" panose="00000400000000000000" pitchFamily="2" charset="-78"/>
              </a:rPr>
              <a:t>فرایند از جمله مدلهای غیرخطی</a:t>
            </a: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الگوریتم </a:t>
            </a:r>
            <a:r>
              <a:rPr lang="fa-IR" dirty="0">
                <a:cs typeface="B Nazanin" panose="00000400000000000000" pitchFamily="2" charset="-78"/>
              </a:rPr>
              <a:t>های مختلف جهت شناسایی پارامترهای </a:t>
            </a:r>
            <a:r>
              <a:rPr lang="fa-IR" dirty="0" smtClean="0">
                <a:cs typeface="B Nazanin" panose="00000400000000000000" pitchFamily="2" charset="-78"/>
              </a:rPr>
              <a:t>مدل</a:t>
            </a: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روشهای </a:t>
            </a:r>
            <a:r>
              <a:rPr lang="fa-IR" dirty="0">
                <a:cs typeface="B Nazanin" panose="00000400000000000000" pitchFamily="2" charset="-78"/>
              </a:rPr>
              <a:t>متنوع جهت طراحی </a:t>
            </a:r>
            <a:r>
              <a:rPr lang="fa-IR" dirty="0" smtClean="0">
                <a:cs typeface="B Nazanin" panose="00000400000000000000" pitchFamily="2" charset="-78"/>
              </a:rPr>
              <a:t>کنترلگر</a:t>
            </a:r>
            <a:r>
              <a:rPr lang="fa-IR" dirty="0">
                <a:cs typeface="B Nazanin" panose="00000400000000000000" pitchFamily="2" charset="-78"/>
              </a:rPr>
              <a:t>؟</a:t>
            </a:r>
            <a:endParaRPr lang="fa-IR" dirty="0" smtClean="0">
              <a:cs typeface="B Nazanin" panose="00000400000000000000" pitchFamily="2" charset="-78"/>
            </a:endParaRP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پیاده سازی پیوسته در زمان، گسسته در زمان و یا هایبرید</a:t>
            </a: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استفاده از اصل </a:t>
            </a:r>
            <a:r>
              <a:rPr lang="en-CA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certainty equivalence principle</a:t>
            </a:r>
            <a:r>
              <a:rPr lang="fa-IR" dirty="0" smtClean="0">
                <a:cs typeface="B Nazanin" panose="00000400000000000000" pitchFamily="2" charset="-78"/>
              </a:rPr>
              <a:t> در تمام روش های طراحی</a:t>
            </a:r>
            <a:endParaRPr lang="en-US" dirty="0" smtClean="0">
              <a:cs typeface="B Nazanin" panose="00000400000000000000" pitchFamily="2" charset="-78"/>
            </a:endParaRP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فرض ثابت بودن و ندانستن پارامترهای مدل فرایند بجای فرض تغییر پارامترها به منظور سادگی تحلیل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353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13D84A8-662C-4132-8EA9-0409160DF983}" type="slidenum">
              <a:rPr lang="en-GB" altLang="en-US" sz="1400" b="0"/>
              <a:pPr/>
              <a:t>5</a:t>
            </a:fld>
            <a:endParaRPr lang="en-GB" altLang="en-US" sz="1400" b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394493" y="242888"/>
            <a:ext cx="8597107" cy="620712"/>
          </a:xfrm>
        </p:spPr>
        <p:txBody>
          <a:bodyPr/>
          <a:lstStyle/>
          <a:p>
            <a:pPr rtl="1"/>
            <a:r>
              <a:rPr lang="fa-IR" altLang="en-US" sz="2800" b="1" dirty="0" smtClean="0">
                <a:solidFill>
                  <a:srgbClr val="FF0000"/>
                </a:solidFill>
                <a:latin typeface="Century Schoolbook" pitchFamily="18" charset="0"/>
                <a:cs typeface="B Nazanin" panose="00000400000000000000" pitchFamily="2" charset="-78"/>
              </a:rPr>
              <a:t>روش غیرمستقیم</a:t>
            </a:r>
            <a:endParaRPr lang="en-GB" altLang="en-US" sz="2800" b="1" dirty="0" smtClean="0">
              <a:solidFill>
                <a:srgbClr val="FF0000"/>
              </a:solidFill>
              <a:latin typeface="Century Schoolbook" pitchFamily="18" charset="0"/>
              <a:cs typeface="B Nazanin" panose="00000400000000000000" pitchFamily="2" charset="-78"/>
            </a:endParaRPr>
          </a:p>
        </p:txBody>
      </p:sp>
      <p:grpSp>
        <p:nvGrpSpPr>
          <p:cNvPr id="58409" name="Group 41"/>
          <p:cNvGrpSpPr>
            <a:grpSpLocks/>
          </p:cNvGrpSpPr>
          <p:nvPr/>
        </p:nvGrpSpPr>
        <p:grpSpPr bwMode="auto">
          <a:xfrm>
            <a:off x="4292601" y="2286001"/>
            <a:ext cx="3535363" cy="2684463"/>
            <a:chOff x="2704" y="1730"/>
            <a:chExt cx="2227" cy="1691"/>
          </a:xfrm>
        </p:grpSpPr>
        <p:sp>
          <p:nvSpPr>
            <p:cNvPr id="20488" name="Rectangle 42"/>
            <p:cNvSpPr>
              <a:spLocks noChangeArrowheads="1"/>
            </p:cNvSpPr>
            <p:nvPr/>
          </p:nvSpPr>
          <p:spPr bwMode="auto">
            <a:xfrm>
              <a:off x="3346" y="1730"/>
              <a:ext cx="1229" cy="52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CA" altLang="en-US"/>
            </a:p>
          </p:txBody>
        </p:sp>
        <p:sp>
          <p:nvSpPr>
            <p:cNvPr id="20491" name="Rectangle 45"/>
            <p:cNvSpPr>
              <a:spLocks noChangeArrowheads="1"/>
            </p:cNvSpPr>
            <p:nvPr/>
          </p:nvSpPr>
          <p:spPr bwMode="auto">
            <a:xfrm>
              <a:off x="3430" y="1872"/>
              <a:ext cx="1088" cy="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fa-IR" altLang="en-US" sz="2800" b="0" dirty="0" smtClean="0">
                  <a:latin typeface="Century Schoolbook" pitchFamily="18" charset="0"/>
                  <a:cs typeface="B Nazanin" panose="00000400000000000000" pitchFamily="2" charset="-78"/>
                </a:rPr>
                <a:t>تخمین پارامتر</a:t>
              </a:r>
              <a:endParaRPr lang="en-GB" altLang="en-US" sz="2800" b="0" dirty="0">
                <a:latin typeface="Century Schoolbook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20493" name="Line 47"/>
            <p:cNvSpPr>
              <a:spLocks noChangeShapeType="1"/>
            </p:cNvSpPr>
            <p:nvPr/>
          </p:nvSpPr>
          <p:spPr bwMode="auto">
            <a:xfrm flipH="1">
              <a:off x="2704" y="2137"/>
              <a:ext cx="644" cy="0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494" name="Line 48"/>
            <p:cNvSpPr>
              <a:spLocks noChangeShapeType="1"/>
            </p:cNvSpPr>
            <p:nvPr/>
          </p:nvSpPr>
          <p:spPr bwMode="auto">
            <a:xfrm flipV="1">
              <a:off x="2704" y="2131"/>
              <a:ext cx="5" cy="1276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495" name="Line 49"/>
            <p:cNvSpPr>
              <a:spLocks noChangeShapeType="1"/>
            </p:cNvSpPr>
            <p:nvPr/>
          </p:nvSpPr>
          <p:spPr bwMode="auto">
            <a:xfrm flipV="1">
              <a:off x="4925" y="1987"/>
              <a:ext cx="6" cy="1434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496" name="Line 50"/>
            <p:cNvSpPr>
              <a:spLocks noChangeShapeType="1"/>
            </p:cNvSpPr>
            <p:nvPr/>
          </p:nvSpPr>
          <p:spPr bwMode="auto">
            <a:xfrm flipH="1">
              <a:off x="4584" y="1975"/>
              <a:ext cx="341" cy="0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-46543" y="3657600"/>
            <a:ext cx="9017506" cy="2554288"/>
            <a:chOff x="-46543" y="3657600"/>
            <a:chExt cx="9017506" cy="2554288"/>
          </a:xfrm>
        </p:grpSpPr>
        <p:grpSp>
          <p:nvGrpSpPr>
            <p:cNvPr id="2" name="Group 1"/>
            <p:cNvGrpSpPr/>
            <p:nvPr/>
          </p:nvGrpSpPr>
          <p:grpSpPr>
            <a:xfrm>
              <a:off x="152400" y="4302125"/>
              <a:ext cx="8818563" cy="1909763"/>
              <a:chOff x="152400" y="4302125"/>
              <a:chExt cx="8818563" cy="1909763"/>
            </a:xfrm>
          </p:grpSpPr>
          <p:grpSp>
            <p:nvGrpSpPr>
              <p:cNvPr id="58407" name="Group 39"/>
              <p:cNvGrpSpPr>
                <a:grpSpLocks/>
              </p:cNvGrpSpPr>
              <p:nvPr/>
            </p:nvGrpSpPr>
            <p:grpSpPr bwMode="auto">
              <a:xfrm>
                <a:off x="152400" y="4302125"/>
                <a:ext cx="8818563" cy="1909763"/>
                <a:chOff x="96" y="2710"/>
                <a:chExt cx="5555" cy="1203"/>
              </a:xfrm>
            </p:grpSpPr>
            <p:sp>
              <p:nvSpPr>
                <p:cNvPr id="20506" name="Rectangle 5"/>
                <p:cNvSpPr>
                  <a:spLocks noChangeArrowheads="1"/>
                </p:cNvSpPr>
                <p:nvPr/>
              </p:nvSpPr>
              <p:spPr bwMode="auto">
                <a:xfrm>
                  <a:off x="1231" y="2953"/>
                  <a:ext cx="641" cy="32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fa-IR" altLang="en-US" sz="2800" b="0" dirty="0" smtClean="0">
                      <a:latin typeface="Century Schoolbook" pitchFamily="18" charset="0"/>
                      <a:cs typeface="B Nazanin" panose="00000400000000000000" pitchFamily="2" charset="-78"/>
                    </a:rPr>
                    <a:t>کنترلگر</a:t>
                  </a:r>
                  <a:endParaRPr lang="en-GB" altLang="en-US" sz="2800" b="0" dirty="0">
                    <a:latin typeface="Century Schoolbook" pitchFamily="18" charset="0"/>
                    <a:cs typeface="B Nazanin" panose="00000400000000000000" pitchFamily="2" charset="-78"/>
                  </a:endParaRPr>
                </a:p>
              </p:txBody>
            </p:sp>
            <p:sp>
              <p:nvSpPr>
                <p:cNvPr id="20507" name="Rectangle 6"/>
                <p:cNvSpPr>
                  <a:spLocks noChangeArrowheads="1"/>
                </p:cNvSpPr>
                <p:nvPr/>
              </p:nvSpPr>
              <p:spPr bwMode="auto">
                <a:xfrm>
                  <a:off x="964" y="2849"/>
                  <a:ext cx="1229" cy="524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n-CA" altLang="en-US"/>
                </a:p>
              </p:txBody>
            </p:sp>
            <p:sp>
              <p:nvSpPr>
                <p:cNvPr id="20508" name="Rectangle 7"/>
                <p:cNvSpPr>
                  <a:spLocks noChangeArrowheads="1"/>
                </p:cNvSpPr>
                <p:nvPr/>
              </p:nvSpPr>
              <p:spPr bwMode="auto">
                <a:xfrm>
                  <a:off x="3346" y="2869"/>
                  <a:ext cx="1229" cy="524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n-CA" altLang="en-US"/>
                </a:p>
              </p:txBody>
            </p:sp>
            <p:sp>
              <p:nvSpPr>
                <p:cNvPr id="20509" name="Rectangle 8"/>
                <p:cNvSpPr>
                  <a:spLocks noChangeArrowheads="1"/>
                </p:cNvSpPr>
                <p:nvPr/>
              </p:nvSpPr>
              <p:spPr bwMode="auto">
                <a:xfrm>
                  <a:off x="3704" y="2985"/>
                  <a:ext cx="520" cy="32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fa-IR" altLang="en-US" sz="2800" b="0" dirty="0" smtClean="0">
                      <a:latin typeface="Century Schoolbook" pitchFamily="18" charset="0"/>
                      <a:cs typeface="B Nazanin" panose="00000400000000000000" pitchFamily="2" charset="-78"/>
                    </a:rPr>
                    <a:t>فرایند</a:t>
                  </a:r>
                  <a:endParaRPr lang="en-GB" altLang="en-US" sz="2800" b="0" dirty="0">
                    <a:latin typeface="Century Schoolbook" pitchFamily="18" charset="0"/>
                    <a:cs typeface="B Nazanin" panose="00000400000000000000" pitchFamily="2" charset="-78"/>
                  </a:endParaRPr>
                </a:p>
              </p:txBody>
            </p:sp>
            <p:sp>
              <p:nvSpPr>
                <p:cNvPr id="20510" name="Line 9"/>
                <p:cNvSpPr>
                  <a:spLocks noChangeShapeType="1"/>
                </p:cNvSpPr>
                <p:nvPr/>
              </p:nvSpPr>
              <p:spPr bwMode="auto">
                <a:xfrm>
                  <a:off x="2193" y="3115"/>
                  <a:ext cx="1137" cy="0"/>
                </a:xfrm>
                <a:prstGeom prst="line">
                  <a:avLst/>
                </a:prstGeom>
                <a:noFill/>
                <a:ln w="76200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CA"/>
                </a:p>
              </p:txBody>
            </p:sp>
            <p:sp>
              <p:nvSpPr>
                <p:cNvPr id="20511" name="Line 10"/>
                <p:cNvSpPr>
                  <a:spLocks noChangeShapeType="1"/>
                </p:cNvSpPr>
                <p:nvPr/>
              </p:nvSpPr>
              <p:spPr bwMode="auto">
                <a:xfrm>
                  <a:off x="4591" y="3115"/>
                  <a:ext cx="936" cy="0"/>
                </a:xfrm>
                <a:prstGeom prst="line">
                  <a:avLst/>
                </a:prstGeom>
                <a:noFill/>
                <a:ln w="76200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CA"/>
                </a:p>
              </p:txBody>
            </p:sp>
            <p:sp>
              <p:nvSpPr>
                <p:cNvPr id="20512" name="Line 11"/>
                <p:cNvSpPr>
                  <a:spLocks noChangeShapeType="1"/>
                </p:cNvSpPr>
                <p:nvPr/>
              </p:nvSpPr>
              <p:spPr bwMode="auto">
                <a:xfrm>
                  <a:off x="4931" y="3116"/>
                  <a:ext cx="0" cy="797"/>
                </a:xfrm>
                <a:prstGeom prst="line">
                  <a:avLst/>
                </a:prstGeom>
                <a:noFill/>
                <a:ln w="76200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CA"/>
                </a:p>
              </p:txBody>
            </p:sp>
            <p:sp>
              <p:nvSpPr>
                <p:cNvPr id="20513" name="Line 12"/>
                <p:cNvSpPr>
                  <a:spLocks noChangeShapeType="1"/>
                </p:cNvSpPr>
                <p:nvPr/>
              </p:nvSpPr>
              <p:spPr bwMode="auto">
                <a:xfrm flipH="1">
                  <a:off x="466" y="3893"/>
                  <a:ext cx="4478" cy="0"/>
                </a:xfrm>
                <a:prstGeom prst="line">
                  <a:avLst/>
                </a:prstGeom>
                <a:noFill/>
                <a:ln w="76200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CA"/>
                </a:p>
              </p:txBody>
            </p:sp>
            <p:sp>
              <p:nvSpPr>
                <p:cNvPr id="20514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472" y="3204"/>
                  <a:ext cx="0" cy="709"/>
                </a:xfrm>
                <a:prstGeom prst="line">
                  <a:avLst/>
                </a:prstGeom>
                <a:noFill/>
                <a:ln w="76200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CA"/>
                </a:p>
              </p:txBody>
            </p:sp>
            <p:sp>
              <p:nvSpPr>
                <p:cNvPr id="20515" name="Line 14"/>
                <p:cNvSpPr>
                  <a:spLocks noChangeShapeType="1"/>
                </p:cNvSpPr>
                <p:nvPr/>
              </p:nvSpPr>
              <p:spPr bwMode="auto">
                <a:xfrm>
                  <a:off x="477" y="3227"/>
                  <a:ext cx="470" cy="0"/>
                </a:xfrm>
                <a:prstGeom prst="line">
                  <a:avLst/>
                </a:prstGeom>
                <a:noFill/>
                <a:ln w="76200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CA"/>
                </a:p>
              </p:txBody>
            </p:sp>
            <p:sp>
              <p:nvSpPr>
                <p:cNvPr id="20516" name="Line 15"/>
                <p:cNvSpPr>
                  <a:spLocks noChangeShapeType="1"/>
                </p:cNvSpPr>
                <p:nvPr/>
              </p:nvSpPr>
              <p:spPr bwMode="auto">
                <a:xfrm>
                  <a:off x="188" y="3043"/>
                  <a:ext cx="759" cy="0"/>
                </a:xfrm>
                <a:prstGeom prst="line">
                  <a:avLst/>
                </a:prstGeom>
                <a:noFill/>
                <a:ln w="76200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CA"/>
                </a:p>
              </p:txBody>
            </p:sp>
            <p:sp>
              <p:nvSpPr>
                <p:cNvPr id="20517" name="Rectangle 16"/>
                <p:cNvSpPr>
                  <a:spLocks noChangeArrowheads="1"/>
                </p:cNvSpPr>
                <p:nvPr/>
              </p:nvSpPr>
              <p:spPr bwMode="auto">
                <a:xfrm>
                  <a:off x="4951" y="3191"/>
                  <a:ext cx="700" cy="27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lnSpc>
                      <a:spcPct val="80000"/>
                    </a:lnSpc>
                  </a:pPr>
                  <a:r>
                    <a:rPr lang="fa-IR" altLang="en-US" sz="2800" b="0" dirty="0" smtClean="0">
                      <a:latin typeface="Century Schoolbook" pitchFamily="18" charset="0"/>
                      <a:cs typeface="B Nazanin" panose="00000400000000000000" pitchFamily="2" charset="-78"/>
                    </a:rPr>
                    <a:t>خروجی </a:t>
                  </a:r>
                  <a:endParaRPr lang="en-GB" altLang="en-US" sz="2800" b="0" dirty="0">
                    <a:latin typeface="Century Schoolbook" pitchFamily="18" charset="0"/>
                    <a:cs typeface="B Nazanin" panose="00000400000000000000" pitchFamily="2" charset="-78"/>
                  </a:endParaRPr>
                </a:p>
              </p:txBody>
            </p:sp>
            <p:sp>
              <p:nvSpPr>
                <p:cNvPr id="20518" name="Rectangle 17"/>
                <p:cNvSpPr>
                  <a:spLocks noChangeArrowheads="1"/>
                </p:cNvSpPr>
                <p:nvPr/>
              </p:nvSpPr>
              <p:spPr bwMode="auto">
                <a:xfrm>
                  <a:off x="5303" y="2745"/>
                  <a:ext cx="225" cy="3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en-US" sz="2800" b="0" i="1">
                      <a:latin typeface="Century Schoolbook" pitchFamily="18" charset="0"/>
                    </a:rPr>
                    <a:t>y</a:t>
                  </a:r>
                </a:p>
              </p:txBody>
            </p:sp>
            <p:sp>
              <p:nvSpPr>
                <p:cNvPr id="20519" name="Rectangle 18"/>
                <p:cNvSpPr>
                  <a:spLocks noChangeArrowheads="1"/>
                </p:cNvSpPr>
                <p:nvPr/>
              </p:nvSpPr>
              <p:spPr bwMode="auto">
                <a:xfrm>
                  <a:off x="2777" y="2777"/>
                  <a:ext cx="283" cy="3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90488" tIns="44450" rIns="90488" bIns="44450">
                  <a:spAutoFit/>
                </a:bodyPr>
                <a:lstStyle>
                  <a:lvl1pPr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en-US" sz="2800" b="0" i="1" dirty="0">
                      <a:latin typeface="Century Schoolbook" pitchFamily="18" charset="0"/>
                    </a:rPr>
                    <a:t>u</a:t>
                  </a:r>
                </a:p>
              </p:txBody>
            </p:sp>
            <p:sp>
              <p:nvSpPr>
                <p:cNvPr id="20520" name="Rectangle 19"/>
                <p:cNvSpPr>
                  <a:spLocks noChangeArrowheads="1"/>
                </p:cNvSpPr>
                <p:nvPr/>
              </p:nvSpPr>
              <p:spPr bwMode="auto">
                <a:xfrm>
                  <a:off x="96" y="2710"/>
                  <a:ext cx="345" cy="27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90488" tIns="44450" rIns="90488" bIns="44450">
                  <a:spAutoFit/>
                </a:bodyPr>
                <a:lstStyle>
                  <a:lvl1pPr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lnSpc>
                      <a:spcPct val="80000"/>
                    </a:lnSpc>
                  </a:pPr>
                  <a:r>
                    <a:rPr lang="en-GB" altLang="en-US" sz="2800" b="0" i="1" dirty="0" err="1">
                      <a:latin typeface="Century Schoolbook" pitchFamily="18" charset="0"/>
                    </a:rPr>
                    <a:t>u</a:t>
                  </a:r>
                  <a:r>
                    <a:rPr lang="en-GB" altLang="en-US" sz="2800" b="0" i="1" baseline="-25000" dirty="0" err="1">
                      <a:latin typeface="Century Schoolbook" pitchFamily="18" charset="0"/>
                    </a:rPr>
                    <a:t>c</a:t>
                  </a:r>
                  <a:endParaRPr lang="en-GB" altLang="en-US" sz="2800" b="0" i="1" baseline="-25000" dirty="0">
                    <a:latin typeface="Century Schoolbook" pitchFamily="18" charset="0"/>
                  </a:endParaRPr>
                </a:p>
              </p:txBody>
            </p:sp>
          </p:grpSp>
          <p:sp>
            <p:nvSpPr>
              <p:cNvPr id="48" name="Rectangle 16"/>
              <p:cNvSpPr>
                <a:spLocks noChangeArrowheads="1"/>
              </p:cNvSpPr>
              <p:nvPr/>
            </p:nvSpPr>
            <p:spPr bwMode="auto">
              <a:xfrm>
                <a:off x="3581400" y="5105400"/>
                <a:ext cx="1670330" cy="4560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lnSpc>
                    <a:spcPct val="80000"/>
                  </a:lnSpc>
                </a:pPr>
                <a:r>
                  <a:rPr lang="fa-IR" altLang="en-US" sz="2800" b="0" dirty="0" smtClean="0">
                    <a:latin typeface="Century Schoolbook" pitchFamily="18" charset="0"/>
                    <a:cs typeface="B Nazanin" panose="00000400000000000000" pitchFamily="2" charset="-78"/>
                  </a:rPr>
                  <a:t>ورودی کنترل</a:t>
                </a:r>
                <a:endParaRPr lang="en-GB" altLang="en-US" sz="2800" b="0" dirty="0">
                  <a:latin typeface="Century Schoolbook" pitchFamily="18" charset="0"/>
                  <a:cs typeface="B Nazanin" panose="00000400000000000000" pitchFamily="2" charset="-78"/>
                </a:endParaRPr>
              </a:p>
            </p:txBody>
          </p:sp>
        </p:grpSp>
        <p:sp>
          <p:nvSpPr>
            <p:cNvPr id="49" name="Rectangle 16"/>
            <p:cNvSpPr>
              <a:spLocks noChangeArrowheads="1"/>
            </p:cNvSpPr>
            <p:nvPr/>
          </p:nvSpPr>
          <p:spPr bwMode="auto">
            <a:xfrm>
              <a:off x="-46543" y="3657600"/>
              <a:ext cx="1037143" cy="8007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rtl="1">
                <a:lnSpc>
                  <a:spcPct val="80000"/>
                </a:lnSpc>
              </a:pPr>
              <a:r>
                <a:rPr lang="fa-IR" altLang="en-US" sz="2800" b="0" dirty="0" smtClean="0">
                  <a:latin typeface="Century Schoolbook" pitchFamily="18" charset="0"/>
                  <a:cs typeface="B Nazanin" panose="00000400000000000000" pitchFamily="2" charset="-78"/>
                </a:rPr>
                <a:t>خروجی</a:t>
              </a:r>
            </a:p>
            <a:p>
              <a:pPr algn="r" rtl="1">
                <a:lnSpc>
                  <a:spcPct val="80000"/>
                </a:lnSpc>
              </a:pPr>
              <a:r>
                <a:rPr lang="fa-IR" altLang="en-US" sz="2800" b="0" dirty="0" smtClean="0">
                  <a:latin typeface="Century Schoolbook" pitchFamily="18" charset="0"/>
                  <a:cs typeface="B Nazanin" panose="00000400000000000000" pitchFamily="2" charset="-78"/>
                </a:rPr>
                <a:t> مطلوب</a:t>
              </a:r>
              <a:endParaRPr lang="en-GB" altLang="en-US" sz="2800" b="0" dirty="0">
                <a:latin typeface="Century Schoolbook" pitchFamily="18" charset="0"/>
                <a:cs typeface="B Nazanin" panose="00000400000000000000" pitchFamily="2" charset="-78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366837" y="957262"/>
            <a:ext cx="3884892" cy="3559968"/>
            <a:chOff x="1366837" y="957262"/>
            <a:chExt cx="3884892" cy="3559968"/>
          </a:xfrm>
        </p:grpSpPr>
        <p:grpSp>
          <p:nvGrpSpPr>
            <p:cNvPr id="58408" name="Group 40"/>
            <p:cNvGrpSpPr>
              <a:grpSpLocks/>
            </p:cNvGrpSpPr>
            <p:nvPr/>
          </p:nvGrpSpPr>
          <p:grpSpPr bwMode="auto">
            <a:xfrm>
              <a:off x="1503362" y="2286000"/>
              <a:ext cx="1952625" cy="642937"/>
              <a:chOff x="947" y="720"/>
              <a:chExt cx="1230" cy="524"/>
            </a:xfrm>
          </p:grpSpPr>
          <p:sp>
            <p:nvSpPr>
              <p:cNvPr id="20498" name="Rectangle 30"/>
              <p:cNvSpPr>
                <a:spLocks noChangeArrowheads="1"/>
              </p:cNvSpPr>
              <p:nvPr/>
            </p:nvSpPr>
            <p:spPr bwMode="auto">
              <a:xfrm>
                <a:off x="947" y="720"/>
                <a:ext cx="1230" cy="524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en-CA" altLang="en-US"/>
              </a:p>
            </p:txBody>
          </p:sp>
          <p:sp>
            <p:nvSpPr>
              <p:cNvPr id="20499" name="Rectangle 31"/>
              <p:cNvSpPr>
                <a:spLocks noChangeArrowheads="1"/>
              </p:cNvSpPr>
              <p:nvPr/>
            </p:nvSpPr>
            <p:spPr bwMode="auto">
              <a:xfrm>
                <a:off x="960" y="782"/>
                <a:ext cx="1182" cy="3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a-IR" altLang="en-US" sz="2800" b="0" dirty="0" smtClean="0">
                    <a:latin typeface="Century Schoolbook" pitchFamily="18" charset="0"/>
                    <a:cs typeface="B Nazanin" panose="00000400000000000000" pitchFamily="2" charset="-78"/>
                  </a:rPr>
                  <a:t>طراحی کنترلگر</a:t>
                </a:r>
                <a:endParaRPr lang="en-GB" altLang="en-US" sz="2800" b="0" dirty="0">
                  <a:latin typeface="Century Schoolbook" pitchFamily="18" charset="0"/>
                  <a:cs typeface="B Nazanin" panose="00000400000000000000" pitchFamily="2" charset="-78"/>
                </a:endParaRPr>
              </a:p>
            </p:txBody>
          </p:sp>
        </p:grpSp>
        <p:sp>
          <p:nvSpPr>
            <p:cNvPr id="41" name="Line 50"/>
            <p:cNvSpPr>
              <a:spLocks noChangeShapeType="1"/>
            </p:cNvSpPr>
            <p:nvPr/>
          </p:nvSpPr>
          <p:spPr bwMode="auto">
            <a:xfrm flipH="1" flipV="1">
              <a:off x="3455986" y="2590800"/>
              <a:ext cx="1795743" cy="0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  <p:grpSp>
          <p:nvGrpSpPr>
            <p:cNvPr id="42" name="Group 40"/>
            <p:cNvGrpSpPr>
              <a:grpSpLocks/>
            </p:cNvGrpSpPr>
            <p:nvPr/>
          </p:nvGrpSpPr>
          <p:grpSpPr bwMode="auto">
            <a:xfrm>
              <a:off x="1524000" y="957262"/>
              <a:ext cx="1952625" cy="642937"/>
              <a:chOff x="947" y="720"/>
              <a:chExt cx="1230" cy="524"/>
            </a:xfrm>
          </p:grpSpPr>
          <p:sp>
            <p:nvSpPr>
              <p:cNvPr id="43" name="Rectangle 30"/>
              <p:cNvSpPr>
                <a:spLocks noChangeArrowheads="1"/>
              </p:cNvSpPr>
              <p:nvPr/>
            </p:nvSpPr>
            <p:spPr bwMode="auto">
              <a:xfrm>
                <a:off x="947" y="720"/>
                <a:ext cx="1230" cy="524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en-CA" altLang="en-US"/>
              </a:p>
            </p:txBody>
          </p:sp>
          <p:sp>
            <p:nvSpPr>
              <p:cNvPr id="44" name="Rectangle 31"/>
              <p:cNvSpPr>
                <a:spLocks noChangeArrowheads="1"/>
              </p:cNvSpPr>
              <p:nvPr/>
            </p:nvSpPr>
            <p:spPr bwMode="auto">
              <a:xfrm>
                <a:off x="1043" y="809"/>
                <a:ext cx="1017" cy="3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a-IR" altLang="en-US" sz="2800" b="0" dirty="0" smtClean="0">
                    <a:latin typeface="Century Schoolbook" pitchFamily="18" charset="0"/>
                    <a:cs typeface="B Nazanin" panose="00000400000000000000" pitchFamily="2" charset="-78"/>
                  </a:rPr>
                  <a:t>اهداف کنترل</a:t>
                </a:r>
                <a:endParaRPr lang="en-GB" altLang="en-US" sz="2800" b="0" dirty="0">
                  <a:latin typeface="Century Schoolbook" pitchFamily="18" charset="0"/>
                  <a:cs typeface="B Nazanin" panose="00000400000000000000" pitchFamily="2" charset="-78"/>
                </a:endParaRPr>
              </a:p>
            </p:txBody>
          </p:sp>
        </p:grpSp>
        <p:sp>
          <p:nvSpPr>
            <p:cNvPr id="45" name="Line 50"/>
            <p:cNvSpPr>
              <a:spLocks noChangeShapeType="1"/>
            </p:cNvSpPr>
            <p:nvPr/>
          </p:nvSpPr>
          <p:spPr bwMode="auto">
            <a:xfrm flipH="1">
              <a:off x="2514600" y="1624013"/>
              <a:ext cx="0" cy="661987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  <p:grpSp>
          <p:nvGrpSpPr>
            <p:cNvPr id="50" name="Group 40"/>
            <p:cNvGrpSpPr>
              <a:grpSpLocks/>
            </p:cNvGrpSpPr>
            <p:nvPr/>
          </p:nvGrpSpPr>
          <p:grpSpPr bwMode="auto">
            <a:xfrm>
              <a:off x="1366837" y="3359150"/>
              <a:ext cx="2671763" cy="831850"/>
              <a:chOff x="947" y="720"/>
              <a:chExt cx="1435" cy="524"/>
            </a:xfrm>
          </p:grpSpPr>
          <p:sp>
            <p:nvSpPr>
              <p:cNvPr id="51" name="Rectangle 30"/>
              <p:cNvSpPr>
                <a:spLocks noChangeArrowheads="1"/>
              </p:cNvSpPr>
              <p:nvPr/>
            </p:nvSpPr>
            <p:spPr bwMode="auto">
              <a:xfrm>
                <a:off x="947" y="720"/>
                <a:ext cx="1230" cy="524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en-CA" altLang="en-US"/>
              </a:p>
            </p:txBody>
          </p:sp>
          <p:sp>
            <p:nvSpPr>
              <p:cNvPr id="52" name="Rectangle 31"/>
              <p:cNvSpPr>
                <a:spLocks noChangeArrowheads="1"/>
              </p:cNvSpPr>
              <p:nvPr/>
            </p:nvSpPr>
            <p:spPr bwMode="auto">
              <a:xfrm>
                <a:off x="960" y="839"/>
                <a:ext cx="1422" cy="3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a-IR" altLang="en-US" sz="2800" b="0" dirty="0">
                    <a:latin typeface="Century Schoolbook" pitchFamily="18" charset="0"/>
                    <a:cs typeface="B Nazanin" panose="00000400000000000000" pitchFamily="2" charset="-78"/>
                  </a:rPr>
                  <a:t>پارامترهای کنترلگر</a:t>
                </a:r>
                <a:endParaRPr lang="en-GB" altLang="en-US" sz="2800" b="0" dirty="0">
                  <a:latin typeface="Century Schoolbook" pitchFamily="18" charset="0"/>
                  <a:cs typeface="B Nazanin" panose="00000400000000000000" pitchFamily="2" charset="-78"/>
                </a:endParaRPr>
              </a:p>
            </p:txBody>
          </p:sp>
        </p:grpSp>
        <p:sp>
          <p:nvSpPr>
            <p:cNvPr id="53" name="Line 50"/>
            <p:cNvSpPr>
              <a:spLocks noChangeShapeType="1"/>
            </p:cNvSpPr>
            <p:nvPr/>
          </p:nvSpPr>
          <p:spPr bwMode="auto">
            <a:xfrm>
              <a:off x="2500312" y="4190999"/>
              <a:ext cx="14287" cy="326231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  <p:sp>
          <p:nvSpPr>
            <p:cNvPr id="54" name="Line 50"/>
            <p:cNvSpPr>
              <a:spLocks noChangeShapeType="1"/>
            </p:cNvSpPr>
            <p:nvPr/>
          </p:nvSpPr>
          <p:spPr bwMode="auto">
            <a:xfrm>
              <a:off x="2500312" y="2946401"/>
              <a:ext cx="14287" cy="412749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386242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13D84A8-662C-4132-8EA9-0409160DF983}" type="slidenum">
              <a:rPr lang="en-GB" altLang="en-US" sz="1400" b="0"/>
              <a:pPr/>
              <a:t>6</a:t>
            </a:fld>
            <a:endParaRPr lang="en-GB" altLang="en-US" sz="1400" b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394493" y="242888"/>
            <a:ext cx="8597107" cy="620712"/>
          </a:xfrm>
        </p:spPr>
        <p:txBody>
          <a:bodyPr/>
          <a:lstStyle/>
          <a:p>
            <a:pPr rtl="1"/>
            <a:r>
              <a:rPr lang="fa-IR" altLang="en-US" sz="2800" b="1" dirty="0" smtClean="0">
                <a:solidFill>
                  <a:srgbClr val="FF0000"/>
                </a:solidFill>
                <a:latin typeface="Century Schoolbook" pitchFamily="18" charset="0"/>
                <a:cs typeface="B Nazanin" panose="00000400000000000000" pitchFamily="2" charset="-78"/>
              </a:rPr>
              <a:t>روش مستقیم</a:t>
            </a:r>
            <a:endParaRPr lang="en-GB" altLang="en-US" sz="2800" b="1" dirty="0" smtClean="0">
              <a:solidFill>
                <a:srgbClr val="FF0000"/>
              </a:solidFill>
              <a:latin typeface="Century Schoolbook" pitchFamily="18" charset="0"/>
              <a:cs typeface="B Nazanin" panose="00000400000000000000" pitchFamily="2" charset="-78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46543" y="3657600"/>
            <a:ext cx="9017506" cy="2554288"/>
            <a:chOff x="-46543" y="3657600"/>
            <a:chExt cx="9017506" cy="2554288"/>
          </a:xfrm>
        </p:grpSpPr>
        <p:grpSp>
          <p:nvGrpSpPr>
            <p:cNvPr id="2" name="Group 1"/>
            <p:cNvGrpSpPr/>
            <p:nvPr/>
          </p:nvGrpSpPr>
          <p:grpSpPr>
            <a:xfrm>
              <a:off x="152400" y="4302125"/>
              <a:ext cx="8818563" cy="1909763"/>
              <a:chOff x="152400" y="4302125"/>
              <a:chExt cx="8818563" cy="1909763"/>
            </a:xfrm>
          </p:grpSpPr>
          <p:grpSp>
            <p:nvGrpSpPr>
              <p:cNvPr id="58407" name="Group 39"/>
              <p:cNvGrpSpPr>
                <a:grpSpLocks/>
              </p:cNvGrpSpPr>
              <p:nvPr/>
            </p:nvGrpSpPr>
            <p:grpSpPr bwMode="auto">
              <a:xfrm>
                <a:off x="152400" y="4302125"/>
                <a:ext cx="8818563" cy="1909763"/>
                <a:chOff x="96" y="2710"/>
                <a:chExt cx="5555" cy="1203"/>
              </a:xfrm>
            </p:grpSpPr>
            <p:sp>
              <p:nvSpPr>
                <p:cNvPr id="20506" name="Rectangle 5"/>
                <p:cNvSpPr>
                  <a:spLocks noChangeArrowheads="1"/>
                </p:cNvSpPr>
                <p:nvPr/>
              </p:nvSpPr>
              <p:spPr bwMode="auto">
                <a:xfrm>
                  <a:off x="1231" y="2953"/>
                  <a:ext cx="641" cy="32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fa-IR" altLang="en-US" sz="2800" b="0" dirty="0" smtClean="0">
                      <a:latin typeface="Century Schoolbook" pitchFamily="18" charset="0"/>
                      <a:cs typeface="B Nazanin" panose="00000400000000000000" pitchFamily="2" charset="-78"/>
                    </a:rPr>
                    <a:t>کنترلگر</a:t>
                  </a:r>
                  <a:endParaRPr lang="en-GB" altLang="en-US" sz="2800" b="0" dirty="0">
                    <a:latin typeface="Century Schoolbook" pitchFamily="18" charset="0"/>
                    <a:cs typeface="B Nazanin" panose="00000400000000000000" pitchFamily="2" charset="-78"/>
                  </a:endParaRPr>
                </a:p>
              </p:txBody>
            </p:sp>
            <p:sp>
              <p:nvSpPr>
                <p:cNvPr id="20507" name="Rectangle 6"/>
                <p:cNvSpPr>
                  <a:spLocks noChangeArrowheads="1"/>
                </p:cNvSpPr>
                <p:nvPr/>
              </p:nvSpPr>
              <p:spPr bwMode="auto">
                <a:xfrm>
                  <a:off x="964" y="2849"/>
                  <a:ext cx="1229" cy="524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n-CA" altLang="en-US"/>
                </a:p>
              </p:txBody>
            </p:sp>
            <p:sp>
              <p:nvSpPr>
                <p:cNvPr id="20508" name="Rectangle 7"/>
                <p:cNvSpPr>
                  <a:spLocks noChangeArrowheads="1"/>
                </p:cNvSpPr>
                <p:nvPr/>
              </p:nvSpPr>
              <p:spPr bwMode="auto">
                <a:xfrm>
                  <a:off x="3346" y="2869"/>
                  <a:ext cx="1229" cy="524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n-CA" altLang="en-US"/>
                </a:p>
              </p:txBody>
            </p:sp>
            <p:sp>
              <p:nvSpPr>
                <p:cNvPr id="20509" name="Rectangle 8"/>
                <p:cNvSpPr>
                  <a:spLocks noChangeArrowheads="1"/>
                </p:cNvSpPr>
                <p:nvPr/>
              </p:nvSpPr>
              <p:spPr bwMode="auto">
                <a:xfrm>
                  <a:off x="3704" y="2985"/>
                  <a:ext cx="520" cy="32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fa-IR" altLang="en-US" sz="2800" b="0" dirty="0" smtClean="0">
                      <a:latin typeface="Century Schoolbook" pitchFamily="18" charset="0"/>
                      <a:cs typeface="B Nazanin" panose="00000400000000000000" pitchFamily="2" charset="-78"/>
                    </a:rPr>
                    <a:t>فرایند</a:t>
                  </a:r>
                  <a:endParaRPr lang="en-GB" altLang="en-US" sz="2800" b="0" dirty="0">
                    <a:latin typeface="Century Schoolbook" pitchFamily="18" charset="0"/>
                    <a:cs typeface="B Nazanin" panose="00000400000000000000" pitchFamily="2" charset="-78"/>
                  </a:endParaRPr>
                </a:p>
              </p:txBody>
            </p:sp>
            <p:sp>
              <p:nvSpPr>
                <p:cNvPr id="20510" name="Line 9"/>
                <p:cNvSpPr>
                  <a:spLocks noChangeShapeType="1"/>
                </p:cNvSpPr>
                <p:nvPr/>
              </p:nvSpPr>
              <p:spPr bwMode="auto">
                <a:xfrm>
                  <a:off x="2193" y="3115"/>
                  <a:ext cx="1137" cy="0"/>
                </a:xfrm>
                <a:prstGeom prst="line">
                  <a:avLst/>
                </a:prstGeom>
                <a:noFill/>
                <a:ln w="76200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CA"/>
                </a:p>
              </p:txBody>
            </p:sp>
            <p:sp>
              <p:nvSpPr>
                <p:cNvPr id="20511" name="Line 10"/>
                <p:cNvSpPr>
                  <a:spLocks noChangeShapeType="1"/>
                </p:cNvSpPr>
                <p:nvPr/>
              </p:nvSpPr>
              <p:spPr bwMode="auto">
                <a:xfrm>
                  <a:off x="4591" y="3115"/>
                  <a:ext cx="936" cy="0"/>
                </a:xfrm>
                <a:prstGeom prst="line">
                  <a:avLst/>
                </a:prstGeom>
                <a:noFill/>
                <a:ln w="76200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CA"/>
                </a:p>
              </p:txBody>
            </p:sp>
            <p:sp>
              <p:nvSpPr>
                <p:cNvPr id="20512" name="Line 11"/>
                <p:cNvSpPr>
                  <a:spLocks noChangeShapeType="1"/>
                </p:cNvSpPr>
                <p:nvPr/>
              </p:nvSpPr>
              <p:spPr bwMode="auto">
                <a:xfrm>
                  <a:off x="4931" y="3116"/>
                  <a:ext cx="0" cy="797"/>
                </a:xfrm>
                <a:prstGeom prst="line">
                  <a:avLst/>
                </a:prstGeom>
                <a:noFill/>
                <a:ln w="76200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CA"/>
                </a:p>
              </p:txBody>
            </p:sp>
            <p:sp>
              <p:nvSpPr>
                <p:cNvPr id="20513" name="Line 12"/>
                <p:cNvSpPr>
                  <a:spLocks noChangeShapeType="1"/>
                </p:cNvSpPr>
                <p:nvPr/>
              </p:nvSpPr>
              <p:spPr bwMode="auto">
                <a:xfrm flipH="1">
                  <a:off x="466" y="3893"/>
                  <a:ext cx="4478" cy="0"/>
                </a:xfrm>
                <a:prstGeom prst="line">
                  <a:avLst/>
                </a:prstGeom>
                <a:noFill/>
                <a:ln w="76200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CA"/>
                </a:p>
              </p:txBody>
            </p:sp>
            <p:sp>
              <p:nvSpPr>
                <p:cNvPr id="20514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472" y="3204"/>
                  <a:ext cx="0" cy="709"/>
                </a:xfrm>
                <a:prstGeom prst="line">
                  <a:avLst/>
                </a:prstGeom>
                <a:noFill/>
                <a:ln w="76200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CA"/>
                </a:p>
              </p:txBody>
            </p:sp>
            <p:sp>
              <p:nvSpPr>
                <p:cNvPr id="20515" name="Line 14"/>
                <p:cNvSpPr>
                  <a:spLocks noChangeShapeType="1"/>
                </p:cNvSpPr>
                <p:nvPr/>
              </p:nvSpPr>
              <p:spPr bwMode="auto">
                <a:xfrm>
                  <a:off x="477" y="3227"/>
                  <a:ext cx="470" cy="0"/>
                </a:xfrm>
                <a:prstGeom prst="line">
                  <a:avLst/>
                </a:prstGeom>
                <a:noFill/>
                <a:ln w="76200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CA"/>
                </a:p>
              </p:txBody>
            </p:sp>
            <p:sp>
              <p:nvSpPr>
                <p:cNvPr id="20516" name="Line 15"/>
                <p:cNvSpPr>
                  <a:spLocks noChangeShapeType="1"/>
                </p:cNvSpPr>
                <p:nvPr/>
              </p:nvSpPr>
              <p:spPr bwMode="auto">
                <a:xfrm>
                  <a:off x="188" y="3043"/>
                  <a:ext cx="759" cy="0"/>
                </a:xfrm>
                <a:prstGeom prst="line">
                  <a:avLst/>
                </a:prstGeom>
                <a:noFill/>
                <a:ln w="76200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CA"/>
                </a:p>
              </p:txBody>
            </p:sp>
            <p:sp>
              <p:nvSpPr>
                <p:cNvPr id="20517" name="Rectangle 16"/>
                <p:cNvSpPr>
                  <a:spLocks noChangeArrowheads="1"/>
                </p:cNvSpPr>
                <p:nvPr/>
              </p:nvSpPr>
              <p:spPr bwMode="auto">
                <a:xfrm>
                  <a:off x="4951" y="3191"/>
                  <a:ext cx="700" cy="27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lnSpc>
                      <a:spcPct val="80000"/>
                    </a:lnSpc>
                  </a:pPr>
                  <a:r>
                    <a:rPr lang="fa-IR" altLang="en-US" sz="2800" b="0" dirty="0" smtClean="0">
                      <a:latin typeface="Century Schoolbook" pitchFamily="18" charset="0"/>
                      <a:cs typeface="B Nazanin" panose="00000400000000000000" pitchFamily="2" charset="-78"/>
                    </a:rPr>
                    <a:t>خروجی </a:t>
                  </a:r>
                  <a:endParaRPr lang="en-GB" altLang="en-US" sz="2800" b="0" dirty="0">
                    <a:latin typeface="Century Schoolbook" pitchFamily="18" charset="0"/>
                    <a:cs typeface="B Nazanin" panose="00000400000000000000" pitchFamily="2" charset="-78"/>
                  </a:endParaRPr>
                </a:p>
              </p:txBody>
            </p:sp>
            <p:sp>
              <p:nvSpPr>
                <p:cNvPr id="20518" name="Rectangle 17"/>
                <p:cNvSpPr>
                  <a:spLocks noChangeArrowheads="1"/>
                </p:cNvSpPr>
                <p:nvPr/>
              </p:nvSpPr>
              <p:spPr bwMode="auto">
                <a:xfrm>
                  <a:off x="5303" y="2745"/>
                  <a:ext cx="225" cy="3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en-US" sz="2800" b="0" i="1">
                      <a:latin typeface="Century Schoolbook" pitchFamily="18" charset="0"/>
                    </a:rPr>
                    <a:t>y</a:t>
                  </a:r>
                </a:p>
              </p:txBody>
            </p:sp>
            <p:sp>
              <p:nvSpPr>
                <p:cNvPr id="20519" name="Rectangle 18"/>
                <p:cNvSpPr>
                  <a:spLocks noChangeArrowheads="1"/>
                </p:cNvSpPr>
                <p:nvPr/>
              </p:nvSpPr>
              <p:spPr bwMode="auto">
                <a:xfrm>
                  <a:off x="2777" y="2777"/>
                  <a:ext cx="283" cy="3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90488" tIns="44450" rIns="90488" bIns="44450">
                  <a:spAutoFit/>
                </a:bodyPr>
                <a:lstStyle>
                  <a:lvl1pPr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en-US" sz="2800" b="0" i="1" dirty="0">
                      <a:latin typeface="Century Schoolbook" pitchFamily="18" charset="0"/>
                    </a:rPr>
                    <a:t>u</a:t>
                  </a:r>
                </a:p>
              </p:txBody>
            </p:sp>
            <p:sp>
              <p:nvSpPr>
                <p:cNvPr id="20520" name="Rectangle 19"/>
                <p:cNvSpPr>
                  <a:spLocks noChangeArrowheads="1"/>
                </p:cNvSpPr>
                <p:nvPr/>
              </p:nvSpPr>
              <p:spPr bwMode="auto">
                <a:xfrm>
                  <a:off x="96" y="2710"/>
                  <a:ext cx="345" cy="27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90488" tIns="44450" rIns="90488" bIns="44450">
                  <a:spAutoFit/>
                </a:bodyPr>
                <a:lstStyle>
                  <a:lvl1pPr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>
                    <a:lnSpc>
                      <a:spcPct val="80000"/>
                    </a:lnSpc>
                  </a:pPr>
                  <a:r>
                    <a:rPr lang="en-GB" altLang="en-US" sz="2800" b="0" i="1" dirty="0" err="1">
                      <a:latin typeface="Century Schoolbook" pitchFamily="18" charset="0"/>
                    </a:rPr>
                    <a:t>u</a:t>
                  </a:r>
                  <a:r>
                    <a:rPr lang="en-GB" altLang="en-US" sz="2800" b="0" i="1" baseline="-25000" dirty="0" err="1">
                      <a:latin typeface="Century Schoolbook" pitchFamily="18" charset="0"/>
                    </a:rPr>
                    <a:t>c</a:t>
                  </a:r>
                  <a:endParaRPr lang="en-GB" altLang="en-US" sz="2800" b="0" i="1" baseline="-25000" dirty="0">
                    <a:latin typeface="Century Schoolbook" pitchFamily="18" charset="0"/>
                  </a:endParaRPr>
                </a:p>
              </p:txBody>
            </p:sp>
          </p:grpSp>
          <p:sp>
            <p:nvSpPr>
              <p:cNvPr id="48" name="Rectangle 16"/>
              <p:cNvSpPr>
                <a:spLocks noChangeArrowheads="1"/>
              </p:cNvSpPr>
              <p:nvPr/>
            </p:nvSpPr>
            <p:spPr bwMode="auto">
              <a:xfrm>
                <a:off x="3581400" y="5105400"/>
                <a:ext cx="1670330" cy="4560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lnSpc>
                    <a:spcPct val="80000"/>
                  </a:lnSpc>
                </a:pPr>
                <a:r>
                  <a:rPr lang="fa-IR" altLang="en-US" sz="2800" b="0" dirty="0" smtClean="0">
                    <a:latin typeface="Century Schoolbook" pitchFamily="18" charset="0"/>
                    <a:cs typeface="B Nazanin" panose="00000400000000000000" pitchFamily="2" charset="-78"/>
                  </a:rPr>
                  <a:t>ورودی کنترل</a:t>
                </a:r>
                <a:endParaRPr lang="en-GB" altLang="en-US" sz="2800" b="0" dirty="0">
                  <a:latin typeface="Century Schoolbook" pitchFamily="18" charset="0"/>
                  <a:cs typeface="B Nazanin" panose="00000400000000000000" pitchFamily="2" charset="-78"/>
                </a:endParaRPr>
              </a:p>
            </p:txBody>
          </p:sp>
        </p:grpSp>
        <p:sp>
          <p:nvSpPr>
            <p:cNvPr id="49" name="Rectangle 16"/>
            <p:cNvSpPr>
              <a:spLocks noChangeArrowheads="1"/>
            </p:cNvSpPr>
            <p:nvPr/>
          </p:nvSpPr>
          <p:spPr bwMode="auto">
            <a:xfrm>
              <a:off x="-46543" y="3657600"/>
              <a:ext cx="1037143" cy="8007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rtl="1">
                <a:lnSpc>
                  <a:spcPct val="80000"/>
                </a:lnSpc>
              </a:pPr>
              <a:r>
                <a:rPr lang="fa-IR" altLang="en-US" sz="2800" b="0" dirty="0" smtClean="0">
                  <a:latin typeface="Century Schoolbook" pitchFamily="18" charset="0"/>
                  <a:cs typeface="B Nazanin" panose="00000400000000000000" pitchFamily="2" charset="-78"/>
                </a:rPr>
                <a:t>خروجی</a:t>
              </a:r>
            </a:p>
            <a:p>
              <a:pPr algn="r" rtl="1">
                <a:lnSpc>
                  <a:spcPct val="80000"/>
                </a:lnSpc>
              </a:pPr>
              <a:r>
                <a:rPr lang="fa-IR" altLang="en-US" sz="2800" b="0" dirty="0" smtClean="0">
                  <a:latin typeface="Century Schoolbook" pitchFamily="18" charset="0"/>
                  <a:cs typeface="B Nazanin" panose="00000400000000000000" pitchFamily="2" charset="-78"/>
                </a:rPr>
                <a:t> مطلوب</a:t>
              </a:r>
              <a:endParaRPr lang="en-GB" altLang="en-US" sz="2800" b="0" dirty="0">
                <a:latin typeface="Century Schoolbook" pitchFamily="18" charset="0"/>
                <a:cs typeface="B Nazanin" panose="00000400000000000000" pitchFamily="2" charset="-78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366837" y="957262"/>
            <a:ext cx="6473825" cy="3990976"/>
            <a:chOff x="1366837" y="957262"/>
            <a:chExt cx="6473825" cy="3990976"/>
          </a:xfrm>
        </p:grpSpPr>
        <p:grpSp>
          <p:nvGrpSpPr>
            <p:cNvPr id="4" name="Group 3"/>
            <p:cNvGrpSpPr/>
            <p:nvPr/>
          </p:nvGrpSpPr>
          <p:grpSpPr>
            <a:xfrm>
              <a:off x="1366837" y="957262"/>
              <a:ext cx="2933701" cy="3559968"/>
              <a:chOff x="1366837" y="957262"/>
              <a:chExt cx="2933701" cy="3559968"/>
            </a:xfrm>
          </p:grpSpPr>
          <p:grpSp>
            <p:nvGrpSpPr>
              <p:cNvPr id="58408" name="Group 40"/>
              <p:cNvGrpSpPr>
                <a:grpSpLocks/>
              </p:cNvGrpSpPr>
              <p:nvPr/>
            </p:nvGrpSpPr>
            <p:grpSpPr bwMode="auto">
              <a:xfrm>
                <a:off x="1503362" y="2286000"/>
                <a:ext cx="1952625" cy="642937"/>
                <a:chOff x="947" y="720"/>
                <a:chExt cx="1230" cy="524"/>
              </a:xfrm>
            </p:grpSpPr>
            <p:sp>
              <p:nvSpPr>
                <p:cNvPr id="20498" name="Rectangle 30"/>
                <p:cNvSpPr>
                  <a:spLocks noChangeArrowheads="1"/>
                </p:cNvSpPr>
                <p:nvPr/>
              </p:nvSpPr>
              <p:spPr bwMode="auto">
                <a:xfrm>
                  <a:off x="947" y="720"/>
                  <a:ext cx="1230" cy="524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n-CA" altLang="en-US"/>
                </a:p>
              </p:txBody>
            </p:sp>
            <p:sp>
              <p:nvSpPr>
                <p:cNvPr id="20499" name="Rectangle 31"/>
                <p:cNvSpPr>
                  <a:spLocks noChangeArrowheads="1"/>
                </p:cNvSpPr>
                <p:nvPr/>
              </p:nvSpPr>
              <p:spPr bwMode="auto">
                <a:xfrm>
                  <a:off x="960" y="782"/>
                  <a:ext cx="1182" cy="32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fa-IR" altLang="en-US" sz="2800" b="0" dirty="0" smtClean="0">
                      <a:latin typeface="Century Schoolbook" pitchFamily="18" charset="0"/>
                      <a:cs typeface="B Nazanin" panose="00000400000000000000" pitchFamily="2" charset="-78"/>
                    </a:rPr>
                    <a:t>طراحی کنترلگر</a:t>
                  </a:r>
                  <a:endParaRPr lang="en-GB" altLang="en-US" sz="2800" b="0" dirty="0">
                    <a:latin typeface="Century Schoolbook" pitchFamily="18" charset="0"/>
                    <a:cs typeface="B Nazanin" panose="00000400000000000000" pitchFamily="2" charset="-78"/>
                  </a:endParaRPr>
                </a:p>
              </p:txBody>
            </p:sp>
          </p:grpSp>
          <p:sp>
            <p:nvSpPr>
              <p:cNvPr id="41" name="Line 50"/>
              <p:cNvSpPr>
                <a:spLocks noChangeShapeType="1"/>
              </p:cNvSpPr>
              <p:nvPr/>
            </p:nvSpPr>
            <p:spPr bwMode="auto">
              <a:xfrm flipH="1" flipV="1">
                <a:off x="3455985" y="2819400"/>
                <a:ext cx="844553" cy="0"/>
              </a:xfrm>
              <a:prstGeom prst="line">
                <a:avLst/>
              </a:prstGeom>
              <a:noFill/>
              <a:ln w="76200">
                <a:solidFill>
                  <a:srgbClr val="996600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grpSp>
            <p:nvGrpSpPr>
              <p:cNvPr id="42" name="Group 40"/>
              <p:cNvGrpSpPr>
                <a:grpSpLocks/>
              </p:cNvGrpSpPr>
              <p:nvPr/>
            </p:nvGrpSpPr>
            <p:grpSpPr bwMode="auto">
              <a:xfrm>
                <a:off x="1524000" y="957262"/>
                <a:ext cx="1952625" cy="642937"/>
                <a:chOff x="947" y="720"/>
                <a:chExt cx="1230" cy="524"/>
              </a:xfrm>
            </p:grpSpPr>
            <p:sp>
              <p:nvSpPr>
                <p:cNvPr id="43" name="Rectangle 30"/>
                <p:cNvSpPr>
                  <a:spLocks noChangeArrowheads="1"/>
                </p:cNvSpPr>
                <p:nvPr/>
              </p:nvSpPr>
              <p:spPr bwMode="auto">
                <a:xfrm>
                  <a:off x="947" y="720"/>
                  <a:ext cx="1230" cy="524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n-CA" altLang="en-US"/>
                </a:p>
              </p:txBody>
            </p:sp>
            <p:sp>
              <p:nvSpPr>
                <p:cNvPr id="44" name="Rectangle 31"/>
                <p:cNvSpPr>
                  <a:spLocks noChangeArrowheads="1"/>
                </p:cNvSpPr>
                <p:nvPr/>
              </p:nvSpPr>
              <p:spPr bwMode="auto">
                <a:xfrm>
                  <a:off x="1043" y="809"/>
                  <a:ext cx="1017" cy="32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fa-IR" altLang="en-US" sz="2800" b="0" dirty="0" smtClean="0">
                      <a:latin typeface="Century Schoolbook" pitchFamily="18" charset="0"/>
                      <a:cs typeface="B Nazanin" panose="00000400000000000000" pitchFamily="2" charset="-78"/>
                    </a:rPr>
                    <a:t>اهداف کنترل</a:t>
                  </a:r>
                  <a:endParaRPr lang="en-GB" altLang="en-US" sz="2800" b="0" dirty="0">
                    <a:latin typeface="Century Schoolbook" pitchFamily="18" charset="0"/>
                    <a:cs typeface="B Nazanin" panose="00000400000000000000" pitchFamily="2" charset="-78"/>
                  </a:endParaRPr>
                </a:p>
              </p:txBody>
            </p:sp>
          </p:grpSp>
          <p:sp>
            <p:nvSpPr>
              <p:cNvPr id="45" name="Line 50"/>
              <p:cNvSpPr>
                <a:spLocks noChangeShapeType="1"/>
              </p:cNvSpPr>
              <p:nvPr/>
            </p:nvSpPr>
            <p:spPr bwMode="auto">
              <a:xfrm flipH="1">
                <a:off x="2514600" y="1624013"/>
                <a:ext cx="0" cy="661987"/>
              </a:xfrm>
              <a:prstGeom prst="line">
                <a:avLst/>
              </a:prstGeom>
              <a:noFill/>
              <a:ln w="76200">
                <a:solidFill>
                  <a:srgbClr val="996600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grpSp>
            <p:nvGrpSpPr>
              <p:cNvPr id="50" name="Group 40"/>
              <p:cNvGrpSpPr>
                <a:grpSpLocks/>
              </p:cNvGrpSpPr>
              <p:nvPr/>
            </p:nvGrpSpPr>
            <p:grpSpPr bwMode="auto">
              <a:xfrm>
                <a:off x="1366837" y="3359150"/>
                <a:ext cx="2671763" cy="831850"/>
                <a:chOff x="947" y="720"/>
                <a:chExt cx="1435" cy="524"/>
              </a:xfrm>
            </p:grpSpPr>
            <p:sp>
              <p:nvSpPr>
                <p:cNvPr id="51" name="Rectangle 30"/>
                <p:cNvSpPr>
                  <a:spLocks noChangeArrowheads="1"/>
                </p:cNvSpPr>
                <p:nvPr/>
              </p:nvSpPr>
              <p:spPr bwMode="auto">
                <a:xfrm>
                  <a:off x="947" y="720"/>
                  <a:ext cx="1230" cy="524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n-CA" altLang="en-US"/>
                </a:p>
              </p:txBody>
            </p:sp>
            <p:sp>
              <p:nvSpPr>
                <p:cNvPr id="52" name="Rectangle 31"/>
                <p:cNvSpPr>
                  <a:spLocks noChangeArrowheads="1"/>
                </p:cNvSpPr>
                <p:nvPr/>
              </p:nvSpPr>
              <p:spPr bwMode="auto">
                <a:xfrm>
                  <a:off x="960" y="839"/>
                  <a:ext cx="1422" cy="32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fa-IR" altLang="en-US" sz="2800" b="0" dirty="0">
                      <a:latin typeface="Century Schoolbook" pitchFamily="18" charset="0"/>
                      <a:cs typeface="B Nazanin" panose="00000400000000000000" pitchFamily="2" charset="-78"/>
                    </a:rPr>
                    <a:t>پارامترهای کنترلگر</a:t>
                  </a:r>
                  <a:endParaRPr lang="en-GB" altLang="en-US" sz="2800" b="0" dirty="0">
                    <a:latin typeface="Century Schoolbook" pitchFamily="18" charset="0"/>
                    <a:cs typeface="B Nazanin" panose="00000400000000000000" pitchFamily="2" charset="-78"/>
                  </a:endParaRPr>
                </a:p>
              </p:txBody>
            </p:sp>
          </p:grpSp>
          <p:sp>
            <p:nvSpPr>
              <p:cNvPr id="53" name="Line 50"/>
              <p:cNvSpPr>
                <a:spLocks noChangeShapeType="1"/>
              </p:cNvSpPr>
              <p:nvPr/>
            </p:nvSpPr>
            <p:spPr bwMode="auto">
              <a:xfrm>
                <a:off x="2500312" y="4190999"/>
                <a:ext cx="14287" cy="326231"/>
              </a:xfrm>
              <a:prstGeom prst="line">
                <a:avLst/>
              </a:prstGeom>
              <a:noFill/>
              <a:ln w="76200">
                <a:solidFill>
                  <a:srgbClr val="996600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54" name="Line 50"/>
              <p:cNvSpPr>
                <a:spLocks noChangeShapeType="1"/>
              </p:cNvSpPr>
              <p:nvPr/>
            </p:nvSpPr>
            <p:spPr bwMode="auto">
              <a:xfrm>
                <a:off x="2500312" y="2946401"/>
                <a:ext cx="14287" cy="412749"/>
              </a:xfrm>
              <a:prstGeom prst="line">
                <a:avLst/>
              </a:prstGeom>
              <a:noFill/>
              <a:ln w="76200">
                <a:solidFill>
                  <a:srgbClr val="996600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</p:grpSp>
        <p:sp>
          <p:nvSpPr>
            <p:cNvPr id="46" name="Line 48"/>
            <p:cNvSpPr>
              <a:spLocks noChangeShapeType="1"/>
            </p:cNvSpPr>
            <p:nvPr/>
          </p:nvSpPr>
          <p:spPr bwMode="auto">
            <a:xfrm flipV="1">
              <a:off x="4292601" y="2922588"/>
              <a:ext cx="7938" cy="2025650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47" name="Line 50"/>
            <p:cNvSpPr>
              <a:spLocks noChangeShapeType="1"/>
            </p:cNvSpPr>
            <p:nvPr/>
          </p:nvSpPr>
          <p:spPr bwMode="auto">
            <a:xfrm flipH="1" flipV="1">
              <a:off x="3498846" y="2514600"/>
              <a:ext cx="4329116" cy="0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  <p:sp>
          <p:nvSpPr>
            <p:cNvPr id="55" name="Line 48"/>
            <p:cNvSpPr>
              <a:spLocks noChangeShapeType="1"/>
            </p:cNvSpPr>
            <p:nvPr/>
          </p:nvSpPr>
          <p:spPr bwMode="auto">
            <a:xfrm flipH="1" flipV="1">
              <a:off x="7827963" y="2514600"/>
              <a:ext cx="12699" cy="2406650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259158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فرضیات روش های ارائه شده در این فصل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 fontScale="92500" lnSpcReduction="10000"/>
          </a:bodyPr>
          <a:lstStyle/>
          <a:p>
            <a:pPr algn="just" rtl="1">
              <a:lnSpc>
                <a:spcPct val="150000"/>
              </a:lnSpc>
            </a:pPr>
            <a:r>
              <a:rPr lang="fa-IR" dirty="0" smtClean="0">
                <a:cs typeface="B Nazanin" panose="00000400000000000000" pitchFamily="2" charset="-78"/>
              </a:rPr>
              <a:t>ساختار فرایند و کنترلگر خطی هستند.</a:t>
            </a:r>
          </a:p>
          <a:p>
            <a:pPr algn="just" rtl="1">
              <a:lnSpc>
                <a:spcPct val="150000"/>
              </a:lnSpc>
            </a:pPr>
            <a:r>
              <a:rPr lang="fa-IR" dirty="0" smtClean="0">
                <a:cs typeface="B Nazanin" panose="00000400000000000000" pitchFamily="2" charset="-78"/>
              </a:rPr>
              <a:t>فرایند تک ورودی-تک خروجی است.</a:t>
            </a:r>
          </a:p>
          <a:p>
            <a:pPr algn="just" rtl="1">
              <a:lnSpc>
                <a:spcPct val="150000"/>
              </a:lnSpc>
            </a:pPr>
            <a:r>
              <a:rPr lang="fa-IR" dirty="0" smtClean="0">
                <a:cs typeface="B Nazanin" panose="00000400000000000000" pitchFamily="2" charset="-78"/>
              </a:rPr>
              <a:t>از روش حداقل مربعات خطای بازگشتی برای تخمین پارامترها استفاده میشود.</a:t>
            </a:r>
          </a:p>
          <a:p>
            <a:pPr algn="just" rtl="1">
              <a:lnSpc>
                <a:spcPct val="150000"/>
              </a:lnSpc>
            </a:pPr>
            <a:r>
              <a:rPr lang="fa-IR" dirty="0" smtClean="0">
                <a:cs typeface="B Nazanin" panose="00000400000000000000" pitchFamily="2" charset="-78"/>
              </a:rPr>
              <a:t>از روش جایابی قطب برای سیستمهای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deterministic</a:t>
            </a:r>
            <a:r>
              <a:rPr lang="fa-IR" dirty="0" smtClean="0">
                <a:cs typeface="B Nazanin" panose="00000400000000000000" pitchFamily="2" charset="-78"/>
              </a:rPr>
              <a:t> استفاده میشود.</a:t>
            </a:r>
          </a:p>
          <a:p>
            <a:pPr algn="just" rtl="1">
              <a:lnSpc>
                <a:spcPct val="150000"/>
              </a:lnSpc>
            </a:pPr>
            <a:r>
              <a:rPr lang="fa-IR" dirty="0" smtClean="0">
                <a:cs typeface="B Nazanin" panose="00000400000000000000" pitchFamily="2" charset="-78"/>
              </a:rPr>
              <a:t>دلیل فرضیات فوق: ساده بودن روشها و در عین حال استفاده وسیع در مسائل عملی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5423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هسته اصلی روشهای ارائه شده در این فصل: جایابی قطب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</p:spPr>
            <p:txBody>
              <a:bodyPr>
                <a:normAutofit fontScale="92500"/>
              </a:bodyPr>
              <a:lstStyle/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معادلات سیستم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𝐴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𝐵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B05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𝐴</m:t>
                    </m:r>
                    <m:d>
                      <m:dPr>
                        <m:ctrlP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</m:d>
                    <m:r>
                      <a:rPr lang="fa-IR" i="1">
                        <a:solidFill>
                          <a:srgbClr val="00B050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00B05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  <m:r>
                      <a:rPr lang="fa-IR" i="1">
                        <a:solidFill>
                          <a:srgbClr val="00B050"/>
                        </a:solidFill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solidFill>
                              <a:srgbClr val="00B05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  <m:r>
                      <a:rPr lang="en-US" i="1">
                        <a:solidFill>
                          <a:srgbClr val="00B050"/>
                        </a:solidFill>
                        <a:latin typeface="Cambria Math"/>
                        <a:cs typeface="Times New Roman" panose="02020603050405020304" pitchFamily="18" charset="0"/>
                      </a:rPr>
                      <m:t>+…+</m:t>
                    </m:r>
                    <m:sSub>
                      <m:sSubPr>
                        <m:ctrlP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fa-IR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oni</a:t>
                </a:r>
                <a:r>
                  <a:rPr lang="en-US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en-US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B05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</m:d>
                      <m:r>
                        <a:rPr lang="fa-IR" i="1">
                          <a:solidFill>
                            <a:srgbClr val="00B05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𝑚</m:t>
                          </m:r>
                        </m:sup>
                      </m:sSup>
                      <m:r>
                        <a:rPr lang="fa-IR" i="1">
                          <a:solidFill>
                            <a:srgbClr val="00B05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i="1">
                          <a:solidFill>
                            <a:srgbClr val="00B05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CA" dirty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𝑛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−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𝑚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FF0000"/>
                  </a:solidFill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FF0000"/>
                        </a:solidFill>
                        <a:latin typeface="Cambria Math"/>
                        <a:cs typeface="+mj-cs"/>
                      </a:rPr>
                      <m:t>𝐴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</a:t>
                </a:r>
                <a:r>
                  <a:rPr lang="en-US" dirty="0">
                    <a:solidFill>
                      <a:srgbClr val="FF0000"/>
                    </a:solidFill>
                    <a:cs typeface="+mj-cs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FF0000"/>
                        </a:solidFill>
                        <a:latin typeface="Cambria Math"/>
                        <a:cs typeface="+mj-cs"/>
                      </a:rPr>
                      <m:t>𝐵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relatively prime.</a:t>
                </a:r>
                <a:r>
                  <a:rPr lang="en-US" dirty="0">
                    <a:solidFill>
                      <a:srgbClr val="FF0000"/>
                    </a:solidFill>
                    <a:cs typeface="+mj-cs"/>
                  </a:rPr>
                  <a:t> </a:t>
                </a:r>
                <a:endParaRPr lang="fa-IR" dirty="0" smtClean="0">
                  <a:cs typeface="+mj-cs"/>
                </a:endParaRP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اهداف کنترل:</a:t>
                </a:r>
              </a:p>
              <a:p>
                <a:pPr marL="0" indent="0" algn="just" rtl="1">
                  <a:buNone/>
                </a:pPr>
                <a:r>
                  <a:rPr lang="fa-IR" dirty="0" smtClean="0">
                    <a:cs typeface="B Nazanin" panose="00000400000000000000" pitchFamily="2" charset="-78"/>
                  </a:rPr>
                  <a:t>1- طراحی کنترلگر به منظور قراردادن قطبهای سیستم حلقه بسته در محل های مناسب از پیش تعیین شده</a:t>
                </a:r>
                <a:r>
                  <a:rPr lang="fa-IR" dirty="0">
                    <a:cs typeface="B Nazanin" panose="00000400000000000000" pitchFamily="2" charset="-78"/>
                  </a:rPr>
                  <a:t> </a:t>
                </a:r>
                <a:r>
                  <a:rPr lang="fa-IR" dirty="0" smtClean="0">
                    <a:cs typeface="B Nazanin" panose="00000400000000000000" pitchFamily="2" charset="-78"/>
                  </a:rPr>
                  <a:t>(پایدارسازی)</a:t>
                </a:r>
              </a:p>
              <a:p>
                <a:pPr marL="0" indent="0" algn="just" rtl="1">
                  <a:buNone/>
                </a:pPr>
                <a:r>
                  <a:rPr lang="fa-IR" dirty="0" smtClean="0">
                    <a:cs typeface="B Nazanin" panose="00000400000000000000" pitchFamily="2" charset="-78"/>
                  </a:rPr>
                  <a:t>2- دنبال کردن ورودی مرجع توسط خروجی با کیفیتی از پیش تعیین شده</a:t>
                </a:r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  <a:blipFill rotWithShape="1">
                <a:blip r:embed="rId2"/>
                <a:stretch>
                  <a:fillRect l="-2340" t="-1887" r="-1434" b="-175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8588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457200"/>
                <a:ext cx="8077200" cy="56689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یک </a:t>
                </a:r>
                <a:r>
                  <a:rPr lang="en-US" dirty="0" smtClean="0">
                    <a:cs typeface="B Nazanin" panose="00000400000000000000" pitchFamily="2" charset="-78"/>
                  </a:rPr>
                  <a:t> </a:t>
                </a:r>
                <a:r>
                  <a:rPr lang="fa-IR" dirty="0" smtClean="0">
                    <a:cs typeface="B Nazanin" panose="00000400000000000000" pitchFamily="2" charset="-78"/>
                  </a:rPr>
                  <a:t>فرم کلی از رگولاتورهای خطی 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𝑅𝑢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𝑇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−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𝑆𝑦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بخش پسخورد</a:t>
                </a: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بخش پیشخور</a:t>
                </a: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دو درجه آزادی</a:t>
                </a:r>
                <a:endParaRPr lang="en-US" dirty="0" smtClean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dirty="0" smtClean="0">
                    <a:cs typeface="B Nazanin" panose="00000400000000000000" pitchFamily="2" charset="-78"/>
                  </a:rPr>
                  <a:t>حل مسئله: تعیین چندجمله ایهای مجهول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cs typeface="B Nazanin" panose="00000400000000000000" pitchFamily="2" charset="-78"/>
                      </a:rPr>
                      <m:t>𝑅</m:t>
                    </m:r>
                  </m:oMath>
                </a14:m>
                <a:r>
                  <a:rPr lang="fa-IR" dirty="0" smtClean="0">
                    <a:cs typeface="B Nazanin" panose="00000400000000000000" pitchFamily="2" charset="-78"/>
                  </a:rPr>
                  <a:t>،</a:t>
                </a:r>
                <a:r>
                  <a:rPr lang="fa-IR" dirty="0">
                    <a:cs typeface="B Nazanin" panose="00000400000000000000" pitchFamily="2" charset="-78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cs typeface="B Nazanin" panose="00000400000000000000" pitchFamily="2" charset="-78"/>
                      </a:rPr>
                      <m:t>𝑇</m:t>
                    </m:r>
                  </m:oMath>
                </a14:m>
                <a:r>
                  <a:rPr lang="fa-IR" dirty="0" smtClean="0">
                    <a:cs typeface="B Nazanin" panose="00000400000000000000" pitchFamily="2" charset="-78"/>
                  </a:rPr>
                  <a:t> و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cs typeface="B Nazanin" panose="00000400000000000000" pitchFamily="2" charset="-78"/>
                      </a:rPr>
                      <m:t>𝑆</m:t>
                    </m:r>
                  </m:oMath>
                </a14:m>
                <a:r>
                  <a:rPr lang="fa-IR" dirty="0" smtClean="0">
                    <a:cs typeface="B Nazanin" panose="00000400000000000000" pitchFamily="2" charset="-78"/>
                  </a:rPr>
                  <a:t> برای رسیدن به اهداف 1 و 2</a:t>
                </a:r>
                <a:endParaRPr lang="en-CA" dirty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457200"/>
                <a:ext cx="8077200" cy="5668963"/>
              </a:xfrm>
              <a:blipFill rotWithShape="1">
                <a:blip r:embed="rId2"/>
                <a:stretch>
                  <a:fillRect l="-2642" t="-1398" r="-150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9</a:t>
            </a:fld>
            <a:endParaRPr lang="en-CA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86200"/>
            <a:ext cx="7431036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499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11023</TotalTime>
  <Words>2649</Words>
  <Application>Microsoft Office PowerPoint</Application>
  <PresentationFormat>On-screen Show (4:3)</PresentationFormat>
  <Paragraphs>261</Paragraphs>
  <Slides>33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کنترل تطبیقی  رگلاتورهای خودتنظیم (بخش اول) Self Tuning Regulator (Part I)</vt:lpstr>
      <vt:lpstr>مراحل طراحی یک سیستم کنترل</vt:lpstr>
      <vt:lpstr>ساختار کلی STR</vt:lpstr>
      <vt:lpstr>تنوع روشها؟</vt:lpstr>
      <vt:lpstr>روش غیرمستقیم</vt:lpstr>
      <vt:lpstr>روش مستقیم</vt:lpstr>
      <vt:lpstr>فرضیات روش های ارائه شده در این فصل</vt:lpstr>
      <vt:lpstr>هسته اصلی روشهای ارائه شده در این فصل: جایابی قطب</vt:lpstr>
      <vt:lpstr>PowerPoint Presentation</vt:lpstr>
      <vt:lpstr>PowerPoint Presentation</vt:lpstr>
      <vt:lpstr>رسیدن به هدف دوم و یافتن چندجمله ای T</vt:lpstr>
      <vt:lpstr>PowerPoint Presentation</vt:lpstr>
      <vt:lpstr>علیت کنترلگر</vt:lpstr>
      <vt:lpstr>PowerPoint Presentation</vt:lpstr>
      <vt:lpstr>الگوریتم جایابی قطب حداقل مرتبه</vt:lpstr>
      <vt:lpstr>گامهای طراحی</vt:lpstr>
      <vt:lpstr>حالات خاص</vt:lpstr>
      <vt:lpstr>نگاهی به چندجمله ای A_c</vt:lpstr>
      <vt:lpstr>مثال 1.3 کتاب Astrom</vt:lpstr>
      <vt:lpstr>مثال 2.3 کتاب Astrom</vt:lpstr>
      <vt:lpstr>مثال</vt:lpstr>
      <vt:lpstr>PowerPoint Presentation</vt:lpstr>
      <vt:lpstr>جایابی قطب بدون حذف صفرهای سیستم</vt:lpstr>
      <vt:lpstr>PowerPoint Presentation</vt:lpstr>
      <vt:lpstr>PowerPoint Presentation</vt:lpstr>
      <vt:lpstr>PowerPoint Presentation</vt:lpstr>
      <vt:lpstr>جایابی قطب با حذف صفرهای سیستم</vt:lpstr>
      <vt:lpstr>PowerPoint Presentation</vt:lpstr>
      <vt:lpstr>PowerPoint Presentation</vt:lpstr>
      <vt:lpstr>PowerPoint Presentation</vt:lpstr>
      <vt:lpstr>مقایسه نتایج</vt:lpstr>
      <vt:lpstr>حل معادله Diophantine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کنترل تطبیقی  Adaptive Control</dc:title>
  <dc:creator>Yazdan</dc:creator>
  <cp:lastModifiedBy>Yazdan</cp:lastModifiedBy>
  <cp:revision>446</cp:revision>
  <dcterms:created xsi:type="dcterms:W3CDTF">2015-02-03T07:54:58Z</dcterms:created>
  <dcterms:modified xsi:type="dcterms:W3CDTF">2017-04-12T07:12:48Z</dcterms:modified>
</cp:coreProperties>
</file>