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8" r:id="rId2"/>
    <p:sldId id="257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F688A8-445A-4C87-981E-A804A6FE043E}" type="datetimeFigureOut">
              <a:rPr lang="en-CA" smtClean="0"/>
              <a:t>13/02/2015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0FA322-1540-4247-BE87-CFDBEF271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5005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FA322-1540-4247-BE87-CFDBEF271A36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7170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FA322-1540-4247-BE87-CFDBEF271A36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1982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B9AF-74C3-44C5-B8A6-0B52F47EF8E6}" type="datetimeFigureOut">
              <a:rPr lang="en-CA" smtClean="0"/>
              <a:t>13/02/2015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8B6F-8376-4BDB-9E50-E2FC0E132F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5418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B9AF-74C3-44C5-B8A6-0B52F47EF8E6}" type="datetimeFigureOut">
              <a:rPr lang="en-CA" smtClean="0"/>
              <a:t>13/02/2015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8B6F-8376-4BDB-9E50-E2FC0E132F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7498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B9AF-74C3-44C5-B8A6-0B52F47EF8E6}" type="datetimeFigureOut">
              <a:rPr lang="en-CA" smtClean="0"/>
              <a:t>13/02/2015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8B6F-8376-4BDB-9E50-E2FC0E132F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2033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B9AF-74C3-44C5-B8A6-0B52F47EF8E6}" type="datetimeFigureOut">
              <a:rPr lang="en-CA" smtClean="0"/>
              <a:t>13/02/2015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8B6F-8376-4BDB-9E50-E2FC0E132F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1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B9AF-74C3-44C5-B8A6-0B52F47EF8E6}" type="datetimeFigureOut">
              <a:rPr lang="en-CA" smtClean="0"/>
              <a:t>13/02/2015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8B6F-8376-4BDB-9E50-E2FC0E132F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026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B9AF-74C3-44C5-B8A6-0B52F47EF8E6}" type="datetimeFigureOut">
              <a:rPr lang="en-CA" smtClean="0"/>
              <a:t>13/02/2015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8B6F-8376-4BDB-9E50-E2FC0E132F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1010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B9AF-74C3-44C5-B8A6-0B52F47EF8E6}" type="datetimeFigureOut">
              <a:rPr lang="en-CA" smtClean="0"/>
              <a:t>13/02/2015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8B6F-8376-4BDB-9E50-E2FC0E132F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4766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B9AF-74C3-44C5-B8A6-0B52F47EF8E6}" type="datetimeFigureOut">
              <a:rPr lang="en-CA" smtClean="0"/>
              <a:t>13/02/2015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8B6F-8376-4BDB-9E50-E2FC0E132F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9547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B9AF-74C3-44C5-B8A6-0B52F47EF8E6}" type="datetimeFigureOut">
              <a:rPr lang="en-CA" smtClean="0"/>
              <a:t>13/02/2015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8B6F-8376-4BDB-9E50-E2FC0E132F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9646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B9AF-74C3-44C5-B8A6-0B52F47EF8E6}" type="datetimeFigureOut">
              <a:rPr lang="en-CA" smtClean="0"/>
              <a:t>13/02/2015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8B6F-8376-4BDB-9E50-E2FC0E132F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266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B9AF-74C3-44C5-B8A6-0B52F47EF8E6}" type="datetimeFigureOut">
              <a:rPr lang="en-CA" smtClean="0"/>
              <a:t>13/02/2015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8B6F-8376-4BDB-9E50-E2FC0E132F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7433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DB9AF-74C3-44C5-B8A6-0B52F47EF8E6}" type="datetimeFigureOut">
              <a:rPr lang="en-CA" smtClean="0"/>
              <a:t>13/02/2015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C8B6F-8376-4BDB-9E50-E2FC0E132F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717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7.emf"/><Relationship Id="rId5" Type="http://schemas.openxmlformats.org/officeDocument/2006/relationships/image" Target="../media/image26.emf"/><Relationship Id="rId4" Type="http://schemas.openxmlformats.org/officeDocument/2006/relationships/image" Target="../media/image25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2.emf"/><Relationship Id="rId4" Type="http://schemas.openxmlformats.org/officeDocument/2006/relationships/image" Target="../media/image3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6.emf"/><Relationship Id="rId4" Type="http://schemas.openxmlformats.org/officeDocument/2006/relationships/image" Target="../media/image35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7" Type="http://schemas.openxmlformats.org/officeDocument/2006/relationships/image" Target="../media/image4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5.emf"/><Relationship Id="rId5" Type="http://schemas.openxmlformats.org/officeDocument/2006/relationships/image" Target="../media/image44.emf"/><Relationship Id="rId4" Type="http://schemas.openxmlformats.org/officeDocument/2006/relationships/image" Target="../media/image43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emf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1.emf"/><Relationship Id="rId5" Type="http://schemas.openxmlformats.org/officeDocument/2006/relationships/image" Target="../media/image50.emf"/><Relationship Id="rId4" Type="http://schemas.openxmlformats.org/officeDocument/2006/relationships/image" Target="../media/image49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emf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6.emf"/><Relationship Id="rId5" Type="http://schemas.openxmlformats.org/officeDocument/2006/relationships/image" Target="../media/image55.emf"/><Relationship Id="rId4" Type="http://schemas.openxmlformats.org/officeDocument/2006/relationships/image" Target="../media/image5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9.emf"/><Relationship Id="rId4" Type="http://schemas.openxmlformats.org/officeDocument/2006/relationships/image" Target="../media/image1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3.emf"/><Relationship Id="rId4" Type="http://schemas.openxmlformats.org/officeDocument/2006/relationships/image" Target="../media/image2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589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a-IR" sz="54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  <a:t>کنترل تطبیقی</a:t>
            </a:r>
            <a:r>
              <a:rPr lang="en-US" sz="54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  <a:t/>
            </a:r>
            <a:br>
              <a:rPr lang="en-US" sz="54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</a:br>
            <a:r>
              <a:rPr lang="en-US" sz="18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  <a:t/>
            </a:r>
            <a:br>
              <a:rPr lang="en-US" sz="18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</a:br>
            <a:r>
              <a:rPr lang="fa-IR" sz="54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شناسایی سیستم</a:t>
            </a:r>
            <a:br>
              <a:rPr lang="fa-IR" sz="5400" dirty="0" smtClean="0">
                <a:latin typeface="Nazanin" panose="00000700000000000000" pitchFamily="2" charset="-78"/>
                <a:cs typeface="B Nazanin" panose="00000400000000000000" pitchFamily="2" charset="-78"/>
              </a:rPr>
            </a:br>
            <a:r>
              <a:rPr lang="fa-IR" sz="54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مثال های شبیه سازی</a:t>
            </a:r>
            <a:endParaRPr lang="en-CA" sz="5400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Nazanin" panose="00000700000000000000" pitchFamily="2" charset="-78"/>
              </a:rPr>
              <a:t>یزدان باتمانی</a:t>
            </a:r>
          </a:p>
          <a:p>
            <a:pPr rtl="1"/>
            <a:r>
              <a:rPr lang="fa-IR" dirty="0" smtClean="0">
                <a:latin typeface="Nazanin" panose="00000700000000000000" pitchFamily="2" charset="-78"/>
                <a:cs typeface="Nazanin" panose="00000700000000000000" pitchFamily="2" charset="-78"/>
              </a:rPr>
              <a:t>دانشگاه کردستان</a:t>
            </a:r>
            <a:endParaRPr lang="en-CA" dirty="0">
              <a:latin typeface="Nazanin" panose="00000700000000000000" pitchFamily="2" charset="-78"/>
              <a:cs typeface="Nazanin" panose="00000700000000000000" pitchFamily="2" charset="-78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1295400" cy="10668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096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anose="00000400000000000000" pitchFamily="2" charset="-78"/>
              </a:rPr>
              <a:t>سیگنال مجموع دو سینوسی</a:t>
            </a:r>
            <a:endParaRPr lang="en-CA" dirty="0">
              <a:cs typeface="B Nazanin" panose="00000400000000000000" pitchFamily="2" charset="-78"/>
            </a:endParaRPr>
          </a:p>
        </p:txBody>
      </p:sp>
      <p:pic>
        <p:nvPicPr>
          <p:cNvPr id="8" name="Picture 7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447800"/>
            <a:ext cx="3212465" cy="2409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4038600"/>
            <a:ext cx="3061335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58665" y="1447800"/>
            <a:ext cx="3061335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72000" y="4026535"/>
            <a:ext cx="3061335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7755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بررسی اثر مقدار اولیه ماتریس کواریانس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11</a:t>
            </a:fld>
            <a:endParaRPr lang="en-CA"/>
          </a:p>
        </p:txBody>
      </p:sp>
      <p:pic>
        <p:nvPicPr>
          <p:cNvPr id="9" name="Content Placeholder 8"/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27337" y="1600200"/>
            <a:ext cx="6041726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765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بررسی اثر نویز رنگی: </a:t>
            </a:r>
            <a:r>
              <a:rPr lang="en-US" dirty="0" smtClean="0">
                <a:latin typeface="Nazanin" panose="00000700000000000000" pitchFamily="2" charset="-78"/>
                <a:cs typeface="B Nazanin" panose="00000400000000000000" pitchFamily="2" charset="-78"/>
              </a:rPr>
              <a:t>RLS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12</a:t>
            </a:fld>
            <a:endParaRPr lang="en-CA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295400"/>
            <a:ext cx="3212465" cy="2409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7265" y="3810000"/>
            <a:ext cx="3061335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7265" y="1295400"/>
            <a:ext cx="3061335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63465" y="3721735"/>
            <a:ext cx="3061335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0019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بررسی اثر نویز رنگی: </a:t>
            </a:r>
            <a:r>
              <a:rPr lang="en-US" dirty="0" smtClean="0">
                <a:latin typeface="Nazanin" panose="00000700000000000000" pitchFamily="2" charset="-78"/>
                <a:cs typeface="B Nazanin" panose="00000400000000000000" pitchFamily="2" charset="-78"/>
              </a:rPr>
              <a:t>ELS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13</a:t>
            </a:fld>
            <a:endParaRPr lang="en-CA"/>
          </a:p>
        </p:txBody>
      </p:sp>
      <p:pic>
        <p:nvPicPr>
          <p:cNvPr id="9" name="Picture 8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324610"/>
            <a:ext cx="3212465" cy="2409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3874135"/>
            <a:ext cx="3061335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1065" y="1295400"/>
            <a:ext cx="3061335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00600" y="3886200"/>
            <a:ext cx="3061335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15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تغییر کند پار</a:t>
            </a:r>
            <a:r>
              <a:rPr lang="fa-IR" dirty="0">
                <a:latin typeface="Nazanin" panose="00000700000000000000" pitchFamily="2" charset="-78"/>
                <a:cs typeface="B Nazanin" panose="00000400000000000000" pitchFamily="2" charset="-78"/>
              </a:rPr>
              <a:t>ا</a:t>
            </a: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مترها: فاکتور فراموشی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14</a:t>
            </a:fld>
            <a:endParaRPr lang="en-CA"/>
          </a:p>
        </p:txBody>
      </p:sp>
      <p:pic>
        <p:nvPicPr>
          <p:cNvPr id="8" name="Picture 7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752600"/>
            <a:ext cx="3974465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7865" y="1828800"/>
            <a:ext cx="3968433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2342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تغییر کند پارامترها: وجود شرط ریست کردن ماتریس کواریانس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15</a:t>
            </a:fld>
            <a:endParaRPr lang="en-CA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2358" y="1752600"/>
            <a:ext cx="4581842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4321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تغییر کند پارامترها: ریست کردن متناوب ماتریس کواریانس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16</a:t>
            </a:fld>
            <a:endParaRPr lang="en-CA"/>
          </a:p>
        </p:txBody>
      </p:sp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1" y="1752600"/>
            <a:ext cx="5181599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412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تغییر ناگهانی پارامترها: ریست کردن متناوب ماتریس کواریانس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17</a:t>
            </a:fld>
            <a:endParaRPr lang="en-CA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676400"/>
            <a:ext cx="5486399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3912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 rtl="1"/>
                <a:r>
                  <a:rPr lang="fa-IR" dirty="0" smtClean="0">
                    <a:latin typeface="Nazanin" panose="00000700000000000000" pitchFamily="2" charset="-78"/>
                    <a:cs typeface="B Nazanin" panose="00000400000000000000" pitchFamily="2" charset="-78"/>
                  </a:rPr>
                  <a:t>وجود فیدبک مرتبه پایین </a:t>
                </a:r>
                <a14:m>
                  <m:oMath xmlns:m="http://schemas.openxmlformats.org/officeDocument/2006/math">
                    <m:r>
                      <a:rPr lang="en-US" sz="3600" i="1"/>
                      <m:t>𝑢</m:t>
                    </m:r>
                    <m:d>
                      <m:dPr>
                        <m:ctrlPr>
                          <a:rPr lang="en-CA" sz="3600" i="1"/>
                        </m:ctrlPr>
                      </m:dPr>
                      <m:e>
                        <m:r>
                          <a:rPr lang="en-US" sz="3600" i="1"/>
                          <m:t>𝑡</m:t>
                        </m:r>
                      </m:e>
                    </m:d>
                    <m:r>
                      <a:rPr lang="en-US" sz="3600" i="1"/>
                      <m:t>=−</m:t>
                    </m:r>
                    <m:r>
                      <a:rPr lang="en-US" sz="3600" i="1"/>
                      <m:t>𝑦</m:t>
                    </m:r>
                    <m:r>
                      <a:rPr lang="en-US" sz="3600" i="1"/>
                      <m:t>(</m:t>
                    </m:r>
                    <m:r>
                      <a:rPr lang="en-US" sz="3600" i="1"/>
                      <m:t>𝑡</m:t>
                    </m:r>
                    <m:r>
                      <a:rPr lang="en-US" sz="3600" i="1"/>
                      <m:t>−</m:t>
                    </m:r>
                    <m:r>
                      <a:rPr lang="en-US" sz="3600" i="1"/>
                      <m:t>1</m:t>
                    </m:r>
                    <m:r>
                      <a:rPr lang="en-US" sz="3600" i="1"/>
                      <m:t>)</m:t>
                    </m:r>
                  </m:oMath>
                </a14:m>
                <a:endParaRPr lang="en-CA" dirty="0">
                  <a:latin typeface="Nazanin" panose="00000700000000000000" pitchFamily="2" charset="-78"/>
                  <a:cs typeface="B Nazanin" panose="00000400000000000000" pitchFamily="2" charset="-78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3"/>
                <a:stretch>
                  <a:fillRect r="-1259" b="-851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18</a:t>
            </a:fld>
            <a:endParaRPr lang="en-CA"/>
          </a:p>
        </p:txBody>
      </p:sp>
      <p:pic>
        <p:nvPicPr>
          <p:cNvPr id="5" name="Picture 4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1324610"/>
            <a:ext cx="3212465" cy="2409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24865" y="3797935"/>
            <a:ext cx="3061335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82465" y="1447800"/>
            <a:ext cx="3061335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495800" y="3733800"/>
            <a:ext cx="3061335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6137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pPr rtl="1"/>
                <a:r>
                  <a:rPr lang="fa-IR" dirty="0" smtClean="0">
                    <a:latin typeface="Nazanin" panose="00000700000000000000" pitchFamily="2" charset="-78"/>
                    <a:cs typeface="B Nazanin" panose="00000400000000000000" pitchFamily="2" charset="-78"/>
                  </a:rPr>
                  <a:t>وجود فیدبک مرتبه بالاتر </a:t>
                </a:r>
                <a14:m>
                  <m:oMath xmlns:m="http://schemas.openxmlformats.org/officeDocument/2006/math">
                    <m:r>
                      <a:rPr lang="en-US" sz="4000" i="1"/>
                      <m:t>𝑢</m:t>
                    </m:r>
                    <m:d>
                      <m:dPr>
                        <m:ctrlPr>
                          <a:rPr lang="en-CA" sz="4000" i="1"/>
                        </m:ctrlPr>
                      </m:dPr>
                      <m:e>
                        <m:r>
                          <a:rPr lang="en-US" sz="4000" i="1"/>
                          <m:t>𝑡</m:t>
                        </m:r>
                      </m:e>
                    </m:d>
                    <m:r>
                      <a:rPr lang="en-US" sz="4000" i="1"/>
                      <m:t>=</m:t>
                    </m:r>
                    <m:r>
                      <a:rPr lang="en-US" sz="4000" i="1"/>
                      <m:t>𝑦</m:t>
                    </m:r>
                    <m:d>
                      <m:dPr>
                        <m:ctrlPr>
                          <a:rPr lang="en-CA" sz="4000" i="1"/>
                        </m:ctrlPr>
                      </m:dPr>
                      <m:e>
                        <m:r>
                          <a:rPr lang="en-US" sz="4000" i="1"/>
                          <m:t>𝑡</m:t>
                        </m:r>
                        <m:r>
                          <a:rPr lang="en-US" sz="4000" i="1"/>
                          <m:t>−</m:t>
                        </m:r>
                        <m:r>
                          <a:rPr lang="en-US" sz="4000" i="1"/>
                          <m:t>1</m:t>
                        </m:r>
                      </m:e>
                    </m:d>
                    <m:r>
                      <a:rPr lang="en-US" sz="4000" i="1"/>
                      <m:t>+</m:t>
                    </m:r>
                    <m:r>
                      <a:rPr lang="en-US" sz="4000" i="1"/>
                      <m:t>𝑦</m:t>
                    </m:r>
                    <m:d>
                      <m:dPr>
                        <m:ctrlPr>
                          <a:rPr lang="en-CA" sz="4000" i="1"/>
                        </m:ctrlPr>
                      </m:dPr>
                      <m:e>
                        <m:r>
                          <a:rPr lang="en-US" sz="4000" i="1"/>
                          <m:t>𝑡</m:t>
                        </m:r>
                        <m:r>
                          <a:rPr lang="en-US" sz="4000" i="1"/>
                          <m:t>−</m:t>
                        </m:r>
                        <m:r>
                          <a:rPr lang="en-US" sz="4000" i="1"/>
                          <m:t>2</m:t>
                        </m:r>
                      </m:e>
                    </m:d>
                  </m:oMath>
                </a14:m>
                <a:endParaRPr lang="en-CA" sz="4000" dirty="0">
                  <a:latin typeface="Nazanin" panose="00000700000000000000" pitchFamily="2" charset="-78"/>
                  <a:cs typeface="B Nazanin" panose="00000400000000000000" pitchFamily="2" charset="-78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t="-1436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19</a:t>
            </a:fld>
            <a:endParaRPr lang="en-CA"/>
          </a:p>
        </p:txBody>
      </p:sp>
      <p:pic>
        <p:nvPicPr>
          <p:cNvPr id="5" name="Picture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1629410"/>
            <a:ext cx="3212465" cy="2409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1065" y="4191000"/>
            <a:ext cx="3061335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58665" y="1600200"/>
            <a:ext cx="3061335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58665" y="4255135"/>
            <a:ext cx="3061335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0781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" y="609600"/>
                <a:ext cx="8077200" cy="5516563"/>
              </a:xfrm>
            </p:spPr>
            <p:txBody>
              <a:bodyPr>
                <a:normAutofit/>
              </a:bodyPr>
              <a:lstStyle/>
              <a:p>
                <a:pPr algn="just" rtl="1">
                  <a:lnSpc>
                    <a:spcPct val="150000"/>
                  </a:lnSpc>
                </a:pPr>
                <a:r>
                  <a:rPr lang="fa-IR" dirty="0" smtClean="0">
                    <a:cs typeface="B Nazanin" panose="00000400000000000000" pitchFamily="2" charset="-78"/>
                  </a:rPr>
                  <a:t>سیستمی با تابع تبدیل زیر را در نظر بگیرید: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/>
                        <m:t>𝐻</m:t>
                      </m:r>
                      <m:d>
                        <m:dPr>
                          <m:ctrlPr>
                            <a:rPr lang="en-CA" i="1"/>
                          </m:ctrlPr>
                        </m:dPr>
                        <m:e>
                          <m:r>
                            <a:rPr lang="en-US" i="1"/>
                            <m:t>𝑧</m:t>
                          </m:r>
                        </m:e>
                      </m:d>
                      <m:r>
                        <a:rPr lang="en-US" i="1"/>
                        <m:t>=</m:t>
                      </m:r>
                      <m:f>
                        <m:fPr>
                          <m:ctrlPr>
                            <a:rPr lang="en-CA" i="1"/>
                          </m:ctrlPr>
                        </m:fPr>
                        <m:num>
                          <m:r>
                            <a:rPr lang="en-US" i="1"/>
                            <m:t>0</m:t>
                          </m:r>
                          <m:r>
                            <a:rPr lang="en-US" i="1"/>
                            <m:t>.</m:t>
                          </m:r>
                          <m:r>
                            <a:rPr lang="en-US" i="1"/>
                            <m:t>01902</m:t>
                          </m:r>
                          <m:sSup>
                            <m:sSupPr>
                              <m:ctrlPr>
                                <a:rPr lang="en-CA" i="1"/>
                              </m:ctrlPr>
                            </m:sSupPr>
                            <m:e>
                              <m:r>
                                <a:rPr lang="en-US" i="1"/>
                                <m:t>𝑧</m:t>
                              </m:r>
                            </m:e>
                            <m:sup>
                              <m:r>
                                <a:rPr lang="en-US" i="1"/>
                                <m:t>2</m:t>
                              </m:r>
                            </m:sup>
                          </m:sSup>
                          <m:r>
                            <a:rPr lang="en-US" i="1"/>
                            <m:t>+</m:t>
                          </m:r>
                          <m:r>
                            <a:rPr lang="en-US" i="1"/>
                            <m:t>0</m:t>
                          </m:r>
                          <m:r>
                            <a:rPr lang="en-US" i="1"/>
                            <m:t>.</m:t>
                          </m:r>
                          <m:r>
                            <a:rPr lang="en-US" i="1"/>
                            <m:t>00189</m:t>
                          </m:r>
                          <m:r>
                            <a:rPr lang="en-US" i="1"/>
                            <m:t>𝑧</m:t>
                          </m:r>
                          <m:r>
                            <a:rPr lang="en-US" i="1"/>
                            <m:t>−</m:t>
                          </m:r>
                          <m:r>
                            <a:rPr lang="en-US" i="1"/>
                            <m:t>0</m:t>
                          </m:r>
                          <m:r>
                            <a:rPr lang="en-US" i="1"/>
                            <m:t>.</m:t>
                          </m:r>
                          <m:r>
                            <a:rPr lang="en-US" i="1"/>
                            <m:t>015</m:t>
                          </m:r>
                        </m:num>
                        <m:den>
                          <m:sSup>
                            <m:sSupPr>
                              <m:ctrlPr>
                                <a:rPr lang="en-CA" i="1"/>
                              </m:ctrlPr>
                            </m:sSupPr>
                            <m:e>
                              <m:r>
                                <a:rPr lang="en-US" i="1"/>
                                <m:t>𝑧</m:t>
                              </m:r>
                            </m:e>
                            <m:sup>
                              <m:r>
                                <a:rPr lang="en-US" i="1"/>
                                <m:t>3</m:t>
                              </m:r>
                            </m:sup>
                          </m:sSup>
                          <m:r>
                            <a:rPr lang="en-US" i="1"/>
                            <m:t>−</m:t>
                          </m:r>
                          <m:r>
                            <a:rPr lang="en-US" i="1"/>
                            <m:t>2</m:t>
                          </m:r>
                          <m:r>
                            <a:rPr lang="en-US" i="1"/>
                            <m:t>.</m:t>
                          </m:r>
                          <m:r>
                            <a:rPr lang="en-US" i="1"/>
                            <m:t>565</m:t>
                          </m:r>
                          <m:sSup>
                            <m:sSupPr>
                              <m:ctrlPr>
                                <a:rPr lang="en-CA" i="1"/>
                              </m:ctrlPr>
                            </m:sSupPr>
                            <m:e>
                              <m:r>
                                <a:rPr lang="en-US" i="1"/>
                                <m:t>𝑧</m:t>
                              </m:r>
                            </m:e>
                            <m:sup>
                              <m:r>
                                <a:rPr lang="en-US" i="1"/>
                                <m:t>2</m:t>
                              </m:r>
                            </m:sup>
                          </m:sSup>
                          <m:r>
                            <a:rPr lang="en-US" i="1"/>
                            <m:t>+</m:t>
                          </m:r>
                          <m:r>
                            <a:rPr lang="en-US" i="1"/>
                            <m:t>2</m:t>
                          </m:r>
                          <m:r>
                            <a:rPr lang="en-US" i="1"/>
                            <m:t>.</m:t>
                          </m:r>
                          <m:r>
                            <a:rPr lang="en-US" i="1"/>
                            <m:t>273</m:t>
                          </m:r>
                          <m:r>
                            <a:rPr lang="en-US" i="1"/>
                            <m:t>𝑧</m:t>
                          </m:r>
                          <m:r>
                            <a:rPr lang="en-US" i="1"/>
                            <m:t>−</m:t>
                          </m:r>
                          <m:r>
                            <a:rPr lang="en-US" i="1"/>
                            <m:t>0</m:t>
                          </m:r>
                          <m:r>
                            <a:rPr lang="en-US" i="1"/>
                            <m:t>.</m:t>
                          </m:r>
                          <m:r>
                            <a:rPr lang="en-US" i="1"/>
                            <m:t>6965</m:t>
                          </m:r>
                        </m:den>
                      </m:f>
                    </m:oMath>
                  </m:oMathPara>
                </a14:m>
                <a:endParaRPr lang="fa-IR" dirty="0" smtClean="0">
                  <a:cs typeface="B Nazanin" panose="00000400000000000000" pitchFamily="2" charset="-78"/>
                </a:endParaRPr>
              </a:p>
              <a:p>
                <a:pPr algn="just" rtl="1">
                  <a:lnSpc>
                    <a:spcPct val="150000"/>
                  </a:lnSpc>
                </a:pPr>
                <a:r>
                  <a:rPr lang="fa-IR" dirty="0" smtClean="0">
                    <a:cs typeface="B Nazanin" panose="00000400000000000000" pitchFamily="2" charset="-78"/>
                  </a:rPr>
                  <a:t>سیستم پایدار و حداقل فاز است. </a:t>
                </a:r>
                <a:endParaRPr lang="en-US" dirty="0" smtClean="0">
                  <a:cs typeface="B Nazanin" panose="00000400000000000000" pitchFamily="2" charset="-78"/>
                </a:endParaRPr>
              </a:p>
              <a:p>
                <a:pPr algn="just" rtl="1">
                  <a:lnSpc>
                    <a:spcPct val="150000"/>
                  </a:lnSpc>
                </a:pPr>
                <a:r>
                  <a:rPr lang="fa-IR" dirty="0" smtClean="0">
                    <a:cs typeface="B Nazanin" panose="00000400000000000000" pitchFamily="2" charset="-78"/>
                  </a:rPr>
                  <a:t>نمایش </a:t>
                </a:r>
                <a:r>
                  <a:rPr lang="en-US" dirty="0" smtClean="0">
                    <a:cs typeface="B Nazanin" panose="00000400000000000000" pitchFamily="2" charset="-78"/>
                  </a:rPr>
                  <a:t>AR</a:t>
                </a:r>
              </a:p>
              <a:p>
                <a:pPr marL="0" indent="0" algn="just" rtl="1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CA" i="1"/>
                          </m:ctrlPr>
                        </m:dPr>
                        <m:e>
                          <m:eqArr>
                            <m:eqArrPr>
                              <m:ctrlPr>
                                <a:rPr lang="en-CA" i="1"/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/>
                                <m:t>A</m:t>
                              </m:r>
                              <m:d>
                                <m:dPr>
                                  <m:ctrlPr>
                                    <a:rPr lang="en-CA" i="1"/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CA" i="1"/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/>
                                        <m:t>q</m:t>
                                      </m:r>
                                    </m:e>
                                    <m:sup>
                                      <m:r>
                                        <a:rPr lang="en-US" i="1"/>
                                        <m:t>−</m:t>
                                      </m:r>
                                      <m:r>
                                        <a:rPr lang="en-US"/>
                                        <m:t>1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US"/>
                                <m:t>=</m:t>
                              </m:r>
                              <m:r>
                                <a:rPr lang="en-US"/>
                                <m:t>1</m:t>
                              </m:r>
                              <m:r>
                                <a:rPr lang="en-US"/>
                                <m:t>+</m:t>
                              </m:r>
                              <m:sSub>
                                <m:sSubPr>
                                  <m:ctrlPr>
                                    <a:rPr lang="en-CA" i="1"/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/>
                                    <m:t>a</m:t>
                                  </m:r>
                                </m:e>
                                <m:sub>
                                  <m:r>
                                    <a:rPr lang="en-US"/>
                                    <m:t>1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en-CA" i="1"/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/>
                                    <m:t>q</m:t>
                                  </m:r>
                                </m:e>
                                <m:sup>
                                  <m:r>
                                    <a:rPr lang="en-US" i="1"/>
                                    <m:t>−</m:t>
                                  </m:r>
                                  <m:r>
                                    <a:rPr lang="en-US"/>
                                    <m:t>1</m:t>
                                  </m:r>
                                </m:sup>
                              </m:sSup>
                              <m:r>
                                <a:rPr lang="en-US"/>
                                <m:t>+</m:t>
                              </m:r>
                              <m:sSub>
                                <m:sSubPr>
                                  <m:ctrlPr>
                                    <a:rPr lang="en-CA" i="1"/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/>
                                    <m:t>a</m:t>
                                  </m:r>
                                </m:e>
                                <m:sub>
                                  <m:r>
                                    <a:rPr lang="en-US"/>
                                    <m:t>2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en-CA" i="1"/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/>
                                    <m:t>q</m:t>
                                  </m:r>
                                </m:e>
                                <m:sup>
                                  <m:r>
                                    <a:rPr lang="en-US" i="1"/>
                                    <m:t>−</m:t>
                                  </m:r>
                                  <m:r>
                                    <a:rPr lang="en-US"/>
                                    <m:t>2</m:t>
                                  </m:r>
                                </m:sup>
                              </m:sSup>
                              <m:r>
                                <a:rPr lang="en-US"/>
                                <m:t>+</m:t>
                              </m:r>
                              <m:sSub>
                                <m:sSubPr>
                                  <m:ctrlPr>
                                    <a:rPr lang="en-CA" i="1"/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/>
                                    <m:t>a</m:t>
                                  </m:r>
                                </m:e>
                                <m:sub>
                                  <m:r>
                                    <a:rPr lang="en-US"/>
                                    <m:t>3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en-CA" i="1"/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/>
                                    <m:t>q</m:t>
                                  </m:r>
                                </m:e>
                                <m:sup>
                                  <m:r>
                                    <a:rPr lang="en-US" i="1"/>
                                    <m:t>−</m:t>
                                  </m:r>
                                  <m:r>
                                    <a:rPr lang="en-US"/>
                                    <m:t>3</m:t>
                                  </m:r>
                                </m:sup>
                              </m:sSup>
                              <m:r>
                                <a:rPr lang="en-US"/>
                                <m:t>     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/>
                                <m:t>B</m:t>
                              </m:r>
                              <m:d>
                                <m:dPr>
                                  <m:ctrlPr>
                                    <a:rPr lang="en-CA" i="1"/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CA" i="1"/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/>
                                        <m:t>q</m:t>
                                      </m:r>
                                    </m:e>
                                    <m:sup>
                                      <m:r>
                                        <a:rPr lang="en-US" i="1"/>
                                        <m:t>−</m:t>
                                      </m:r>
                                      <m:r>
                                        <a:rPr lang="en-US"/>
                                        <m:t>1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US"/>
                                <m:t>=</m:t>
                              </m:r>
                              <m:sSup>
                                <m:sSupPr>
                                  <m:ctrlPr>
                                    <a:rPr lang="en-CA" i="1"/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en-CA" i="1"/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/>
                                        <m:t>b</m:t>
                                      </m:r>
                                    </m:e>
                                    <m:sub>
                                      <m:r>
                                        <a:rPr lang="en-US"/>
                                        <m:t>1</m:t>
                                      </m:r>
                                    </m:sub>
                                  </m:sSub>
                                  <m:r>
                                    <m:rPr>
                                      <m:sty m:val="p"/>
                                    </m:rPr>
                                    <a:rPr lang="en-US"/>
                                    <m:t>q</m:t>
                                  </m:r>
                                </m:e>
                                <m:sup>
                                  <m:r>
                                    <a:rPr lang="en-US" i="1"/>
                                    <m:t>−</m:t>
                                  </m:r>
                                  <m:r>
                                    <a:rPr lang="en-US"/>
                                    <m:t>1</m:t>
                                  </m:r>
                                </m:sup>
                              </m:sSup>
                              <m:r>
                                <a:rPr lang="en-US"/>
                                <m:t>+</m:t>
                              </m:r>
                              <m:sSub>
                                <m:sSubPr>
                                  <m:ctrlPr>
                                    <a:rPr lang="en-CA" i="1"/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/>
                                    <m:t>b</m:t>
                                  </m:r>
                                </m:e>
                                <m:sub>
                                  <m:r>
                                    <a:rPr lang="en-US"/>
                                    <m:t>2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en-CA" i="1"/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/>
                                    <m:t>q</m:t>
                                  </m:r>
                                </m:e>
                                <m:sup>
                                  <m:r>
                                    <a:rPr lang="en-US" i="1"/>
                                    <m:t>−</m:t>
                                  </m:r>
                                  <m:r>
                                    <a:rPr lang="en-US"/>
                                    <m:t>2</m:t>
                                  </m:r>
                                </m:sup>
                              </m:sSup>
                              <m:r>
                                <a:rPr lang="en-US"/>
                                <m:t>+</m:t>
                              </m:r>
                              <m:sSub>
                                <m:sSubPr>
                                  <m:ctrlPr>
                                    <a:rPr lang="en-CA" i="1"/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/>
                                    <m:t>b</m:t>
                                  </m:r>
                                </m:e>
                                <m:sub>
                                  <m:r>
                                    <a:rPr lang="en-US"/>
                                    <m:t>3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en-CA" i="1"/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/>
                                    <m:t>q</m:t>
                                  </m:r>
                                </m:e>
                                <m:sup>
                                  <m:r>
                                    <a:rPr lang="en-US" i="1"/>
                                    <m:t>−</m:t>
                                  </m:r>
                                  <m:r>
                                    <a:rPr lang="en-US"/>
                                    <m:t>3</m:t>
                                  </m:r>
                                </m:sup>
                              </m:sSup>
                              <m:r>
                                <a:rPr lang="en-US" i="1"/>
                                <m:t>           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>
                  <a:cs typeface="B Nazanin" panose="00000400000000000000" pitchFamily="2" charset="-78"/>
                </a:endParaRPr>
              </a:p>
              <a:p>
                <a:pPr algn="just" rtl="1">
                  <a:lnSpc>
                    <a:spcPct val="150000"/>
                  </a:lnSpc>
                </a:pPr>
                <a:endParaRPr lang="en-CA" dirty="0">
                  <a:cs typeface="B Nazanin" panose="00000400000000000000" pitchFamily="2" charset="-78"/>
                </a:endParaRPr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" y="609600"/>
                <a:ext cx="8077200" cy="5516563"/>
              </a:xfrm>
              <a:blipFill rotWithShape="1">
                <a:blip r:embed="rId2"/>
                <a:stretch>
                  <a:fillRect r="-143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786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pPr rtl="1"/>
                <a:r>
                  <a:rPr lang="fa-IR" dirty="0" smtClean="0">
                    <a:latin typeface="Nazanin" panose="00000700000000000000" pitchFamily="2" charset="-78"/>
                    <a:cs typeface="B Nazanin" panose="00000400000000000000" pitchFamily="2" charset="-78"/>
                  </a:rPr>
                  <a:t>وجود فیدبک مرتبه بالا</a:t>
                </a:r>
                <a:br>
                  <a:rPr lang="fa-IR" dirty="0" smtClean="0">
                    <a:latin typeface="Nazanin" panose="00000700000000000000" pitchFamily="2" charset="-78"/>
                    <a:cs typeface="B Nazanin" panose="00000400000000000000" pitchFamily="2" charset="-78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300" i="1"/>
                        <m:t>𝑢</m:t>
                      </m:r>
                      <m:d>
                        <m:dPr>
                          <m:ctrlPr>
                            <a:rPr lang="en-CA" sz="3300" i="1"/>
                          </m:ctrlPr>
                        </m:dPr>
                        <m:e>
                          <m:r>
                            <a:rPr lang="en-US" sz="3300" i="1"/>
                            <m:t>𝑡</m:t>
                          </m:r>
                        </m:e>
                      </m:d>
                      <m:r>
                        <a:rPr lang="en-US" sz="3300" i="1"/>
                        <m:t>=</m:t>
                      </m:r>
                      <m:r>
                        <a:rPr lang="en-US" sz="3300" i="1"/>
                        <m:t>𝑦</m:t>
                      </m:r>
                      <m:d>
                        <m:dPr>
                          <m:ctrlPr>
                            <a:rPr lang="en-CA" sz="3300" i="1"/>
                          </m:ctrlPr>
                        </m:dPr>
                        <m:e>
                          <m:r>
                            <a:rPr lang="en-US" sz="3300" i="1"/>
                            <m:t>𝑡</m:t>
                          </m:r>
                          <m:r>
                            <a:rPr lang="en-US" sz="3300" i="1"/>
                            <m:t>−</m:t>
                          </m:r>
                          <m:r>
                            <a:rPr lang="en-US" sz="3300" i="1"/>
                            <m:t>1</m:t>
                          </m:r>
                        </m:e>
                      </m:d>
                      <m:r>
                        <a:rPr lang="en-US" sz="3300" i="1"/>
                        <m:t>+</m:t>
                      </m:r>
                      <m:r>
                        <a:rPr lang="en-US" sz="3300" i="1"/>
                        <m:t>0</m:t>
                      </m:r>
                      <m:r>
                        <a:rPr lang="en-US" sz="3300" i="1"/>
                        <m:t>.</m:t>
                      </m:r>
                      <m:r>
                        <a:rPr lang="en-US" sz="3300" i="1"/>
                        <m:t>1</m:t>
                      </m:r>
                      <m:r>
                        <a:rPr lang="en-US" sz="3300" i="1"/>
                        <m:t>𝑦</m:t>
                      </m:r>
                      <m:d>
                        <m:dPr>
                          <m:ctrlPr>
                            <a:rPr lang="en-CA" sz="3300" i="1"/>
                          </m:ctrlPr>
                        </m:dPr>
                        <m:e>
                          <m:r>
                            <a:rPr lang="en-US" sz="3300" i="1"/>
                            <m:t>𝑡</m:t>
                          </m:r>
                          <m:r>
                            <a:rPr lang="en-US" sz="3300" i="1"/>
                            <m:t>−</m:t>
                          </m:r>
                          <m:r>
                            <a:rPr lang="en-US" sz="3300" i="1"/>
                            <m:t>2</m:t>
                          </m:r>
                        </m:e>
                      </m:d>
                      <m:r>
                        <a:rPr lang="en-US" sz="3300" i="1"/>
                        <m:t>+</m:t>
                      </m:r>
                      <m:r>
                        <a:rPr lang="en-US" sz="3300" i="1"/>
                        <m:t>0</m:t>
                      </m:r>
                      <m:r>
                        <a:rPr lang="en-US" sz="3300" i="1"/>
                        <m:t>.</m:t>
                      </m:r>
                      <m:r>
                        <a:rPr lang="en-US" sz="3300" i="1"/>
                        <m:t>1</m:t>
                      </m:r>
                      <m:r>
                        <a:rPr lang="en-US" sz="3300" i="1"/>
                        <m:t>𝑦</m:t>
                      </m:r>
                      <m:r>
                        <a:rPr lang="en-US" sz="3300" i="1"/>
                        <m:t>(</m:t>
                      </m:r>
                      <m:r>
                        <a:rPr lang="en-US" sz="3300" i="1"/>
                        <m:t>𝑡</m:t>
                      </m:r>
                      <m:r>
                        <a:rPr lang="en-US" sz="3300" i="1"/>
                        <m:t>−</m:t>
                      </m:r>
                      <m:r>
                        <a:rPr lang="en-US" sz="3300" i="1"/>
                        <m:t>3</m:t>
                      </m:r>
                      <m:r>
                        <a:rPr lang="en-US" sz="3300" i="1"/>
                        <m:t>)</m:t>
                      </m:r>
                    </m:oMath>
                  </m:oMathPara>
                </a14:m>
                <a:endParaRPr lang="en-CA" sz="3300" dirty="0">
                  <a:latin typeface="Nazanin" panose="00000700000000000000" pitchFamily="2" charset="-78"/>
                  <a:cs typeface="B Nazanin" panose="00000400000000000000" pitchFamily="2" charset="-78"/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t="-10106" b="-744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20</a:t>
            </a:fld>
            <a:endParaRPr lang="en-CA"/>
          </a:p>
        </p:txBody>
      </p:sp>
      <p:pic>
        <p:nvPicPr>
          <p:cNvPr id="5" name="Picture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1705610"/>
            <a:ext cx="3212465" cy="2409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8665" y="4178935"/>
            <a:ext cx="3061335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1740535"/>
            <a:ext cx="3061335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24400" y="4191000"/>
            <a:ext cx="3061335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9301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شناسایی خارج-خط با ورودی نویز سفید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" y="1600200"/>
            <a:ext cx="8077200" cy="4525963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endParaRPr lang="fa-IR" dirty="0" smtClean="0">
              <a:cs typeface="B Nazanin" panose="00000400000000000000" pitchFamily="2" charset="-78"/>
            </a:endParaRPr>
          </a:p>
          <a:p>
            <a:pPr algn="just" rtl="1"/>
            <a:endParaRPr lang="fa-IR" dirty="0" smtClean="0"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3</a:t>
            </a:fld>
            <a:endParaRPr lang="en-CA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3" name="Table 1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00711208"/>
                  </p:ext>
                </p:extLst>
              </p:nvPr>
            </p:nvGraphicFramePr>
            <p:xfrm>
              <a:off x="304801" y="2667000"/>
              <a:ext cx="8458199" cy="1676400"/>
            </p:xfrm>
            <a:graphic>
              <a:graphicData uri="http://schemas.openxmlformats.org/drawingml/2006/table">
                <a:tbl>
                  <a:tblPr rtl="1" firstRow="1" firstCol="1" lastRow="1" lastCol="1" bandRow="1" bandCol="1">
                    <a:tableStyleId>{5940675A-B579-460E-94D1-54222C63F5DA}</a:tableStyleId>
                  </a:tblPr>
                  <a:tblGrid>
                    <a:gridCol w="1109226"/>
                    <a:gridCol w="1109226"/>
                    <a:gridCol w="1110156"/>
                    <a:gridCol w="1109226"/>
                    <a:gridCol w="1109226"/>
                    <a:gridCol w="1110156"/>
                    <a:gridCol w="1800983"/>
                  </a:tblGrid>
                  <a:tr h="558800"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CA" sz="2000" b="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0" i="1">
                                        <a:effectLst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2000" b="0" i="1">
                                        <a:effectLst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CA" sz="2000" b="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0" i="1">
                                        <a:effectLst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2000" b="0" i="1">
                                        <a:effectLst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CA" sz="2000" b="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0" i="1">
                                        <a:effectLst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2000" b="0" i="1">
                                        <a:effectLst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CA" sz="2000" b="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0" i="1">
                                        <a:effectLst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2000" b="0" i="1">
                                        <a:effectLst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CA" sz="2000" b="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0" i="1">
                                        <a:effectLst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2000" b="0" i="1">
                                        <a:effectLst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CA" sz="2000" b="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0" i="1">
                                        <a:effectLst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2000" b="0" i="1">
                                        <a:effectLst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CA" sz="2000" b="0" dirty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fa-IR" sz="2000" b="0">
                              <a:effectLst/>
                              <a:cs typeface="B Nazanin" panose="00000400000000000000" pitchFamily="2" charset="-78"/>
                            </a:rPr>
                            <a:t>پارامترها</a:t>
                          </a:r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558800"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>
                                    <a:effectLst/>
                                  </a:rPr>
                                  <m:t>−</m:t>
                                </m:r>
                                <m:r>
                                  <a:rPr lang="en-US" sz="2000" b="0" i="1">
                                    <a:effectLst/>
                                  </a:rPr>
                                  <m:t>0</m:t>
                                </m:r>
                                <m:r>
                                  <a:rPr lang="en-US" sz="2000" b="0">
                                    <a:effectLst/>
                                  </a:rPr>
                                  <m:t>.</m:t>
                                </m:r>
                                <m:r>
                                  <a:rPr lang="en-US" sz="2000" b="0" i="1">
                                    <a:effectLst/>
                                  </a:rPr>
                                  <m:t>015</m:t>
                                </m:r>
                              </m:oMath>
                            </m:oMathPara>
                          </a14:m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>
                                    <a:effectLst/>
                                  </a:rPr>
                                  <m:t>0</m:t>
                                </m:r>
                                <m:r>
                                  <a:rPr lang="en-US" sz="2000" b="0">
                                    <a:effectLst/>
                                  </a:rPr>
                                  <m:t>.</m:t>
                                </m:r>
                                <m:r>
                                  <a:rPr lang="en-US" sz="2000" b="0" i="1">
                                    <a:effectLst/>
                                  </a:rPr>
                                  <m:t>00189</m:t>
                                </m:r>
                              </m:oMath>
                            </m:oMathPara>
                          </a14:m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>
                                    <a:effectLst/>
                                  </a:rPr>
                                  <m:t>0</m:t>
                                </m:r>
                                <m:r>
                                  <a:rPr lang="en-US" sz="2000" b="0">
                                    <a:effectLst/>
                                  </a:rPr>
                                  <m:t>.</m:t>
                                </m:r>
                                <m:r>
                                  <a:rPr lang="en-US" sz="2000" b="0" i="1">
                                    <a:effectLst/>
                                  </a:rPr>
                                  <m:t>01902</m:t>
                                </m:r>
                              </m:oMath>
                            </m:oMathPara>
                          </a14:m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>
                                    <a:effectLst/>
                                  </a:rPr>
                                  <m:t>−</m:t>
                                </m:r>
                                <m:r>
                                  <a:rPr lang="en-US" sz="2000" b="0" i="1">
                                    <a:effectLst/>
                                  </a:rPr>
                                  <m:t>0</m:t>
                                </m:r>
                                <m:r>
                                  <a:rPr lang="en-US" sz="2000" b="0">
                                    <a:effectLst/>
                                  </a:rPr>
                                  <m:t>.</m:t>
                                </m:r>
                                <m:r>
                                  <a:rPr lang="en-US" sz="2000" b="0" i="1">
                                    <a:effectLst/>
                                  </a:rPr>
                                  <m:t>6965</m:t>
                                </m:r>
                              </m:oMath>
                            </m:oMathPara>
                          </a14:m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>
                                    <a:effectLst/>
                                  </a:rPr>
                                  <m:t>2</m:t>
                                </m:r>
                                <m:r>
                                  <a:rPr lang="en-US" sz="2000" b="0">
                                    <a:effectLst/>
                                  </a:rPr>
                                  <m:t>.</m:t>
                                </m:r>
                                <m:r>
                                  <a:rPr lang="en-US" sz="2000" b="0" i="1">
                                    <a:effectLst/>
                                  </a:rPr>
                                  <m:t>273</m:t>
                                </m:r>
                              </m:oMath>
                            </m:oMathPara>
                          </a14:m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>
                                    <a:effectLst/>
                                  </a:rPr>
                                  <m:t>−</m:t>
                                </m:r>
                                <m:r>
                                  <a:rPr lang="en-US" sz="2000" b="0" i="1">
                                    <a:effectLst/>
                                  </a:rPr>
                                  <m:t>2</m:t>
                                </m:r>
                                <m:r>
                                  <a:rPr lang="en-US" sz="2000" b="0">
                                    <a:effectLst/>
                                  </a:rPr>
                                  <m:t>.</m:t>
                                </m:r>
                                <m:r>
                                  <a:rPr lang="en-US" sz="2000" b="0" i="1">
                                    <a:effectLst/>
                                  </a:rPr>
                                  <m:t>565</m:t>
                                </m:r>
                              </m:oMath>
                            </m:oMathPara>
                          </a14:m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fa-IR" sz="2000" b="0">
                              <a:effectLst/>
                              <a:cs typeface="B Nazanin" panose="00000400000000000000" pitchFamily="2" charset="-78"/>
                            </a:rPr>
                            <a:t>مقدار واقعی</a:t>
                          </a:r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558800"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>
                                    <a:effectLst/>
                                  </a:rPr>
                                  <m:t>−</m:t>
                                </m:r>
                                <m:r>
                                  <a:rPr lang="en-US" sz="2000" b="0" i="1">
                                    <a:effectLst/>
                                  </a:rPr>
                                  <m:t>0</m:t>
                                </m:r>
                                <m:r>
                                  <a:rPr lang="en-US" sz="2000" b="0">
                                    <a:effectLst/>
                                  </a:rPr>
                                  <m:t>.</m:t>
                                </m:r>
                                <m:r>
                                  <a:rPr lang="en-US" sz="2000" b="0" i="1">
                                    <a:effectLst/>
                                  </a:rPr>
                                  <m:t>01511</m:t>
                                </m:r>
                              </m:oMath>
                            </m:oMathPara>
                          </a14:m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2000" b="0" i="1">
                                  <a:effectLst/>
                                </a:rPr>
                                <m:t>0</m:t>
                              </m:r>
                              <m:r>
                                <a:rPr lang="en-US" sz="2000" b="0">
                                  <a:effectLst/>
                                </a:rPr>
                                <m:t>.</m:t>
                              </m:r>
                              <m:r>
                                <a:rPr lang="en-US" sz="2000" b="0" i="1">
                                  <a:effectLst/>
                                </a:rPr>
                                <m:t>00</m:t>
                              </m:r>
                            </m:oMath>
                          </a14:m>
                          <a:r>
                            <a:rPr lang="en-US" sz="2000" b="0">
                              <a:effectLst/>
                              <a:cs typeface="B Nazanin" panose="00000400000000000000" pitchFamily="2" charset="-78"/>
                            </a:rPr>
                            <a:t>179</a:t>
                          </a:r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2000" b="0" i="1">
                                  <a:effectLst/>
                                </a:rPr>
                                <m:t>0</m:t>
                              </m:r>
                              <m:r>
                                <a:rPr lang="en-US" sz="2000" b="0">
                                  <a:effectLst/>
                                </a:rPr>
                                <m:t>.</m:t>
                              </m:r>
                              <m:r>
                                <a:rPr lang="en-US" sz="2000" b="0" i="1">
                                  <a:effectLst/>
                                </a:rPr>
                                <m:t>0189</m:t>
                              </m:r>
                            </m:oMath>
                          </a14:m>
                          <a:r>
                            <a:rPr lang="en-US" sz="2000" b="0">
                              <a:effectLst/>
                              <a:cs typeface="B Nazanin" panose="00000400000000000000" pitchFamily="2" charset="-78"/>
                            </a:rPr>
                            <a:t>3</a:t>
                          </a:r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2000" b="0">
                                  <a:effectLst/>
                                </a:rPr>
                                <m:t>−</m:t>
                              </m:r>
                              <m:r>
                                <a:rPr lang="en-US" sz="2000" b="0" i="1">
                                  <a:effectLst/>
                                </a:rPr>
                                <m:t>0</m:t>
                              </m:r>
                              <m:r>
                                <a:rPr lang="en-US" sz="2000" b="0">
                                  <a:effectLst/>
                                </a:rPr>
                                <m:t>.</m:t>
                              </m:r>
                              <m:r>
                                <a:rPr lang="en-US" sz="2000" b="0" i="1">
                                  <a:effectLst/>
                                </a:rPr>
                                <m:t>70</m:t>
                              </m:r>
                            </m:oMath>
                          </a14:m>
                          <a:r>
                            <a:rPr lang="en-US" sz="2000" b="0" dirty="0">
                              <a:effectLst/>
                              <a:cs typeface="B Nazanin" panose="00000400000000000000" pitchFamily="2" charset="-78"/>
                            </a:rPr>
                            <a:t>30</a:t>
                          </a:r>
                          <a:endParaRPr lang="en-CA" sz="2000" b="0" dirty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>
                                    <a:effectLst/>
                                  </a:rPr>
                                  <m:t>2</m:t>
                                </m:r>
                                <m:r>
                                  <a:rPr lang="en-US" sz="2000" b="0">
                                    <a:effectLst/>
                                  </a:rPr>
                                  <m:t>.</m:t>
                                </m:r>
                                <m:r>
                                  <a:rPr lang="en-US" sz="2000" b="0" i="1">
                                    <a:effectLst/>
                                  </a:rPr>
                                  <m:t>2893</m:t>
                                </m:r>
                              </m:oMath>
                            </m:oMathPara>
                          </a14:m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2000" b="0">
                                  <a:effectLst/>
                                </a:rPr>
                                <m:t>−</m:t>
                              </m:r>
                              <m:r>
                                <a:rPr lang="en-US" sz="2000" b="0" i="1">
                                  <a:effectLst/>
                                </a:rPr>
                                <m:t>2</m:t>
                              </m:r>
                              <m:r>
                                <a:rPr lang="en-US" sz="2000" b="0">
                                  <a:effectLst/>
                                </a:rPr>
                                <m:t>.</m:t>
                              </m:r>
                              <m:r>
                                <a:rPr lang="en-US" sz="2000" b="0" i="1">
                                  <a:effectLst/>
                                </a:rPr>
                                <m:t>575</m:t>
                              </m:r>
                            </m:oMath>
                          </a14:m>
                          <a:r>
                            <a:rPr lang="en-US" sz="2000" b="0">
                              <a:effectLst/>
                              <a:cs typeface="B Nazanin" panose="00000400000000000000" pitchFamily="2" charset="-78"/>
                            </a:rPr>
                            <a:t>2</a:t>
                          </a:r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fa-IR" sz="2000" b="0" dirty="0">
                              <a:effectLst/>
                              <a:cs typeface="B Nazanin" panose="00000400000000000000" pitchFamily="2" charset="-78"/>
                            </a:rPr>
                            <a:t>مقدار شناسایی شده</a:t>
                          </a:r>
                          <a:endParaRPr lang="en-CA" sz="2000" b="0" dirty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13" name="Table 1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00711208"/>
                  </p:ext>
                </p:extLst>
              </p:nvPr>
            </p:nvGraphicFramePr>
            <p:xfrm>
              <a:off x="304801" y="2667000"/>
              <a:ext cx="8458199" cy="1676400"/>
            </p:xfrm>
            <a:graphic>
              <a:graphicData uri="http://schemas.openxmlformats.org/drawingml/2006/table">
                <a:tbl>
                  <a:tblPr rtl="1" firstRow="1" firstCol="1" lastRow="1" lastCol="1" bandRow="1" bandCol="1">
                    <a:tableStyleId>{5940675A-B579-460E-94D1-54222C63F5DA}</a:tableStyleId>
                  </a:tblPr>
                  <a:tblGrid>
                    <a:gridCol w="1109226"/>
                    <a:gridCol w="1109226"/>
                    <a:gridCol w="1110156"/>
                    <a:gridCol w="1109226"/>
                    <a:gridCol w="1109226"/>
                    <a:gridCol w="1110156"/>
                    <a:gridCol w="1800983"/>
                  </a:tblGrid>
                  <a:tr h="55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t="-1087" r="-662637" b="-2163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100000" t="-1087" r="-562637" b="-2163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200000" t="-1087" r="-462637" b="-2163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300000" t="-1087" r="-362637" b="-2163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400000" t="-1087" r="-262637" b="-2163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500000" t="-1087" r="-162637" b="-2163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fa-IR" sz="2000" b="0">
                              <a:effectLst/>
                              <a:cs typeface="B Nazanin" panose="00000400000000000000" pitchFamily="2" charset="-78"/>
                            </a:rPr>
                            <a:t>پارامترها</a:t>
                          </a:r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55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t="-102198" r="-662637" b="-1186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100000" t="-102198" r="-562637" b="-1186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200000" t="-102198" r="-462637" b="-1186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300000" t="-102198" r="-362637" b="-1186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400000" t="-102198" r="-262637" b="-1186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500000" t="-102198" r="-162637" b="-1186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fa-IR" sz="2000" b="0">
                              <a:effectLst/>
                              <a:cs typeface="B Nazanin" panose="00000400000000000000" pitchFamily="2" charset="-78"/>
                            </a:rPr>
                            <a:t>مقدار واقعی</a:t>
                          </a:r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558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t="-200000" r="-662637" b="-173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100000" t="-200000" r="-562637" b="-173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200000" t="-200000" r="-462637" b="-173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300000" t="-200000" r="-362637" b="-173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400000" t="-200000" r="-262637" b="-173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500000" t="-200000" r="-162637" b="-173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fa-IR" sz="2000" b="0" dirty="0">
                              <a:effectLst/>
                              <a:cs typeface="B Nazanin" panose="00000400000000000000" pitchFamily="2" charset="-78"/>
                            </a:rPr>
                            <a:t>مقدار شناسایی شده</a:t>
                          </a:r>
                          <a:endParaRPr lang="en-CA" sz="2000" b="0" dirty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</a:tr>
                </a:tbl>
              </a:graphicData>
            </a:graphic>
          </p:graphicFrame>
        </mc:Fallback>
      </mc:AlternateContent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143000"/>
            <a:ext cx="73152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9802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بررسی مرتبه مدل در نظرگرفته شده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Content Placeholder 2"/>
              <p:cNvGraphicFramePr>
                <a:graphicFrameLocks noGrp="1"/>
              </p:cNvGraphicFramePr>
              <p:nvPr>
                <p:ph sz="half" idx="2"/>
                <p:extLst>
                  <p:ext uri="{D42A27DB-BD31-4B8C-83A1-F6EECF244321}">
                    <p14:modId xmlns:p14="http://schemas.microsoft.com/office/powerpoint/2010/main" val="3918000243"/>
                  </p:ext>
                </p:extLst>
              </p:nvPr>
            </p:nvGraphicFramePr>
            <p:xfrm>
              <a:off x="380999" y="2743200"/>
              <a:ext cx="8382001" cy="1210534"/>
            </p:xfrm>
            <a:graphic>
              <a:graphicData uri="http://schemas.openxmlformats.org/drawingml/2006/table">
                <a:tbl>
                  <a:tblPr rtl="1" firstRow="1" firstCol="1" lastRow="1" lastCol="1" bandRow="1" bandCol="1">
                    <a:tableStyleId>{5940675A-B579-460E-94D1-54222C63F5DA}</a:tableStyleId>
                  </a:tblPr>
                  <a:tblGrid>
                    <a:gridCol w="1601162"/>
                    <a:gridCol w="1130455"/>
                    <a:gridCol w="1130455"/>
                    <a:gridCol w="1130455"/>
                    <a:gridCol w="1130455"/>
                    <a:gridCol w="1130455"/>
                    <a:gridCol w="1128564"/>
                  </a:tblGrid>
                  <a:tr h="605267"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fa-IR" sz="2400" b="0">
                              <a:effectLst/>
                              <a:cs typeface="B Nazanin" panose="00000400000000000000" pitchFamily="2" charset="-78"/>
                            </a:rPr>
                            <a:t>مرتبه مدل</a:t>
                          </a:r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fa-IR" sz="2400" b="0">
                              <a:effectLst/>
                              <a:cs typeface="B Nazanin" panose="00000400000000000000" pitchFamily="2" charset="-78"/>
                            </a:rPr>
                            <a:t>1</a:t>
                          </a:r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fa-IR" sz="2400" b="0">
                              <a:effectLst/>
                              <a:cs typeface="B Nazanin" panose="00000400000000000000" pitchFamily="2" charset="-78"/>
                            </a:rPr>
                            <a:t>2</a:t>
                          </a:r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fa-IR" sz="2400" b="0">
                              <a:effectLst/>
                              <a:cs typeface="B Nazanin" panose="00000400000000000000" pitchFamily="2" charset="-78"/>
                            </a:rPr>
                            <a:t>3</a:t>
                          </a:r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fa-IR" sz="2400" b="0">
                              <a:effectLst/>
                              <a:cs typeface="B Nazanin" panose="00000400000000000000" pitchFamily="2" charset="-78"/>
                            </a:rPr>
                            <a:t>4</a:t>
                          </a:r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fa-IR" sz="2400" b="0">
                              <a:effectLst/>
                              <a:cs typeface="B Nazanin" panose="00000400000000000000" pitchFamily="2" charset="-78"/>
                            </a:rPr>
                            <a:t>5</a:t>
                          </a:r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fa-IR" sz="2400" b="0" dirty="0">
                              <a:effectLst/>
                              <a:cs typeface="B Nazanin" panose="00000400000000000000" pitchFamily="2" charset="-78"/>
                            </a:rPr>
                            <a:t>6</a:t>
                          </a:r>
                          <a:endParaRPr lang="en-CA" sz="2000" b="0" dirty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605267"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fa-IR" sz="2400" b="0">
                              <a:effectLst/>
                              <a:cs typeface="B Nazanin" panose="00000400000000000000" pitchFamily="2" charset="-78"/>
                            </a:rPr>
                            <a:t>تابع معیار</a:t>
                          </a:r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>
                                    <a:effectLst/>
                                  </a:rPr>
                                  <m:t>300780</m:t>
                                </m:r>
                                <m:r>
                                  <a:rPr lang="en-US" sz="2000" b="0">
                                    <a:effectLst/>
                                  </a:rPr>
                                  <m:t>.</m:t>
                                </m:r>
                                <m:r>
                                  <a:rPr lang="en-US" sz="2000" b="0" i="1">
                                    <a:effectLst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>
                                    <a:effectLst/>
                                  </a:rPr>
                                  <m:t>57047</m:t>
                                </m:r>
                                <m:r>
                                  <a:rPr lang="en-US" sz="2000" b="0">
                                    <a:effectLst/>
                                  </a:rPr>
                                  <m:t>.</m:t>
                                </m:r>
                                <m:r>
                                  <a:rPr lang="en-US" sz="2000" b="0" i="1">
                                    <a:effectLst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>
                                    <a:effectLst/>
                                  </a:rPr>
                                  <m:t>44978</m:t>
                                </m:r>
                                <m:r>
                                  <a:rPr lang="en-US" sz="2000" b="0">
                                    <a:effectLst/>
                                  </a:rPr>
                                  <m:t>.</m:t>
                                </m:r>
                                <m:r>
                                  <a:rPr lang="en-US" sz="2000" b="0" i="1">
                                    <a:effectLst/>
                                  </a:rPr>
                                  <m:t>3</m:t>
                                </m:r>
                              </m:oMath>
                            </m:oMathPara>
                          </a14:m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>
                                    <a:effectLst/>
                                  </a:rPr>
                                  <m:t>44791</m:t>
                                </m:r>
                                <m:r>
                                  <a:rPr lang="en-US" sz="2000" b="0">
                                    <a:effectLst/>
                                  </a:rPr>
                                  <m:t>.</m:t>
                                </m:r>
                                <m:r>
                                  <a:rPr lang="en-US" sz="2000" b="0" i="1">
                                    <a:effectLst/>
                                  </a:rPr>
                                  <m:t>9</m:t>
                                </m:r>
                              </m:oMath>
                            </m:oMathPara>
                          </a14:m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>
                                    <a:effectLst/>
                                  </a:rPr>
                                  <m:t>45456</m:t>
                                </m:r>
                                <m:r>
                                  <a:rPr lang="en-US" sz="2000" b="0">
                                    <a:effectLst/>
                                  </a:rPr>
                                  <m:t>.</m:t>
                                </m:r>
                                <m:r>
                                  <a:rPr lang="en-US" sz="2000" b="0" i="1">
                                    <a:effectLst/>
                                  </a:rPr>
                                  <m:t>6</m:t>
                                </m:r>
                              </m:oMath>
                            </m:oMathPara>
                          </a14:m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>
                                    <a:effectLst/>
                                  </a:rPr>
                                  <m:t>45373</m:t>
                                </m:r>
                              </m:oMath>
                            </m:oMathPara>
                          </a14:m>
                          <a:endParaRPr lang="en-CA" sz="2000" b="0" dirty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3" name="Content Placeholder 2"/>
              <p:cNvGraphicFramePr>
                <a:graphicFrameLocks noGrp="1"/>
              </p:cNvGraphicFramePr>
              <p:nvPr>
                <p:ph sz="half" idx="2"/>
                <p:extLst>
                  <p:ext uri="{D42A27DB-BD31-4B8C-83A1-F6EECF244321}">
                    <p14:modId xmlns:p14="http://schemas.microsoft.com/office/powerpoint/2010/main" val="3918000243"/>
                  </p:ext>
                </p:extLst>
              </p:nvPr>
            </p:nvGraphicFramePr>
            <p:xfrm>
              <a:off x="380999" y="2743200"/>
              <a:ext cx="8382001" cy="1210534"/>
            </p:xfrm>
            <a:graphic>
              <a:graphicData uri="http://schemas.openxmlformats.org/drawingml/2006/table">
                <a:tbl>
                  <a:tblPr rtl="1" firstRow="1" firstCol="1" lastRow="1" lastCol="1" bandRow="1" bandCol="1">
                    <a:tableStyleId>{5940675A-B579-460E-94D1-54222C63F5DA}</a:tableStyleId>
                  </a:tblPr>
                  <a:tblGrid>
                    <a:gridCol w="1601162"/>
                    <a:gridCol w="1130455"/>
                    <a:gridCol w="1130455"/>
                    <a:gridCol w="1130455"/>
                    <a:gridCol w="1130455"/>
                    <a:gridCol w="1130455"/>
                    <a:gridCol w="1128564"/>
                  </a:tblGrid>
                  <a:tr h="605267"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fa-IR" sz="2400" b="0">
                              <a:effectLst/>
                              <a:cs typeface="B Nazanin" panose="00000400000000000000" pitchFamily="2" charset="-78"/>
                            </a:rPr>
                            <a:t>مرتبه مدل</a:t>
                          </a:r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1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fa-IR" sz="2400" b="0">
                              <a:effectLst/>
                              <a:cs typeface="B Nazanin" panose="00000400000000000000" pitchFamily="2" charset="-78"/>
                            </a:rPr>
                            <a:t>1</a:t>
                          </a:r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fa-IR" sz="2400" b="0">
                              <a:effectLst/>
                              <a:cs typeface="B Nazanin" panose="00000400000000000000" pitchFamily="2" charset="-78"/>
                            </a:rPr>
                            <a:t>2</a:t>
                          </a:r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fa-IR" sz="2400" b="0">
                              <a:effectLst/>
                              <a:cs typeface="B Nazanin" panose="00000400000000000000" pitchFamily="2" charset="-78"/>
                            </a:rPr>
                            <a:t>3</a:t>
                          </a:r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fa-IR" sz="2400" b="0">
                              <a:effectLst/>
                              <a:cs typeface="B Nazanin" panose="00000400000000000000" pitchFamily="2" charset="-78"/>
                            </a:rPr>
                            <a:t>4</a:t>
                          </a:r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fa-IR" sz="2400" b="0">
                              <a:effectLst/>
                              <a:cs typeface="B Nazanin" panose="00000400000000000000" pitchFamily="2" charset="-78"/>
                            </a:rPr>
                            <a:t>5</a:t>
                          </a:r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fa-IR" sz="2400" b="0" dirty="0">
                              <a:effectLst/>
                              <a:cs typeface="B Nazanin" panose="00000400000000000000" pitchFamily="2" charset="-78"/>
                            </a:rPr>
                            <a:t>6</a:t>
                          </a:r>
                          <a:endParaRPr lang="en-CA" sz="2000" b="0" dirty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605267">
                    <a:tc>
                      <a:txBody>
                        <a:bodyPr/>
                        <a:lstStyle/>
                        <a:p>
                          <a:pPr marL="0" marR="0" algn="ctr" rtl="0">
                            <a:lnSpc>
                              <a:spcPct val="15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fa-IR" sz="2400" b="0">
                              <a:effectLst/>
                              <a:cs typeface="B Nazanin" panose="00000400000000000000" pitchFamily="2" charset="-78"/>
                            </a:rPr>
                            <a:t>تابع معیار</a:t>
                          </a:r>
                          <a:endParaRPr lang="en-CA" sz="2000" b="0">
                            <a:effectLst/>
                            <a:latin typeface="Times New Roman"/>
                            <a:ea typeface="Times New Roman"/>
                            <a:cs typeface="B Nazanin" panose="00000400000000000000" pitchFamily="2" charset="-78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142162" t="-101010" r="-501622" b="-252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240860" t="-101010" r="-398925" b="-252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340860" t="-101010" r="-298925" b="-252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443243" t="-101010" r="-200541" b="-252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540323" t="-101010" r="-99462" b="-252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643784" t="-101010" b="-2525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597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شناسایی روی-خط با ورودی نویز سفید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" y="1600200"/>
            <a:ext cx="8077200" cy="4525963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endParaRPr lang="fa-IR" dirty="0" smtClean="0">
              <a:cs typeface="B Nazanin" panose="00000400000000000000" pitchFamily="2" charset="-78"/>
            </a:endParaRPr>
          </a:p>
          <a:p>
            <a:pPr algn="just" rtl="1"/>
            <a:endParaRPr lang="fa-IR" dirty="0" smtClean="0"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5</a:t>
            </a:fld>
            <a:endParaRPr lang="en-CA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371600"/>
            <a:ext cx="5486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1371600"/>
            <a:ext cx="5486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26804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بررسی غنای سیگنال ورودی بدون وجود نویز در اندازه گیری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" y="1600200"/>
            <a:ext cx="8077200" cy="4525963"/>
          </a:xfrm>
        </p:spPr>
        <p:txBody>
          <a:bodyPr>
            <a:normAutofit/>
          </a:bodyPr>
          <a:lstStyle/>
          <a:p>
            <a:pPr algn="just" rtl="1"/>
            <a:r>
              <a:rPr lang="fa-IR" dirty="0" smtClean="0">
                <a:cs typeface="B Nazanin" panose="00000400000000000000" pitchFamily="2" charset="-78"/>
              </a:rPr>
              <a:t>سیگنال ضربه</a:t>
            </a:r>
          </a:p>
          <a:p>
            <a:pPr algn="just" rtl="1"/>
            <a:endParaRPr lang="fa-IR" dirty="0" smtClean="0"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6</a:t>
            </a:fld>
            <a:endParaRPr lang="en-CA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752600"/>
            <a:ext cx="305244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5155" y="4038600"/>
            <a:ext cx="305244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49065" y="1740535"/>
            <a:ext cx="3061335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25265" y="4026535"/>
            <a:ext cx="3061335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7295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anose="00000400000000000000" pitchFamily="2" charset="-78"/>
              </a:rPr>
              <a:t>سیگنال پله</a:t>
            </a:r>
            <a:endParaRPr lang="en-CA" dirty="0">
              <a:cs typeface="B Nazanin" panose="00000400000000000000" pitchFamily="2" charset="-78"/>
            </a:endParaRPr>
          </a:p>
        </p:txBody>
      </p:sp>
      <p:pic>
        <p:nvPicPr>
          <p:cNvPr id="8" name="Picture 7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3810000"/>
            <a:ext cx="304927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1371600"/>
            <a:ext cx="304927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38675" y="1371600"/>
            <a:ext cx="305752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3657600"/>
            <a:ext cx="3212465" cy="2409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0451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anose="00000400000000000000" pitchFamily="2" charset="-78"/>
              </a:rPr>
              <a:t>سیگنال مجموع سه سینوسی</a:t>
            </a:r>
            <a:endParaRPr lang="en-CA" dirty="0">
              <a:cs typeface="B Nazanin" panose="00000400000000000000" pitchFamily="2" charset="-78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371600"/>
            <a:ext cx="3209925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3465" y="3810000"/>
            <a:ext cx="3061335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58665" y="1359535"/>
            <a:ext cx="3061335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59935" y="3839210"/>
            <a:ext cx="3212465" cy="2409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6489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بررسی غنای سیگنال ورودی با وجود نویز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" y="1600200"/>
            <a:ext cx="8077200" cy="4525963"/>
          </a:xfrm>
        </p:spPr>
        <p:txBody>
          <a:bodyPr>
            <a:normAutofit/>
          </a:bodyPr>
          <a:lstStyle/>
          <a:p>
            <a:pPr algn="just" rtl="1"/>
            <a:r>
              <a:rPr lang="fa-IR" dirty="0" smtClean="0">
                <a:cs typeface="B Nazanin" panose="00000400000000000000" pitchFamily="2" charset="-78"/>
              </a:rPr>
              <a:t>سیگنال ضربه</a:t>
            </a:r>
          </a:p>
          <a:p>
            <a:pPr algn="just" rtl="1"/>
            <a:endParaRPr lang="fa-IR" dirty="0" smtClean="0"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9</a:t>
            </a:fld>
            <a:endParaRPr lang="en-CA"/>
          </a:p>
        </p:txBody>
      </p:sp>
      <p:pic>
        <p:nvPicPr>
          <p:cNvPr id="10" name="Picture 9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828800"/>
            <a:ext cx="3212465" cy="2409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267200"/>
            <a:ext cx="305752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81475" y="1828800"/>
            <a:ext cx="305752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91000" y="4178935"/>
            <a:ext cx="3061335" cy="229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3602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</TotalTime>
  <Words>371</Words>
  <Application>Microsoft Office PowerPoint</Application>
  <PresentationFormat>On-screen Show (4:3)</PresentationFormat>
  <Paragraphs>82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کنترل تطبیقی  شناسایی سیستم مثال های شبیه سازی</vt:lpstr>
      <vt:lpstr>PowerPoint Presentation</vt:lpstr>
      <vt:lpstr>شناسایی خارج-خط با ورودی نویز سفید</vt:lpstr>
      <vt:lpstr>بررسی مرتبه مدل در نظرگرفته شده</vt:lpstr>
      <vt:lpstr>شناسایی روی-خط با ورودی نویز سفید</vt:lpstr>
      <vt:lpstr>بررسی غنای سیگنال ورودی بدون وجود نویز در اندازه گیری</vt:lpstr>
      <vt:lpstr>سیگنال پله</vt:lpstr>
      <vt:lpstr>سیگنال مجموع سه سینوسی</vt:lpstr>
      <vt:lpstr>بررسی غنای سیگنال ورودی با وجود نویز</vt:lpstr>
      <vt:lpstr>سیگنال مجموع دو سینوسی</vt:lpstr>
      <vt:lpstr>بررسی اثر مقدار اولیه ماتریس کواریانس</vt:lpstr>
      <vt:lpstr>بررسی اثر نویز رنگی: RLS</vt:lpstr>
      <vt:lpstr>بررسی اثر نویز رنگی: ELS</vt:lpstr>
      <vt:lpstr>تغییر کند پارامترها: فاکتور فراموشی</vt:lpstr>
      <vt:lpstr>تغییر کند پارامترها: وجود شرط ریست کردن ماتریس کواریانس</vt:lpstr>
      <vt:lpstr>تغییر کند پارامترها: ریست کردن متناوب ماتریس کواریانس</vt:lpstr>
      <vt:lpstr>تغییر ناگهانی پارامترها: ریست کردن متناوب ماتریس کواریانس</vt:lpstr>
      <vt:lpstr>وجود فیدبک مرتبه پایین u(t)=-y(t-1)</vt:lpstr>
      <vt:lpstr>وجود فیدبک مرتبه بالاتر u(t)=y(t-1)+y(t-2)</vt:lpstr>
      <vt:lpstr>وجود فیدبک مرتبه بالا u(t)=y(t-1)+0.1y(t-2)+0.1y(t-3)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کنترل تطبیقی  شناسایی سیستم مثال های شبیه سازی</dc:title>
  <dc:creator>Yazdan</dc:creator>
  <cp:lastModifiedBy>Yazdan</cp:lastModifiedBy>
  <cp:revision>16</cp:revision>
  <dcterms:created xsi:type="dcterms:W3CDTF">2015-02-13T09:19:07Z</dcterms:created>
  <dcterms:modified xsi:type="dcterms:W3CDTF">2015-02-13T20:44:34Z</dcterms:modified>
</cp:coreProperties>
</file>