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1.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5.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6.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7.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8.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23" r:id="rId4"/>
    <p:sldMasterId id="2147483757" r:id="rId5"/>
    <p:sldMasterId id="2147483800" r:id="rId6"/>
    <p:sldMasterId id="2147483817" r:id="rId7"/>
    <p:sldMasterId id="2147483834" r:id="rId8"/>
    <p:sldMasterId id="2147483847" r:id="rId9"/>
    <p:sldMasterId id="2147483864" r:id="rId10"/>
    <p:sldMasterId id="2147483954" r:id="rId11"/>
    <p:sldMasterId id="2147483988" r:id="rId12"/>
    <p:sldMasterId id="2147484005" r:id="rId13"/>
    <p:sldMasterId id="2147484035" r:id="rId14"/>
    <p:sldMasterId id="2147484052" r:id="rId15"/>
    <p:sldMasterId id="2147484069" r:id="rId16"/>
    <p:sldMasterId id="2147484082" r:id="rId17"/>
    <p:sldMasterId id="2147484095" r:id="rId18"/>
    <p:sldMasterId id="2147484121" r:id="rId19"/>
  </p:sldMasterIdLst>
  <p:notesMasterIdLst>
    <p:notesMasterId r:id="rId45"/>
  </p:notesMasterIdLst>
  <p:sldIdLst>
    <p:sldId id="256" r:id="rId20"/>
    <p:sldId id="257" r:id="rId21"/>
    <p:sldId id="258" r:id="rId22"/>
    <p:sldId id="302" r:id="rId23"/>
    <p:sldId id="259" r:id="rId24"/>
    <p:sldId id="261" r:id="rId25"/>
    <p:sldId id="296" r:id="rId26"/>
    <p:sldId id="262" r:id="rId27"/>
    <p:sldId id="297" r:id="rId28"/>
    <p:sldId id="266" r:id="rId29"/>
    <p:sldId id="270" r:id="rId30"/>
    <p:sldId id="271" r:id="rId31"/>
    <p:sldId id="272" r:id="rId32"/>
    <p:sldId id="273" r:id="rId33"/>
    <p:sldId id="301" r:id="rId34"/>
    <p:sldId id="298" r:id="rId35"/>
    <p:sldId id="281" r:id="rId36"/>
    <p:sldId id="283" r:id="rId37"/>
    <p:sldId id="295" r:id="rId38"/>
    <p:sldId id="286" r:id="rId39"/>
    <p:sldId id="287" r:id="rId40"/>
    <p:sldId id="292" r:id="rId41"/>
    <p:sldId id="289" r:id="rId42"/>
    <p:sldId id="291"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F29C4-70D7-463D-B806-3EA235B7005D}" type="datetimeFigureOut">
              <a:rPr lang="en-US" smtClean="0"/>
              <a:t>11/24/2018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6468D-2BC3-496D-BC3A-C80D33492CAD}" type="slidenum">
              <a:rPr lang="en-US" smtClean="0"/>
              <a:t>‹#›</a:t>
            </a:fld>
            <a:endParaRPr lang="en-US"/>
          </a:p>
        </p:txBody>
      </p:sp>
    </p:spTree>
    <p:extLst>
      <p:ext uri="{BB962C8B-B14F-4D97-AF65-F5344CB8AC3E}">
        <p14:creationId xmlns:p14="http://schemas.microsoft.com/office/powerpoint/2010/main" val="760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3E07E8-EE5A-4BF4-A652-7DE9EC8BCEBF}" type="slidenum">
              <a:rPr lang="ar-SA">
                <a:solidFill>
                  <a:prstClr val="black"/>
                </a:solidFill>
              </a:rPr>
              <a:pPr eaLnBrk="1" hangingPunct="1"/>
              <a:t>2</a:t>
            </a:fld>
            <a:endParaRPr lang="en-US">
              <a:solidFill>
                <a:prstClr val="black"/>
              </a:solidFill>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8575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1AB1AA-CA62-48F6-A3F5-2DC0943BDBDD}" type="slidenum">
              <a:rPr lang="ar-SA">
                <a:solidFill>
                  <a:prstClr val="black"/>
                </a:solidFill>
              </a:rPr>
              <a:pPr eaLnBrk="1" hangingPunct="1"/>
              <a:t>6</a:t>
            </a:fld>
            <a:endParaRPr lang="en-US">
              <a:solidFill>
                <a:prstClr val="black"/>
              </a:solidFill>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23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CD6305-3B06-40ED-81ED-FF0E69BF6985}" type="slidenum">
              <a:rPr lang="ar-SA">
                <a:solidFill>
                  <a:prstClr val="black"/>
                </a:solidFill>
              </a:rPr>
              <a:pPr eaLnBrk="1" hangingPunct="1"/>
              <a:t>12</a:t>
            </a:fld>
            <a:endParaRPr lang="en-US">
              <a:solidFill>
                <a:prstClr val="black"/>
              </a:solidFill>
            </a:endParaRPr>
          </a:p>
        </p:txBody>
      </p:sp>
      <p:sp>
        <p:nvSpPr>
          <p:cNvPr id="841731" name="Rectangle 2"/>
          <p:cNvSpPr>
            <a:spLocks noGrp="1" noRot="1" noChangeAspect="1" noChangeArrowheads="1" noTextEdit="1"/>
          </p:cNvSpPr>
          <p:nvPr>
            <p:ph type="sldImg"/>
          </p:nvPr>
        </p:nvSpPr>
        <p:spPr>
          <a:ln/>
        </p:spPr>
      </p:sp>
      <p:sp>
        <p:nvSpPr>
          <p:cNvPr id="84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4694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D5E70483-B57E-42DD-8919-7B700F49A1D0}" type="slidenum">
              <a:rPr lang="en-US" smtClean="0">
                <a:solidFill>
                  <a:prstClr val="black"/>
                </a:solidFill>
                <a:latin typeface="Arial" pitchFamily="34" charset="0"/>
              </a:rPr>
              <a:pPr/>
              <a:t>13</a:t>
            </a:fld>
            <a:endParaRPr lang="en-US" smtClean="0">
              <a:solidFill>
                <a:prstClr val="black"/>
              </a:solidFill>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2741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8A1E40-4A28-40F7-A352-76357CF771AF}" type="slidenum">
              <a:rPr lang="ar-SA">
                <a:solidFill>
                  <a:prstClr val="black"/>
                </a:solidFill>
              </a:rPr>
              <a:pPr eaLnBrk="1" hangingPunct="1"/>
              <a:t>18</a:t>
            </a:fld>
            <a:endParaRPr lang="en-US">
              <a:solidFill>
                <a:prstClr val="black"/>
              </a:solidFill>
            </a:endParaRPr>
          </a:p>
        </p:txBody>
      </p:sp>
      <p:sp>
        <p:nvSpPr>
          <p:cNvPr id="872451" name="Rectangle 2"/>
          <p:cNvSpPr>
            <a:spLocks noGrp="1" noRot="1" noChangeAspect="1" noChangeArrowheads="1" noTextEdit="1"/>
          </p:cNvSpPr>
          <p:nvPr>
            <p:ph type="sldImg"/>
          </p:nvPr>
        </p:nvSpPr>
        <p:spPr>
          <a:ln/>
        </p:spPr>
      </p:sp>
      <p:sp>
        <p:nvSpPr>
          <p:cNvPr id="87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0807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8A48708B-4997-4339-8072-64C3B8CDDC45}" type="slidenum">
              <a:rPr lang="en-US" smtClean="0">
                <a:solidFill>
                  <a:prstClr val="black"/>
                </a:solidFill>
                <a:latin typeface="Arial" pitchFamily="34" charset="0"/>
              </a:rPr>
              <a:pPr/>
              <a:t>22</a:t>
            </a:fld>
            <a:endParaRPr lang="en-US" smtClean="0">
              <a:solidFill>
                <a:prstClr val="black"/>
              </a:solidFill>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836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875245BD-0F58-442A-9981-F805FCDFE9D8}" type="slidenum">
              <a:rPr lang="en-US" smtClean="0">
                <a:solidFill>
                  <a:prstClr val="black"/>
                </a:solidFill>
                <a:latin typeface="Arial" pitchFamily="34" charset="0"/>
              </a:rPr>
              <a:pPr/>
              <a:t>23</a:t>
            </a:fld>
            <a:endParaRPr lang="en-US" smtClean="0">
              <a:solidFill>
                <a:prstClr val="black"/>
              </a:solidFill>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939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DF3FBA-0104-4C46-915F-AB8AACEDC0F9}" type="slidenum">
              <a:rPr lang="ar-SA">
                <a:solidFill>
                  <a:prstClr val="black"/>
                </a:solidFill>
              </a:rPr>
              <a:pPr eaLnBrk="1" hangingPunct="1"/>
              <a:t>25</a:t>
            </a:fld>
            <a:endParaRPr lang="en-US">
              <a:solidFill>
                <a:prstClr val="black"/>
              </a:solidFill>
            </a:endParaRPr>
          </a:p>
        </p:txBody>
      </p:sp>
      <p:sp>
        <p:nvSpPr>
          <p:cNvPr id="913411" name="Rectangle 2"/>
          <p:cNvSpPr>
            <a:spLocks noGrp="1" noRot="1" noChangeAspect="1" noChangeArrowheads="1" noTextEdit="1"/>
          </p:cNvSpPr>
          <p:nvPr>
            <p:ph type="sldImg"/>
          </p:nvPr>
        </p:nvSpPr>
        <p:spPr>
          <a:ln/>
        </p:spPr>
      </p:sp>
      <p:sp>
        <p:nvSpPr>
          <p:cNvPr id="91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5290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0354C6A-D88E-459E-91AD-138850A07C8B}" type="datetimeFigureOut">
              <a:rPr lang="en-US" smtClean="0"/>
              <a:t>11/24/2018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B0B9822-664D-4DEC-BE9F-2183548CABC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54C6A-D88E-459E-91AD-138850A07C8B}"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35793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90753"/>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8333405"/>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28535"/>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927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508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512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230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63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5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54C6A-D88E-459E-91AD-138850A07C8B}"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97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551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653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4653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4267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779834-03CC-4202-A91D-2DC3A71CE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78484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181108"/>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977830"/>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66681"/>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68797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562901"/>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3417619"/>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7654092"/>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751449"/>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368073"/>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269314"/>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871781"/>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6712052"/>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753002"/>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69629"/>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230664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778030"/>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0634614"/>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613274"/>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endParaRPr>
              </a:p>
            </p:txBody>
          </p:sp>
        </p:grpSp>
      </p:grpSp>
      <p:sp>
        <p:nvSpPr>
          <p:cNvPr id="99339"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noProof="0" smtClean="0"/>
              <a:t>Click to edit Master title style</a:t>
            </a:r>
          </a:p>
        </p:txBody>
      </p:sp>
      <p:sp>
        <p:nvSpPr>
          <p:cNvPr id="9934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7AC4A918-687F-44F3-B793-1D4E9963D9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2065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C5ACFE-8C86-4721-9FE0-F2D55D74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4707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49D9C8D-5C3F-4603-B0CA-F575CDCB67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7660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771B2EB-8186-430A-9492-A213527D89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7259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41495D5-259B-4317-97F5-88823BA2C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8842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863EFAA-BF61-4844-9917-D13AFCC248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1068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4B553BB-EA73-4FFC-AE0E-E7F5821BA7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5707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95819C3-A3E3-45DF-B211-D8127FBA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354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110856"/>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4EA7207-458C-49BA-8BF2-52873DA6B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6585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D982816-D478-44A5-9BC7-1926CBF36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17353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13D21CD-093F-41B2-B01D-03FD1D2C55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0057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76684F0-FD92-4F89-8C59-39E2DC037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88550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7D3FB7C-CEB2-4E87-A6EC-31C062CB9C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5037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0BFC828-AD8C-4DAC-BD3D-76785A6D89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80032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B96A6381-CFC5-45FF-ACFA-E567F51F0C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0922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600200"/>
            <a:ext cx="3810000" cy="4530725"/>
          </a:xfrm>
        </p:spPr>
        <p:txBody>
          <a:bodyPr/>
          <a:lstStyle/>
          <a:p>
            <a:pPr lvl="0"/>
            <a:endParaRPr lang="en-US" noProof="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D3B0CDE-621D-420C-B86B-8DAE87F10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0176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935918"/>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38308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680814"/>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37624"/>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5386329"/>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086140"/>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852942"/>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78941"/>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828689"/>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099541"/>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525200"/>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2374841"/>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67735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5931604"/>
      </p:ext>
    </p:extLst>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593840"/>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813179"/>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7193122"/>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170738"/>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8778543"/>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500331"/>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672233"/>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69805"/>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5400001"/>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63753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873762"/>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9406857"/>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097346"/>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209764"/>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447792"/>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633118"/>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911563"/>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1835954"/>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3981441"/>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656207"/>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9153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379053"/>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0207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3841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0080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5776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248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7651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3914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38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659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754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195997"/>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8019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779834-03CC-4202-A91D-2DC3A71CE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7168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574300"/>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586243"/>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6670671"/>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891537"/>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2405320"/>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495803"/>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9305171"/>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109675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354C6A-D88E-459E-91AD-138850A07C8B}"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378654"/>
      </p:ext>
    </p:extLst>
  </p:cSld>
  <p:clrMapOvr>
    <a:masterClrMapping/>
  </p:clrMapOvr>
  <p:transition>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150819"/>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0763272"/>
      </p:ext>
    </p:extLst>
  </p:cSld>
  <p:clrMapOvr>
    <a:masterClrMapping/>
  </p:clrMapOvr>
  <p:transitio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789192"/>
      </p:ext>
    </p:extLst>
  </p:cSld>
  <p:clrMapOvr>
    <a:masterClrMapping/>
  </p:clrMapOvr>
  <p:transitio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1128814"/>
      </p:ext>
    </p:extLst>
  </p:cSld>
  <p:clrMapOvr>
    <a:masterClrMapping/>
  </p:clrMapOvr>
  <p:transitio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18400"/>
      </p:ext>
    </p:extLst>
  </p:cSld>
  <p:clrMapOvr>
    <a:masterClrMapping/>
  </p:clrMapOvr>
  <p:transitio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0433677"/>
      </p:ext>
    </p:extLst>
  </p:cSld>
  <p:clrMapOvr>
    <a:masterClrMapping/>
  </p:clrMapOvr>
  <p:transitio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611301"/>
      </p:ext>
    </p:extLst>
  </p:cSld>
  <p:clrMapOvr>
    <a:masterClrMapping/>
  </p:clrMapOvr>
  <p:transitio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30971"/>
      </p:ext>
    </p:extLst>
  </p:cSld>
  <p:clrMapOvr>
    <a:masterClrMapping/>
  </p:clrMapOvr>
  <p:transitio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772806"/>
      </p:ext>
    </p:extLst>
  </p:cSld>
  <p:clrMapOvr>
    <a:masterClrMapping/>
  </p:clrMapOvr>
  <p:transitio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050722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122498"/>
      </p:ext>
    </p:extLst>
  </p:cSld>
  <p:clrMapOvr>
    <a:masterClrMapping/>
  </p:clrMapOvr>
  <p:transition>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913316"/>
      </p:ext>
    </p:extLst>
  </p:cSld>
  <p:clrMapOvr>
    <a:masterClrMapping/>
  </p:clrMapOvr>
  <p:transitio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364582"/>
      </p:ext>
    </p:extLst>
  </p:cSld>
  <p:clrMapOvr>
    <a:masterClrMapping/>
  </p:clrMapOvr>
  <p:transitio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3936366"/>
      </p:ext>
    </p:extLst>
  </p:cSld>
  <p:clrMapOvr>
    <a:masterClrMapping/>
  </p:clrMapOvr>
  <p:transitio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66606"/>
      </p:ext>
    </p:extLst>
  </p:cSld>
  <p:clrMapOvr>
    <a:masterClrMapping/>
  </p:clrMapOvr>
  <p:transitio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3173"/>
      </p:ext>
    </p:extLst>
  </p:cSld>
  <p:clrMapOvr>
    <a:masterClrMapping/>
  </p:clrMapOvr>
  <p:transitio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0805560"/>
      </p:ext>
    </p:extLst>
  </p:cSld>
  <p:clrMapOvr>
    <a:masterClrMapping/>
  </p:clrMapOvr>
  <p:transition>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938588"/>
      </p:ext>
    </p:extLst>
  </p:cSld>
  <p:clrMapOvr>
    <a:masterClrMapping/>
  </p:clrMapOvr>
  <p:transition>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8123375"/>
      </p:ext>
    </p:extLst>
  </p:cSld>
  <p:clrMapOvr>
    <a:masterClrMapping/>
  </p:clrMapOvr>
  <p:transition>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046600"/>
      </p:ext>
    </p:extLst>
  </p:cSld>
  <p:clrMapOvr>
    <a:masterClrMapping/>
  </p:clrMapOvr>
  <p:transition>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61343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388515"/>
      </p:ext>
    </p:extLst>
  </p:cSld>
  <p:clrMapOvr>
    <a:masterClrMapping/>
  </p:clrMapOvr>
  <p:transition>
    <p:rand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77188"/>
      </p:ext>
    </p:extLst>
  </p:cSld>
  <p:clrMapOvr>
    <a:masterClrMapping/>
  </p:clrMapOvr>
  <p:transitio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3903002"/>
      </p:ext>
    </p:extLst>
  </p:cSld>
  <p:clrMapOvr>
    <a:masterClrMapping/>
  </p:clrMapOvr>
  <p:transition>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2517025"/>
      </p:ext>
    </p:extLst>
  </p:cSld>
  <p:clrMapOvr>
    <a:masterClrMapping/>
  </p:clrMapOvr>
  <p:transition>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250329"/>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620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0363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71753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487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48446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25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867970"/>
      </p:ext>
    </p:extLst>
  </p:cSld>
  <p:clrMapOvr>
    <a:masterClrMapping/>
  </p:clrMapOvr>
  <p:transitio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2433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083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067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9624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049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779834-03CC-4202-A91D-2DC3A71CE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08073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2087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591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5528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427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6961177"/>
      </p:ext>
    </p:extLst>
  </p:cSld>
  <p:clrMapOvr>
    <a:masterClrMapping/>
  </p:clrMapOvr>
  <p:transition>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8802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0420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893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669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4195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1828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3068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779834-03CC-4202-A91D-2DC3A71CE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94148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6542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46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9980"/>
      </p:ext>
    </p:extLst>
  </p:cSld>
  <p:clrMapOvr>
    <a:masterClrMapping/>
  </p:clrMapOvr>
  <p:transition>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59200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41404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27398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33769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50306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6308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178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27408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8462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779834-03CC-4202-A91D-2DC3A71CE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2263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579369"/>
      </p:ext>
    </p:extLst>
  </p:cSld>
  <p:clrMapOvr>
    <a:masterClrMapping/>
  </p:clrMapOvr>
  <p:transition>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755683"/>
      </p:ext>
    </p:extLst>
  </p:cSld>
  <p:clrMapOvr>
    <a:masterClrMapping/>
  </p:clrMapOvr>
  <p:transition>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389682"/>
      </p:ext>
    </p:extLst>
  </p:cSld>
  <p:clrMapOvr>
    <a:masterClrMapping/>
  </p:clrMapOvr>
  <p:transition>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7731102"/>
      </p:ext>
    </p:extLst>
  </p:cSld>
  <p:clrMapOvr>
    <a:masterClrMapping/>
  </p:clrMapOvr>
  <p:transition>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84974"/>
      </p:ext>
    </p:extLst>
  </p:cSld>
  <p:clrMapOvr>
    <a:masterClrMapping/>
  </p:clrMapOvr>
  <p:transition>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1393386"/>
      </p:ext>
    </p:extLst>
  </p:cSld>
  <p:clrMapOvr>
    <a:masterClrMapping/>
  </p:clrMapOvr>
  <p:transition>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5926757"/>
      </p:ext>
    </p:extLst>
  </p:cSld>
  <p:clrMapOvr>
    <a:masterClrMapping/>
  </p:clrMapOvr>
  <p:transition>
    <p:rand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143274"/>
      </p:ext>
    </p:extLst>
  </p:cSld>
  <p:clrMapOvr>
    <a:masterClrMapping/>
  </p:clrMapOvr>
  <p:transition>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6364922"/>
      </p:ext>
    </p:extLst>
  </p:cSld>
  <p:clrMapOvr>
    <a:masterClrMapping/>
  </p:clrMapOvr>
  <p:transition>
    <p:rand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2672893"/>
      </p:ext>
    </p:extLst>
  </p:cSld>
  <p:clrMapOvr>
    <a:masterClrMapping/>
  </p:clrMapOvr>
  <p:transition>
    <p:rand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96305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750668"/>
      </p:ext>
    </p:extLst>
  </p:cSld>
  <p:clrMapOvr>
    <a:masterClrMapping/>
  </p:clrMapOvr>
  <p:transition>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2755"/>
      </p:ext>
    </p:extLst>
  </p:cSld>
  <p:clrMapOvr>
    <a:masterClrMapping/>
  </p:clrMapOvr>
  <p:transition>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072236"/>
      </p:ext>
    </p:extLst>
  </p:cSld>
  <p:clrMapOvr>
    <a:masterClrMapping/>
  </p:clrMapOvr>
  <p:transition>
    <p:rand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4206213"/>
      </p:ext>
    </p:extLst>
  </p:cSld>
  <p:clrMapOvr>
    <a:masterClrMapping/>
  </p:clrMapOvr>
  <p:transition>
    <p:rand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3472527"/>
      </p:ext>
    </p:extLst>
  </p:cSld>
  <p:clrMapOvr>
    <a:masterClrMapping/>
  </p:clrMapOvr>
  <p:transition>
    <p:rand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550424"/>
      </p:ext>
    </p:extLst>
  </p:cSld>
  <p:clrMapOvr>
    <a:masterClrMapping/>
  </p:clrMapOvr>
  <p:transition>
    <p:rand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8696017"/>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413627"/>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495859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54C6A-D88E-459E-91AD-138850A07C8B}"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01941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976326"/>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766516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93623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27557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98910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74123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577910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07174"/>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18296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354C6A-D88E-459E-91AD-138850A07C8B}"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B9822-664D-4DEC-BE9F-2183548CABC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96596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910112"/>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1986496"/>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92334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90663"/>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159128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611752"/>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979720"/>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549195"/>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7915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354C6A-D88E-459E-91AD-138850A07C8B}"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515048"/>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3395300"/>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981683"/>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867690"/>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133934"/>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688231"/>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234838"/>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679137"/>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0340103"/>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72454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54C6A-D88E-459E-91AD-138850A07C8B}"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43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659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11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171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6748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3156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29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82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369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7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54C6A-D88E-459E-91AD-138850A07C8B}"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528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779834-03CC-4202-A91D-2DC3A71CE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144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5779816"/>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423258"/>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159001"/>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535899"/>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079862"/>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154372"/>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154170"/>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31902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0354C6A-D88E-459E-91AD-138850A07C8B}" type="datetimeFigureOut">
              <a:rPr lang="en-US" smtClean="0"/>
              <a:t>11/24/2018</a:t>
            </a:fld>
            <a:endParaRPr lang="en-US"/>
          </a:p>
        </p:txBody>
      </p:sp>
      <p:sp>
        <p:nvSpPr>
          <p:cNvPr id="7" name="Slide Number Placeholder 6"/>
          <p:cNvSpPr>
            <a:spLocks noGrp="1"/>
          </p:cNvSpPr>
          <p:nvPr>
            <p:ph type="sldNum" sz="quarter" idx="12"/>
          </p:nvPr>
        </p:nvSpPr>
        <p:spPr/>
        <p:txBody>
          <a:bodyPr/>
          <a:lstStyle/>
          <a:p>
            <a:fld id="{9B0B9822-664D-4DEC-BE9F-2183548CABC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997991"/>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0719520"/>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418345"/>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37226"/>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BA772-8A2E-43A1-AB48-9BCA3972E3F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62821"/>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22481A-E454-4D6E-BF39-13513DD9DE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698937"/>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6CE7-BA42-4A41-81F1-9A2F120438F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461555"/>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5D1A9A-AAD8-46B2-BFE1-8F8E1B0B50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3550553"/>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5768E-A7F4-4A07-AAC6-6B92BAD408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322234"/>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EE79E6-6D7E-44BE-85B9-3A0736EB1E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16651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54C6A-D88E-459E-91AD-138850A07C8B}" type="datetimeFigureOut">
              <a:rPr lang="en-US" smtClean="0"/>
              <a:t>11/24/2018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B0B9822-664D-4DEC-BE9F-2183548CABC2}"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2D599-7E67-4577-8FC4-F484D6018F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726307"/>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11DA3-637C-46FC-A33E-65047ECE8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219613"/>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40CC1F-BD8E-4565-BA99-04E7C4BD5B6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3324887"/>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4BE6D9-0C75-4FC4-8743-DCD9C8205E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784456"/>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070056-93F8-45F2-AB9B-99E7179A562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663639"/>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37E6B-1A77-45A6-A557-94FF660C30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834543"/>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D3DB2-7051-44E2-ACDD-63E65BE93B7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333503"/>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98811-17E7-411D-B420-602C7BE45B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1719617"/>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FD523-4668-489E-8E52-D65F7AE5FF2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7599287"/>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E7987-46D8-4B48-8E84-5264B4CD792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33866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heme" Target="../theme/theme10.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image" Target="../media/image2.png"/><Relationship Id="rId3" Type="http://schemas.openxmlformats.org/officeDocument/2006/relationships/slideLayout" Target="../slideLayouts/slideLayout150.xml"/><Relationship Id="rId21" Type="http://schemas.openxmlformats.org/officeDocument/2006/relationships/image" Target="../media/image5.png"/><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theme" Target="../theme/theme11.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image" Target="../media/image4.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19" Type="http://schemas.openxmlformats.org/officeDocument/2006/relationships/image" Target="../media/image3.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image" Target="../media/image2.png"/><Relationship Id="rId3" Type="http://schemas.openxmlformats.org/officeDocument/2006/relationships/slideLayout" Target="../slideLayouts/slideLayout166.xml"/><Relationship Id="rId21" Type="http://schemas.openxmlformats.org/officeDocument/2006/relationships/image" Target="../media/image5.png"/><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theme" Target="../theme/theme12.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image" Target="../media/image4.png"/><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19" Type="http://schemas.openxmlformats.org/officeDocument/2006/relationships/image" Target="../media/image3.png"/><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3.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image" Target="../media/image2.png"/><Relationship Id="rId3" Type="http://schemas.openxmlformats.org/officeDocument/2006/relationships/slideLayout" Target="../slideLayouts/slideLayout194.xml"/><Relationship Id="rId21" Type="http://schemas.openxmlformats.org/officeDocument/2006/relationships/image" Target="../media/image5.png"/><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theme" Target="../theme/theme14.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image" Target="../media/image4.png"/><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19" Type="http://schemas.openxmlformats.org/officeDocument/2006/relationships/image" Target="../media/image3.png"/><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image" Target="../media/image2.png"/><Relationship Id="rId3" Type="http://schemas.openxmlformats.org/officeDocument/2006/relationships/slideLayout" Target="../slideLayouts/slideLayout210.xml"/><Relationship Id="rId21" Type="http://schemas.openxmlformats.org/officeDocument/2006/relationships/image" Target="../media/image5.png"/><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heme" Target="../theme/theme15.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image" Target="../media/image4.png"/><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19" Type="http://schemas.openxmlformats.org/officeDocument/2006/relationships/image" Target="../media/image3.png"/><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16.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theme" Target="../theme/theme17.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heme" Target="../theme/theme18.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image" Target="../media/image2.png"/><Relationship Id="rId3" Type="http://schemas.openxmlformats.org/officeDocument/2006/relationships/slideLayout" Target="../slideLayouts/slideLayout262.xml"/><Relationship Id="rId21" Type="http://schemas.openxmlformats.org/officeDocument/2006/relationships/image" Target="../media/image5.png"/><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theme" Target="../theme/theme19.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image" Target="../media/image4.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10" Type="http://schemas.openxmlformats.org/officeDocument/2006/relationships/slideLayout" Target="../slideLayouts/slideLayout269.xml"/><Relationship Id="rId19" Type="http://schemas.openxmlformats.org/officeDocument/2006/relationships/image" Target="../media/image3.png"/><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21" Type="http://schemas.openxmlformats.org/officeDocument/2006/relationships/image" Target="../media/image5.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2.png"/><Relationship Id="rId3" Type="http://schemas.openxmlformats.org/officeDocument/2006/relationships/slideLayout" Target="../slideLayouts/slideLayout46.xml"/><Relationship Id="rId21" Type="http://schemas.openxmlformats.org/officeDocument/2006/relationships/image" Target="../media/image5.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4.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image" Target="../media/image2.png"/><Relationship Id="rId3" Type="http://schemas.openxmlformats.org/officeDocument/2006/relationships/slideLayout" Target="../slideLayouts/slideLayout74.xml"/><Relationship Id="rId21" Type="http://schemas.openxmlformats.org/officeDocument/2006/relationships/image" Target="../media/image5.pn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4.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3.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2.png"/><Relationship Id="rId3" Type="http://schemas.openxmlformats.org/officeDocument/2006/relationships/slideLayout" Target="../slideLayouts/slideLayout90.xml"/><Relationship Id="rId21" Type="http://schemas.openxmlformats.org/officeDocument/2006/relationships/image" Target="../media/image5.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7.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4.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3.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8.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image" Target="../media/image2.png"/><Relationship Id="rId3" Type="http://schemas.openxmlformats.org/officeDocument/2006/relationships/slideLayout" Target="../slideLayouts/slideLayout118.xml"/><Relationship Id="rId21" Type="http://schemas.openxmlformats.org/officeDocument/2006/relationships/image" Target="../media/image5.png"/><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theme" Target="../theme/theme9.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image" Target="../media/image4.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3.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0354C6A-D88E-459E-91AD-138850A07C8B}" type="datetimeFigureOut">
              <a:rPr lang="en-US" smtClean="0"/>
              <a:t>11/24/2018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B0B9822-664D-4DEC-BE9F-2183548CAB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3"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i="0" smtClean="0"/>
            </a:lvl1pPr>
          </a:lstStyle>
          <a:p>
            <a:pPr fontAlgn="base">
              <a:spcBef>
                <a:spcPct val="0"/>
              </a:spcBef>
              <a:spcAft>
                <a:spcPct val="0"/>
              </a:spcAft>
              <a:defRPr/>
            </a:pPr>
            <a:endParaRPr lang="en-US">
              <a:solidFill>
                <a:srgbClr val="000000"/>
              </a:solidFill>
            </a:endParaRPr>
          </a:p>
        </p:txBody>
      </p:sp>
      <p:sp>
        <p:nvSpPr>
          <p:cNvPr id="98314"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i="0" smtClean="0"/>
            </a:lvl1pPr>
          </a:lstStyle>
          <a:p>
            <a:pPr fontAlgn="base">
              <a:spcBef>
                <a:spcPct val="0"/>
              </a:spcBef>
              <a:spcAft>
                <a:spcPct val="0"/>
              </a:spcAft>
              <a:defRPr/>
            </a:pPr>
            <a:endParaRPr lang="en-US">
              <a:solidFill>
                <a:srgbClr val="000000"/>
              </a:solidFill>
            </a:endParaRPr>
          </a:p>
        </p:txBody>
      </p:sp>
      <p:sp>
        <p:nvSpPr>
          <p:cNvPr id="98315"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i="0" smtClean="0"/>
            </a:lvl1pPr>
          </a:lstStyle>
          <a:p>
            <a:pPr fontAlgn="base">
              <a:spcBef>
                <a:spcPct val="0"/>
              </a:spcBef>
              <a:spcAft>
                <a:spcPct val="0"/>
              </a:spcAft>
              <a:defRPr/>
            </a:pPr>
            <a:fld id="{5C2CAE52-C4C7-4CEF-80EC-1CF840F39A77}"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endParaRPr>
          </a:p>
        </p:txBody>
      </p:sp>
    </p:spTree>
    <p:extLst>
      <p:ext uri="{BB962C8B-B14F-4D97-AF65-F5344CB8AC3E}">
        <p14:creationId xmlns:p14="http://schemas.microsoft.com/office/powerpoint/2010/main" val="14764254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278143718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3946295863"/>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916023"/>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3671333792"/>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333274095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916316"/>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14410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0956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2004802452"/>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1572128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39865501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22960525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30121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274440131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120729238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F43E-2A85-49A0-A51B-A21BA89DB762}"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1288-3EF0-4205-A282-071AE7E709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3426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AD70C6E-C113-4043-B931-B5E375132B7C}"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8">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6" name="Freeform 152"/>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4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5" name="Freeform 191"/>
                <p:cNvSpPr>
                  <a:spLocks/>
                </p:cNvSpPr>
                <p:nvPr/>
              </p:nvSpPr>
              <p:spPr bwMode="auto">
                <a:xfrm>
                  <a:off x="224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231041478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9"/>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0"/>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1"/>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1"/>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2"/>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1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9.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6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gif"/><Relationship Id="rId1" Type="http://schemas.openxmlformats.org/officeDocument/2006/relationships/slideLayout" Target="../slideLayouts/slideLayout198.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59.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35.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65.xml"/><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362200"/>
            <a:ext cx="3313355" cy="1702160"/>
          </a:xfrm>
        </p:spPr>
        <p:txBody>
          <a:bodyPr/>
          <a:lstStyle/>
          <a:p>
            <a:r>
              <a:rPr lang="fa-IR" b="1" dirty="0" smtClean="0"/>
              <a:t>شاخه نرمتنان</a:t>
            </a:r>
            <a:endParaRPr lang="en-US" b="1" dirty="0"/>
          </a:p>
        </p:txBody>
      </p:sp>
      <p:sp>
        <p:nvSpPr>
          <p:cNvPr id="3" name="Subtitle 2"/>
          <p:cNvSpPr>
            <a:spLocks noGrp="1"/>
          </p:cNvSpPr>
          <p:nvPr>
            <p:ph type="subTitle" idx="1"/>
          </p:nvPr>
        </p:nvSpPr>
        <p:spPr>
          <a:xfrm>
            <a:off x="5105400" y="4419600"/>
            <a:ext cx="3309803" cy="1260629"/>
          </a:xfrm>
        </p:spPr>
        <p:txBody>
          <a:bodyPr>
            <a:normAutofit/>
          </a:bodyPr>
          <a:lstStyle/>
          <a:p>
            <a:r>
              <a:rPr lang="en-US" sz="2000" b="1" dirty="0" smtClean="0"/>
              <a:t>Phylum Mollusca</a:t>
            </a:r>
            <a:endParaRPr lang="en-US" sz="2000" b="1" dirty="0"/>
          </a:p>
        </p:txBody>
      </p:sp>
    </p:spTree>
    <p:extLst>
      <p:ext uri="{BB962C8B-B14F-4D97-AF65-F5344CB8AC3E}">
        <p14:creationId xmlns:p14="http://schemas.microsoft.com/office/powerpoint/2010/main" val="1517933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5"/>
          <p:cNvPicPr>
            <a:picLocks noChangeAspect="1" noChangeArrowheads="1"/>
          </p:cNvPicPr>
          <p:nvPr/>
        </p:nvPicPr>
        <p:blipFill>
          <a:blip r:embed="rId2" cstate="print"/>
          <a:srcRect/>
          <a:stretch>
            <a:fillRect/>
          </a:stretch>
        </p:blipFill>
        <p:spPr bwMode="auto">
          <a:xfrm>
            <a:off x="685800" y="1"/>
            <a:ext cx="8000999" cy="6913334"/>
          </a:xfrm>
          <a:prstGeom prst="rect">
            <a:avLst/>
          </a:prstGeom>
          <a:noFill/>
          <a:ln w="9525">
            <a:noFill/>
            <a:miter lim="800000"/>
            <a:headEnd/>
            <a:tailEnd/>
          </a:ln>
          <a:effectLst/>
        </p:spPr>
      </p:pic>
    </p:spTree>
    <p:extLst>
      <p:ext uri="{BB962C8B-B14F-4D97-AF65-F5344CB8AC3E}">
        <p14:creationId xmlns:p14="http://schemas.microsoft.com/office/powerpoint/2010/main" val="174116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body" idx="1"/>
          </p:nvPr>
        </p:nvSpPr>
        <p:spPr>
          <a:xfrm>
            <a:off x="0" y="814388"/>
            <a:ext cx="8532813" cy="5229225"/>
          </a:xfrm>
        </p:spPr>
        <p:txBody>
          <a:bodyPr/>
          <a:lstStyle/>
          <a:p>
            <a:pPr eaLnBrk="1" hangingPunct="1">
              <a:buFont typeface="Wingdings 2" pitchFamily="18" charset="2"/>
              <a:buNone/>
            </a:pPr>
            <a:endParaRPr lang="fa-IR" dirty="0" smtClean="0"/>
          </a:p>
          <a:p>
            <a:pPr eaLnBrk="1" hangingPunct="1"/>
            <a:r>
              <a:rPr lang="fa-IR" dirty="0" smtClean="0"/>
              <a:t>رده پلی پلاکوفورا يا کيتون ها : </a:t>
            </a:r>
          </a:p>
          <a:p>
            <a:pPr lvl="1" eaLnBrk="1" hangingPunct="1"/>
            <a:r>
              <a:rPr lang="fa-IR" dirty="0" smtClean="0"/>
              <a:t>دارای 8 صفحه آهکی هستند که به همديگر مفصل شده اند . </a:t>
            </a:r>
          </a:p>
          <a:p>
            <a:pPr lvl="1" eaLnBrk="1" hangingPunct="1"/>
            <a:r>
              <a:rPr lang="fa-IR" dirty="0" smtClean="0"/>
              <a:t>سر و اندام های حسی تحليل رفته اند . </a:t>
            </a:r>
          </a:p>
          <a:p>
            <a:pPr lvl="1" eaLnBrk="1" hangingPunct="1"/>
            <a:r>
              <a:rPr lang="fa-IR" dirty="0" smtClean="0"/>
              <a:t>اغلب آنها ثابت و ساکن بوده و مسافت کوتاهی را برای تغذيه حرکت مي نمايند . </a:t>
            </a:r>
          </a:p>
          <a:p>
            <a:pPr lvl="1" eaLnBrk="1" hangingPunct="1"/>
            <a:r>
              <a:rPr lang="fa-IR" dirty="0" smtClean="0"/>
              <a:t>رادولا در اين رده قوی و تقويت يافته است . </a:t>
            </a:r>
            <a:endParaRPr lang="en-US" dirty="0" smtClean="0"/>
          </a:p>
        </p:txBody>
      </p:sp>
      <p:sp>
        <p:nvSpPr>
          <p:cNvPr id="395267" name="Rectangle 3"/>
          <p:cNvSpPr>
            <a:spLocks noGrp="1" noChangeArrowheads="1"/>
          </p:cNvSpPr>
          <p:nvPr>
            <p:ph type="title"/>
          </p:nvPr>
        </p:nvSpPr>
        <p:spPr/>
        <p:txBody>
          <a:bodyPr/>
          <a:lstStyle/>
          <a:p>
            <a:pPr eaLnBrk="1" hangingPunct="1"/>
            <a:r>
              <a:rPr lang="fa-IR" sz="2400" smtClean="0"/>
              <a:t>رده پلی پلاکوفورا يا کيتون ها</a:t>
            </a:r>
            <a:endParaRPr lang="en-US" sz="2400" smtClean="0"/>
          </a:p>
        </p:txBody>
      </p:sp>
      <p:pic>
        <p:nvPicPr>
          <p:cNvPr id="395268" name="Picture 6" descr="chi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554538"/>
            <a:ext cx="11874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69" name="Picture 7" descr="class copy"/>
          <p:cNvPicPr>
            <a:picLocks noChangeAspect="1" noChangeArrowheads="1"/>
          </p:cNvPicPr>
          <p:nvPr/>
        </p:nvPicPr>
        <p:blipFill>
          <a:blip r:embed="rId3">
            <a:extLst>
              <a:ext uri="{28A0092B-C50C-407E-A947-70E740481C1C}">
                <a14:useLocalDpi xmlns:a14="http://schemas.microsoft.com/office/drawing/2010/main" val="0"/>
              </a:ext>
            </a:extLst>
          </a:blip>
          <a:srcRect l="493" t="4970" r="39182" b="38129"/>
          <a:stretch>
            <a:fillRect/>
          </a:stretch>
        </p:blipFill>
        <p:spPr bwMode="auto">
          <a:xfrm>
            <a:off x="4572000" y="4946030"/>
            <a:ext cx="35718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06269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3" descr="chiton_dorsal_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7275"/>
            <a:ext cx="36703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15" name="Picture 4" descr="chiton_ventral_su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52513"/>
            <a:ext cx="367665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6" name="Rectangle 5"/>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a:solidFill>
                  <a:srgbClr val="CCECFF"/>
                </a:solidFill>
                <a:cs typeface="Titr" pitchFamily="2" charset="-78"/>
              </a:rPr>
              <a:t>رده پلی پلاکوفورا يا کيتون ها</a:t>
            </a:r>
            <a:endParaRPr lang="en-US" sz="2400">
              <a:solidFill>
                <a:srgbClr val="CCECFF"/>
              </a:solidFill>
              <a:cs typeface="Titr" pitchFamily="2" charset="-78"/>
            </a:endParaRPr>
          </a:p>
        </p:txBody>
      </p:sp>
      <p:pic>
        <p:nvPicPr>
          <p:cNvPr id="397317" name="Picture 6" descr="33_17Chiton_UP"/>
          <p:cNvPicPr>
            <a:picLocks noChangeAspect="1" noChangeArrowheads="1"/>
          </p:cNvPicPr>
          <p:nvPr/>
        </p:nvPicPr>
        <p:blipFill>
          <a:blip r:embed="rId5">
            <a:extLst>
              <a:ext uri="{28A0092B-C50C-407E-A947-70E740481C1C}">
                <a14:useLocalDpi xmlns:a14="http://schemas.microsoft.com/office/drawing/2010/main" val="0"/>
              </a:ext>
            </a:extLst>
          </a:blip>
          <a:srcRect r="12482"/>
          <a:stretch>
            <a:fillRect/>
          </a:stretch>
        </p:blipFill>
        <p:spPr bwMode="auto">
          <a:xfrm>
            <a:off x="4572000" y="4108450"/>
            <a:ext cx="371792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18" name="Picture 7" descr="red%20Chi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108450"/>
            <a:ext cx="3670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Text Box 8"/>
          <p:cNvSpPr txBox="1">
            <a:spLocks noChangeArrowheads="1"/>
          </p:cNvSpPr>
          <p:nvPr/>
        </p:nvSpPr>
        <p:spPr bwMode="auto">
          <a:xfrm>
            <a:off x="611188" y="676275"/>
            <a:ext cx="4913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2000">
                <a:solidFill>
                  <a:srgbClr val="000000"/>
                </a:solidFill>
                <a:ea typeface="ヒラギノ角ゴ Pro W3" charset="-128"/>
              </a:rPr>
              <a:t>Mollusca - Class Polyplacophora (chitons)</a:t>
            </a:r>
          </a:p>
        </p:txBody>
      </p:sp>
    </p:spTree>
    <p:extLst>
      <p:ext uri="{BB962C8B-B14F-4D97-AF65-F5344CB8AC3E}">
        <p14:creationId xmlns:p14="http://schemas.microsoft.com/office/powerpoint/2010/main" val="1482408062"/>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Class Scaphopoda</a:t>
            </a:r>
          </a:p>
        </p:txBody>
      </p:sp>
      <p:sp>
        <p:nvSpPr>
          <p:cNvPr id="24579" name="Rectangle 3"/>
          <p:cNvSpPr>
            <a:spLocks noGrp="1" noChangeArrowheads="1"/>
          </p:cNvSpPr>
          <p:nvPr>
            <p:ph type="body" sz="half" idx="1"/>
          </p:nvPr>
        </p:nvSpPr>
        <p:spPr>
          <a:xfrm>
            <a:off x="228600" y="1600200"/>
            <a:ext cx="4343400" cy="4800600"/>
          </a:xfrm>
        </p:spPr>
        <p:txBody>
          <a:bodyPr>
            <a:normAutofit/>
          </a:bodyPr>
          <a:lstStyle/>
          <a:p>
            <a:pPr algn="r" rtl="1"/>
            <a:r>
              <a:rPr lang="fa-IR" sz="2800" dirty="0" smtClean="0"/>
              <a:t>صدف یک تکه: صدف دندانی یا عاجی</a:t>
            </a:r>
            <a:endParaRPr lang="en-US" sz="2800" dirty="0"/>
          </a:p>
          <a:p>
            <a:pPr algn="r" rtl="1"/>
            <a:r>
              <a:rPr lang="fa-IR" sz="2800" dirty="0"/>
              <a:t>پای عضلانی </a:t>
            </a:r>
            <a:r>
              <a:rPr lang="fa-IR" sz="2800" dirty="0" smtClean="0"/>
              <a:t>حفار </a:t>
            </a:r>
            <a:endParaRPr lang="en-US" sz="2800" dirty="0"/>
          </a:p>
          <a:p>
            <a:pPr algn="r" rtl="1"/>
            <a:r>
              <a:rPr lang="fa-IR" sz="2800" dirty="0" smtClean="0"/>
              <a:t>فاقد آبشش</a:t>
            </a:r>
            <a:endParaRPr lang="en-US" sz="2800" dirty="0"/>
          </a:p>
          <a:p>
            <a:pPr algn="r" rtl="1"/>
            <a:r>
              <a:rPr lang="fa-IR" sz="2800" dirty="0" smtClean="0">
                <a:solidFill>
                  <a:srgbClr val="FF0000"/>
                </a:solidFill>
              </a:rPr>
              <a:t>آپومورفی </a:t>
            </a:r>
            <a:r>
              <a:rPr lang="fa-IR" sz="2800" dirty="0">
                <a:solidFill>
                  <a:srgbClr val="FF0000"/>
                </a:solidFill>
              </a:rPr>
              <a:t>: کاپتاکولا –فقدان آبشش – صدف عاج شکل با </a:t>
            </a:r>
            <a:r>
              <a:rPr lang="fa-IR" sz="2800" dirty="0" smtClean="0">
                <a:solidFill>
                  <a:srgbClr val="FF0000"/>
                </a:solidFill>
              </a:rPr>
              <a:t>دو انتهای </a:t>
            </a:r>
            <a:r>
              <a:rPr lang="fa-IR" sz="2800" dirty="0">
                <a:solidFill>
                  <a:srgbClr val="FF0000"/>
                </a:solidFill>
              </a:rPr>
              <a:t>باز </a:t>
            </a:r>
            <a:r>
              <a:rPr lang="fa-IR" sz="2800" dirty="0"/>
              <a:t>.</a:t>
            </a:r>
            <a:endParaRPr lang="en-US" sz="2800" dirty="0"/>
          </a:p>
        </p:txBody>
      </p:sp>
      <p:pic>
        <p:nvPicPr>
          <p:cNvPr id="24580" name="Picture 5" descr="16_11"/>
          <p:cNvPicPr>
            <a:picLocks noChangeAspect="1" noChangeArrowheads="1"/>
          </p:cNvPicPr>
          <p:nvPr/>
        </p:nvPicPr>
        <p:blipFill>
          <a:blip r:embed="rId3" cstate="print"/>
          <a:srcRect/>
          <a:stretch>
            <a:fillRect/>
          </a:stretch>
        </p:blipFill>
        <p:spPr bwMode="auto">
          <a:xfrm>
            <a:off x="4191000" y="2057400"/>
            <a:ext cx="4953000" cy="3455988"/>
          </a:xfrm>
          <a:prstGeom prst="rect">
            <a:avLst/>
          </a:prstGeom>
          <a:noFill/>
          <a:ln w="9525">
            <a:noFill/>
            <a:miter lim="800000"/>
            <a:headEnd/>
            <a:tailEnd/>
          </a:ln>
          <a:effectLst/>
        </p:spPr>
      </p:pic>
    </p:spTree>
    <p:extLst>
      <p:ext uri="{BB962C8B-B14F-4D97-AF65-F5344CB8AC3E}">
        <p14:creationId xmlns:p14="http://schemas.microsoft.com/office/powerpoint/2010/main" val="2139804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r>
              <a:rPr lang="fa-IR" sz="2800" smtClean="0"/>
              <a:t>رده شکم پايان</a:t>
            </a:r>
            <a:endParaRPr lang="en-US" sz="2800" smtClean="0"/>
          </a:p>
        </p:txBody>
      </p:sp>
      <p:sp>
        <p:nvSpPr>
          <p:cNvPr id="405507" name="Rectangle 3"/>
          <p:cNvSpPr>
            <a:spLocks noGrp="1" noChangeArrowheads="1"/>
          </p:cNvSpPr>
          <p:nvPr>
            <p:ph type="body" idx="1"/>
          </p:nvPr>
        </p:nvSpPr>
        <p:spPr>
          <a:xfrm>
            <a:off x="0" y="838200"/>
            <a:ext cx="8532813" cy="5545137"/>
          </a:xfrm>
        </p:spPr>
        <p:txBody>
          <a:bodyPr/>
          <a:lstStyle/>
          <a:p>
            <a:pPr eaLnBrk="1" hangingPunct="1">
              <a:lnSpc>
                <a:spcPct val="90000"/>
              </a:lnSpc>
            </a:pPr>
            <a:r>
              <a:rPr lang="fa-IR" sz="2400" dirty="0" smtClean="0"/>
              <a:t>در بين نرم تنان اعضای رده شکم پايان بزرگترين و موفقترين گروه محسوب مي شوند </a:t>
            </a:r>
          </a:p>
          <a:p>
            <a:pPr lvl="1" algn="l" rtl="0" eaLnBrk="1" fontAlgn="auto" hangingPunct="1">
              <a:spcAft>
                <a:spcPts val="0"/>
              </a:spcAft>
              <a:buClrTx/>
              <a:buFont typeface="Arial" pitchFamily="34" charset="0"/>
              <a:buChar char="–"/>
            </a:pP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snails, slugs, sea hares, sea slugs, sea butterflies.</a:t>
            </a:r>
            <a:endParaRPr lang="fa-IR" sz="2400" dirty="0" smtClean="0"/>
          </a:p>
          <a:p>
            <a:pPr eaLnBrk="1" hangingPunct="1">
              <a:lnSpc>
                <a:spcPct val="90000"/>
              </a:lnSpc>
            </a:pPr>
            <a:r>
              <a:rPr lang="fa-IR" sz="2400" dirty="0" smtClean="0"/>
              <a:t>بيش از 70000 گونه زنده و حدود 15000 گونه فسيل شده شناخته شده دارند . </a:t>
            </a:r>
          </a:p>
          <a:p>
            <a:pPr eaLnBrk="1" hangingPunct="1">
              <a:lnSpc>
                <a:spcPct val="90000"/>
              </a:lnSpc>
            </a:pPr>
            <a:r>
              <a:rPr lang="fa-IR" sz="2400" dirty="0" smtClean="0"/>
              <a:t>دارای تقارن دو جانبی هستند اما به دليل پيچش و تابيدگی در مرحله وليگر ، توده احشايي آنها دارای عدم تقارن مي باشد . </a:t>
            </a:r>
          </a:p>
          <a:p>
            <a:pPr eaLnBrk="1" hangingPunct="1">
              <a:lnSpc>
                <a:spcPct val="90000"/>
              </a:lnSpc>
            </a:pPr>
            <a:r>
              <a:rPr lang="fa-IR" sz="2400" dirty="0" smtClean="0"/>
              <a:t>صدف در صورت وجود دارای يک قطعه است و مارپیچی است. برخی فاقد صدف بوده</a:t>
            </a:r>
          </a:p>
          <a:p>
            <a:pPr eaLnBrk="1" hangingPunct="1">
              <a:lnSpc>
                <a:spcPct val="90000"/>
              </a:lnSpc>
            </a:pPr>
            <a:r>
              <a:rPr lang="fa-IR" sz="2400" dirty="0" smtClean="0"/>
              <a:t> پوسته يا راست گرد و يا چپ گرد است . </a:t>
            </a:r>
          </a:p>
          <a:p>
            <a:pPr eaLnBrk="1" hangingPunct="1">
              <a:lnSpc>
                <a:spcPct val="90000"/>
              </a:lnSpc>
            </a:pPr>
            <a:r>
              <a:rPr lang="fa-IR" sz="2400" dirty="0" smtClean="0"/>
              <a:t>دارای اشکال دریایی، آب شیرین و خشکی زی می باشند. </a:t>
            </a:r>
            <a:endParaRPr lang="en-US" sz="2400" dirty="0" smtClean="0"/>
          </a:p>
        </p:txBody>
      </p:sp>
      <p:pic>
        <p:nvPicPr>
          <p:cNvPr id="405508" name="Picture 5" descr="18-09B-GastropodLandS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7063"/>
            <a:ext cx="16922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926013"/>
            <a:ext cx="1562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016500"/>
            <a:ext cx="18415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65894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930652" y="1828800"/>
            <a:ext cx="4351866" cy="3263900"/>
          </a:xfrm>
          <a:prstGeom prst="rect">
            <a:avLst/>
          </a:prstGeom>
        </p:spPr>
      </p:pic>
      <p:pic>
        <p:nvPicPr>
          <p:cNvPr id="5" name="Picture 4"/>
          <p:cNvPicPr>
            <a:picLocks noChangeAspect="1"/>
          </p:cNvPicPr>
          <p:nvPr/>
        </p:nvPicPr>
        <p:blipFill>
          <a:blip r:embed="rId3"/>
          <a:stretch>
            <a:fillRect/>
          </a:stretch>
        </p:blipFill>
        <p:spPr>
          <a:xfrm>
            <a:off x="9525" y="990600"/>
            <a:ext cx="3839922" cy="5249862"/>
          </a:xfrm>
          <a:prstGeom prst="rect">
            <a:avLst/>
          </a:prstGeom>
        </p:spPr>
      </p:pic>
    </p:spTree>
    <p:extLst>
      <p:ext uri="{BB962C8B-B14F-4D97-AF65-F5344CB8AC3E}">
        <p14:creationId xmlns:p14="http://schemas.microsoft.com/office/powerpoint/2010/main" val="2384391755"/>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Torsion</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420813"/>
            <a:ext cx="9944100" cy="355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6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r>
              <a:rPr lang="fa-IR" sz="2800" smtClean="0"/>
              <a:t>ردة  دو کفه ای ها (تبر پايان )</a:t>
            </a:r>
            <a:endParaRPr lang="en-US" sz="2800" smtClean="0"/>
          </a:p>
        </p:txBody>
      </p:sp>
      <p:sp>
        <p:nvSpPr>
          <p:cNvPr id="431107" name="Rectangle 3"/>
          <p:cNvSpPr>
            <a:spLocks noGrp="1" noChangeArrowheads="1"/>
          </p:cNvSpPr>
          <p:nvPr>
            <p:ph type="body" idx="1"/>
          </p:nvPr>
        </p:nvSpPr>
        <p:spPr>
          <a:xfrm>
            <a:off x="0" y="836613"/>
            <a:ext cx="8532813" cy="6021387"/>
          </a:xfrm>
        </p:spPr>
        <p:txBody>
          <a:bodyPr/>
          <a:lstStyle/>
          <a:p>
            <a:pPr eaLnBrk="1" hangingPunct="1"/>
            <a:r>
              <a:rPr lang="fa-IR" sz="2800" dirty="0" smtClean="0"/>
              <a:t>اغلب موجوداتی کم تحرک و ثابت هستند . </a:t>
            </a:r>
          </a:p>
          <a:p>
            <a:pPr eaLnBrk="1" hangingPunct="1"/>
            <a:r>
              <a:rPr lang="fa-IR" sz="2800" dirty="0" smtClean="0"/>
              <a:t> به روش تغذیه فیلتری دارند. </a:t>
            </a:r>
          </a:p>
          <a:p>
            <a:pPr eaLnBrk="1" hangingPunct="1"/>
            <a:r>
              <a:rPr lang="fa-IR" sz="2800" dirty="0" smtClean="0"/>
              <a:t> فاقد سر هستند . </a:t>
            </a:r>
          </a:p>
          <a:p>
            <a:pPr eaLnBrk="1" hangingPunct="1"/>
            <a:r>
              <a:rPr lang="fa-IR" sz="2800" dirty="0" smtClean="0"/>
              <a:t>فاقد رادولا هستند . </a:t>
            </a:r>
          </a:p>
          <a:p>
            <a:pPr eaLnBrk="1" hangingPunct="1"/>
            <a:r>
              <a:rPr lang="fa-IR" sz="2800" dirty="0" smtClean="0"/>
              <a:t>آبشش ها منبسط شده و مبدل به اعضای مژکدار جمع کننده غذا شده اند  که کار تنفس را هم انجام می دهند . </a:t>
            </a:r>
          </a:p>
        </p:txBody>
      </p:sp>
      <p:pic>
        <p:nvPicPr>
          <p:cNvPr id="2" name="Picture 1"/>
          <p:cNvPicPr>
            <a:picLocks noChangeAspect="1"/>
          </p:cNvPicPr>
          <p:nvPr/>
        </p:nvPicPr>
        <p:blipFill>
          <a:blip r:embed="rId2"/>
          <a:stretch>
            <a:fillRect/>
          </a:stretch>
        </p:blipFill>
        <p:spPr>
          <a:xfrm>
            <a:off x="533400" y="4419600"/>
            <a:ext cx="3165613" cy="2133600"/>
          </a:xfrm>
          <a:prstGeom prst="rect">
            <a:avLst/>
          </a:prstGeom>
        </p:spPr>
      </p:pic>
      <p:pic>
        <p:nvPicPr>
          <p:cNvPr id="3" name="Picture 2"/>
          <p:cNvPicPr>
            <a:picLocks noChangeAspect="1"/>
          </p:cNvPicPr>
          <p:nvPr/>
        </p:nvPicPr>
        <p:blipFill>
          <a:blip r:embed="rId3"/>
          <a:stretch>
            <a:fillRect/>
          </a:stretch>
        </p:blipFill>
        <p:spPr>
          <a:xfrm>
            <a:off x="4648200" y="4438650"/>
            <a:ext cx="2628900" cy="1733550"/>
          </a:xfrm>
          <a:prstGeom prst="rect">
            <a:avLst/>
          </a:prstGeom>
        </p:spPr>
      </p:pic>
    </p:spTree>
    <p:extLst>
      <p:ext uri="{BB962C8B-B14F-4D97-AF65-F5344CB8AC3E}">
        <p14:creationId xmlns:p14="http://schemas.microsoft.com/office/powerpoint/2010/main" val="6904554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2" descr="twoshells"/>
          <p:cNvPicPr>
            <a:picLocks noChangeAspect="1" noChangeArrowheads="1"/>
          </p:cNvPicPr>
          <p:nvPr/>
        </p:nvPicPr>
        <p:blipFill>
          <a:blip r:embed="rId3">
            <a:extLst>
              <a:ext uri="{28A0092B-C50C-407E-A947-70E740481C1C}">
                <a14:useLocalDpi xmlns:a14="http://schemas.microsoft.com/office/drawing/2010/main" val="0"/>
              </a:ext>
            </a:extLst>
          </a:blip>
          <a:srcRect l="4445" t="3268" r="2222" b="3922"/>
          <a:stretch>
            <a:fillRect/>
          </a:stretch>
        </p:blipFill>
        <p:spPr bwMode="auto">
          <a:xfrm>
            <a:off x="2847975" y="987425"/>
            <a:ext cx="2667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5" name="Picture 3" descr="A black pearl emerges from an oy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81075"/>
            <a:ext cx="23812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6" name="Picture 4" descr="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575" y="981075"/>
            <a:ext cx="281622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277" name="Rectangle 5"/>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ردة  دو کفه ای ها (تبر پايان )</a:t>
            </a:r>
            <a:endParaRPr lang="en-US" sz="3200">
              <a:solidFill>
                <a:srgbClr val="CCECFF"/>
              </a:solidFill>
              <a:cs typeface="Titr" pitchFamily="2" charset="-78"/>
            </a:endParaRPr>
          </a:p>
        </p:txBody>
      </p:sp>
      <p:pic>
        <p:nvPicPr>
          <p:cNvPr id="438278" name="Picture 6" descr="Range of pearl col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2911475"/>
            <a:ext cx="24574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9" name="Picture 7" descr="Yellow and white pear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13" y="4891088"/>
            <a:ext cx="2401887"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80" name="Picture 8" descr="oyster-pear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975" y="2865438"/>
            <a:ext cx="2667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281" name="Text Box 9"/>
          <p:cNvSpPr txBox="1">
            <a:spLocks noChangeArrowheads="1"/>
          </p:cNvSpPr>
          <p:nvPr/>
        </p:nvSpPr>
        <p:spPr bwMode="auto">
          <a:xfrm>
            <a:off x="2705100" y="5302250"/>
            <a:ext cx="5292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50000"/>
              </a:spcBef>
              <a:spcAft>
                <a:spcPct val="0"/>
              </a:spcAft>
            </a:pPr>
            <a:r>
              <a:rPr lang="fa-IR" sz="2400">
                <a:solidFill>
                  <a:srgbClr val="990000"/>
                </a:solidFill>
                <a:cs typeface="Titr" pitchFamily="2" charset="-78"/>
              </a:rPr>
              <a:t>مرواريد از توليدات صدف های دو کفه ای است که ارزش اقتصادی دارد .     </a:t>
            </a:r>
            <a:endParaRPr lang="en-US" sz="2400">
              <a:solidFill>
                <a:srgbClr val="990000"/>
              </a:solidFill>
              <a:cs typeface="Titr" pitchFamily="2" charset="-78"/>
            </a:endParaRPr>
          </a:p>
        </p:txBody>
      </p:sp>
    </p:spTree>
    <p:extLst>
      <p:ext uri="{BB962C8B-B14F-4D97-AF65-F5344CB8AC3E}">
        <p14:creationId xmlns:p14="http://schemas.microsoft.com/office/powerpoint/2010/main" val="373965466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کرم کشتی </a:t>
            </a:r>
            <a:r>
              <a:rPr lang="en-US" dirty="0" smtClean="0"/>
              <a:t>shipworm</a:t>
            </a:r>
            <a:r>
              <a:rPr lang="fa-IR" dirty="0" smtClean="0"/>
              <a:t> (</a:t>
            </a:r>
            <a:r>
              <a:rPr lang="en-US" i="1" dirty="0" err="1" smtClean="0"/>
              <a:t>Teredo</a:t>
            </a:r>
            <a:r>
              <a:rPr lang="fa-IR" dirty="0" smtClean="0"/>
              <a:t>)</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06" y="1447800"/>
            <a:ext cx="57150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85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50825" y="58738"/>
            <a:ext cx="8229600" cy="777875"/>
          </a:xfrm>
        </p:spPr>
        <p:txBody>
          <a:bodyPr/>
          <a:lstStyle/>
          <a:p>
            <a:pPr eaLnBrk="1" hangingPunct="1"/>
            <a:r>
              <a:rPr lang="en-US" smtClean="0"/>
              <a:t>Evolutionary Tree of Animal Phyla</a:t>
            </a:r>
          </a:p>
        </p:txBody>
      </p:sp>
      <p:pic>
        <p:nvPicPr>
          <p:cNvPr id="361475" name="Picture 3"/>
          <p:cNvPicPr>
            <a:picLocks noChangeAspect="1" noChangeArrowheads="1"/>
          </p:cNvPicPr>
          <p:nvPr/>
        </p:nvPicPr>
        <p:blipFill>
          <a:blip r:embed="rId3">
            <a:lum bright="-14000" contrast="30000"/>
            <a:extLst>
              <a:ext uri="{28A0092B-C50C-407E-A947-70E740481C1C}">
                <a14:useLocalDpi xmlns:a14="http://schemas.microsoft.com/office/drawing/2010/main" val="0"/>
              </a:ext>
            </a:extLst>
          </a:blip>
          <a:srcRect b="3654"/>
          <a:stretch>
            <a:fillRect/>
          </a:stretch>
        </p:blipFill>
        <p:spPr bwMode="auto">
          <a:xfrm>
            <a:off x="250825" y="836613"/>
            <a:ext cx="8243888"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9" name="Text Box 7"/>
          <p:cNvSpPr txBox="1">
            <a:spLocks noChangeArrowheads="1"/>
          </p:cNvSpPr>
          <p:nvPr/>
        </p:nvSpPr>
        <p:spPr bwMode="auto">
          <a:xfrm>
            <a:off x="6391275" y="5949950"/>
            <a:ext cx="2070100" cy="369332"/>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50000"/>
              </a:spcBef>
              <a:spcAft>
                <a:spcPct val="0"/>
              </a:spcAft>
            </a:pPr>
            <a:r>
              <a:rPr lang="fa-IR" dirty="0">
                <a:solidFill>
                  <a:srgbClr val="990000"/>
                </a:solidFill>
                <a:cs typeface="Titr" pitchFamily="2" charset="-78"/>
              </a:rPr>
              <a:t>نرمتنان </a:t>
            </a:r>
            <a:r>
              <a:rPr lang="en-US" dirty="0" err="1">
                <a:solidFill>
                  <a:srgbClr val="990000"/>
                </a:solidFill>
                <a:cs typeface="Titr" pitchFamily="2" charset="-78"/>
              </a:rPr>
              <a:t>Mullusca</a:t>
            </a:r>
            <a:endParaRPr lang="en-US" dirty="0">
              <a:solidFill>
                <a:srgbClr val="990000"/>
              </a:solidFill>
              <a:cs typeface="Titr" pitchFamily="2" charset="-78"/>
            </a:endParaRPr>
          </a:p>
        </p:txBody>
      </p:sp>
      <p:sp>
        <p:nvSpPr>
          <p:cNvPr id="361480" name="Line 10"/>
          <p:cNvSpPr>
            <a:spLocks noChangeShapeType="1"/>
          </p:cNvSpPr>
          <p:nvPr/>
        </p:nvSpPr>
        <p:spPr bwMode="auto">
          <a:xfrm flipH="1" flipV="1">
            <a:off x="6084168" y="2492895"/>
            <a:ext cx="1440582" cy="3384375"/>
          </a:xfrm>
          <a:prstGeom prst="line">
            <a:avLst/>
          </a:prstGeom>
          <a:noFill/>
          <a:ln w="3492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363189493"/>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4" descr="octopus_swimming_lg_bl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836613"/>
            <a:ext cx="13620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731" name="Picture 5" descr="world-octo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1268413"/>
            <a:ext cx="52562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2" name="Rectangle 6"/>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800" dirty="0">
                <a:solidFill>
                  <a:srgbClr val="CCECFF"/>
                </a:solidFill>
                <a:cs typeface="Titr" pitchFamily="2" charset="-78"/>
              </a:rPr>
              <a:t>رده سر </a:t>
            </a:r>
            <a:r>
              <a:rPr lang="fa-IR" sz="2800" dirty="0" smtClean="0">
                <a:solidFill>
                  <a:srgbClr val="CCECFF"/>
                </a:solidFill>
                <a:cs typeface="Titr" pitchFamily="2" charset="-78"/>
              </a:rPr>
              <a:t>پايان  </a:t>
            </a:r>
            <a:r>
              <a:rPr lang="en-US" sz="2800" dirty="0" err="1" smtClean="0">
                <a:solidFill>
                  <a:srgbClr val="CCECFF"/>
                </a:solidFill>
                <a:cs typeface="Titr" pitchFamily="2" charset="-78"/>
              </a:rPr>
              <a:t>Cephalopoda</a:t>
            </a:r>
            <a:r>
              <a:rPr lang="en-US" sz="2800" dirty="0" smtClean="0">
                <a:solidFill>
                  <a:srgbClr val="CCECFF"/>
                </a:solidFill>
                <a:cs typeface="Titr" pitchFamily="2" charset="-78"/>
              </a:rPr>
              <a:t> </a:t>
            </a:r>
            <a:r>
              <a:rPr lang="fa-IR" sz="2800" dirty="0" smtClean="0">
                <a:solidFill>
                  <a:srgbClr val="CCECFF"/>
                </a:solidFill>
                <a:cs typeface="Titr" pitchFamily="2" charset="-78"/>
              </a:rPr>
              <a:t> </a:t>
            </a:r>
            <a:endParaRPr lang="en-US" sz="2800" dirty="0">
              <a:solidFill>
                <a:srgbClr val="CCECFF"/>
              </a:solidFill>
              <a:cs typeface="Titr" pitchFamily="2" charset="-78"/>
            </a:endParaRPr>
          </a:p>
        </p:txBody>
      </p:sp>
      <p:pic>
        <p:nvPicPr>
          <p:cNvPr id="457733" name="Picture 7" descr="badg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5180013"/>
            <a:ext cx="215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734" name="Picture 8" descr="cuttlef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2322513"/>
            <a:ext cx="19796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735" name="Picture 9" descr="Cuttlefish"/>
          <p:cNvPicPr>
            <a:picLocks noChangeAspect="1" noChangeArrowheads="1"/>
          </p:cNvPicPr>
          <p:nvPr/>
        </p:nvPicPr>
        <p:blipFill>
          <a:blip r:embed="rId6">
            <a:extLst>
              <a:ext uri="{28A0092B-C50C-407E-A947-70E740481C1C}">
                <a14:useLocalDpi xmlns:a14="http://schemas.microsoft.com/office/drawing/2010/main" val="0"/>
              </a:ext>
            </a:extLst>
          </a:blip>
          <a:srcRect b="30217"/>
          <a:stretch>
            <a:fillRect/>
          </a:stretch>
        </p:blipFill>
        <p:spPr bwMode="auto">
          <a:xfrm>
            <a:off x="6227763" y="5300663"/>
            <a:ext cx="22272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736" name="Picture 10" descr="nosferateuth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75" y="3902075"/>
            <a:ext cx="17605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737" name="Picture 11" descr="button[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836613"/>
            <a:ext cx="197961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72723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r>
              <a:rPr lang="fa-IR" sz="2800" smtClean="0"/>
              <a:t>رده سر پايان </a:t>
            </a:r>
            <a:endParaRPr lang="en-US" sz="2800" smtClean="0"/>
          </a:p>
        </p:txBody>
      </p:sp>
      <p:sp>
        <p:nvSpPr>
          <p:cNvPr id="459779" name="Rectangle 3"/>
          <p:cNvSpPr>
            <a:spLocks noGrp="1" noChangeArrowheads="1"/>
          </p:cNvSpPr>
          <p:nvPr>
            <p:ph type="body" idx="1"/>
          </p:nvPr>
        </p:nvSpPr>
        <p:spPr/>
        <p:txBody>
          <a:bodyPr/>
          <a:lstStyle/>
          <a:p>
            <a:pPr eaLnBrk="1" hangingPunct="1">
              <a:lnSpc>
                <a:spcPct val="80000"/>
              </a:lnSpc>
              <a:buFont typeface="Wingdings" pitchFamily="2" charset="2"/>
              <a:buChar char="q"/>
            </a:pPr>
            <a:r>
              <a:rPr lang="fa-IR" sz="2800" dirty="0" smtClean="0">
                <a:solidFill>
                  <a:schemeClr val="tx1"/>
                </a:solidFill>
                <a:latin typeface="+mj-lt"/>
                <a:cs typeface="+mj-cs"/>
              </a:rPr>
              <a:t> در بر گيرنده پيشرفته ترين نرم تنان هستند. </a:t>
            </a:r>
          </a:p>
          <a:p>
            <a:pPr eaLnBrk="1" hangingPunct="1">
              <a:lnSpc>
                <a:spcPct val="80000"/>
              </a:lnSpc>
              <a:buFont typeface="Wingdings" pitchFamily="2" charset="2"/>
              <a:buChar char="q"/>
            </a:pPr>
            <a:r>
              <a:rPr lang="fa-IR" sz="2800" dirty="0" smtClean="0">
                <a:solidFill>
                  <a:schemeClr val="tx1"/>
                </a:solidFill>
                <a:latin typeface="+mj-lt"/>
                <a:cs typeface="+mj-cs"/>
              </a:rPr>
              <a:t> همگی دريازی هستند . </a:t>
            </a:r>
          </a:p>
          <a:p>
            <a:pPr eaLnBrk="1" hangingPunct="1">
              <a:lnSpc>
                <a:spcPct val="80000"/>
              </a:lnSpc>
              <a:buFont typeface="Wingdings" pitchFamily="2" charset="2"/>
              <a:buChar char="q"/>
            </a:pPr>
            <a:r>
              <a:rPr lang="fa-IR" sz="2800" dirty="0" smtClean="0">
                <a:solidFill>
                  <a:schemeClr val="tx1"/>
                </a:solidFill>
                <a:latin typeface="+mj-lt"/>
                <a:cs typeface="+mj-cs"/>
              </a:rPr>
              <a:t>شکارچيان فعالی هستند . </a:t>
            </a:r>
          </a:p>
          <a:p>
            <a:pPr eaLnBrk="1" hangingPunct="1">
              <a:lnSpc>
                <a:spcPct val="80000"/>
              </a:lnSpc>
              <a:buFont typeface="Wingdings" pitchFamily="2" charset="2"/>
              <a:buChar char="q"/>
            </a:pPr>
            <a:r>
              <a:rPr lang="fa-IR" sz="2800" dirty="0" smtClean="0">
                <a:solidFill>
                  <a:schemeClr val="tx1"/>
                </a:solidFill>
                <a:latin typeface="+mj-lt"/>
                <a:cs typeface="+mj-cs"/>
              </a:rPr>
              <a:t>صدف در اکثر سرپايان امروزی يا داخلی و يا تحليل رفته است و يا اصلا وجود ندارد. </a:t>
            </a:r>
          </a:p>
          <a:p>
            <a:pPr eaLnBrk="1" hangingPunct="1">
              <a:lnSpc>
                <a:spcPct val="80000"/>
              </a:lnSpc>
              <a:buFont typeface="Wingdings" pitchFamily="2" charset="2"/>
              <a:buChar char="q"/>
            </a:pPr>
            <a:r>
              <a:rPr lang="fa-IR" sz="2800" dirty="0" smtClean="0">
                <a:solidFill>
                  <a:schemeClr val="tx1"/>
                </a:solidFill>
                <a:latin typeface="+mj-lt"/>
                <a:cs typeface="+mj-cs"/>
              </a:rPr>
              <a:t> دستگاه عصبی و حواس در ارتباط با شنا و حرکت سريع ، رشد بسياری يافته اند . </a:t>
            </a:r>
          </a:p>
          <a:p>
            <a:pPr eaLnBrk="1" hangingPunct="1">
              <a:lnSpc>
                <a:spcPct val="80000"/>
              </a:lnSpc>
              <a:buFont typeface="Wingdings" pitchFamily="2" charset="2"/>
              <a:buChar char="q"/>
            </a:pPr>
            <a:r>
              <a:rPr lang="fa-IR" sz="2800" dirty="0" smtClean="0">
                <a:solidFill>
                  <a:schemeClr val="tx1"/>
                </a:solidFill>
                <a:latin typeface="+mj-lt"/>
                <a:cs typeface="+mj-cs"/>
              </a:rPr>
              <a:t>فاقد لارو هستند  </a:t>
            </a:r>
          </a:p>
          <a:p>
            <a:pPr eaLnBrk="1" hangingPunct="1">
              <a:lnSpc>
                <a:spcPct val="80000"/>
              </a:lnSpc>
            </a:pPr>
            <a:endParaRPr lang="en-US" sz="2800" dirty="0" smtClean="0"/>
          </a:p>
        </p:txBody>
      </p:sp>
    </p:spTree>
    <p:extLst>
      <p:ext uri="{BB962C8B-B14F-4D97-AF65-F5344CB8AC3E}">
        <p14:creationId xmlns:p14="http://schemas.microsoft.com/office/powerpoint/2010/main" val="1780961639"/>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p:txBody>
          <a:bodyPr/>
          <a:lstStyle/>
          <a:p>
            <a:pPr eaLnBrk="1" hangingPunct="1"/>
            <a:r>
              <a:rPr lang="en-US" sz="3800" smtClean="0"/>
              <a:t>Class Cephalopoda - Reproduction</a:t>
            </a:r>
          </a:p>
        </p:txBody>
      </p:sp>
      <p:sp>
        <p:nvSpPr>
          <p:cNvPr id="65539" name="Rectangle 6"/>
          <p:cNvSpPr>
            <a:spLocks noGrp="1" noChangeArrowheads="1"/>
          </p:cNvSpPr>
          <p:nvPr>
            <p:ph type="body" sz="half" idx="1"/>
          </p:nvPr>
        </p:nvSpPr>
        <p:spPr/>
        <p:txBody>
          <a:bodyPr/>
          <a:lstStyle/>
          <a:p>
            <a:pPr algn="r" rtl="1">
              <a:lnSpc>
                <a:spcPct val="80000"/>
              </a:lnSpc>
            </a:pPr>
            <a:r>
              <a:rPr lang="fa-IR" sz="2400" dirty="0" smtClean="0"/>
              <a:t>سر پایان جدا جنس هستند یک بازوی نر برای انتقال گامت تغییر شکل یافته به نام</a:t>
            </a:r>
            <a:r>
              <a:rPr lang="en-US" sz="2400" dirty="0" smtClean="0"/>
              <a:t> </a:t>
            </a:r>
            <a:r>
              <a:rPr lang="en-US" sz="2400" dirty="0" err="1" smtClean="0"/>
              <a:t>hectocotylus</a:t>
            </a:r>
            <a:r>
              <a:rPr lang="en-US" sz="2400" dirty="0" smtClean="0"/>
              <a:t> </a:t>
            </a:r>
            <a:r>
              <a:rPr lang="fa-IR" sz="2400" dirty="0" smtClean="0"/>
              <a:t>، لقاح داخلی، تسهیم مروبلاستیک و فاقد مرحله لاروی هستند.</a:t>
            </a:r>
          </a:p>
          <a:p>
            <a:pPr algn="r" rtl="1">
              <a:lnSpc>
                <a:spcPct val="80000"/>
              </a:lnSpc>
            </a:pPr>
            <a:r>
              <a:rPr lang="fa-IR" sz="2400" dirty="0" smtClean="0"/>
              <a:t> تخم ها دارای زرده زیادی هستند و به صورت خوشه ایی گذاشته می شوند به تخم های سپیا انگور دریا گفته می شود</a:t>
            </a:r>
            <a:endParaRPr lang="en-US" sz="2200" dirty="0" smtClean="0"/>
          </a:p>
        </p:txBody>
      </p:sp>
      <p:pic>
        <p:nvPicPr>
          <p:cNvPr id="65540" name="Picture 5" descr="F:\Powerpoint\MH_DCM\DCM021-Hickman\Final_Files\Lec.ppt\Jpeg\Ch16\hic70049_16_41.jpg"/>
          <p:cNvPicPr>
            <a:picLocks noChangeAspect="1" noChangeArrowheads="1"/>
          </p:cNvPicPr>
          <p:nvPr/>
        </p:nvPicPr>
        <p:blipFill>
          <a:blip r:embed="rId3" cstate="print"/>
          <a:srcRect/>
          <a:stretch>
            <a:fillRect/>
          </a:stretch>
        </p:blipFill>
        <p:spPr bwMode="auto">
          <a:xfrm>
            <a:off x="4343400" y="1981200"/>
            <a:ext cx="4800600" cy="3421063"/>
          </a:xfrm>
          <a:prstGeom prst="rect">
            <a:avLst/>
          </a:prstGeom>
          <a:noFill/>
          <a:ln w="9525">
            <a:noFill/>
            <a:miter lim="800000"/>
            <a:headEnd/>
            <a:tailEnd/>
          </a:ln>
        </p:spPr>
      </p:pic>
      <p:pic>
        <p:nvPicPr>
          <p:cNvPr id="5" name="Picture 4" descr="Sepia-eggs1.jpg"/>
          <p:cNvPicPr>
            <a:picLocks noChangeAspect="1"/>
          </p:cNvPicPr>
          <p:nvPr/>
        </p:nvPicPr>
        <p:blipFill>
          <a:blip r:embed="rId4" cstate="print"/>
          <a:stretch>
            <a:fillRect/>
          </a:stretch>
        </p:blipFill>
        <p:spPr>
          <a:xfrm>
            <a:off x="304799" y="4495800"/>
            <a:ext cx="2818377" cy="2120900"/>
          </a:xfrm>
          <a:prstGeom prst="rect">
            <a:avLst/>
          </a:prstGeom>
        </p:spPr>
      </p:pic>
    </p:spTree>
    <p:extLst>
      <p:ext uri="{BB962C8B-B14F-4D97-AF65-F5344CB8AC3E}">
        <p14:creationId xmlns:p14="http://schemas.microsoft.com/office/powerpoint/2010/main" val="3189584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fa-IR" dirty="0" smtClean="0"/>
              <a:t>نوتیلوس</a:t>
            </a:r>
            <a:br>
              <a:rPr lang="fa-IR" dirty="0" smtClean="0"/>
            </a:br>
            <a:r>
              <a:rPr lang="en-US" dirty="0" smtClean="0"/>
              <a:t>Class </a:t>
            </a:r>
            <a:r>
              <a:rPr lang="en-US" dirty="0" err="1" smtClean="0"/>
              <a:t>Cephalopoda</a:t>
            </a:r>
            <a:r>
              <a:rPr lang="en-US" dirty="0" smtClean="0"/>
              <a:t> - Shells</a:t>
            </a:r>
          </a:p>
        </p:txBody>
      </p:sp>
      <p:pic>
        <p:nvPicPr>
          <p:cNvPr id="2" name="Picture 1"/>
          <p:cNvPicPr>
            <a:picLocks noChangeAspect="1"/>
          </p:cNvPicPr>
          <p:nvPr/>
        </p:nvPicPr>
        <p:blipFill>
          <a:blip r:embed="rId3"/>
          <a:stretch>
            <a:fillRect/>
          </a:stretch>
        </p:blipFill>
        <p:spPr>
          <a:xfrm>
            <a:off x="195263" y="3429000"/>
            <a:ext cx="2969271" cy="2224087"/>
          </a:xfrm>
          <a:prstGeom prst="rect">
            <a:avLst/>
          </a:prstGeom>
        </p:spPr>
      </p:pic>
      <p:sp>
        <p:nvSpPr>
          <p:cNvPr id="58371" name="Rectangle 3"/>
          <p:cNvSpPr>
            <a:spLocks noGrp="1" noChangeArrowheads="1"/>
          </p:cNvSpPr>
          <p:nvPr>
            <p:ph type="body" sz="half" idx="1"/>
          </p:nvPr>
        </p:nvSpPr>
        <p:spPr>
          <a:xfrm>
            <a:off x="609600" y="1600200"/>
            <a:ext cx="3276600" cy="4419600"/>
          </a:xfrm>
        </p:spPr>
        <p:txBody>
          <a:bodyPr>
            <a:normAutofit/>
          </a:bodyPr>
          <a:lstStyle/>
          <a:p>
            <a:pPr algn="r" rtl="1"/>
            <a:endParaRPr lang="en-US" sz="2800" dirty="0"/>
          </a:p>
        </p:txBody>
      </p:sp>
      <p:pic>
        <p:nvPicPr>
          <p:cNvPr id="58372" name="Picture 5" descr="16_36b"/>
          <p:cNvPicPr>
            <a:picLocks noChangeAspect="1" noChangeArrowheads="1"/>
          </p:cNvPicPr>
          <p:nvPr/>
        </p:nvPicPr>
        <p:blipFill>
          <a:blip r:embed="rId4" cstate="print"/>
          <a:srcRect/>
          <a:stretch>
            <a:fillRect/>
          </a:stretch>
        </p:blipFill>
        <p:spPr bwMode="auto">
          <a:xfrm>
            <a:off x="3276600" y="2209800"/>
            <a:ext cx="5638800" cy="4032250"/>
          </a:xfrm>
          <a:prstGeom prst="rect">
            <a:avLst/>
          </a:prstGeom>
          <a:noFill/>
          <a:ln w="9525">
            <a:noFill/>
            <a:miter lim="800000"/>
            <a:headEnd/>
            <a:tailEnd/>
          </a:ln>
          <a:effectLst/>
        </p:spPr>
      </p:pic>
    </p:spTree>
    <p:extLst>
      <p:ext uri="{BB962C8B-B14F-4D97-AF65-F5344CB8AC3E}">
        <p14:creationId xmlns:p14="http://schemas.microsoft.com/office/powerpoint/2010/main" val="3344355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از اسکوئیدها</a:t>
            </a:r>
            <a:r>
              <a:rPr lang="en-US" i="1" dirty="0" err="1" smtClean="0"/>
              <a:t>Loligo</a:t>
            </a:r>
            <a:endParaRPr lang="en-US" i="1"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247" y="2485644"/>
            <a:ext cx="5729387" cy="409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0" y="1828800"/>
            <a:ext cx="4028247" cy="2705100"/>
          </a:xfrm>
          <a:prstGeom prst="rect">
            <a:avLst/>
          </a:prstGeom>
        </p:spPr>
      </p:pic>
    </p:spTree>
    <p:extLst>
      <p:ext uri="{BB962C8B-B14F-4D97-AF65-F5344CB8AC3E}">
        <p14:creationId xmlns:p14="http://schemas.microsoft.com/office/powerpoint/2010/main" val="401594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3"/>
          <p:cNvSpPr>
            <a:spLocks noChangeArrowheads="1"/>
          </p:cNvSpPr>
          <p:nvPr/>
        </p:nvSpPr>
        <p:spPr bwMode="auto">
          <a:xfrm>
            <a:off x="76200" y="6629400"/>
            <a:ext cx="1066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4935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68375"/>
            <a:ext cx="2771775"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3572" name="Picture 10" descr="img033"/>
          <p:cNvPicPr>
            <a:picLocks noChangeAspect="1" noChangeArrowheads="1"/>
          </p:cNvPicPr>
          <p:nvPr/>
        </p:nvPicPr>
        <p:blipFill>
          <a:blip r:embed="rId4">
            <a:extLst>
              <a:ext uri="{28A0092B-C50C-407E-A947-70E740481C1C}">
                <a14:useLocalDpi xmlns:a14="http://schemas.microsoft.com/office/drawing/2010/main" val="0"/>
              </a:ext>
            </a:extLst>
          </a:blip>
          <a:srcRect l="22830" t="12593" r="8646" b="17036"/>
          <a:stretch>
            <a:fillRect/>
          </a:stretch>
        </p:blipFill>
        <p:spPr bwMode="auto">
          <a:xfrm>
            <a:off x="736600" y="4016375"/>
            <a:ext cx="30432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573" name="Picture 11" descr="Arc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968375"/>
            <a:ext cx="3775075"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74" name="Text Box 12"/>
          <p:cNvSpPr txBox="1">
            <a:spLocks noChangeArrowheads="1"/>
          </p:cNvSpPr>
          <p:nvPr/>
        </p:nvSpPr>
        <p:spPr bwMode="auto">
          <a:xfrm>
            <a:off x="736600" y="6400800"/>
            <a:ext cx="7129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50000"/>
              </a:spcBef>
              <a:spcAft>
                <a:spcPct val="0"/>
              </a:spcAft>
            </a:pPr>
            <a:r>
              <a:rPr lang="fa-IR" sz="2800" dirty="0">
                <a:solidFill>
                  <a:srgbClr val="990000"/>
                </a:solidFill>
                <a:cs typeface="Titr" pitchFamily="2" charset="-78"/>
              </a:rPr>
              <a:t>انواعی از اسکوييدهای غول پيکر </a:t>
            </a:r>
            <a:r>
              <a:rPr lang="fa-IR" sz="2800" dirty="0" smtClean="0">
                <a:solidFill>
                  <a:srgbClr val="990000"/>
                </a:solidFill>
                <a:cs typeface="Titr" pitchFamily="2" charset="-78"/>
              </a:rPr>
              <a:t> </a:t>
            </a:r>
            <a:r>
              <a:rPr lang="en-US" sz="2800" b="1" i="1" smtClean="0"/>
              <a:t>Architeuthis</a:t>
            </a:r>
            <a:endParaRPr lang="en-US" sz="2800">
              <a:solidFill>
                <a:srgbClr val="990000"/>
              </a:solidFill>
              <a:cs typeface="Titr" pitchFamily="2" charset="-78"/>
            </a:endParaRPr>
          </a:p>
        </p:txBody>
      </p:sp>
      <p:sp>
        <p:nvSpPr>
          <p:cNvPr id="493575" name="Rectangle 13"/>
          <p:cNvSpPr>
            <a:spLocks noGrp="1" noChangeArrowheads="1"/>
          </p:cNvSpPr>
          <p:nvPr>
            <p:ph type="title"/>
          </p:nvPr>
        </p:nvSpPr>
        <p:spPr>
          <a:noFill/>
        </p:spPr>
        <p:txBody>
          <a:bodyPr/>
          <a:lstStyle/>
          <a:p>
            <a:pPr eaLnBrk="1" hangingPunct="1"/>
            <a:r>
              <a:rPr lang="fa-IR" sz="2800" smtClean="0"/>
              <a:t>رده سر پايان </a:t>
            </a:r>
            <a:endParaRPr lang="en-US" sz="2800" smtClean="0"/>
          </a:p>
        </p:txBody>
      </p:sp>
    </p:spTree>
    <p:extLst>
      <p:ext uri="{BB962C8B-B14F-4D97-AF65-F5344CB8AC3E}">
        <p14:creationId xmlns:p14="http://schemas.microsoft.com/office/powerpoint/2010/main" val="1897686526"/>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مشخصات نرمتنان</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fa-IR" sz="2400" dirty="0" smtClean="0"/>
              <a:t>جانوران با بیش از 90 هزار گونه و 70 هزار گونه فسیلی</a:t>
            </a:r>
          </a:p>
          <a:p>
            <a:pPr>
              <a:buFont typeface="Wingdings" pitchFamily="2" charset="2"/>
              <a:buChar char="q"/>
            </a:pPr>
            <a:r>
              <a:rPr lang="fa-IR" sz="2400" dirty="0" smtClean="0"/>
              <a:t>دارای سلوم واقعی و پروتوستوم (دهان اولیه) بوده و دارای تسهیم مارپیچی می باشند.</a:t>
            </a:r>
          </a:p>
          <a:p>
            <a:pPr>
              <a:buFont typeface="Wingdings" pitchFamily="2" charset="2"/>
              <a:buChar char="q"/>
            </a:pPr>
            <a:r>
              <a:rPr lang="fa-IR" sz="2400" dirty="0" smtClean="0"/>
              <a:t>دارای لاروی بنام تروکوفور هستند که شبیه لارو سایر کرمهای حلقوی هستند.</a:t>
            </a:r>
          </a:p>
          <a:p>
            <a:pPr>
              <a:buFont typeface="Wingdings" pitchFamily="2" charset="2"/>
              <a:buChar char="q"/>
            </a:pPr>
            <a:r>
              <a:rPr lang="fa-IR" sz="2400" dirty="0" smtClean="0"/>
              <a:t>لارو تروکوفور از مشخصه جانوران دهان اولیه می باشد.</a:t>
            </a:r>
          </a:p>
          <a:p>
            <a:pPr>
              <a:buFont typeface="Wingdings" pitchFamily="2" charset="2"/>
              <a:buChar char="q"/>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00425"/>
            <a:ext cx="249673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326027"/>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z="2400" dirty="0" smtClean="0"/>
              <a:t>تکامل سلوم گام اصلی در تکامل جانوران بزرگتر و با ساختمان بدنی پیچیده تر بود.</a:t>
            </a:r>
          </a:p>
          <a:p>
            <a:endParaRPr lang="fa-IR" sz="2400" dirty="0"/>
          </a:p>
          <a:p>
            <a:r>
              <a:rPr lang="fa-IR" sz="2400" dirty="0" smtClean="0"/>
              <a:t>نرمتنان جانوران دهان نخستیان سلوم دار متعلق به کلاد لوفوتروکوزوا هستند.</a:t>
            </a:r>
          </a:p>
          <a:p>
            <a:r>
              <a:rPr lang="fa-IR" sz="2400" dirty="0" smtClean="0"/>
              <a:t>آن ها دارای لارو تروکوفور هستند.</a:t>
            </a:r>
          </a:p>
          <a:p>
            <a:r>
              <a:rPr lang="fa-IR" sz="2400" dirty="0" smtClean="0"/>
              <a:t>در اندازه های مختلف، اشکال مختلف تغذیه و از سریع ترین تا کندترین بی مهرگان را تشکیل می دهند.</a:t>
            </a:r>
          </a:p>
          <a:p>
            <a:endParaRPr lang="fa-IR" sz="2400" dirty="0" smtClean="0"/>
          </a:p>
          <a:p>
            <a:endParaRPr lang="fa-IR" dirty="0" smtClean="0"/>
          </a:p>
        </p:txBody>
      </p:sp>
    </p:spTree>
    <p:extLst>
      <p:ext uri="{BB962C8B-B14F-4D97-AF65-F5344CB8AC3E}">
        <p14:creationId xmlns:p14="http://schemas.microsoft.com/office/powerpoint/2010/main" val="359512882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3"/>
          <p:cNvSpPr>
            <a:spLocks noGrp="1" noChangeArrowheads="1"/>
          </p:cNvSpPr>
          <p:nvPr>
            <p:ph type="body" idx="1"/>
          </p:nvPr>
        </p:nvSpPr>
        <p:spPr>
          <a:xfrm>
            <a:off x="0" y="981075"/>
            <a:ext cx="8532813" cy="5876925"/>
          </a:xfrm>
        </p:spPr>
        <p:txBody>
          <a:bodyPr/>
          <a:lstStyle/>
          <a:p>
            <a:pPr eaLnBrk="1" hangingPunct="1">
              <a:lnSpc>
                <a:spcPct val="90000"/>
              </a:lnSpc>
              <a:buFont typeface="Wingdings" pitchFamily="2" charset="2"/>
              <a:buChar char="q"/>
            </a:pPr>
            <a:r>
              <a:rPr lang="fa-IR" sz="2400" dirty="0" smtClean="0"/>
              <a:t>در واقع‌ اين‌ شاخه‌ پس‌ از بندپايان‌ دومين ‌گروه ‌بزرگ‌ شاخه ‌جانوري (به‌لحاظ تعدادگونه) است‌.</a:t>
            </a:r>
          </a:p>
          <a:p>
            <a:pPr eaLnBrk="1" hangingPunct="1">
              <a:lnSpc>
                <a:spcPct val="90000"/>
              </a:lnSpc>
              <a:buFont typeface="Wingdings" pitchFamily="2" charset="2"/>
              <a:buChar char="q"/>
            </a:pPr>
            <a:r>
              <a:rPr lang="fa-IR" sz="2400" dirty="0" smtClean="0"/>
              <a:t>گونه‌هاي‌ اين ‌شاخه به ‌لحاظ ظاهر بسيار متفاوت‌ بوده ‌</a:t>
            </a:r>
          </a:p>
          <a:p>
            <a:pPr eaLnBrk="1" hangingPunct="1">
              <a:lnSpc>
                <a:spcPct val="90000"/>
              </a:lnSpc>
              <a:buFont typeface="Wingdings" pitchFamily="2" charset="2"/>
              <a:buChar char="q"/>
            </a:pPr>
            <a:r>
              <a:rPr lang="fa-IR" sz="2400" dirty="0" smtClean="0"/>
              <a:t>دارای بدن نرم </a:t>
            </a:r>
            <a:r>
              <a:rPr lang="en-US" sz="2400" dirty="0" smtClean="0"/>
              <a:t>(soft body)</a:t>
            </a:r>
            <a:r>
              <a:rPr lang="fa-IR" sz="2400" dirty="0" smtClean="0"/>
              <a:t> هستند. </a:t>
            </a:r>
            <a:endParaRPr lang="fa-IR" sz="2400" dirty="0"/>
          </a:p>
          <a:p>
            <a:pPr eaLnBrk="1" hangingPunct="1">
              <a:lnSpc>
                <a:spcPct val="90000"/>
              </a:lnSpc>
              <a:buFont typeface="Wingdings" pitchFamily="2" charset="2"/>
              <a:buChar char="q"/>
            </a:pPr>
            <a:r>
              <a:rPr lang="fa-IR" sz="2400" dirty="0" smtClean="0"/>
              <a:t> اكثر نرم‌تنان ‌داراي ‌صدفي هستند كه ‌اساساً از جنس كربنات‌ كلسيم‌ است که دريك‌ زمينه‌ پروتئيني‌ تشكيل ‌مي شود . نرم تنان‌ به‌ لحاظ مكاني‌ و زماني‌ پراكندگي‌ وسيعي‌ داشتند و آثار فسيل‌ غني‌ و پيوسته‌اي‌ از خود در دوره‌ كامبرين‌ به‌ جاي‌ گذاشته‌اند. </a:t>
            </a:r>
          </a:p>
          <a:p>
            <a:pPr eaLnBrk="1" hangingPunct="1">
              <a:lnSpc>
                <a:spcPct val="90000"/>
              </a:lnSpc>
              <a:buFont typeface="Wingdings" pitchFamily="2" charset="2"/>
              <a:buChar char="q"/>
            </a:pPr>
            <a:r>
              <a:rPr lang="fa-IR" sz="2400" dirty="0" smtClean="0"/>
              <a:t>صدف ترشح شده توسط بافتی که اطراف بدن را پوشانده بنام </a:t>
            </a:r>
            <a:r>
              <a:rPr lang="en-US" sz="2400" dirty="0" smtClean="0"/>
              <a:t>mantle</a:t>
            </a:r>
            <a:r>
              <a:rPr lang="fa-IR" sz="2400" dirty="0" smtClean="0"/>
              <a:t> مانتل و مختص نرمتنان بوده است. </a:t>
            </a:r>
          </a:p>
          <a:p>
            <a:pPr eaLnBrk="1" hangingPunct="1">
              <a:lnSpc>
                <a:spcPct val="90000"/>
              </a:lnSpc>
              <a:buFont typeface="Wingdings" pitchFamily="2" charset="2"/>
              <a:buChar char="q"/>
            </a:pPr>
            <a:r>
              <a:rPr lang="fa-IR" sz="2400" dirty="0" smtClean="0"/>
              <a:t>دارای انواع رژیم های غذایی و زندگی در انواع زیستگاهها</a:t>
            </a:r>
          </a:p>
          <a:p>
            <a:pPr eaLnBrk="1" hangingPunct="1">
              <a:lnSpc>
                <a:spcPct val="90000"/>
              </a:lnSpc>
              <a:buFont typeface="Wingdings" pitchFamily="2" charset="2"/>
              <a:buChar char="q"/>
            </a:pPr>
            <a:r>
              <a:rPr lang="fa-IR" sz="2400" dirty="0" smtClean="0"/>
              <a:t>دستگاه تنفسی از آبششهای تغییر شکل یافته ای بنام  </a:t>
            </a:r>
            <a:r>
              <a:rPr lang="en-US" sz="2400" dirty="0" err="1" smtClean="0"/>
              <a:t>Ctenidia</a:t>
            </a:r>
            <a:r>
              <a:rPr lang="fa-IR" sz="2400" dirty="0" smtClean="0"/>
              <a:t> بوده که ورقه های نازک برای تبادل گاز بوده است. </a:t>
            </a:r>
          </a:p>
          <a:p>
            <a:pPr eaLnBrk="1" hangingPunct="1">
              <a:lnSpc>
                <a:spcPct val="90000"/>
              </a:lnSpc>
              <a:buFont typeface="Wingdings" pitchFamily="2" charset="2"/>
              <a:buChar char="q"/>
            </a:pPr>
            <a:endParaRPr lang="en-US" sz="2400" dirty="0" smtClean="0"/>
          </a:p>
        </p:txBody>
      </p:sp>
      <p:sp>
        <p:nvSpPr>
          <p:cNvPr id="369667" name="Rectangle 6"/>
          <p:cNvSpPr>
            <a:spLocks noGrp="1" noChangeArrowheads="1"/>
          </p:cNvSpPr>
          <p:nvPr>
            <p:ph type="title"/>
          </p:nvPr>
        </p:nvSpPr>
        <p:spPr>
          <a:noFill/>
        </p:spPr>
        <p:txBody>
          <a:bodyPr/>
          <a:lstStyle/>
          <a:p>
            <a:pPr eaLnBrk="1" hangingPunct="1"/>
            <a:r>
              <a:rPr lang="fa-IR" sz="2800" smtClean="0"/>
              <a:t>شاخه نرم تنان </a:t>
            </a:r>
            <a:endParaRPr lang="en-US" sz="2800" smtClean="0"/>
          </a:p>
        </p:txBody>
      </p:sp>
    </p:spTree>
    <p:extLst>
      <p:ext uri="{BB962C8B-B14F-4D97-AF65-F5344CB8AC3E}">
        <p14:creationId xmlns:p14="http://schemas.microsoft.com/office/powerpoint/2010/main" val="794726986"/>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descr="33_16MolluscaBodyPlan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41438"/>
            <a:ext cx="8281988"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739" name="Rectangle 5"/>
          <p:cNvSpPr>
            <a:spLocks noGrp="1" noChangeArrowheads="1"/>
          </p:cNvSpPr>
          <p:nvPr>
            <p:ph type="title"/>
          </p:nvPr>
        </p:nvSpPr>
        <p:spPr/>
        <p:txBody>
          <a:bodyPr/>
          <a:lstStyle/>
          <a:p>
            <a:pPr eaLnBrk="1" hangingPunct="1"/>
            <a:r>
              <a:rPr lang="fa-IR" sz="2800" smtClean="0"/>
              <a:t>شاخه نرم تنان – ساختمان بدن </a:t>
            </a:r>
            <a:endParaRPr lang="en-US" sz="2800" smtClean="0"/>
          </a:p>
        </p:txBody>
      </p:sp>
      <p:sp>
        <p:nvSpPr>
          <p:cNvPr id="372740" name="Text Box 7"/>
          <p:cNvSpPr txBox="1">
            <a:spLocks noChangeArrowheads="1"/>
          </p:cNvSpPr>
          <p:nvPr/>
        </p:nvSpPr>
        <p:spPr bwMode="auto">
          <a:xfrm>
            <a:off x="1403350" y="5978525"/>
            <a:ext cx="5761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fontAlgn="base" hangingPunct="1">
              <a:spcBef>
                <a:spcPct val="50000"/>
              </a:spcBef>
              <a:spcAft>
                <a:spcPct val="0"/>
              </a:spcAft>
            </a:pPr>
            <a:r>
              <a:rPr lang="fa-IR" sz="2800">
                <a:solidFill>
                  <a:srgbClr val="990000"/>
                </a:solidFill>
                <a:latin typeface="Algerian" pitchFamily="82" charset="0"/>
                <a:cs typeface="Titr" pitchFamily="2" charset="-78"/>
              </a:rPr>
              <a:t>ساختمان بدن در نرم تنان </a:t>
            </a:r>
            <a:endParaRPr lang="en-US" sz="2800">
              <a:solidFill>
                <a:srgbClr val="990000"/>
              </a:solidFill>
              <a:latin typeface="Algerian" pitchFamily="82" charset="0"/>
              <a:cs typeface="Titr" pitchFamily="2" charset="-78"/>
            </a:endParaRPr>
          </a:p>
        </p:txBody>
      </p:sp>
    </p:spTree>
    <p:extLst>
      <p:ext uri="{BB962C8B-B14F-4D97-AF65-F5344CB8AC3E}">
        <p14:creationId xmlns:p14="http://schemas.microsoft.com/office/powerpoint/2010/main" val="3626420263"/>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آبشش  و دیواره بدن و لایه های صدف</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91725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89405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990600"/>
            <a:ext cx="8532813" cy="4525963"/>
          </a:xfrm>
        </p:spPr>
        <p:txBody>
          <a:bodyPr/>
          <a:lstStyle/>
          <a:p>
            <a:pPr lvl="0" eaLnBrk="1" hangingPunct="1">
              <a:lnSpc>
                <a:spcPct val="90000"/>
              </a:lnSpc>
            </a:pPr>
            <a:r>
              <a:rPr lang="fa-IR" sz="2400" dirty="0">
                <a:solidFill>
                  <a:srgbClr val="333399"/>
                </a:solidFill>
              </a:rPr>
              <a:t>جبه‌ يا پوشش</a:t>
            </a:r>
            <a:r>
              <a:rPr lang="en-US" sz="2400" dirty="0">
                <a:solidFill>
                  <a:srgbClr val="333399"/>
                </a:solidFill>
              </a:rPr>
              <a:t>‌</a:t>
            </a:r>
            <a:r>
              <a:rPr lang="fa-IR" sz="2400" dirty="0">
                <a:solidFill>
                  <a:srgbClr val="333399"/>
                </a:solidFill>
              </a:rPr>
              <a:t> ضخيم‌ بوده‌ و چين‌هاي‌ ماهيچه‌اي‌بدن‌ بطور پشتي‌ و جانبي‌ توده‌ احشايي‌ را مي‌پوشاند. جبه‌ ممكن‌ است‌ شامل‌يك‌ لوب‌ تنها يا دولوبي‌ باشد. فضاي‌ محصور ميان‌ توده‌ احشايي‌ و جانور، حفره‌ جبه‌ يا حفره‌پوششي‌ ناميده‌ مي‌شود كه‌ درون‌ آن‌ آبشش‌ها و منفذ گوارشي‌ و سيستم‌هاي‌توليد مثلي‌ و دفعي‌ (نفريدي) قرار گرفته‌ است‌. سطح‌ بيروني‌ جبه،‌ صدف‌ سخت‌ آهكي‌ ترشح‌ مي‌كند كه‌ پوشش‌محافظي‌ را براي‌ بدن‌ شكل‌ مي‌دهد.اين‌ صدف‌ ممكن‌ است‌ يك‌ كفه‌ يا دوكفه‌،مارپيچي‌ يا مخروطي‌، داخلي‌ يا تحليل‌ رفته‌ باشد يا حتي‌ در بعضي‌ گونه‌ها اصلاً وجود نداشته‌ باشد. </a:t>
            </a:r>
            <a:endParaRPr lang="fa-IR" sz="2400" dirty="0" smtClean="0">
              <a:solidFill>
                <a:srgbClr val="333399"/>
              </a:solidFill>
            </a:endParaRPr>
          </a:p>
          <a:p>
            <a:pPr lvl="0" eaLnBrk="1" hangingPunct="1">
              <a:lnSpc>
                <a:spcPct val="90000"/>
              </a:lnSpc>
            </a:pPr>
            <a:r>
              <a:rPr lang="fa-IR" sz="2400" dirty="0" smtClean="0">
                <a:solidFill>
                  <a:srgbClr val="333399"/>
                </a:solidFill>
              </a:rPr>
              <a:t>تکامل از دریا منشا گرفته و برخی از شکم پایان و دو کفه ای ها ساکن اب شیرین و برخی شکم پایان وارد خشکی شده اند.</a:t>
            </a:r>
          </a:p>
          <a:p>
            <a:pPr lvl="0" eaLnBrk="1" hangingPunct="1">
              <a:lnSpc>
                <a:spcPct val="90000"/>
              </a:lnSpc>
            </a:pPr>
            <a:r>
              <a:rPr lang="fa-IR" sz="2400" dirty="0">
                <a:solidFill>
                  <a:srgbClr val="333399"/>
                </a:solidFill>
              </a:rPr>
              <a:t>بدن‌ سه‌ لايه‌اي</a:t>
            </a:r>
            <a:r>
              <a:rPr lang="en-US" sz="2400" dirty="0">
                <a:solidFill>
                  <a:srgbClr val="333399"/>
                </a:solidFill>
              </a:rPr>
              <a:t>‌</a:t>
            </a:r>
            <a:r>
              <a:rPr lang="fa-IR" sz="2400" dirty="0">
                <a:solidFill>
                  <a:srgbClr val="333399"/>
                </a:solidFill>
              </a:rPr>
              <a:t> است‌. حفره‌ بدن‌ را هموسل‌ (حفره‌خوني‌) تشكيل‌ مي‌دهد. سلوم‌(حفره‌ عمومي‌) حقيقي‌ كاهش‌ يافته‌ و منحصربه‌ حفره‌هاي‌ پريكاردي،‌ دفعي‌ نفريدي‌ و توليد مثلي شده‌ است‌. لوله‌ گوارش‌ ساده‌ و مستقيم‌، اغلب‌ </a:t>
            </a:r>
            <a:r>
              <a:rPr lang="en-US" sz="2400" dirty="0">
                <a:solidFill>
                  <a:srgbClr val="333399"/>
                </a:solidFill>
              </a:rPr>
              <a:t>U </a:t>
            </a:r>
            <a:r>
              <a:rPr lang="fa-IR" sz="2400" dirty="0">
                <a:solidFill>
                  <a:srgbClr val="333399"/>
                </a:solidFill>
              </a:rPr>
              <a:t>  شكل‌ يا مارپيچي‌ است‌. حفره‌ دهاني‌ دارای اندامی سوهاني‌ شكل‌ ويژه‌ بوده‌ كه‌ حامل‌ رديف‌هاي‌ عرضي‌ ازدندان‌هاي‌ كيتيني‌ كوچك‌ است‌(زبان سنباده‌ای)،اين اندام در دو كفه‌اي‌ها ديده‌ نمي‌شود. مقعد در انتهاي‌ ديگر دستگاه گوارش، به‌ حفره‌ جبه‌ باز مي‌شود. همچنين در دستگاه گوارش اغلب يك‌ غده‌ بزرگ‌ گوارشي‌ و كبد(هپاتوپانكراس‌ )و غدد بزاقي‌ نيز‌ ديده‌ مي‌شوند.</a:t>
            </a:r>
          </a:p>
          <a:p>
            <a:endParaRPr lang="en-US" dirty="0"/>
          </a:p>
        </p:txBody>
      </p:sp>
    </p:spTree>
    <p:extLst>
      <p:ext uri="{BB962C8B-B14F-4D97-AF65-F5344CB8AC3E}">
        <p14:creationId xmlns:p14="http://schemas.microsoft.com/office/powerpoint/2010/main" val="174893832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900862" cy="482600"/>
          </a:xfrm>
        </p:spPr>
        <p:txBody>
          <a:bodyPr/>
          <a:lstStyle/>
          <a:p>
            <a:r>
              <a:rPr lang="fa-IR" dirty="0"/>
              <a:t>تولید </a:t>
            </a:r>
            <a:r>
              <a:rPr lang="fa-IR" dirty="0" smtClean="0"/>
              <a:t>مثل</a:t>
            </a:r>
            <a:endParaRPr lang="en-US" dirty="0"/>
          </a:p>
        </p:txBody>
      </p:sp>
      <p:sp>
        <p:nvSpPr>
          <p:cNvPr id="3" name="Content Placeholder 2"/>
          <p:cNvSpPr>
            <a:spLocks noGrp="1"/>
          </p:cNvSpPr>
          <p:nvPr>
            <p:ph idx="1"/>
          </p:nvPr>
        </p:nvSpPr>
        <p:spPr>
          <a:xfrm>
            <a:off x="77787" y="1447800"/>
            <a:ext cx="8532813" cy="4953000"/>
          </a:xfrm>
        </p:spPr>
        <p:txBody>
          <a:bodyPr/>
          <a:lstStyle/>
          <a:p>
            <a:r>
              <a:rPr lang="fa-IR" dirty="0" smtClean="0"/>
              <a:t>تولید </a:t>
            </a:r>
            <a:r>
              <a:rPr lang="fa-IR" dirty="0"/>
              <a:t>مثل فقط از نوع جنسی است. اغلب نرمتنان جداجنس هستند، البته برخی هرمافرودیت هستند. لارو مژه داری بنام تروکوفور از تخم خارج </a:t>
            </a:r>
            <a:r>
              <a:rPr lang="fa-IR" dirty="0" smtClean="0"/>
              <a:t>می شود</a:t>
            </a:r>
            <a:r>
              <a:rPr lang="fa-IR" dirty="0"/>
              <a:t>. دگردیسی مستقیم از تروکوفور به جانور نابالغ در کیتون ها دیده </a:t>
            </a:r>
            <a:r>
              <a:rPr lang="fa-IR" dirty="0" smtClean="0"/>
              <a:t>می شود</a:t>
            </a:r>
            <a:r>
              <a:rPr lang="fa-IR" dirty="0"/>
              <a:t>. در بسیاری از </a:t>
            </a:r>
            <a:r>
              <a:rPr lang="fa-IR" dirty="0" smtClean="0"/>
              <a:t>شکم </a:t>
            </a:r>
            <a:r>
              <a:rPr lang="fa-IR" dirty="0"/>
              <a:t>پایان و </a:t>
            </a:r>
            <a:r>
              <a:rPr lang="fa-IR" dirty="0" smtClean="0"/>
              <a:t>دوکفه ایها </a:t>
            </a:r>
            <a:r>
              <a:rPr lang="fa-IR" dirty="0"/>
              <a:t>دارای یک مرحله لاروی دیگر بنام ولیگر هستند که دارای صدف اولیه و پا هستند. سرپایان، برخی دوکفه ایهای </a:t>
            </a:r>
            <a:r>
              <a:rPr lang="fa-IR" dirty="0" smtClean="0"/>
              <a:t>آب </a:t>
            </a:r>
            <a:r>
              <a:rPr lang="fa-IR" dirty="0"/>
              <a:t>شیرین و حلزون های دریایی و آب شیرین فاقد مرحله لاروی با شنای آزاد هستند و افراد نابالغ مستقیما از تخم ایجاد </a:t>
            </a:r>
            <a:r>
              <a:rPr lang="fa-IR" dirty="0" smtClean="0"/>
              <a:t>می شوند</a:t>
            </a:r>
            <a:r>
              <a:rPr lang="fa-IR" dirty="0"/>
              <a:t>. </a:t>
            </a:r>
          </a:p>
          <a:p>
            <a:endParaRPr lang="en-US" dirty="0"/>
          </a:p>
        </p:txBody>
      </p:sp>
    </p:spTree>
    <p:extLst>
      <p:ext uri="{BB962C8B-B14F-4D97-AF65-F5344CB8AC3E}">
        <p14:creationId xmlns:p14="http://schemas.microsoft.com/office/powerpoint/2010/main" val="2249787774"/>
      </p:ext>
    </p:extLst>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Biology of Zoology 0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Austin</Template>
  <TotalTime>466</TotalTime>
  <Words>974</Words>
  <Application>Microsoft Office PowerPoint</Application>
  <PresentationFormat>On-screen Show (4:3)</PresentationFormat>
  <Paragraphs>85</Paragraphs>
  <Slides>25</Slides>
  <Notes>8</Notes>
  <HiddenSlides>0</HiddenSlides>
  <MMClips>0</MMClips>
  <ScaleCrop>false</ScaleCrop>
  <HeadingPairs>
    <vt:vector size="6" baseType="variant">
      <vt:variant>
        <vt:lpstr>Fonts Used</vt:lpstr>
      </vt:variant>
      <vt:variant>
        <vt:i4>11</vt:i4>
      </vt:variant>
      <vt:variant>
        <vt:lpstr>Theme</vt:lpstr>
      </vt:variant>
      <vt:variant>
        <vt:i4>19</vt:i4>
      </vt:variant>
      <vt:variant>
        <vt:lpstr>Slide Titles</vt:lpstr>
      </vt:variant>
      <vt:variant>
        <vt:i4>25</vt:i4>
      </vt:variant>
    </vt:vector>
  </HeadingPairs>
  <TitlesOfParts>
    <vt:vector size="55" baseType="lpstr">
      <vt:lpstr>Algerian</vt:lpstr>
      <vt:lpstr>Arial</vt:lpstr>
      <vt:lpstr>B Lotus</vt:lpstr>
      <vt:lpstr>Calibri</vt:lpstr>
      <vt:lpstr>Century Gothic</vt:lpstr>
      <vt:lpstr>Tahoma</vt:lpstr>
      <vt:lpstr>Times New Roman</vt:lpstr>
      <vt:lpstr>Titr</vt:lpstr>
      <vt:lpstr>Wingdings</vt:lpstr>
      <vt:lpstr>Wingdings 2</vt:lpstr>
      <vt:lpstr>ヒラギノ角ゴ Pro W3</vt:lpstr>
      <vt:lpstr>Austin</vt:lpstr>
      <vt:lpstr>Biology of Zoology 02</vt:lpstr>
      <vt:lpstr>1_Biology of Zoology 02</vt:lpstr>
      <vt:lpstr>3_Biology of Zoology 02</vt:lpstr>
      <vt:lpstr>Office Theme</vt:lpstr>
      <vt:lpstr>6_Biology of Zoology 02</vt:lpstr>
      <vt:lpstr>7_Biology of Zoology 02</vt:lpstr>
      <vt:lpstr>2_Office Theme</vt:lpstr>
      <vt:lpstr>8_Biology of Zoology 02</vt:lpstr>
      <vt:lpstr>Layers</vt:lpstr>
      <vt:lpstr>11_Biology of Zoology 02</vt:lpstr>
      <vt:lpstr>13_Biology of Zoology 02</vt:lpstr>
      <vt:lpstr>6_Office Theme</vt:lpstr>
      <vt:lpstr>15_Biology of Zoology 02</vt:lpstr>
      <vt:lpstr>16_Biology of Zoology 02</vt:lpstr>
      <vt:lpstr>7_Office Theme</vt:lpstr>
      <vt:lpstr>8_Office Theme</vt:lpstr>
      <vt:lpstr>9_Office Theme</vt:lpstr>
      <vt:lpstr>17_Biology of Zoology 02</vt:lpstr>
      <vt:lpstr>شاخه نرمتنان</vt:lpstr>
      <vt:lpstr>Evolutionary Tree of Animal Phyla</vt:lpstr>
      <vt:lpstr>مشخصات نرمتنان</vt:lpstr>
      <vt:lpstr>PowerPoint Presentation</vt:lpstr>
      <vt:lpstr>شاخه نرم تنان </vt:lpstr>
      <vt:lpstr>شاخه نرم تنان – ساختمان بدن </vt:lpstr>
      <vt:lpstr>آبشش  و دیواره بدن و لایه های صدف</vt:lpstr>
      <vt:lpstr>PowerPoint Presentation</vt:lpstr>
      <vt:lpstr>تولید مثل</vt:lpstr>
      <vt:lpstr>PowerPoint Presentation</vt:lpstr>
      <vt:lpstr>رده پلی پلاکوفورا يا کيتون ها</vt:lpstr>
      <vt:lpstr>PowerPoint Presentation</vt:lpstr>
      <vt:lpstr>Class Scaphopoda</vt:lpstr>
      <vt:lpstr>رده شکم پايان</vt:lpstr>
      <vt:lpstr>PowerPoint Presentation</vt:lpstr>
      <vt:lpstr>Torsion</vt:lpstr>
      <vt:lpstr>ردة  دو کفه ای ها (تبر پايان )</vt:lpstr>
      <vt:lpstr>PowerPoint Presentation</vt:lpstr>
      <vt:lpstr>کرم کشتی shipworm (Teredo)</vt:lpstr>
      <vt:lpstr>PowerPoint Presentation</vt:lpstr>
      <vt:lpstr>رده سر پايان </vt:lpstr>
      <vt:lpstr>Class Cephalopoda - Reproduction</vt:lpstr>
      <vt:lpstr>نوتیلوس Class Cephalopoda - Shells</vt:lpstr>
      <vt:lpstr> از اسکوئیدهاLoligo</vt:lpstr>
      <vt:lpstr>رده سر پايان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شاخه نرمتنان</dc:title>
  <dc:creator>loghman</dc:creator>
  <cp:lastModifiedBy>Windows User</cp:lastModifiedBy>
  <cp:revision>78</cp:revision>
  <dcterms:created xsi:type="dcterms:W3CDTF">2013-03-10T17:54:21Z</dcterms:created>
  <dcterms:modified xsi:type="dcterms:W3CDTF">2018-11-24T06:20:21Z</dcterms:modified>
</cp:coreProperties>
</file>