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2" r:id="rId1"/>
  </p:sldMasterIdLst>
  <p:notesMasterIdLst>
    <p:notesMasterId r:id="rId42"/>
  </p:notesMasterIdLst>
  <p:handoutMasterIdLst>
    <p:handoutMasterId r:id="rId43"/>
  </p:handoutMasterIdLst>
  <p:sldIdLst>
    <p:sldId id="313" r:id="rId2"/>
    <p:sldId id="258" r:id="rId3"/>
    <p:sldId id="262" r:id="rId4"/>
    <p:sldId id="259" r:id="rId5"/>
    <p:sldId id="279" r:id="rId6"/>
    <p:sldId id="304" r:id="rId7"/>
    <p:sldId id="260" r:id="rId8"/>
    <p:sldId id="263" r:id="rId9"/>
    <p:sldId id="312" r:id="rId10"/>
    <p:sldId id="264" r:id="rId11"/>
    <p:sldId id="265" r:id="rId12"/>
    <p:sldId id="266" r:id="rId13"/>
    <p:sldId id="309" r:id="rId14"/>
    <p:sldId id="267" r:id="rId15"/>
    <p:sldId id="268" r:id="rId16"/>
    <p:sldId id="271" r:id="rId17"/>
    <p:sldId id="277" r:id="rId18"/>
    <p:sldId id="311" r:id="rId19"/>
    <p:sldId id="274" r:id="rId20"/>
    <p:sldId id="273" r:id="rId21"/>
    <p:sldId id="275" r:id="rId22"/>
    <p:sldId id="310" r:id="rId23"/>
    <p:sldId id="306" r:id="rId24"/>
    <p:sldId id="284" r:id="rId25"/>
    <p:sldId id="295" r:id="rId26"/>
    <p:sldId id="286" r:id="rId27"/>
    <p:sldId id="300" r:id="rId28"/>
    <p:sldId id="287" r:id="rId29"/>
    <p:sldId id="289" r:id="rId30"/>
    <p:sldId id="290" r:id="rId31"/>
    <p:sldId id="301" r:id="rId32"/>
    <p:sldId id="292" r:id="rId33"/>
    <p:sldId id="293" r:id="rId34"/>
    <p:sldId id="294" r:id="rId35"/>
    <p:sldId id="296" r:id="rId36"/>
    <p:sldId id="298" r:id="rId37"/>
    <p:sldId id="299" r:id="rId38"/>
    <p:sldId id="297" r:id="rId39"/>
    <p:sldId id="302" r:id="rId40"/>
    <p:sldId id="281" r:id="rId41"/>
  </p:sldIdLst>
  <p:sldSz cx="9144000" cy="6858000" type="screen4x3"/>
  <p:notesSz cx="6858000" cy="9144000"/>
  <p:embeddedFontLst>
    <p:embeddedFont>
      <p:font typeface="B Jadid" panose="00000700000000000000" pitchFamily="2" charset="-78"/>
      <p:bold r:id="rId44"/>
    </p:embeddedFont>
    <p:embeddedFont>
      <p:font typeface="B Koodak" panose="00000700000000000000" pitchFamily="2" charset="-78"/>
      <p:bold r:id="rId45"/>
    </p:embeddedFont>
    <p:embeddedFont>
      <p:font typeface="Calibri Light" panose="020F0302020204030204" pitchFamily="34" charset="0"/>
      <p:regular r:id="rId46"/>
      <p:italic r:id="rId47"/>
    </p:embeddedFont>
    <p:embeddedFont>
      <p:font typeface="Calibri" panose="020F0502020204030204" pitchFamily="34" charset="0"/>
      <p:regular r:id="rId48"/>
      <p:bold r:id="rId49"/>
      <p:italic r:id="rId50"/>
      <p:boldItalic r:id="rId51"/>
    </p:embeddedFont>
    <p:embeddedFont>
      <p:font typeface="B Nazanin" panose="00000400000000000000" pitchFamily="2" charset="-78"/>
      <p:regular r:id="rId52"/>
      <p:bold r:id="rId53"/>
    </p:embeddedFont>
    <p:embeddedFont>
      <p:font typeface="B Zar" panose="00000400000000000000" pitchFamily="2" charset="-78"/>
      <p:regular r:id="rId54"/>
      <p:bold r:id="rId55"/>
    </p:embeddedFont>
    <p:embeddedFont>
      <p:font typeface="B Elham" panose="00000400000000000000" pitchFamily="2" charset="-78"/>
      <p:regular r:id="rId56"/>
    </p:embeddedFont>
    <p:embeddedFont>
      <p:font typeface="B Titr" panose="00000700000000000000" pitchFamily="2" charset="-78"/>
      <p:bold r:id="rId57"/>
    </p:embeddedFont>
    <p:embeddedFont>
      <p:font typeface="B Nazanin Outline" panose="00000400000000000000" pitchFamily="2" charset="-78"/>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000FF"/>
    <a:srgbClr val="FF3300"/>
    <a:srgbClr val="FA491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94660"/>
  </p:normalViewPr>
  <p:slideViewPr>
    <p:cSldViewPr snapToGrid="0">
      <p:cViewPr>
        <p:scale>
          <a:sx n="80" d="100"/>
          <a:sy n="80" d="100"/>
        </p:scale>
        <p:origin x="840" y="126"/>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2710" y="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C49A7-5728-4B1D-9265-BEE9268D3C9E}" type="datetimeFigureOut">
              <a:rPr lang="en-US" smtClean="0"/>
              <a:t>4/2/2022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03E5-4A93-44AB-BBD1-D9DEF45B0FF4}" type="slidenum">
              <a:rPr lang="en-US" smtClean="0"/>
              <a:t>‹#›</a:t>
            </a:fld>
            <a:endParaRPr lang="en-US"/>
          </a:p>
        </p:txBody>
      </p:sp>
    </p:spTree>
    <p:extLst>
      <p:ext uri="{BB962C8B-B14F-4D97-AF65-F5344CB8AC3E}">
        <p14:creationId xmlns:p14="http://schemas.microsoft.com/office/powerpoint/2010/main" val="28985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F15B8-9F90-4DF8-A4FD-D5C9A6545D35}" type="datetimeFigureOut">
              <a:rPr lang="en-US" smtClean="0"/>
              <a:pPr/>
              <a:t>4/2/2022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CA271-2C84-4BE8-B4C0-45B33F1FC9AE}" type="slidenum">
              <a:rPr lang="en-US" smtClean="0"/>
              <a:pPr/>
              <a:t>‹#›</a:t>
            </a:fld>
            <a:endParaRPr lang="en-US" dirty="0"/>
          </a:p>
        </p:txBody>
      </p:sp>
    </p:spTree>
    <p:extLst>
      <p:ext uri="{BB962C8B-B14F-4D97-AF65-F5344CB8AC3E}">
        <p14:creationId xmlns:p14="http://schemas.microsoft.com/office/powerpoint/2010/main" val="785914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0020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A9D10-343D-48F5-A90C-021F5C5FFB84}" type="datetime1">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24486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63F74-189F-49F7-AA95-6ADF80F033CF}" type="datetime1">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9741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43788-EDB6-4922-A2AF-76312771CE2B}" type="datetime1">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83982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0C8D-C185-48C6-9E35-EE297D78B684}" type="datetime1">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2000" b="1">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43427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4D119-EEFE-4C7E-B0D2-126F5E0A5BA0}" type="datetime1">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74745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1486E-685B-430C-9E46-2AB740D093A7}" type="datetime1">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06276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19BD-937E-462D-9B55-9728C4821531}" type="datetime1">
              <a:rPr lang="en-US" smtClean="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761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3F15-27F4-4C18-B50E-4AE26E3D0B2F}" type="datetime1">
              <a:rPr lang="en-US" smtClean="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1575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8DC11-EB49-446E-AC19-F580DCE90A82}" type="datetime1">
              <a:rPr lang="en-US" smtClean="0"/>
              <a:t>4/2/2022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31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8ED25-B28F-41E8-918E-903EA51C1796}" type="datetime1">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21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0929F-75A1-4625-9F4D-E46413C183F5}" type="datetime1">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62779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8FC3C2-1EA6-412E-86D5-E2525C6A00EA}" type="datetime1">
              <a:rPr lang="en-US" smtClean="0"/>
              <a:t>4/2/2022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016339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3674" y="4889501"/>
            <a:ext cx="7886700" cy="1460500"/>
          </a:xfrm>
        </p:spPr>
        <p:txBody>
          <a:bodyPr>
            <a:normAutofit fontScale="90000"/>
          </a:bodyPr>
          <a:lstStyle/>
          <a:p>
            <a:pPr algn="ctr">
              <a:defRPr/>
            </a:pPr>
            <a:r>
              <a:rPr lang="fa-IR" sz="2000" dirty="0">
                <a:effectLst>
                  <a:outerShdw blurRad="38100" dist="38100" dir="2700000" algn="tl">
                    <a:srgbClr val="C0C0C0"/>
                  </a:outerShdw>
                </a:effectLst>
                <a:cs typeface="B Koodak" panose="00000700000000000000" pitchFamily="2" charset="-78"/>
              </a:rPr>
              <a:t>دانشکده کشاورزی </a:t>
            </a:r>
            <a:br>
              <a:rPr lang="fa-IR" sz="2000" dirty="0">
                <a:effectLst>
                  <a:outerShdw blurRad="38100" dist="38100" dir="2700000" algn="tl">
                    <a:srgbClr val="C0C0C0"/>
                  </a:outerShdw>
                </a:effectLst>
                <a:cs typeface="B Koodak" panose="00000700000000000000" pitchFamily="2" charset="-78"/>
              </a:rPr>
            </a:br>
            <a:r>
              <a:rPr lang="fa-IR" sz="2000" dirty="0" smtClean="0">
                <a:effectLst>
                  <a:outerShdw blurRad="38100" dist="38100" dir="2700000" algn="tl">
                    <a:srgbClr val="C0C0C0"/>
                  </a:outerShdw>
                </a:effectLst>
                <a:cs typeface="B Koodak" panose="00000700000000000000" pitchFamily="2" charset="-78"/>
              </a:rPr>
              <a:t>گروه مهندسی بیوسیستم</a:t>
            </a:r>
            <a:r>
              <a:rPr lang="en-US" sz="2800" b="1" dirty="0" smtClean="0">
                <a:effectLst>
                  <a:outerShdw blurRad="38100" dist="38100" dir="2700000" algn="tl">
                    <a:srgbClr val="C0C0C0"/>
                  </a:outerShdw>
                </a:effectLst>
                <a:cs typeface="B Nazanin Outline" pitchFamily="2" charset="-78"/>
              </a:rPr>
              <a:t/>
            </a:r>
            <a:br>
              <a:rPr lang="en-US" sz="2800" b="1" dirty="0" smtClean="0">
                <a:effectLst>
                  <a:outerShdw blurRad="38100" dist="38100" dir="2700000" algn="tl">
                    <a:srgbClr val="C0C0C0"/>
                  </a:outerShdw>
                </a:effectLst>
                <a:cs typeface="B Nazanin Outline" pitchFamily="2" charset="-78"/>
              </a:rPr>
            </a:br>
            <a:r>
              <a:rPr lang="fa-IR" sz="2800" b="1" dirty="0">
                <a:solidFill>
                  <a:srgbClr val="3333FF"/>
                </a:solidFill>
                <a:effectLst>
                  <a:outerShdw blurRad="38100" dist="38100" dir="2700000" algn="tl">
                    <a:srgbClr val="C0C0C0"/>
                  </a:outerShdw>
                </a:effectLst>
                <a:cs typeface="B Nazanin Outline" pitchFamily="2" charset="-78"/>
              </a:rPr>
              <a:t/>
            </a:r>
            <a:br>
              <a:rPr lang="fa-IR" sz="2800" b="1" dirty="0">
                <a:solidFill>
                  <a:srgbClr val="3333FF"/>
                </a:solidFill>
                <a:effectLst>
                  <a:outerShdw blurRad="38100" dist="38100" dir="2700000" algn="tl">
                    <a:srgbClr val="C0C0C0"/>
                  </a:outerShdw>
                </a:effectLst>
                <a:cs typeface="B Nazanin Outline" pitchFamily="2" charset="-78"/>
              </a:rPr>
            </a:br>
            <a:r>
              <a:rPr lang="en-US" sz="2800" b="1" dirty="0" smtClean="0">
                <a:solidFill>
                  <a:srgbClr val="3333FF"/>
                </a:solidFill>
                <a:effectLst>
                  <a:outerShdw blurRad="38100" dist="38100" dir="2700000" algn="tl">
                    <a:srgbClr val="C0C0C0"/>
                  </a:outerShdw>
                </a:effectLst>
                <a:cs typeface="B Nazanin Outline" pitchFamily="2" charset="-78"/>
              </a:rPr>
              <a:t/>
            </a:r>
            <a:br>
              <a:rPr lang="en-US" sz="2800" b="1" dirty="0" smtClean="0">
                <a:solidFill>
                  <a:srgbClr val="3333FF"/>
                </a:solidFill>
                <a:effectLst>
                  <a:outerShdw blurRad="38100" dist="38100" dir="2700000" algn="tl">
                    <a:srgbClr val="C0C0C0"/>
                  </a:outerShdw>
                </a:effectLst>
                <a:cs typeface="B Nazanin Outline" pitchFamily="2" charset="-78"/>
              </a:rPr>
            </a:br>
            <a:r>
              <a:rPr lang="en-US" sz="2800" b="1" dirty="0">
                <a:solidFill>
                  <a:srgbClr val="3333FF"/>
                </a:solidFill>
                <a:effectLst>
                  <a:outerShdw blurRad="38100" dist="38100" dir="2700000" algn="tl">
                    <a:srgbClr val="C0C0C0"/>
                  </a:outerShdw>
                </a:effectLst>
                <a:cs typeface="B Nazanin Outline" pitchFamily="2" charset="-78"/>
              </a:rPr>
              <a:t/>
            </a:r>
            <a:br>
              <a:rPr lang="en-US" sz="2800" b="1" dirty="0">
                <a:solidFill>
                  <a:srgbClr val="3333FF"/>
                </a:solidFill>
                <a:effectLst>
                  <a:outerShdw blurRad="38100" dist="38100" dir="2700000" algn="tl">
                    <a:srgbClr val="C0C0C0"/>
                  </a:outerShdw>
                </a:effectLst>
                <a:cs typeface="B Nazanin Outline"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5600" b="1" dirty="0">
                <a:solidFill>
                  <a:srgbClr val="FF0000"/>
                </a:solidFill>
                <a:cs typeface="B Koodak" panose="00000700000000000000" pitchFamily="2" charset="-78"/>
              </a:rPr>
              <a:t>ماشین ها و تجهیزات بسته‌بندی مواد </a:t>
            </a:r>
            <a:r>
              <a:rPr lang="fa-IR" sz="5600" b="1" dirty="0" smtClean="0">
                <a:solidFill>
                  <a:srgbClr val="FF0000"/>
                </a:solidFill>
                <a:cs typeface="B Koodak" panose="00000700000000000000" pitchFamily="2" charset="-78"/>
              </a:rPr>
              <a:t>غذایی</a:t>
            </a: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3600" b="1" dirty="0" smtClean="0">
                <a:solidFill>
                  <a:srgbClr val="FF0000"/>
                </a:solidFill>
                <a:cs typeface="B Koodak" panose="00000700000000000000" pitchFamily="2" charset="-78"/>
              </a:rPr>
              <a:t>Equipment and Facilities of Food Packaging</a:t>
            </a:r>
            <a:r>
              <a:rPr lang="fa-IR" sz="3100" dirty="0" smtClean="0">
                <a:cs typeface="B Koodak" panose="00000700000000000000" pitchFamily="2" charset="-78"/>
              </a:rPr>
              <a:t/>
            </a:r>
            <a:br>
              <a:rPr lang="fa-IR" sz="3100" dirty="0" smtClean="0">
                <a:cs typeface="B Koodak" panose="00000700000000000000" pitchFamily="2" charset="-78"/>
              </a:rPr>
            </a:br>
            <a:r>
              <a:rPr lang="fa-IR" sz="3100" dirty="0">
                <a:cs typeface="B Elham" panose="00000400000000000000" pitchFamily="2" charset="-78"/>
              </a:rPr>
              <a:t/>
            </a:r>
            <a:br>
              <a:rPr lang="fa-IR" sz="3100" dirty="0">
                <a:cs typeface="B Elham" panose="00000400000000000000" pitchFamily="2" charset="-78"/>
              </a:rPr>
            </a:br>
            <a:r>
              <a:rPr lang="fa-IR" sz="2800" b="1" dirty="0">
                <a:cs typeface="B Jadid" panose="00000700000000000000" pitchFamily="2" charset="-78"/>
              </a:rPr>
              <a:t/>
            </a:r>
            <a:br>
              <a:rPr lang="fa-IR" sz="2800" b="1" dirty="0">
                <a:cs typeface="B Jadid" panose="00000700000000000000" pitchFamily="2" charset="-78"/>
              </a:rPr>
            </a:br>
            <a:r>
              <a:rPr lang="fa-IR" sz="2700" b="1" dirty="0" smtClean="0">
                <a:cs typeface="B Zar" panose="00000400000000000000" pitchFamily="2" charset="-78"/>
              </a:rPr>
              <a:t/>
            </a:r>
            <a:br>
              <a:rPr lang="fa-IR" sz="2700" b="1" dirty="0" smtClean="0">
                <a:cs typeface="B Zar" panose="00000400000000000000" pitchFamily="2" charset="-78"/>
              </a:rPr>
            </a:br>
            <a:r>
              <a:rPr lang="fa-IR" sz="2800" b="1" dirty="0">
                <a:cs typeface="B Zar" panose="00000400000000000000" pitchFamily="2" charset="-78"/>
              </a:rPr>
              <a:t> </a:t>
            </a:r>
            <a:r>
              <a:rPr lang="fa-IR" sz="2800" dirty="0">
                <a:cs typeface="B Zar" panose="00000400000000000000" pitchFamily="2" charset="-78"/>
              </a:rPr>
              <a:t/>
            </a:r>
            <a:br>
              <a:rPr lang="fa-IR" sz="2800" dirty="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endParaRPr lang="en-US" sz="2800" dirty="0">
              <a:cs typeface="B Zar"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463" y="225348"/>
            <a:ext cx="1265122" cy="1754263"/>
          </a:xfrm>
          <a:prstGeom prst="rect">
            <a:avLst/>
          </a:prstGeom>
        </p:spPr>
      </p:pic>
    </p:spTree>
    <p:extLst>
      <p:ext uri="{BB962C8B-B14F-4D97-AF65-F5344CB8AC3E}">
        <p14:creationId xmlns:p14="http://schemas.microsoft.com/office/powerpoint/2010/main" val="28275517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65208"/>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ترکیب ورق فولادی بسته‌بندی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48191" y="932463"/>
            <a:ext cx="8028368" cy="5189204"/>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تولید بسته‌بندی‌هاي فلزي عموماً از دو دسته مواد استفاده می‌شود. </a:t>
            </a:r>
          </a:p>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1) مواد اولیه‌اي که ساختار اصلی ظروف بسته‌بندی را تشکیل می‌دهد.</a:t>
            </a:r>
          </a:p>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2) موادي که نقش کمکی دارند و براي مقاوم نمودن بسـته در برابر خوردگی و ....... از آنها استفاده می‌شود.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فولاد (استیل) نام عمومی خانواده بزرگی از آلیاژهای آهن است که محتوای کربن کمی (0/2-2 درصد) دارند. در ساختار فولاد، کربن عامل پیوند دهنده است و اتم‌های آهن را به شکل شبکه‌ای محکم متصل نگه می‌دارد و میزان آن ویژگی‌های نهایی فولاد را تعیین می‌نماید. هر چه محتوای کربن فولاد بیشتر باشد، استحکام کششی آن بیشتر شده ولی در مقابل، شکنندگی آن نیز بیشتر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برای تولید فولاد از کانسنگ‌های آهن مذاب، ذغال سنگ و </a:t>
            </a:r>
            <a:r>
              <a:rPr lang="fa-IR" sz="2200" b="1" spc="-30" smtClean="0">
                <a:latin typeface="Times New Roman" panose="02020603050405020304" pitchFamily="18" charset="0"/>
                <a:cs typeface="B Nazanin" panose="00000400000000000000" pitchFamily="2" charset="-78"/>
              </a:rPr>
              <a:t>سنگ </a:t>
            </a:r>
            <a:r>
              <a:rPr lang="fa-IR" sz="2200" b="1" spc="-30" smtClean="0">
                <a:latin typeface="Times New Roman" panose="02020603050405020304" pitchFamily="18" charset="0"/>
                <a:cs typeface="B Nazanin" panose="00000400000000000000" pitchFamily="2" charset="-78"/>
              </a:rPr>
              <a:t>آهک </a:t>
            </a:r>
            <a:r>
              <a:rPr lang="fa-IR" sz="2200" b="1" spc="-30" dirty="0" smtClean="0">
                <a:latin typeface="Times New Roman" panose="02020603050405020304" pitchFamily="18" charset="0"/>
                <a:cs typeface="B Nazanin" panose="00000400000000000000" pitchFamily="2" charset="-78"/>
              </a:rPr>
              <a:t>در کوره استفاده می‌گردد تا ماده‌ای به نام شمش آهن به دست آید. این ماده سخت و شکننده است. بنابراین با انجام مراحل خالص‌سازی و اضافه کردن برخی عناصر تقویت می‌گردد. در نتیجه فولاد به طور معمول دارای عناصری مانند منگنز، نیکل، مولیبدن، کروم، مس، تنگستن، کبالت و سلیکون است که میزان آنها بر ویژگی‌های فولاد تاثیرگذار است. </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10</a:t>
            </a:fld>
            <a:endParaRPr lang="en-US" dirty="0">
              <a:cs typeface="B Nazanin" panose="00000400000000000000" pitchFamily="2" charset="-78"/>
            </a:endParaRPr>
          </a:p>
        </p:txBody>
      </p:sp>
    </p:spTree>
    <p:extLst>
      <p:ext uri="{BB962C8B-B14F-4D97-AF65-F5344CB8AC3E}">
        <p14:creationId xmlns:p14="http://schemas.microsoft.com/office/powerpoint/2010/main" val="3667642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55583"/>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انواع ورق فولادی بسته‌بندی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12881"/>
            <a:ext cx="8028368" cy="5189204"/>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ورق سیاه (</a:t>
            </a:r>
            <a:r>
              <a:rPr lang="en-US" sz="2200" b="1" spc="-30" dirty="0" smtClean="0">
                <a:latin typeface="Times New Roman" panose="02020603050405020304" pitchFamily="18" charset="0"/>
                <a:cs typeface="B Nazanin" panose="00000400000000000000" pitchFamily="2" charset="-78"/>
              </a:rPr>
              <a:t>Black plate</a:t>
            </a:r>
            <a:r>
              <a:rPr lang="fa-IR" sz="2200" b="1" spc="-30" dirty="0" smtClean="0">
                <a:latin typeface="Times New Roman" panose="02020603050405020304" pitchFamily="18" charset="0"/>
                <a:cs typeface="B Nazanin" panose="00000400000000000000" pitchFamily="2" charset="-78"/>
              </a:rPr>
              <a:t>): فولاد کم کربن است که دارای </a:t>
            </a:r>
            <a:r>
              <a:rPr lang="fa-IR" sz="2200" b="1" spc="-30" dirty="0">
                <a:latin typeface="Times New Roman" panose="02020603050405020304" pitchFamily="18" charset="0"/>
                <a:cs typeface="B Nazanin" panose="00000400000000000000" pitchFamily="2" charset="-78"/>
              </a:rPr>
              <a:t>یک لایۀ اکسید آهن سیاه رنگ </a:t>
            </a:r>
            <a:r>
              <a:rPr lang="fa-IR" sz="2200" b="1" spc="-30" dirty="0" smtClean="0">
                <a:latin typeface="Times New Roman" panose="02020603050405020304" pitchFamily="18" charset="0"/>
                <a:cs typeface="B Nazanin" panose="00000400000000000000" pitchFamily="2" charset="-78"/>
              </a:rPr>
              <a:t>روی سطح می‌باشد </a:t>
            </a:r>
            <a:r>
              <a:rPr lang="fa-IR" sz="2200" b="1" spc="-30" dirty="0">
                <a:latin typeface="Times New Roman" panose="02020603050405020304" pitchFamily="18" charset="0"/>
                <a:cs typeface="B Nazanin" panose="00000400000000000000" pitchFamily="2" charset="-78"/>
              </a:rPr>
              <a:t>که برای بسته‌بندی مواد غذایی </a:t>
            </a:r>
            <a:r>
              <a:rPr lang="fa-IR" sz="2200" b="1" spc="-30" dirty="0" smtClean="0">
                <a:latin typeface="Times New Roman" panose="02020603050405020304" pitchFamily="18" charset="0"/>
                <a:cs typeface="B Nazanin" panose="00000400000000000000" pitchFamily="2" charset="-78"/>
              </a:rPr>
              <a:t>غیرخورنده </a:t>
            </a:r>
            <a:r>
              <a:rPr lang="fa-IR" sz="2200" b="1" spc="-30" dirty="0">
                <a:latin typeface="Times New Roman" panose="02020603050405020304" pitchFamily="18" charset="0"/>
                <a:cs typeface="B Nazanin" panose="00000400000000000000" pitchFamily="2" charset="-78"/>
              </a:rPr>
              <a:t>به کار </a:t>
            </a:r>
            <a:r>
              <a:rPr lang="fa-IR" sz="2200" b="1" spc="-30" dirty="0" smtClean="0">
                <a:latin typeface="Times New Roman" panose="02020603050405020304" pitchFamily="18" charset="0"/>
                <a:cs typeface="B Nazanin" panose="00000400000000000000" pitchFamily="2" charset="-78"/>
              </a:rPr>
              <a:t>می‌رود.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استیل </a:t>
            </a:r>
            <a:r>
              <a:rPr lang="fa-IR" sz="2200" b="1" spc="-30" dirty="0">
                <a:latin typeface="Times New Roman" panose="02020603050405020304" pitchFamily="18" charset="0"/>
                <a:cs typeface="B Nazanin" panose="00000400000000000000" pitchFamily="2" charset="-78"/>
              </a:rPr>
              <a:t>قلع </a:t>
            </a:r>
            <a:r>
              <a:rPr lang="fa-IR" sz="2200" b="1" spc="-30" dirty="0" smtClean="0">
                <a:latin typeface="Times New Roman" panose="02020603050405020304" pitchFamily="18" charset="0"/>
                <a:cs typeface="B Nazanin" panose="00000400000000000000" pitchFamily="2" charset="-78"/>
              </a:rPr>
              <a:t>اندود (</a:t>
            </a:r>
            <a:r>
              <a:rPr lang="en-US" sz="2200" b="1" spc="-30" dirty="0">
                <a:latin typeface="Times New Roman" panose="02020603050405020304" pitchFamily="18" charset="0"/>
                <a:cs typeface="B Nazanin" panose="00000400000000000000" pitchFamily="2" charset="-78"/>
              </a:rPr>
              <a:t>Tinplate</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ورق فولادی نرم کم کربنی که دارای پوشش محافظتی از فلز قلع در دو طرف است.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استیل </a:t>
            </a:r>
            <a:r>
              <a:rPr lang="fa-IR" sz="2200" b="1" spc="-30" dirty="0">
                <a:latin typeface="Times New Roman" panose="02020603050405020304" pitchFamily="18" charset="0"/>
                <a:cs typeface="B Nazanin" panose="00000400000000000000" pitchFamily="2" charset="-78"/>
              </a:rPr>
              <a:t>عاری از </a:t>
            </a:r>
            <a:r>
              <a:rPr lang="fa-IR" sz="2200" b="1" spc="-30" dirty="0" smtClean="0">
                <a:latin typeface="Times New Roman" panose="02020603050405020304" pitchFamily="18" charset="0"/>
                <a:cs typeface="B Nazanin" panose="00000400000000000000" pitchFamily="2" charset="-78"/>
              </a:rPr>
              <a:t>قلع (</a:t>
            </a:r>
            <a:r>
              <a:rPr lang="en-US" sz="2200" b="1" spc="-30" dirty="0">
                <a:latin typeface="Times New Roman" panose="02020603050405020304" pitchFamily="18" charset="0"/>
                <a:cs typeface="B Nazanin" panose="00000400000000000000" pitchFamily="2" charset="-78"/>
              </a:rPr>
              <a:t>Tin free steel</a:t>
            </a:r>
            <a:r>
              <a:rPr lang="fa-IR" sz="2200" b="1" spc="-30" dirty="0" smtClean="0">
                <a:latin typeface="Times New Roman" panose="02020603050405020304" pitchFamily="18" charset="0"/>
                <a:cs typeface="B Nazanin" panose="00000400000000000000" pitchFamily="2" charset="-78"/>
              </a:rPr>
              <a:t>): عمدتاً با </a:t>
            </a:r>
            <a:r>
              <a:rPr lang="fa-IR" sz="2200" b="1" spc="-30" dirty="0">
                <a:latin typeface="Times New Roman" panose="02020603050405020304" pitchFamily="18" charset="0"/>
                <a:cs typeface="B Nazanin" panose="00000400000000000000" pitchFamily="2" charset="-78"/>
              </a:rPr>
              <a:t>روکش کروم یا اکسید کروم </a:t>
            </a:r>
            <a:r>
              <a:rPr lang="fa-IR" sz="2200" b="1" spc="-30" dirty="0" smtClean="0">
                <a:latin typeface="Times New Roman" panose="02020603050405020304" pitchFamily="18" charset="0"/>
                <a:cs typeface="B Nazanin" panose="00000400000000000000" pitchFamily="2" charset="-78"/>
              </a:rPr>
              <a:t>یا با </a:t>
            </a:r>
            <a:r>
              <a:rPr lang="fa-IR" sz="2200" b="1" spc="-30" dirty="0">
                <a:latin typeface="Times New Roman" panose="02020603050405020304" pitchFamily="18" charset="0"/>
                <a:cs typeface="B Nazanin" panose="00000400000000000000" pitchFamily="2" charset="-78"/>
              </a:rPr>
              <a:t>روکش فسفات-کرومات </a:t>
            </a:r>
            <a:r>
              <a:rPr lang="fa-IR" sz="2200" b="1" spc="-30" dirty="0" smtClean="0">
                <a:latin typeface="Times New Roman" panose="02020603050405020304" pitchFamily="18" charset="0"/>
                <a:cs typeface="B Nazanin" panose="00000400000000000000" pitchFamily="2" charset="-78"/>
              </a:rPr>
              <a:t>می‌باشد.</a:t>
            </a:r>
          </a:p>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11</a:t>
            </a:fld>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508" y="3972608"/>
            <a:ext cx="6072142" cy="2383743"/>
          </a:xfrm>
          <a:prstGeom prst="rect">
            <a:avLst/>
          </a:prstGeom>
        </p:spPr>
      </p:pic>
    </p:spTree>
    <p:extLst>
      <p:ext uri="{BB962C8B-B14F-4D97-AF65-F5344CB8AC3E}">
        <p14:creationId xmlns:p14="http://schemas.microsoft.com/office/powerpoint/2010/main" val="1105780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378581"/>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انواع ورق سیاه فولادی بسته‌بندی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3003" y="841023"/>
            <a:ext cx="8028368" cy="5515328"/>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انواع </a:t>
            </a:r>
            <a:r>
              <a:rPr lang="fa-IR" sz="2200" b="1" spc="-30" dirty="0">
                <a:latin typeface="Times New Roman" panose="02020603050405020304" pitchFamily="18" charset="0"/>
                <a:cs typeface="B Nazanin" panose="00000400000000000000" pitchFamily="2" charset="-78"/>
              </a:rPr>
              <a:t>ورق </a:t>
            </a:r>
            <a:r>
              <a:rPr lang="fa-IR" sz="2200" b="1" spc="-30" dirty="0" smtClean="0">
                <a:latin typeface="Times New Roman" panose="02020603050405020304" pitchFamily="18" charset="0"/>
                <a:cs typeface="B Nazanin" panose="00000400000000000000" pitchFamily="2" charset="-78"/>
              </a:rPr>
              <a:t>فولادی برای استفاده در تولید </a:t>
            </a:r>
            <a:r>
              <a:rPr lang="en-US" sz="2200" b="1" spc="-30" dirty="0" smtClean="0">
                <a:latin typeface="Times New Roman" panose="02020603050405020304" pitchFamily="18" charset="0"/>
                <a:cs typeface="B Nazanin" panose="00000400000000000000" pitchFamily="2" charset="-78"/>
              </a:rPr>
              <a:t>Tinplate</a:t>
            </a:r>
            <a:r>
              <a:rPr lang="fa-IR" sz="2200" b="1" spc="-30" dirty="0" smtClean="0">
                <a:latin typeface="Times New Roman" panose="02020603050405020304" pitchFamily="18" charset="0"/>
                <a:cs typeface="B Nazanin" panose="00000400000000000000" pitchFamily="2" charset="-78"/>
              </a:rPr>
              <a:t> شامل:</a:t>
            </a: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فولاد</a:t>
            </a:r>
            <a:r>
              <a:rPr lang="en-US" sz="2200" b="1" spc="-30" dirty="0">
                <a:latin typeface="Times New Roman" panose="02020603050405020304" pitchFamily="18" charset="0"/>
                <a:cs typeface="B Nazanin" panose="00000400000000000000" pitchFamily="2" charset="-78"/>
              </a:rPr>
              <a:t>L</a:t>
            </a:r>
            <a:r>
              <a:rPr lang="ar-SA" sz="2200" b="1" spc="-30" dirty="0">
                <a:latin typeface="Times New Roman" panose="02020603050405020304" pitchFamily="18" charset="0"/>
                <a:cs typeface="B Nazanin" panose="00000400000000000000" pitchFamily="2" charset="-78"/>
              </a:rPr>
              <a:t>: بهترین نوع فولادی </a:t>
            </a:r>
            <a:r>
              <a:rPr lang="ar-SA" sz="2200" b="1" spc="-30" dirty="0" smtClean="0">
                <a:latin typeface="Times New Roman" panose="02020603050405020304" pitchFamily="18" charset="0"/>
                <a:cs typeface="B Nazanin" panose="00000400000000000000" pitchFamily="2" charset="-78"/>
              </a:rPr>
              <a:t>برای </a:t>
            </a:r>
            <a:r>
              <a:rPr lang="ar-SA" sz="2200" b="1" spc="-30" dirty="0">
                <a:latin typeface="Times New Roman" panose="02020603050405020304" pitchFamily="18" charset="0"/>
                <a:cs typeface="B Nazanin" panose="00000400000000000000" pitchFamily="2" charset="-78"/>
              </a:rPr>
              <a:t>قوطی‌سازی </a:t>
            </a:r>
            <a:r>
              <a:rPr lang="ar-SA" sz="2200" b="1" spc="-30" dirty="0" smtClean="0">
                <a:latin typeface="Times New Roman" panose="02020603050405020304" pitchFamily="18" charset="0"/>
                <a:cs typeface="B Nazanin" panose="00000400000000000000" pitchFamily="2" charset="-78"/>
              </a:rPr>
              <a:t>است</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این فولاد دارای درجۀ خلوص </a:t>
            </a:r>
            <a:r>
              <a:rPr lang="ar-SA" sz="2200" b="1" spc="-30" dirty="0" smtClean="0">
                <a:latin typeface="Times New Roman" panose="02020603050405020304" pitchFamily="18" charset="0"/>
                <a:cs typeface="B Nazanin" panose="00000400000000000000" pitchFamily="2" charset="-78"/>
              </a:rPr>
              <a:t>بالا</a:t>
            </a:r>
            <a:r>
              <a:rPr lang="fa-IR" sz="2200" b="1" spc="-30" dirty="0" smtClean="0">
                <a:latin typeface="Times New Roman" panose="02020603050405020304" pitchFamily="18" charset="0"/>
                <a:cs typeface="B Nazanin" panose="00000400000000000000" pitchFamily="2" charset="-78"/>
              </a:rPr>
              <a:t> بوده </a:t>
            </a:r>
            <a:r>
              <a:rPr lang="ar-SA" sz="2200" b="1" spc="-30" dirty="0" smtClean="0">
                <a:latin typeface="Times New Roman" panose="02020603050405020304" pitchFamily="18" charset="0"/>
                <a:cs typeface="B Nazanin" panose="00000400000000000000" pitchFamily="2" charset="-78"/>
              </a:rPr>
              <a:t>و </a:t>
            </a:r>
            <a:r>
              <a:rPr lang="ar-SA" sz="2200" b="1" spc="-30" dirty="0">
                <a:latin typeface="Times New Roman" panose="02020603050405020304" pitchFamily="18" charset="0"/>
                <a:cs typeface="B Nazanin" panose="00000400000000000000" pitchFamily="2" charset="-78"/>
              </a:rPr>
              <a:t>میزان مس و فسفر آن از بقیه انواع فولاد کمتر است. کاربرد آن در مواد غذایی اسیدی و </a:t>
            </a:r>
            <a:r>
              <a:rPr lang="ar-SA" sz="2200" b="1" spc="-30" dirty="0" smtClean="0">
                <a:latin typeface="Times New Roman" panose="02020603050405020304" pitchFamily="18" charset="0"/>
                <a:cs typeface="B Nazanin" panose="00000400000000000000" pitchFamily="2" charset="-78"/>
              </a:rPr>
              <a:t>نیمه</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اسیدی نظیر </a:t>
            </a:r>
            <a:r>
              <a:rPr lang="ar-SA" sz="2200" b="1" spc="-30" dirty="0">
                <a:latin typeface="Times New Roman" panose="02020603050405020304" pitchFamily="18" charset="0"/>
                <a:cs typeface="B Nazanin" panose="00000400000000000000" pitchFamily="2" charset="-78"/>
              </a:rPr>
              <a:t>میوه­های </a:t>
            </a:r>
            <a:r>
              <a:rPr lang="fa-IR" sz="2200" b="1" spc="-30" dirty="0" smtClean="0">
                <a:latin typeface="Times New Roman" panose="02020603050405020304" pitchFamily="18" charset="0"/>
                <a:cs typeface="B Nazanin" panose="00000400000000000000" pitchFamily="2" charset="-78"/>
              </a:rPr>
              <a:t>حاوی رنگ طبیعی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و </a:t>
            </a:r>
            <a:r>
              <a:rPr lang="ar-SA" sz="2200" b="1" spc="-30" dirty="0" smtClean="0">
                <a:latin typeface="Times New Roman" panose="02020603050405020304" pitchFamily="18" charset="0"/>
                <a:cs typeface="B Nazanin" panose="00000400000000000000" pitchFamily="2" charset="-78"/>
              </a:rPr>
              <a:t>ترشی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جات </a:t>
            </a:r>
            <a:r>
              <a:rPr lang="fa-IR" sz="2200" b="1" spc="-30" dirty="0" smtClean="0">
                <a:latin typeface="Times New Roman" panose="02020603050405020304" pitchFamily="18" charset="0"/>
                <a:cs typeface="B Nazanin" panose="00000400000000000000" pitchFamily="2" charset="-78"/>
              </a:rPr>
              <a:t>می‌باشد</a:t>
            </a:r>
            <a:r>
              <a:rPr lang="ar-SA" sz="2200" b="1" spc="-30" dirty="0" smtClean="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فولاد </a:t>
            </a:r>
            <a:r>
              <a:rPr lang="en-US" sz="2200" b="1" spc="-30" dirty="0">
                <a:latin typeface="Times New Roman" panose="02020603050405020304" pitchFamily="18" charset="0"/>
                <a:cs typeface="B Nazanin" panose="00000400000000000000" pitchFamily="2" charset="-78"/>
              </a:rPr>
              <a:t>MR</a:t>
            </a:r>
            <a:r>
              <a:rPr lang="ar-SA" sz="2200" b="1" spc="-30" dirty="0">
                <a:latin typeface="Times New Roman" panose="02020603050405020304" pitchFamily="18" charset="0"/>
                <a:cs typeface="B Nazanin" panose="00000400000000000000" pitchFamily="2" charset="-78"/>
              </a:rPr>
              <a:t>: در ترکیب آن مس بیشتر از فولاد </a:t>
            </a:r>
            <a:r>
              <a:rPr lang="en-US" sz="2200" b="1" spc="-30" dirty="0">
                <a:latin typeface="Times New Roman" panose="02020603050405020304" pitchFamily="18" charset="0"/>
                <a:cs typeface="B Nazanin" panose="00000400000000000000" pitchFamily="2" charset="-78"/>
              </a:rPr>
              <a:t>L</a:t>
            </a:r>
            <a:r>
              <a:rPr lang="ar-SA" sz="2200" b="1" spc="-30" dirty="0">
                <a:latin typeface="Times New Roman" panose="02020603050405020304" pitchFamily="18" charset="0"/>
                <a:cs typeface="B Nazanin" panose="00000400000000000000" pitchFamily="2" charset="-78"/>
              </a:rPr>
              <a:t> </a:t>
            </a:r>
            <a:r>
              <a:rPr lang="ar-SA" sz="2200" b="1" spc="-30" dirty="0" smtClean="0">
                <a:latin typeface="Times New Roman" panose="02020603050405020304" pitchFamily="18" charset="0"/>
                <a:cs typeface="B Nazanin" panose="00000400000000000000" pitchFamily="2" charset="-78"/>
              </a:rPr>
              <a:t>می­باشد</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برای مواد غذایی با خورندگی متوسط نظیر آلو، انجیر، هلو و گلابی و مواد غذایی با اسیدیته </a:t>
            </a:r>
            <a:r>
              <a:rPr lang="ar-SA" sz="2200" b="1" spc="-30" dirty="0" smtClean="0">
                <a:latin typeface="Times New Roman" panose="02020603050405020304" pitchFamily="18" charset="0"/>
                <a:cs typeface="B Nazanin" panose="00000400000000000000" pitchFamily="2" charset="-78"/>
              </a:rPr>
              <a:t>کم</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نظیر</a:t>
            </a:r>
            <a:r>
              <a:rPr lang="fa-IR" sz="2200" b="1" spc="-30" dirty="0" smtClean="0">
                <a:latin typeface="Times New Roman" panose="02020603050405020304" pitchFamily="18" charset="0"/>
                <a:cs typeface="B Nazanin" panose="00000400000000000000" pitchFamily="2" charset="-78"/>
              </a:rPr>
              <a:t> گوشت و ماهی،</a:t>
            </a:r>
            <a:r>
              <a:rPr lang="ar-SA" sz="2200" b="1" spc="-30" dirty="0" smtClean="0">
                <a:latin typeface="Times New Roman" panose="02020603050405020304" pitchFamily="18" charset="0"/>
                <a:cs typeface="B Nazanin" panose="00000400000000000000" pitchFamily="2" charset="-78"/>
              </a:rPr>
              <a:t> روغن</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نباتی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و اکثر سبزیجات مثل </a:t>
            </a:r>
            <a:r>
              <a:rPr lang="ar-SA" sz="2200" b="1" spc="-30" dirty="0" smtClean="0">
                <a:latin typeface="Times New Roman" panose="02020603050405020304" pitchFamily="18" charset="0"/>
                <a:cs typeface="B Nazanin" panose="00000400000000000000" pitchFamily="2" charset="-78"/>
              </a:rPr>
              <a:t>لوبیا </a:t>
            </a:r>
            <a:r>
              <a:rPr lang="ar-SA" sz="2200" b="1" spc="-30" dirty="0">
                <a:latin typeface="Times New Roman" panose="02020603050405020304" pitchFamily="18" charset="0"/>
                <a:cs typeface="B Nazanin" panose="00000400000000000000" pitchFamily="2" charset="-78"/>
              </a:rPr>
              <a:t>سبز و نخود سبز کاربرد دارد.</a:t>
            </a:r>
            <a:endParaRPr lang="en-US" sz="2200" b="1" spc="-30" dirty="0">
              <a:latin typeface="Times New Roman" panose="02020603050405020304" pitchFamily="18" charset="0"/>
              <a:cs typeface="B Nazanin" panose="00000400000000000000" pitchFamily="2" charset="-78"/>
            </a:endParaRP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فولاد </a:t>
            </a:r>
            <a:r>
              <a:rPr lang="en-US" sz="2200" b="1" spc="-30" dirty="0">
                <a:latin typeface="Times New Roman" panose="02020603050405020304" pitchFamily="18" charset="0"/>
                <a:cs typeface="B Nazanin" panose="00000400000000000000" pitchFamily="2" charset="-78"/>
              </a:rPr>
              <a:t>MS</a:t>
            </a:r>
            <a:r>
              <a:rPr lang="ar-SA" sz="2200" b="1" spc="-30" dirty="0">
                <a:latin typeface="Times New Roman" panose="02020603050405020304" pitchFamily="18" charset="0"/>
                <a:cs typeface="B Nazanin" panose="00000400000000000000" pitchFamily="2" charset="-78"/>
              </a:rPr>
              <a:t>: شبیه نوع </a:t>
            </a:r>
            <a:r>
              <a:rPr lang="en-US" sz="2200" b="1" spc="-30" dirty="0">
                <a:latin typeface="Times New Roman" panose="02020603050405020304" pitchFamily="18" charset="0"/>
                <a:cs typeface="B Nazanin" panose="00000400000000000000" pitchFamily="2" charset="-78"/>
              </a:rPr>
              <a:t>L</a:t>
            </a:r>
            <a:r>
              <a:rPr lang="ar-SA" sz="2200" b="1" spc="-30" dirty="0">
                <a:latin typeface="Times New Roman" panose="02020603050405020304" pitchFamily="18" charset="0"/>
                <a:cs typeface="B Nazanin" panose="00000400000000000000" pitchFamily="2" charset="-78"/>
              </a:rPr>
              <a:t> است، با این تفاوت که دارای مس بیشتری </a:t>
            </a:r>
            <a:r>
              <a:rPr lang="ar-SA" sz="2200" b="1" spc="-30" dirty="0" smtClean="0">
                <a:latin typeface="Times New Roman" panose="02020603050405020304" pitchFamily="18" charset="0"/>
                <a:cs typeface="B Nazanin" panose="00000400000000000000" pitchFamily="2" charset="-78"/>
              </a:rPr>
              <a:t>است</a:t>
            </a:r>
            <a:r>
              <a:rPr lang="fa-IR" sz="2200" b="1" spc="-30" dirty="0" smtClean="0">
                <a:latin typeface="Times New Roman" panose="02020603050405020304" pitchFamily="18" charset="0"/>
                <a:cs typeface="B Nazanin" panose="00000400000000000000" pitchFamily="2" charset="-78"/>
              </a:rPr>
              <a:t> و به همین دلیل در مقابل خوردگی مقاومت کمتری دارد.</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در </a:t>
            </a:r>
            <a:r>
              <a:rPr lang="ar-SA" sz="2200" b="1" spc="-30" dirty="0" smtClean="0">
                <a:latin typeface="Times New Roman" panose="02020603050405020304" pitchFamily="18" charset="0"/>
                <a:cs typeface="B Nazanin" panose="00000400000000000000" pitchFamily="2" charset="-78"/>
              </a:rPr>
              <a:t>بسته‌بندی </a:t>
            </a:r>
            <a:r>
              <a:rPr lang="ar-SA" sz="2200" b="1" spc="-30" dirty="0">
                <a:latin typeface="Times New Roman" panose="02020603050405020304" pitchFamily="18" charset="0"/>
                <a:cs typeface="B Nazanin" panose="00000400000000000000" pitchFamily="2" charset="-78"/>
              </a:rPr>
              <a:t>ساورکرات مورد استفاده قرار </a:t>
            </a:r>
            <a:r>
              <a:rPr lang="ar-SA" sz="2200" b="1" spc="-30" dirty="0" smtClean="0">
                <a:latin typeface="Times New Roman" panose="02020603050405020304" pitchFamily="18" charset="0"/>
                <a:cs typeface="B Nazanin" panose="00000400000000000000" pitchFamily="2" charset="-78"/>
              </a:rPr>
              <a:t>می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گیرد</a:t>
            </a:r>
            <a:r>
              <a:rPr lang="ar-SA" sz="2200" b="1" spc="-30" dirty="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فولاد </a:t>
            </a:r>
            <a:r>
              <a:rPr lang="en-US" sz="2200" b="1" spc="-30" dirty="0">
                <a:latin typeface="Times New Roman" panose="02020603050405020304" pitchFamily="18" charset="0"/>
                <a:cs typeface="B Nazanin" panose="00000400000000000000" pitchFamily="2" charset="-78"/>
              </a:rPr>
              <a:t>MC</a:t>
            </a:r>
            <a:r>
              <a:rPr lang="ar-SA" sz="2200" b="1" spc="-30" dirty="0">
                <a:latin typeface="Times New Roman" panose="02020603050405020304" pitchFamily="18" charset="0"/>
                <a:cs typeface="B Nazanin" panose="00000400000000000000" pitchFamily="2" charset="-78"/>
              </a:rPr>
              <a:t>: دارای فسفر بالا و درجۀ سختی بالا می­باشد. فسفر آن نسبت به بقیه ورق‌ها بیشتر </a:t>
            </a:r>
            <a:r>
              <a:rPr lang="ar-SA" sz="2200" b="1" spc="-30" dirty="0" smtClean="0">
                <a:latin typeface="Times New Roman" panose="02020603050405020304" pitchFamily="18" charset="0"/>
                <a:cs typeface="B Nazanin" panose="00000400000000000000" pitchFamily="2" charset="-78"/>
              </a:rPr>
              <a:t>است</a:t>
            </a:r>
            <a:r>
              <a:rPr lang="fa-IR" sz="2200" b="1" spc="-30" dirty="0" smtClean="0">
                <a:latin typeface="Times New Roman" panose="02020603050405020304" pitchFamily="18" charset="0"/>
                <a:cs typeface="B Nazanin" panose="00000400000000000000" pitchFamily="2" charset="-78"/>
              </a:rPr>
              <a:t> و به همین علت در صنایع غذایی به علت خوردگی، </a:t>
            </a:r>
            <a:r>
              <a:rPr lang="ar-SA" sz="2200" b="1" spc="-30" dirty="0" smtClean="0">
                <a:latin typeface="Times New Roman" panose="02020603050405020304" pitchFamily="18" charset="0"/>
                <a:cs typeface="B Nazanin" panose="00000400000000000000" pitchFamily="2" charset="-78"/>
              </a:rPr>
              <a:t>کمتر </a:t>
            </a:r>
            <a:r>
              <a:rPr lang="ar-SA" sz="2200" b="1" spc="-30" dirty="0">
                <a:latin typeface="Times New Roman" panose="02020603050405020304" pitchFamily="18" charset="0"/>
                <a:cs typeface="B Nazanin" panose="00000400000000000000" pitchFamily="2" charset="-78"/>
              </a:rPr>
              <a:t>مورد استفاده قرار </a:t>
            </a:r>
            <a:r>
              <a:rPr lang="ar-SA" sz="2200" b="1" spc="-30" dirty="0" smtClean="0">
                <a:latin typeface="Times New Roman" panose="02020603050405020304" pitchFamily="18" charset="0"/>
                <a:cs typeface="B Nazanin" panose="00000400000000000000" pitchFamily="2" charset="-78"/>
              </a:rPr>
              <a:t>م</a:t>
            </a:r>
            <a:r>
              <a:rPr lang="fa-IR" sz="2200" b="1" spc="-30" dirty="0" smtClean="0">
                <a:latin typeface="Times New Roman" panose="02020603050405020304" pitchFamily="18" charset="0"/>
                <a:cs typeface="B Nazanin" panose="00000400000000000000" pitchFamily="2" charset="-78"/>
              </a:rPr>
              <a:t>ی‌گ</a:t>
            </a:r>
            <a:r>
              <a:rPr lang="ar-SA" sz="2200" b="1" spc="-30" dirty="0" smtClean="0">
                <a:latin typeface="Times New Roman" panose="02020603050405020304" pitchFamily="18" charset="0"/>
                <a:cs typeface="B Nazanin" panose="00000400000000000000" pitchFamily="2" charset="-78"/>
              </a:rPr>
              <a:t>یرد.</a:t>
            </a:r>
            <a:r>
              <a:rPr lang="fa-IR" sz="2200" b="1" spc="-30" dirty="0" smtClean="0">
                <a:latin typeface="Times New Roman" panose="02020603050405020304" pitchFamily="18" charset="0"/>
                <a:cs typeface="B Nazanin" panose="00000400000000000000" pitchFamily="2" charset="-78"/>
              </a:rPr>
              <a:t> بیشتر برای محصولات فاقد خوردگی مثل محصولات خشک کاربرد دارد.</a:t>
            </a:r>
            <a:endParaRPr lang="en-US" sz="2200" b="1" spc="-30" dirty="0">
              <a:latin typeface="Times New Roman" panose="02020603050405020304" pitchFamily="18" charset="0"/>
              <a:cs typeface="B Nazanin" panose="00000400000000000000" pitchFamily="2" charset="-78"/>
            </a:endParaRP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ورق </a:t>
            </a:r>
            <a:r>
              <a:rPr lang="en-US" sz="2200" b="1" spc="-30" dirty="0">
                <a:latin typeface="Times New Roman" panose="02020603050405020304" pitchFamily="18" charset="0"/>
                <a:cs typeface="B Nazanin" panose="00000400000000000000" pitchFamily="2" charset="-78"/>
              </a:rPr>
              <a:t>N</a:t>
            </a:r>
            <a:r>
              <a:rPr lang="ar-SA" sz="2200" b="1" spc="-30" dirty="0">
                <a:latin typeface="Times New Roman" panose="02020603050405020304" pitchFamily="18" charset="0"/>
                <a:cs typeface="B Nazanin" panose="00000400000000000000" pitchFamily="2" charset="-78"/>
              </a:rPr>
              <a:t>: این نوع ورق دارای </a:t>
            </a:r>
            <a:r>
              <a:rPr lang="fa-IR" sz="2200" b="1" spc="-30" dirty="0" smtClean="0">
                <a:latin typeface="Times New Roman" panose="02020603050405020304" pitchFamily="18" charset="0"/>
                <a:cs typeface="B Nazanin" panose="00000400000000000000" pitchFamily="2" charset="-78"/>
              </a:rPr>
              <a:t>0/02</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الی </a:t>
            </a:r>
            <a:r>
              <a:rPr lang="fa-IR" sz="2200" b="1" spc="-30" dirty="0" smtClean="0">
                <a:latin typeface="Times New Roman" panose="02020603050405020304" pitchFamily="18" charset="0"/>
                <a:cs typeface="B Nazanin" panose="00000400000000000000" pitchFamily="2" charset="-78"/>
              </a:rPr>
              <a:t>0/007 </a:t>
            </a:r>
            <a:r>
              <a:rPr lang="ar-SA" sz="2200" b="1" spc="-30" dirty="0" smtClean="0">
                <a:latin typeface="Times New Roman" panose="02020603050405020304" pitchFamily="18" charset="0"/>
                <a:cs typeface="B Nazanin" panose="00000400000000000000" pitchFamily="2" charset="-78"/>
              </a:rPr>
              <a:t>درصد </a:t>
            </a:r>
            <a:r>
              <a:rPr lang="ar-SA" sz="2200" b="1" spc="-30" dirty="0">
                <a:latin typeface="Times New Roman" panose="02020603050405020304" pitchFamily="18" charset="0"/>
                <a:cs typeface="B Nazanin" panose="00000400000000000000" pitchFamily="2" charset="-78"/>
              </a:rPr>
              <a:t>ازت به منظور افزایش استحکام بدنه بوده و در ساخت </a:t>
            </a:r>
            <a:r>
              <a:rPr lang="ar-SA" sz="2200" b="1" spc="-30" dirty="0" smtClean="0">
                <a:latin typeface="Times New Roman" panose="02020603050405020304" pitchFamily="18" charset="0"/>
                <a:cs typeface="B Nazanin" panose="00000400000000000000" pitchFamily="2" charset="-78"/>
              </a:rPr>
              <a:t>قوطی </a:t>
            </a:r>
            <a:r>
              <a:rPr lang="ar-SA" sz="2200" b="1" spc="-30" dirty="0">
                <a:latin typeface="Times New Roman" panose="02020603050405020304" pitchFamily="18" charset="0"/>
                <a:cs typeface="B Nazanin" panose="00000400000000000000" pitchFamily="2" charset="-78"/>
              </a:rPr>
              <a:t>نوشابه‌های </a:t>
            </a:r>
            <a:r>
              <a:rPr lang="ar-SA" sz="2200" b="1" spc="-30" dirty="0" smtClean="0">
                <a:latin typeface="Times New Roman" panose="02020603050405020304" pitchFamily="18" charset="0"/>
                <a:cs typeface="B Nazanin" panose="00000400000000000000" pitchFamily="2" charset="-78"/>
              </a:rPr>
              <a:t>گازدار</a:t>
            </a:r>
            <a:r>
              <a:rPr lang="fa-IR" sz="2200" b="1" spc="-30" dirty="0" smtClean="0">
                <a:latin typeface="Times New Roman" panose="02020603050405020304" pitchFamily="18" charset="0"/>
                <a:cs typeface="B Nazanin" panose="00000400000000000000" pitchFamily="2" charset="-78"/>
              </a:rPr>
              <a:t> یا آئروسل (</a:t>
            </a:r>
            <a:r>
              <a:rPr lang="en-US" sz="2200" b="1" spc="-30" dirty="0" smtClean="0">
                <a:latin typeface="Times New Roman" panose="02020603050405020304" pitchFamily="18" charset="0"/>
                <a:cs typeface="B Nazanin" panose="00000400000000000000" pitchFamily="2" charset="-78"/>
              </a:rPr>
              <a:t>Aerosol</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مورد استفاده قرار </a:t>
            </a:r>
            <a:r>
              <a:rPr lang="ar-SA" sz="2200" b="1" spc="-30" dirty="0" smtClean="0">
                <a:latin typeface="Times New Roman" panose="02020603050405020304" pitchFamily="18" charset="0"/>
                <a:cs typeface="B Nazanin" panose="00000400000000000000" pitchFamily="2" charset="-78"/>
              </a:rPr>
              <a:t>می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گیرد</a:t>
            </a:r>
            <a:r>
              <a:rPr lang="ar-SA" sz="2200" b="1" spc="-30" dirty="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457200" indent="-457200" algn="just" rtl="1">
              <a:buFont typeface="+mj-lt"/>
              <a:buAutoNum type="arabicPeriod"/>
            </a:pPr>
            <a:r>
              <a:rPr lang="ar-SA" sz="2200" b="1" spc="-30" dirty="0">
                <a:latin typeface="Times New Roman" panose="02020603050405020304" pitchFamily="18" charset="0"/>
                <a:cs typeface="B Nazanin" panose="00000400000000000000" pitchFamily="2" charset="-78"/>
              </a:rPr>
              <a:t>ورق </a:t>
            </a:r>
            <a:r>
              <a:rPr lang="en-US" sz="2200" b="1" spc="-30" dirty="0">
                <a:latin typeface="Times New Roman" panose="02020603050405020304" pitchFamily="18" charset="0"/>
                <a:cs typeface="B Nazanin" panose="00000400000000000000" pitchFamily="2" charset="-78"/>
              </a:rPr>
              <a:t>D</a:t>
            </a:r>
            <a:r>
              <a:rPr lang="ar-SA" sz="2200" b="1" spc="-30" dirty="0">
                <a:latin typeface="Times New Roman" panose="02020603050405020304" pitchFamily="18" charset="0"/>
                <a:cs typeface="B Nazanin" panose="00000400000000000000" pitchFamily="2" charset="-78"/>
              </a:rPr>
              <a:t>: حاوی اکسید آلومینیوم </a:t>
            </a:r>
            <a:r>
              <a:rPr lang="fa-IR" sz="2200" b="1" spc="-30" dirty="0" smtClean="0">
                <a:latin typeface="Times New Roman" panose="02020603050405020304" pitchFamily="18" charset="0"/>
                <a:cs typeface="B Nazanin" panose="00000400000000000000" pitchFamily="2" charset="-78"/>
              </a:rPr>
              <a:t>یا آلومین (</a:t>
            </a:r>
            <a:r>
              <a:rPr lang="en-US" sz="2200" b="1" spc="-30" dirty="0" smtClean="0">
                <a:latin typeface="Times New Roman" panose="02020603050405020304" pitchFamily="18" charset="0"/>
                <a:cs typeface="B Nazanin" panose="00000400000000000000" pitchFamily="2" charset="-78"/>
              </a:rPr>
              <a:t>AL</a:t>
            </a:r>
            <a:r>
              <a:rPr lang="en-US" sz="2200" b="1" spc="-30" baseline="-25000" dirty="0" smtClean="0">
                <a:latin typeface="Times New Roman" panose="02020603050405020304" pitchFamily="18" charset="0"/>
                <a:cs typeface="B Nazanin" panose="00000400000000000000" pitchFamily="2" charset="-78"/>
              </a:rPr>
              <a:t>2</a:t>
            </a:r>
            <a:r>
              <a:rPr lang="en-US" sz="2200" b="1" spc="-30" dirty="0" smtClean="0">
                <a:latin typeface="Times New Roman" panose="02020603050405020304" pitchFamily="18" charset="0"/>
                <a:cs typeface="B Nazanin" panose="00000400000000000000" pitchFamily="2" charset="-78"/>
              </a:rPr>
              <a:t>O</a:t>
            </a:r>
            <a:r>
              <a:rPr lang="en-US" sz="2200" b="1" spc="-30" baseline="-25000" dirty="0" smtClean="0">
                <a:latin typeface="Times New Roman" panose="02020603050405020304" pitchFamily="18" charset="0"/>
                <a:cs typeface="B Nazanin" panose="00000400000000000000" pitchFamily="2" charset="-78"/>
              </a:rPr>
              <a:t>3</a:t>
            </a:r>
            <a:r>
              <a:rPr lang="fa-IR" sz="2200" b="1" spc="-30" dirty="0" smtClean="0">
                <a:latin typeface="Times New Roman" panose="02020603050405020304" pitchFamily="18" charset="0"/>
                <a:cs typeface="B Nazanin" panose="00000400000000000000" pitchFamily="2" charset="-78"/>
              </a:rPr>
              <a:t>) </a:t>
            </a:r>
            <a:r>
              <a:rPr lang="ar-SA" sz="2200" b="1" spc="-30" dirty="0" smtClean="0">
                <a:latin typeface="Times New Roman" panose="02020603050405020304" pitchFamily="18" charset="0"/>
                <a:cs typeface="B Nazanin" panose="00000400000000000000" pitchFamily="2" charset="-78"/>
              </a:rPr>
              <a:t>می­باشد</a:t>
            </a:r>
            <a:r>
              <a:rPr lang="fa-IR" sz="2200" b="1" spc="-30" dirty="0" smtClean="0">
                <a:latin typeface="Times New Roman" panose="02020603050405020304" pitchFamily="18" charset="0"/>
                <a:cs typeface="B Nazanin" panose="00000400000000000000" pitchFamily="2" charset="-78"/>
              </a:rPr>
              <a:t> و به همین علت مقاومت کششی آن بسیار بالاست</a:t>
            </a:r>
            <a:r>
              <a:rPr lang="ar-SA" sz="2200" b="1" spc="-30" dirty="0" smtClean="0">
                <a:latin typeface="Times New Roman" panose="02020603050405020304" pitchFamily="18" charset="0"/>
                <a:cs typeface="B Nazanin" panose="00000400000000000000" pitchFamily="2" charset="-78"/>
              </a:rPr>
              <a:t>. برای </a:t>
            </a:r>
            <a:r>
              <a:rPr lang="ar-SA" sz="2200" b="1" spc="-30" dirty="0">
                <a:latin typeface="Times New Roman" panose="02020603050405020304" pitchFamily="18" charset="0"/>
                <a:cs typeface="B Nazanin" panose="00000400000000000000" pitchFamily="2" charset="-78"/>
              </a:rPr>
              <a:t>ساخت قوطی­های کششی </a:t>
            </a:r>
            <a:r>
              <a:rPr lang="ar-SA" sz="2200" b="1" spc="-30" dirty="0" smtClean="0">
                <a:latin typeface="Times New Roman" panose="02020603050405020304" pitchFamily="18" charset="0"/>
                <a:cs typeface="B Nazanin" panose="00000400000000000000" pitchFamily="2" charset="-78"/>
              </a:rPr>
              <a:t>آ</a:t>
            </a:r>
            <a:r>
              <a:rPr lang="fa-IR" sz="2200" b="1" spc="-30" dirty="0" smtClean="0">
                <a:latin typeface="Times New Roman" panose="02020603050405020304" pitchFamily="18" charset="0"/>
                <a:cs typeface="B Nazanin" panose="00000400000000000000" pitchFamily="2" charset="-78"/>
              </a:rPr>
              <a:t>ئ</a:t>
            </a:r>
            <a:r>
              <a:rPr lang="ar-SA" sz="2200" b="1" spc="-30" dirty="0" smtClean="0">
                <a:latin typeface="Times New Roman" panose="02020603050405020304" pitchFamily="18" charset="0"/>
                <a:cs typeface="B Nazanin" panose="00000400000000000000" pitchFamily="2" charset="-78"/>
              </a:rPr>
              <a:t>روسل </a:t>
            </a:r>
            <a:r>
              <a:rPr lang="ar-SA" sz="2200" b="1" spc="-30" dirty="0">
                <a:latin typeface="Times New Roman" panose="02020603050405020304" pitchFamily="18" charset="0"/>
                <a:cs typeface="B Nazanin" panose="00000400000000000000" pitchFamily="2" charset="-78"/>
              </a:rPr>
              <a:t>مناسب </a:t>
            </a:r>
            <a:r>
              <a:rPr lang="ar-SA" sz="2200" b="1" spc="-30" dirty="0" smtClean="0">
                <a:latin typeface="Times New Roman" panose="02020603050405020304" pitchFamily="18" charset="0"/>
                <a:cs typeface="B Nazanin" panose="00000400000000000000" pitchFamily="2" charset="-78"/>
              </a:rPr>
              <a:t>است</a:t>
            </a:r>
            <a:r>
              <a:rPr lang="fa-IR" sz="22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12</a:t>
            </a:fld>
            <a:endParaRPr lang="en-US" dirty="0">
              <a:cs typeface="B Nazanin" panose="00000400000000000000" pitchFamily="2" charset="-78"/>
            </a:endParaRPr>
          </a:p>
        </p:txBody>
      </p:sp>
    </p:spTree>
    <p:extLst>
      <p:ext uri="{BB962C8B-B14F-4D97-AF65-F5344CB8AC3E}">
        <p14:creationId xmlns:p14="http://schemas.microsoft.com/office/powerpoint/2010/main" val="31162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2670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a:solidFill>
                  <a:srgbClr val="0000FF"/>
                </a:solidFill>
                <a:latin typeface="Times New Roman" panose="02020603050405020304" pitchFamily="18" charset="0"/>
                <a:cs typeface="B Titr" panose="00000700000000000000" pitchFamily="2" charset="-78"/>
              </a:rPr>
              <a:t>انواع ورق سیاه فولادی بسته‌بندی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189204"/>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ترکیب شیمیایی ورق فولادی مورد استفاده برای تولید </a:t>
            </a:r>
            <a:r>
              <a:rPr lang="en-US" sz="2000" b="1" spc="-30" dirty="0" smtClean="0">
                <a:latin typeface="Times New Roman" panose="02020603050405020304" pitchFamily="18" charset="0"/>
                <a:cs typeface="B Nazanin" panose="00000400000000000000" pitchFamily="2" charset="-78"/>
              </a:rPr>
              <a:t>Tinplate</a:t>
            </a:r>
            <a:r>
              <a:rPr lang="fa-IR" sz="2200" b="1" spc="-30" dirty="0" smtClean="0">
                <a:latin typeface="Times New Roman" panose="02020603050405020304" pitchFamily="18" charset="0"/>
                <a:cs typeface="B Nazanin" panose="00000400000000000000" pitchFamily="2" charset="-78"/>
              </a:rPr>
              <a:t> مطابق جدول زیر می‌باشند.</a:t>
            </a:r>
          </a:p>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13</a:t>
            </a:fld>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7501"/>
            <a:ext cx="7645047" cy="4554107"/>
          </a:xfrm>
          <a:prstGeom prst="rect">
            <a:avLst/>
          </a:prstGeom>
        </p:spPr>
      </p:pic>
      <p:sp>
        <p:nvSpPr>
          <p:cNvPr id="9" name="Oval 8"/>
          <p:cNvSpPr/>
          <p:nvPr/>
        </p:nvSpPr>
        <p:spPr>
          <a:xfrm>
            <a:off x="1246472" y="3051210"/>
            <a:ext cx="534202" cy="2776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9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5077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ورق فولادی قلع‌اندود (</a:t>
            </a:r>
            <a:r>
              <a:rPr lang="en-US" sz="3600" b="1" dirty="0" smtClean="0">
                <a:solidFill>
                  <a:srgbClr val="0000FF"/>
                </a:solidFill>
                <a:latin typeface="Times New Roman" panose="02020603050405020304" pitchFamily="18" charset="0"/>
                <a:cs typeface="B Titr" panose="00000700000000000000" pitchFamily="2" charset="-78"/>
              </a:rPr>
              <a:t>Tinplate</a:t>
            </a:r>
            <a:r>
              <a:rPr lang="fa-IR" sz="3600" dirty="0" smtClean="0">
                <a:solidFill>
                  <a:srgbClr val="0000FF"/>
                </a:solidFill>
                <a:latin typeface="Times New Roman" panose="02020603050405020304" pitchFamily="18" charset="0"/>
                <a:cs typeface="B Titr" panose="00000700000000000000" pitchFamily="2" charset="-78"/>
              </a:rPr>
              <a:t>)</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86982" y="966147"/>
            <a:ext cx="8028368" cy="5293951"/>
          </a:xfrm>
        </p:spPr>
        <p:txBody>
          <a:bodyPr>
            <a:normAutofit fontScale="92500" lnSpcReduction="100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ورق قلع‌اندود (ورق حلب) قدیمی‌ترین ماده فلزی به کار رفته برای بسته‌بندی مواد غذایی می‌باشد که در اواسط قرن 18 معرفی 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واژه حلب امروزه به فولاد کم کربن یا ورق سیاه (</a:t>
            </a:r>
            <a:r>
              <a:rPr lang="en-US" sz="2200" b="1" spc="-30" dirty="0" smtClean="0">
                <a:latin typeface="Times New Roman" panose="02020603050405020304" pitchFamily="18" charset="0"/>
                <a:cs typeface="B Nazanin" panose="00000400000000000000" pitchFamily="2" charset="-78"/>
              </a:rPr>
              <a:t>black plate</a:t>
            </a:r>
            <a:r>
              <a:rPr lang="fa-IR" sz="2200" b="1" spc="-30" dirty="0" smtClean="0">
                <a:latin typeface="Times New Roman" panose="02020603050405020304" pitchFamily="18" charset="0"/>
                <a:cs typeface="B Nazanin" panose="00000400000000000000" pitchFamily="2" charset="-78"/>
              </a:rPr>
              <a:t>) پوشش‌دهی شده با قلع در ضحامت مشخص اطلاق می‌گردد که به دو صورت غوطه‌وری و الکترولیتی انجام می‌گیرد.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ابتدا پوشاندن سطح فولاد توسط قلع با روش غوطه‌وری انجام می‌گرفت، اما امروزه روش الکترولیتی جایگزین آن شده است. </a:t>
            </a:r>
            <a:r>
              <a:rPr lang="fa-IR" sz="2200" b="1" spc="-30" dirty="0">
                <a:latin typeface="Times New Roman" panose="02020603050405020304" pitchFamily="18" charset="0"/>
                <a:cs typeface="B Nazanin" panose="00000400000000000000" pitchFamily="2" charset="-78"/>
              </a:rPr>
              <a:t>گرچه هنوز هم از </a:t>
            </a:r>
            <a:r>
              <a:rPr lang="fa-IR" sz="2200" b="1" spc="-30" dirty="0" smtClean="0">
                <a:latin typeface="Times New Roman" panose="02020603050405020304" pitchFamily="18" charset="0"/>
                <a:cs typeface="B Nazanin" panose="00000400000000000000" pitchFamily="2" charset="-78"/>
              </a:rPr>
              <a:t>روش </a:t>
            </a:r>
            <a:r>
              <a:rPr lang="fa-IR" sz="2200" b="1" spc="-30" dirty="0">
                <a:latin typeface="Times New Roman" panose="02020603050405020304" pitchFamily="18" charset="0"/>
                <a:cs typeface="B Nazanin" panose="00000400000000000000" pitchFamily="2" charset="-78"/>
              </a:rPr>
              <a:t>غوطه‌وری </a:t>
            </a:r>
            <a:r>
              <a:rPr lang="fa-IR" sz="2200" b="1" spc="-30" dirty="0" smtClean="0">
                <a:latin typeface="Times New Roman" panose="02020603050405020304" pitchFamily="18" charset="0"/>
                <a:cs typeface="B Nazanin" panose="00000400000000000000" pitchFamily="2" charset="-78"/>
              </a:rPr>
              <a:t>استفاده </a:t>
            </a:r>
            <a:r>
              <a:rPr lang="fa-IR" sz="2200" b="1" spc="-30" dirty="0">
                <a:latin typeface="Times New Roman" panose="02020603050405020304" pitchFamily="18" charset="0"/>
                <a:cs typeface="B Nazanin" panose="00000400000000000000" pitchFamily="2" charset="-78"/>
              </a:rPr>
              <a:t>می‌شود، اما </a:t>
            </a:r>
            <a:r>
              <a:rPr lang="fa-IR" sz="2200" b="1" spc="-30" dirty="0" smtClean="0">
                <a:latin typeface="Times New Roman" panose="02020603050405020304" pitchFamily="18" charset="0"/>
                <a:cs typeface="B Nazanin" panose="00000400000000000000" pitchFamily="2" charset="-78"/>
              </a:rPr>
              <a:t>بخش </a:t>
            </a:r>
            <a:r>
              <a:rPr lang="fa-IR" sz="2200" b="1" spc="-30" dirty="0">
                <a:latin typeface="Times New Roman" panose="02020603050405020304" pitchFamily="18" charset="0"/>
                <a:cs typeface="B Nazanin" panose="00000400000000000000" pitchFamily="2" charset="-78"/>
              </a:rPr>
              <a:t>عمده ورق‌هاي </a:t>
            </a:r>
            <a:r>
              <a:rPr lang="fa-IR" sz="2200" b="1" spc="-30" dirty="0" smtClean="0">
                <a:latin typeface="Times New Roman" panose="02020603050405020304" pitchFamily="18" charset="0"/>
                <a:cs typeface="B Nazanin" panose="00000400000000000000" pitchFamily="2" charset="-78"/>
              </a:rPr>
              <a:t>قلع‌اندود، به </a:t>
            </a:r>
            <a:r>
              <a:rPr lang="fa-IR" sz="2200" b="1" spc="-30" dirty="0">
                <a:latin typeface="Times New Roman" panose="02020603050405020304" pitchFamily="18" charset="0"/>
                <a:cs typeface="B Nazanin" panose="00000400000000000000" pitchFamily="2" charset="-78"/>
              </a:rPr>
              <a:t>روش الکترولیتی تولید می‌شوند.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روش غوطه‌وری، ورق </a:t>
            </a:r>
            <a:r>
              <a:rPr lang="fa-IR" sz="2200" b="1" spc="-30" dirty="0">
                <a:latin typeface="Times New Roman" panose="02020603050405020304" pitchFamily="18" charset="0"/>
                <a:cs typeface="B Nazanin" panose="00000400000000000000" pitchFamily="2" charset="-78"/>
              </a:rPr>
              <a:t>آهنی در داخل قلع مذاب </a:t>
            </a:r>
            <a:r>
              <a:rPr lang="fa-IR" sz="2200" b="1" spc="-30" dirty="0" smtClean="0">
                <a:latin typeface="Times New Roman" panose="02020603050405020304" pitchFamily="18" charset="0"/>
                <a:cs typeface="B Nazanin" panose="00000400000000000000" pitchFamily="2" charset="-78"/>
              </a:rPr>
              <a:t>غوطه‌ور می‌شود </a:t>
            </a:r>
            <a:r>
              <a:rPr lang="fa-IR" sz="2200" b="1" spc="-30" dirty="0">
                <a:latin typeface="Times New Roman" panose="02020603050405020304" pitchFamily="18" charset="0"/>
                <a:cs typeface="B Nazanin" panose="00000400000000000000" pitchFamily="2" charset="-78"/>
              </a:rPr>
              <a:t>و به این ترتیب دو طرف ورق به طور یکسان و یکنواخت </a:t>
            </a:r>
            <a:r>
              <a:rPr lang="fa-IR" sz="2200" b="1" spc="-30" dirty="0" smtClean="0">
                <a:latin typeface="Times New Roman" panose="02020603050405020304" pitchFamily="18" charset="0"/>
                <a:cs typeface="B Nazanin" panose="00000400000000000000" pitchFamily="2" charset="-78"/>
              </a:rPr>
              <a:t>قلع‌اندود (با ضخامت 0/02-0/07 میلی‌متر) </a:t>
            </a:r>
            <a:r>
              <a:rPr lang="fa-IR" sz="2200" b="1" spc="-30" dirty="0">
                <a:latin typeface="Times New Roman" panose="02020603050405020304" pitchFamily="18" charset="0"/>
                <a:cs typeface="B Nazanin" panose="00000400000000000000" pitchFamily="2" charset="-78"/>
              </a:rPr>
              <a:t>می‌شود</a:t>
            </a:r>
            <a:r>
              <a:rPr lang="fa-IR" sz="2200" b="1" spc="-30" dirty="0" smtClean="0">
                <a:latin typeface="Times New Roman" panose="02020603050405020304" pitchFamily="18" charset="0"/>
                <a:cs typeface="B Nazanin" panose="00000400000000000000" pitchFamily="2" charset="-78"/>
              </a:rPr>
              <a:t>.</a:t>
            </a:r>
            <a:endParaRPr lang="en-US" sz="2200" b="1" spc="-30"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200" b="1" spc="-30" dirty="0" smtClean="0">
                <a:solidFill>
                  <a:srgbClr val="FF0000"/>
                </a:solidFill>
                <a:latin typeface="Times New Roman" panose="02020603050405020304" pitchFamily="18" charset="0"/>
                <a:cs typeface="B Titr" panose="00000700000000000000" pitchFamily="2" charset="-78"/>
              </a:rPr>
              <a:t>قلع‌اندود کردن الکترولیتی</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قلع‌اندود کردن الکترولیتی در حمامی از سولفات قلع در حضور جریان الکتریکی صورت می‌گیرد که در آن سطح فولاد با لایه نازکی از قلع به ضخامت 0/4 میکرومتر پوشانده می‌شود.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پس از قلع‌اندود کردن الکترولیتی، مرحله تیمار حرارتی (260-270 درجه) و سپس سردسازی سریع انجام می‌گیرد  </a:t>
            </a:r>
            <a:r>
              <a:rPr lang="fa-IR" sz="2200" b="1" spc="-30" dirty="0" smtClean="0">
                <a:latin typeface="Times New Roman" panose="02020603050405020304" pitchFamily="18" charset="0"/>
                <a:cs typeface="B Nazanin" panose="00000400000000000000" pitchFamily="2" charset="-78"/>
              </a:rPr>
              <a:t>تا آلیاژ </a:t>
            </a:r>
            <a:r>
              <a:rPr lang="fa-IR" sz="2200" b="1" spc="-30" dirty="0">
                <a:latin typeface="Times New Roman" panose="02020603050405020304" pitchFamily="18" charset="0"/>
                <a:cs typeface="B Nazanin" panose="00000400000000000000" pitchFamily="2" charset="-78"/>
              </a:rPr>
              <a:t>آهن-قلع (با ضخامت نزدیک به 0/13 میکرومتر) </a:t>
            </a:r>
            <a:r>
              <a:rPr lang="fa-IR" sz="2200" b="1" spc="-30" dirty="0" smtClean="0">
                <a:latin typeface="Times New Roman" panose="02020603050405020304" pitchFamily="18" charset="0"/>
                <a:cs typeface="B Nazanin" panose="00000400000000000000" pitchFamily="2" charset="-78"/>
              </a:rPr>
              <a:t>شکل گیرد. </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14</a:t>
            </a:fld>
            <a:endParaRPr lang="en-US" dirty="0">
              <a:cs typeface="B Nazanin" panose="00000400000000000000" pitchFamily="2" charset="-78"/>
            </a:endParaRPr>
          </a:p>
        </p:txBody>
      </p:sp>
    </p:spTree>
    <p:extLst>
      <p:ext uri="{BB962C8B-B14F-4D97-AF65-F5344CB8AC3E}">
        <p14:creationId xmlns:p14="http://schemas.microsoft.com/office/powerpoint/2010/main" val="414136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98" y="3433843"/>
            <a:ext cx="3901778" cy="2993395"/>
          </a:xfrm>
          <a:prstGeom prst="rect">
            <a:avLst/>
          </a:prstGeom>
        </p:spPr>
      </p:pic>
      <p:sp>
        <p:nvSpPr>
          <p:cNvPr id="2" name="Title 1"/>
          <p:cNvSpPr>
            <a:spLocks noGrp="1"/>
          </p:cNvSpPr>
          <p:nvPr>
            <p:ph type="title"/>
          </p:nvPr>
        </p:nvSpPr>
        <p:spPr>
          <a:xfrm>
            <a:off x="628650" y="251874"/>
            <a:ext cx="7886700" cy="397831"/>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ورق فولادی قلع‌اندود (</a:t>
            </a:r>
            <a:r>
              <a:rPr lang="en-US" sz="3600" b="1" dirty="0" smtClean="0">
                <a:solidFill>
                  <a:srgbClr val="0000FF"/>
                </a:solidFill>
                <a:latin typeface="Times New Roman" panose="02020603050405020304" pitchFamily="18" charset="0"/>
                <a:cs typeface="B Titr" panose="00000700000000000000" pitchFamily="2" charset="-78"/>
              </a:rPr>
              <a:t>Tinplate</a:t>
            </a:r>
            <a:r>
              <a:rPr lang="fa-IR" sz="3600" dirty="0" smtClean="0">
                <a:solidFill>
                  <a:srgbClr val="0000FF"/>
                </a:solidFill>
                <a:latin typeface="Times New Roman" panose="02020603050405020304" pitchFamily="18" charset="0"/>
                <a:cs typeface="B Titr" panose="00000700000000000000" pitchFamily="2" charset="-78"/>
              </a:rPr>
              <a:t>)</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67442" y="970964"/>
            <a:ext cx="8028368" cy="2633697"/>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مرحله بعد غیرفعال‌سازی شیمیایی است که با عبور دادن ورق قلع‌اندود از داخل محلول دی‌کرومات سدیم انجام می‌گیرد که در آن اکسیدهای کروم و قلع روی سطح تشکیل می‌شوند با قرار گرفتن لایه نازکی از کروم فلزی/اکسید کروم بر روی لایه </a:t>
            </a:r>
            <a:r>
              <a:rPr lang="fa-IR" sz="2200" b="1" spc="-30" dirty="0">
                <a:latin typeface="Times New Roman" panose="02020603050405020304" pitchFamily="18" charset="0"/>
                <a:cs typeface="B Nazanin" panose="00000400000000000000" pitchFamily="2" charset="-78"/>
              </a:rPr>
              <a:t>قلع (نزدیک به 0/01 میکرومتر)، </a:t>
            </a:r>
            <a:r>
              <a:rPr lang="fa-IR" sz="2200" b="1" spc="-30" dirty="0" smtClean="0">
                <a:latin typeface="Times New Roman" panose="02020603050405020304" pitchFamily="18" charset="0"/>
                <a:cs typeface="B Nazanin" panose="00000400000000000000" pitchFamily="2" charset="-78"/>
              </a:rPr>
              <a:t>پوشش پایدار می‌گردد.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نوعی روان‌کننده </a:t>
            </a:r>
            <a:r>
              <a:rPr lang="fa-IR" sz="2200" b="1" spc="-30" dirty="0">
                <a:latin typeface="Times New Roman" panose="02020603050405020304" pitchFamily="18" charset="0"/>
                <a:cs typeface="B Nazanin" panose="00000400000000000000" pitchFamily="2" charset="-78"/>
              </a:rPr>
              <a:t>روغنی (</a:t>
            </a:r>
            <a:r>
              <a:rPr lang="fa-IR" sz="2200" b="1" spc="-30" dirty="0" smtClean="0">
                <a:latin typeface="Times New Roman" panose="02020603050405020304" pitchFamily="18" charset="0"/>
                <a:cs typeface="B Nazanin" panose="00000400000000000000" pitchFamily="2" charset="-78"/>
              </a:rPr>
              <a:t>نرم‌کننده) (با ضخامت تقریبی 0/005 میکرومتر) روی سطح به کار می‌رود تا قابلیت جابجایی و لغزیدن ورق‌ها بهبود یابد، مقاومت به خراشیدن سطحی را افزایش دهد و با جلوگیری از تماس</a:t>
            </a:r>
            <a:r>
              <a:rPr lang="en-US"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با رطوبت باعث افزایش مقاومت به خوردگی محیطی گردد.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استیل تری‌بوتیل سیترات و دی‌اکتیل سباکات (</a:t>
            </a:r>
            <a:r>
              <a:rPr lang="en-US" sz="1900" b="1" spc="-30" dirty="0" err="1">
                <a:latin typeface="Times New Roman" panose="02020603050405020304" pitchFamily="18" charset="0"/>
                <a:cs typeface="B Nazanin" panose="00000400000000000000" pitchFamily="2" charset="-78"/>
              </a:rPr>
              <a:t>Dioctyl</a:t>
            </a:r>
            <a:r>
              <a:rPr lang="en-US" sz="1900" b="1" spc="-30" dirty="0">
                <a:latin typeface="Times New Roman" panose="02020603050405020304" pitchFamily="18" charset="0"/>
                <a:cs typeface="B Nazanin" panose="00000400000000000000" pitchFamily="2" charset="-78"/>
              </a:rPr>
              <a:t> </a:t>
            </a:r>
            <a:r>
              <a:rPr lang="en-US" sz="1900" b="1" spc="-30" dirty="0" err="1">
                <a:latin typeface="Times New Roman" panose="02020603050405020304" pitchFamily="18" charset="0"/>
                <a:cs typeface="B Nazanin" panose="00000400000000000000" pitchFamily="2" charset="-78"/>
              </a:rPr>
              <a:t>sebacate</a:t>
            </a:r>
            <a:r>
              <a:rPr lang="fa-IR" sz="2200" b="1" spc="-30" dirty="0" smtClean="0">
                <a:latin typeface="Times New Roman" panose="02020603050405020304" pitchFamily="18" charset="0"/>
                <a:cs typeface="B Nazanin" panose="00000400000000000000" pitchFamily="2" charset="-78"/>
              </a:rPr>
              <a:t>) به عنوان نرم‌کننده استفاده می‌شوند.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15</a:t>
            </a:fld>
            <a:endParaRPr lang="en-US" dirty="0">
              <a:cs typeface="B Nazanin" panose="000004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599" y="3782063"/>
            <a:ext cx="4917771" cy="1493933"/>
          </a:xfrm>
          <a:prstGeom prst="rect">
            <a:avLst/>
          </a:prstGeom>
        </p:spPr>
      </p:pic>
    </p:spTree>
    <p:extLst>
      <p:ext uri="{BB962C8B-B14F-4D97-AF65-F5344CB8AC3E}">
        <p14:creationId xmlns:p14="http://schemas.microsoft.com/office/powerpoint/2010/main" val="292444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172798"/>
            <a:ext cx="6620830" cy="1603387"/>
          </a:xfrm>
          <a:prstGeom prst="rect">
            <a:avLst/>
          </a:prstGeom>
        </p:spPr>
      </p:pic>
      <p:sp>
        <p:nvSpPr>
          <p:cNvPr id="2" name="Title 1"/>
          <p:cNvSpPr>
            <a:spLocks noGrp="1"/>
          </p:cNvSpPr>
          <p:nvPr>
            <p:ph type="title"/>
          </p:nvPr>
        </p:nvSpPr>
        <p:spPr>
          <a:xfrm>
            <a:off x="628650" y="251875"/>
            <a:ext cx="7886700" cy="38820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ورق فولادی عاری از قلع (</a:t>
            </a:r>
            <a:r>
              <a:rPr lang="en-US" sz="2800" b="1" dirty="0" smtClean="0">
                <a:solidFill>
                  <a:srgbClr val="0000FF"/>
                </a:solidFill>
                <a:latin typeface="Times New Roman" panose="02020603050405020304" pitchFamily="18" charset="0"/>
                <a:cs typeface="B Titr" panose="00000700000000000000" pitchFamily="2" charset="-78"/>
              </a:rPr>
              <a:t>Tin-Free Steel</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3004" y="831397"/>
            <a:ext cx="8028368" cy="4452872"/>
          </a:xfrm>
        </p:spPr>
        <p:txBody>
          <a:bodyPr>
            <a:normAutofit fontScale="85000" lnSpcReduction="20000"/>
          </a:bodyPr>
          <a:lstStyle/>
          <a:p>
            <a:pPr marL="0" indent="0" algn="just" rtl="1">
              <a:lnSpc>
                <a:spcPct val="10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قلع فلز گران قیمتی است به تدریخ ضخامت پوشش قلع روی سطح فولاد </a:t>
            </a:r>
            <a:r>
              <a:rPr lang="fa-IR" sz="2200" b="1" spc="-30" dirty="0">
                <a:latin typeface="Times New Roman" panose="02020603050405020304" pitchFamily="18" charset="0"/>
                <a:cs typeface="B Nazanin" panose="00000400000000000000" pitchFamily="2" charset="-78"/>
              </a:rPr>
              <a:t>توسط تولیدکنندگان ورق حلب کاهش </a:t>
            </a:r>
            <a:r>
              <a:rPr lang="fa-IR" sz="2200" b="1" spc="-30" dirty="0" smtClean="0">
                <a:latin typeface="Times New Roman" panose="02020603050405020304" pitchFamily="18" charset="0"/>
                <a:cs typeface="B Nazanin" panose="00000400000000000000" pitchFamily="2" charset="-78"/>
              </a:rPr>
              <a:t>یافت. در چنین مواردی ورق‌های فولادی با نوع دیگری از پوشش‌های غیرفعال ولی با همان نقش و عملکرد تولید می‌گردند که ورق‌های فولادی بدون قلع (</a:t>
            </a:r>
            <a:r>
              <a:rPr lang="en-US" sz="2200" b="1" spc="-30" dirty="0" smtClean="0">
                <a:latin typeface="Times New Roman" panose="02020603050405020304" pitchFamily="18" charset="0"/>
                <a:cs typeface="B Nazanin" panose="00000400000000000000" pitchFamily="2" charset="-78"/>
              </a:rPr>
              <a:t>TFS</a:t>
            </a:r>
            <a:r>
              <a:rPr lang="fa-IR" sz="2200" b="1" spc="-30" dirty="0" smtClean="0">
                <a:latin typeface="Times New Roman" panose="02020603050405020304" pitchFamily="18" charset="0"/>
                <a:cs typeface="B Nazanin" panose="00000400000000000000" pitchFamily="2" charset="-78"/>
              </a:rPr>
              <a:t>) نامیده می‌شوند. </a:t>
            </a:r>
          </a:p>
          <a:p>
            <a:pPr marL="0" indent="0" algn="just" rtl="1">
              <a:lnSpc>
                <a:spcPct val="10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برای جایگزینی قلع از آلومینیوم و کروم استفاده می‌گردد.</a:t>
            </a:r>
          </a:p>
          <a:p>
            <a:pPr marL="0" indent="0" algn="just" rtl="1">
              <a:lnSpc>
                <a:spcPct val="10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ورق فولادی که به صورت الکترولیتی با کروم/اکسید کروم پوشش داده شود، ورق کروم‌اندود شده الکترولیتی (</a:t>
            </a:r>
            <a:r>
              <a:rPr lang="en-US" sz="1900" b="1" spc="-30" dirty="0">
                <a:latin typeface="Times New Roman" panose="02020603050405020304" pitchFamily="18" charset="0"/>
                <a:cs typeface="B Nazanin" panose="00000400000000000000" pitchFamily="2" charset="-78"/>
              </a:rPr>
              <a:t>Electrolytic Chromium-Coated Steel (ECCS)</a:t>
            </a:r>
            <a:r>
              <a:rPr lang="fa-IR" sz="2200" b="1" spc="-30" dirty="0" smtClean="0">
                <a:latin typeface="Times New Roman" panose="02020603050405020304" pitchFamily="18" charset="0"/>
                <a:cs typeface="B Nazanin" panose="00000400000000000000" pitchFamily="2" charset="-78"/>
              </a:rPr>
              <a:t>) نامیده می‌شود. ورق </a:t>
            </a:r>
            <a:r>
              <a:rPr lang="en-US" sz="1800" b="1" spc="-30" dirty="0" smtClean="0">
                <a:latin typeface="Times New Roman" panose="02020603050405020304" pitchFamily="18" charset="0"/>
                <a:cs typeface="B Nazanin" panose="00000400000000000000" pitchFamily="2" charset="-78"/>
              </a:rPr>
              <a:t>ECCS</a:t>
            </a:r>
            <a:r>
              <a:rPr lang="fa-IR" sz="2200" b="1" spc="-30" dirty="0" smtClean="0">
                <a:latin typeface="Times New Roman" panose="02020603050405020304" pitchFamily="18" charset="0"/>
                <a:cs typeface="B Nazanin" panose="00000400000000000000" pitchFamily="2" charset="-78"/>
              </a:rPr>
              <a:t> به عنوان بهترین جایگزین ورق حلب در صنایع غذایی می‌باشد.</a:t>
            </a:r>
          </a:p>
          <a:p>
            <a:pPr marL="0" indent="0"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این </a:t>
            </a:r>
            <a:r>
              <a:rPr lang="fa-IR" sz="2200" b="1" spc="-30" dirty="0" smtClean="0">
                <a:latin typeface="Times New Roman" panose="02020603050405020304" pitchFamily="18" charset="0"/>
                <a:cs typeface="B Nazanin" panose="00000400000000000000" pitchFamily="2" charset="-78"/>
              </a:rPr>
              <a:t>ورق‌ها </a:t>
            </a:r>
            <a:r>
              <a:rPr lang="fa-IR" sz="2200" b="1" spc="-30" dirty="0">
                <a:latin typeface="Times New Roman" panose="02020603050405020304" pitchFamily="18" charset="0"/>
                <a:cs typeface="B Nazanin" panose="00000400000000000000" pitchFamily="2" charset="-78"/>
              </a:rPr>
              <a:t>قبل از مصرف در کارخانه </a:t>
            </a:r>
            <a:r>
              <a:rPr lang="fa-IR" sz="2200" b="1" spc="-30" dirty="0" smtClean="0">
                <a:latin typeface="Times New Roman" panose="02020603050405020304" pitchFamily="18" charset="0"/>
                <a:cs typeface="B Nazanin" panose="00000400000000000000" pitchFamily="2" charset="-78"/>
              </a:rPr>
              <a:t>قوطی‌سازي </a:t>
            </a:r>
            <a:r>
              <a:rPr lang="fa-IR" sz="2200" b="1" spc="-30" dirty="0">
                <a:latin typeface="Times New Roman" panose="02020603050405020304" pitchFamily="18" charset="0"/>
                <a:cs typeface="B Nazanin" panose="00000400000000000000" pitchFamily="2" charset="-78"/>
              </a:rPr>
              <a:t>باید لاك زده شود زیرا لایه اکسیدکروم باعث سایش شدید </a:t>
            </a:r>
            <a:r>
              <a:rPr lang="fa-IR" sz="2200" b="1" spc="-30" dirty="0" smtClean="0">
                <a:latin typeface="Times New Roman" panose="02020603050405020304" pitchFamily="18" charset="0"/>
                <a:cs typeface="B Nazanin" panose="00000400000000000000" pitchFamily="2" charset="-78"/>
              </a:rPr>
              <a:t>ماشین‌آلات می‌گردد </a:t>
            </a:r>
            <a:r>
              <a:rPr lang="fa-IR" sz="2200" b="1" spc="-30" dirty="0">
                <a:latin typeface="Times New Roman" panose="02020603050405020304" pitchFamily="18" charset="0"/>
                <a:cs typeface="B Nazanin" panose="00000400000000000000" pitchFamily="2" charset="-78"/>
              </a:rPr>
              <a:t>از ورق </a:t>
            </a:r>
            <a:r>
              <a:rPr lang="fa-IR" sz="2200" b="1" spc="-30" dirty="0" smtClean="0">
                <a:latin typeface="Times New Roman" panose="02020603050405020304" pitchFamily="18" charset="0"/>
                <a:cs typeface="B Nazanin" panose="00000400000000000000" pitchFamily="2" charset="-78"/>
              </a:rPr>
              <a:t>کروم‌اندود </a:t>
            </a:r>
            <a:r>
              <a:rPr lang="fa-IR" sz="2200" b="1" spc="-30" dirty="0">
                <a:latin typeface="Times New Roman" panose="02020603050405020304" pitchFamily="18" charset="0"/>
                <a:cs typeface="B Nazanin" panose="00000400000000000000" pitchFamily="2" charset="-78"/>
              </a:rPr>
              <a:t>الکترولیتی در ساخت </a:t>
            </a:r>
            <a:r>
              <a:rPr lang="fa-IR" sz="2200" b="1" spc="-30" dirty="0" smtClean="0">
                <a:latin typeface="Times New Roman" panose="02020603050405020304" pitchFamily="18" charset="0"/>
                <a:cs typeface="B Nazanin" panose="00000400000000000000" pitchFamily="2" charset="-78"/>
              </a:rPr>
              <a:t>قوطی‌هایی </a:t>
            </a:r>
            <a:r>
              <a:rPr lang="fa-IR" sz="2200" b="1" spc="-30" dirty="0">
                <a:latin typeface="Times New Roman" panose="02020603050405020304" pitchFamily="18" charset="0"/>
                <a:cs typeface="B Nazanin" panose="00000400000000000000" pitchFamily="2" charset="-78"/>
              </a:rPr>
              <a:t>که نیاز به جوشکاري ندارند و نیز انواع </a:t>
            </a:r>
            <a:r>
              <a:rPr lang="fa-IR" sz="2200" b="1" spc="-30" dirty="0" smtClean="0">
                <a:latin typeface="Times New Roman" panose="02020603050405020304" pitchFamily="18" charset="0"/>
                <a:cs typeface="B Nazanin" panose="00000400000000000000" pitchFamily="2" charset="-78"/>
              </a:rPr>
              <a:t>درپوش‌ها </a:t>
            </a:r>
            <a:r>
              <a:rPr lang="fa-IR" sz="2200" b="1" spc="-30" dirty="0">
                <a:latin typeface="Times New Roman" panose="02020603050405020304" pitchFamily="18" charset="0"/>
                <a:cs typeface="B Nazanin" panose="00000400000000000000" pitchFamily="2" charset="-78"/>
              </a:rPr>
              <a:t>استفاده </a:t>
            </a:r>
            <a:r>
              <a:rPr lang="fa-IR" sz="2200" b="1" spc="-30" dirty="0" smtClean="0">
                <a:latin typeface="Times New Roman" panose="02020603050405020304" pitchFamily="18" charset="0"/>
                <a:cs typeface="B Nazanin" panose="00000400000000000000" pitchFamily="2" charset="-78"/>
              </a:rPr>
              <a:t>می‌شود.</a:t>
            </a:r>
          </a:p>
          <a:p>
            <a:pPr marL="0" indent="0"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این نوع ورق برای جلوگیری از خوردگی الزاما باید با مواد </a:t>
            </a:r>
            <a:r>
              <a:rPr lang="fa-IR" sz="2200" b="1" spc="-30" dirty="0" smtClean="0">
                <a:latin typeface="Times New Roman" panose="02020603050405020304" pitchFamily="18" charset="0"/>
                <a:cs typeface="B Nazanin" panose="00000400000000000000" pitchFamily="2" charset="-78"/>
              </a:rPr>
              <a:t>آلی (لاک) </a:t>
            </a:r>
            <a:r>
              <a:rPr lang="fa-IR" sz="2200" b="1" spc="-30" dirty="0">
                <a:latin typeface="Times New Roman" panose="02020603050405020304" pitchFamily="18" charset="0"/>
                <a:cs typeface="B Nazanin" panose="00000400000000000000" pitchFamily="2" charset="-78"/>
              </a:rPr>
              <a:t>پوشش دهی شود. </a:t>
            </a:r>
            <a:r>
              <a:rPr lang="fa-IR" sz="2200" b="1" spc="-30" dirty="0" smtClean="0">
                <a:latin typeface="Times New Roman" panose="02020603050405020304" pitchFamily="18" charset="0"/>
                <a:cs typeface="B Nazanin" panose="00000400000000000000" pitchFamily="2" charset="-78"/>
              </a:rPr>
              <a:t>قیمت </a:t>
            </a:r>
            <a:r>
              <a:rPr lang="fa-IR" sz="2200" b="1" spc="-30" dirty="0">
                <a:latin typeface="Times New Roman" panose="02020603050405020304" pitchFamily="18" charset="0"/>
                <a:cs typeface="B Nazanin" panose="00000400000000000000" pitchFamily="2" charset="-78"/>
              </a:rPr>
              <a:t>آن نسبت به ورق حلبی اندکی کمتر است. </a:t>
            </a:r>
            <a:r>
              <a:rPr lang="fa-IR" sz="2200" b="1" spc="-30" dirty="0" smtClean="0">
                <a:latin typeface="Times New Roman" panose="02020603050405020304" pitchFamily="18" charset="0"/>
                <a:cs typeface="B Nazanin" panose="00000400000000000000" pitchFamily="2" charset="-78"/>
              </a:rPr>
              <a:t>بر </a:t>
            </a:r>
            <a:r>
              <a:rPr lang="fa-IR" sz="2200" b="1" spc="-30" dirty="0">
                <a:latin typeface="Times New Roman" panose="02020603050405020304" pitchFamily="18" charset="0"/>
                <a:cs typeface="B Nazanin" panose="00000400000000000000" pitchFamily="2" charset="-78"/>
              </a:rPr>
              <a:t>خلاف حلبی دارای سطح مات است. </a:t>
            </a: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انواع استاندارد آن بدون زدودن پوشش اکسید کروم قابلیت جوشکاری ندارد</a:t>
            </a:r>
            <a:r>
              <a:rPr lang="fa-IR" sz="22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سال‌های اخیر یک شرکت ژاپنی نوعی </a:t>
            </a:r>
            <a:r>
              <a:rPr lang="en-US" sz="2200" b="1" spc="-30" dirty="0" smtClean="0">
                <a:latin typeface="Times New Roman" panose="02020603050405020304" pitchFamily="18" charset="0"/>
                <a:cs typeface="B Nazanin" panose="00000400000000000000" pitchFamily="2" charset="-78"/>
              </a:rPr>
              <a:t>TFS</a:t>
            </a:r>
            <a:r>
              <a:rPr lang="fa-IR" sz="2200" b="1" spc="-30" dirty="0" smtClean="0">
                <a:latin typeface="Times New Roman" panose="02020603050405020304" pitchFamily="18" charset="0"/>
                <a:cs typeface="B Nazanin" panose="00000400000000000000" pitchFamily="2" charset="-78"/>
              </a:rPr>
              <a:t> با لایه اکسید کروم نازک‌تر تولید کرده است که بدون نیاز به سایش سطح برای برداشتن لایه پوشش فلزی قابلیت جوشکاری دارد. با حذف مرحله سایش، تولیدکننده می‌تواند قوطی‌های تمیزتری تولید کند.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16</a:t>
            </a:fld>
            <a:endParaRPr lang="en-US" dirty="0">
              <a:cs typeface="B Nazanin" panose="00000400000000000000" pitchFamily="2" charset="-78"/>
            </a:endParaRPr>
          </a:p>
        </p:txBody>
      </p:sp>
    </p:spTree>
    <p:extLst>
      <p:ext uri="{BB962C8B-B14F-4D97-AF65-F5344CB8AC3E}">
        <p14:creationId xmlns:p14="http://schemas.microsoft.com/office/powerpoint/2010/main" val="3165906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5664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ورق فولادی عاری از قلع (</a:t>
            </a:r>
            <a:r>
              <a:rPr lang="en-US" sz="2800" b="1" dirty="0" smtClean="0">
                <a:solidFill>
                  <a:srgbClr val="0000FF"/>
                </a:solidFill>
                <a:latin typeface="Times New Roman" panose="02020603050405020304" pitchFamily="18" charset="0"/>
                <a:cs typeface="B Titr" panose="00000700000000000000" pitchFamily="2" charset="-78"/>
              </a:rPr>
              <a:t>Tin-Free Steel</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17</a:t>
            </a:fld>
            <a:endParaRPr lang="en-US" dirty="0">
              <a:cs typeface="B Nazanin" panose="00000400000000000000" pitchFamily="2" charset="-78"/>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81" y="1310456"/>
            <a:ext cx="8187638" cy="4237087"/>
          </a:xfrm>
          <a:prstGeom prst="rect">
            <a:avLst/>
          </a:prstGeom>
        </p:spPr>
      </p:pic>
    </p:spTree>
    <p:extLst>
      <p:ext uri="{BB962C8B-B14F-4D97-AF65-F5344CB8AC3E}">
        <p14:creationId xmlns:p14="http://schemas.microsoft.com/office/powerpoint/2010/main" val="28219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302567" cy="498897"/>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500" b="1" dirty="0" smtClean="0">
                <a:solidFill>
                  <a:srgbClr val="0000FF"/>
                </a:solidFill>
                <a:latin typeface="Times New Roman" panose="02020603050405020304" pitchFamily="18" charset="0"/>
                <a:cs typeface="B Titr" panose="00000700000000000000" pitchFamily="2" charset="-78"/>
              </a:rPr>
              <a:t>خلاصه مراحل تولید ورق‌های </a:t>
            </a:r>
            <a:r>
              <a:rPr lang="en-US" sz="2500" b="1" dirty="0" smtClean="0">
                <a:solidFill>
                  <a:srgbClr val="0000FF"/>
                </a:solidFill>
                <a:latin typeface="Times New Roman" panose="02020603050405020304" pitchFamily="18" charset="0"/>
                <a:cs typeface="B Titr" panose="00000700000000000000" pitchFamily="2" charset="-78"/>
              </a:rPr>
              <a:t>Tinplate</a:t>
            </a:r>
            <a:r>
              <a:rPr lang="fa-IR" sz="2500" b="1" dirty="0" smtClean="0">
                <a:solidFill>
                  <a:srgbClr val="0000FF"/>
                </a:solidFill>
                <a:latin typeface="Times New Roman" panose="02020603050405020304" pitchFamily="18" charset="0"/>
                <a:cs typeface="B Titr" panose="00000700000000000000" pitchFamily="2" charset="-78"/>
              </a:rPr>
              <a:t> و </a:t>
            </a:r>
            <a:r>
              <a:rPr lang="en-US" sz="2500" b="1" dirty="0" smtClean="0">
                <a:solidFill>
                  <a:srgbClr val="0000FF"/>
                </a:solidFill>
                <a:latin typeface="Times New Roman" panose="02020603050405020304" pitchFamily="18" charset="0"/>
                <a:cs typeface="B Titr" panose="00000700000000000000" pitchFamily="2" charset="-78"/>
              </a:rPr>
              <a:t>ECCS</a:t>
            </a:r>
            <a:endParaRPr lang="en-US" sz="2500" b="1"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18</a:t>
            </a:fld>
            <a:endParaRPr lang="en-US"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26" y="930441"/>
            <a:ext cx="7175614" cy="5425910"/>
          </a:xfrm>
          <a:prstGeom prst="rect">
            <a:avLst/>
          </a:prstGeom>
        </p:spPr>
      </p:pic>
    </p:spTree>
    <p:extLst>
      <p:ext uri="{BB962C8B-B14F-4D97-AF65-F5344CB8AC3E}">
        <p14:creationId xmlns:p14="http://schemas.microsoft.com/office/powerpoint/2010/main" val="348776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94" y="4572550"/>
            <a:ext cx="3901778" cy="1932599"/>
          </a:xfrm>
          <a:prstGeom prst="rect">
            <a:avLst/>
          </a:prstGeom>
        </p:spPr>
      </p:pic>
      <p:sp>
        <p:nvSpPr>
          <p:cNvPr id="2" name="Title 1"/>
          <p:cNvSpPr>
            <a:spLocks noGrp="1"/>
          </p:cNvSpPr>
          <p:nvPr>
            <p:ph type="title"/>
          </p:nvPr>
        </p:nvSpPr>
        <p:spPr>
          <a:xfrm>
            <a:off x="628650" y="251874"/>
            <a:ext cx="7886700" cy="52296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500" dirty="0" smtClean="0">
                <a:solidFill>
                  <a:srgbClr val="0000FF"/>
                </a:solidFill>
                <a:latin typeface="Times New Roman" panose="02020603050405020304" pitchFamily="18" charset="0"/>
                <a:cs typeface="B Titr" panose="00000700000000000000" pitchFamily="2" charset="-78"/>
              </a:rPr>
              <a:t>ورق فولاد روکش شده با پلیمر (</a:t>
            </a:r>
            <a:r>
              <a:rPr lang="en-US" sz="2500" b="1" dirty="0">
                <a:solidFill>
                  <a:srgbClr val="0000FF"/>
                </a:solidFill>
                <a:latin typeface="Times New Roman" panose="02020603050405020304" pitchFamily="18" charset="0"/>
                <a:cs typeface="B Titr" panose="00000700000000000000" pitchFamily="2" charset="-78"/>
              </a:rPr>
              <a:t>Laminated Tinplate Sheets</a:t>
            </a:r>
            <a:r>
              <a:rPr lang="fa-IR" sz="2500" dirty="0" smtClean="0">
                <a:solidFill>
                  <a:srgbClr val="0000FF"/>
                </a:solidFill>
                <a:latin typeface="Times New Roman" panose="02020603050405020304" pitchFamily="18" charset="0"/>
                <a:cs typeface="B Titr" panose="00000700000000000000" pitchFamily="2" charset="-78"/>
              </a:rPr>
              <a:t>)</a:t>
            </a:r>
            <a:endParaRPr lang="en-US" sz="25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841021"/>
            <a:ext cx="8249299" cy="4178553"/>
          </a:xfrm>
        </p:spPr>
        <p:txBody>
          <a:bodyPr>
            <a:normAutofit fontScale="85000" lnSpcReduction="20000"/>
          </a:bodyPr>
          <a:lstStyle/>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پوشش‌های پلیمری (بسپاری) به منظور حفاظت بیشتر در </a:t>
            </a:r>
            <a:r>
              <a:rPr lang="fa-IR" sz="2200" b="1" spc="-40" dirty="0">
                <a:latin typeface="Times New Roman" panose="02020603050405020304" pitchFamily="18" charset="0"/>
                <a:cs typeface="B Nazanin" panose="00000400000000000000" pitchFamily="2" charset="-78"/>
              </a:rPr>
              <a:t>سطح ورق‌های </a:t>
            </a:r>
            <a:r>
              <a:rPr lang="fa-IR" sz="2200" b="1" spc="-40" dirty="0" smtClean="0">
                <a:latin typeface="Times New Roman" panose="02020603050405020304" pitchFamily="18" charset="0"/>
                <a:cs typeface="B Nazanin" panose="00000400000000000000" pitchFamily="2" charset="-78"/>
              </a:rPr>
              <a:t>قلع‌اندود و یا </a:t>
            </a:r>
            <a:r>
              <a:rPr lang="en-US" sz="2200" b="1" spc="-40" dirty="0" smtClean="0">
                <a:latin typeface="Times New Roman" panose="02020603050405020304" pitchFamily="18" charset="0"/>
                <a:cs typeface="B Nazanin" panose="00000400000000000000" pitchFamily="2" charset="-78"/>
              </a:rPr>
              <a:t>TFS</a:t>
            </a:r>
            <a:r>
              <a:rPr lang="fa-IR" sz="2200" b="1" spc="-40" dirty="0" smtClean="0">
                <a:latin typeface="Times New Roman" panose="02020603050405020304" pitchFamily="18" charset="0"/>
                <a:cs typeface="B Nazanin" panose="00000400000000000000" pitchFamily="2" charset="-78"/>
              </a:rPr>
              <a:t> به کار می‌روند.</a:t>
            </a:r>
          </a:p>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با ترکیب بستر فولادی (ورق قلع‌اندود و یا </a:t>
            </a:r>
            <a:r>
              <a:rPr lang="en-US" sz="2200" b="1" spc="-40" dirty="0" smtClean="0">
                <a:latin typeface="Times New Roman" panose="02020603050405020304" pitchFamily="18" charset="0"/>
                <a:cs typeface="B Nazanin" panose="00000400000000000000" pitchFamily="2" charset="-78"/>
              </a:rPr>
              <a:t>ECCS</a:t>
            </a:r>
            <a:r>
              <a:rPr lang="fa-IR" sz="2200" b="1" spc="-40" dirty="0" smtClean="0">
                <a:latin typeface="Times New Roman" panose="02020603050405020304" pitchFamily="18" charset="0"/>
                <a:cs typeface="B Nazanin" panose="00000400000000000000" pitchFamily="2" charset="-78"/>
              </a:rPr>
              <a:t>) و پلیمرهای ترموپلاستیک می‌توان برخی مزایای فولاد و پلیمرهای پلاستیکی را به صورت همزمان داشت.</a:t>
            </a:r>
          </a:p>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فولاد پوشش‌دهی شده با پلیمر، ظاهری بسیار مناسب دارد و از مقاومت بالایی در برابر سایش و خوردگی و بازدارندگی بسیار بالا در برابر رطوبت برخوردار است.</a:t>
            </a:r>
          </a:p>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به طور معمول پلی‌اتیلن ترفتالات (</a:t>
            </a:r>
            <a:r>
              <a:rPr lang="en-US" sz="2200" b="1" spc="-40" dirty="0" smtClean="0">
                <a:latin typeface="Times New Roman" panose="02020603050405020304" pitchFamily="18" charset="0"/>
                <a:cs typeface="B Nazanin" panose="00000400000000000000" pitchFamily="2" charset="-78"/>
              </a:rPr>
              <a:t>PET</a:t>
            </a:r>
            <a:r>
              <a:rPr lang="fa-IR" sz="2200" b="1" spc="-40" dirty="0" smtClean="0">
                <a:latin typeface="Times New Roman" panose="02020603050405020304" pitchFamily="18" charset="0"/>
                <a:cs typeface="B Nazanin" panose="00000400000000000000" pitchFamily="2" charset="-78"/>
              </a:rPr>
              <a:t>) روی سطح بیرونی فولاد و پلی‌پروپیلن (</a:t>
            </a:r>
            <a:r>
              <a:rPr lang="en-US" sz="2200" b="1" spc="-40" dirty="0" smtClean="0">
                <a:latin typeface="Times New Roman" panose="02020603050405020304" pitchFamily="18" charset="0"/>
                <a:cs typeface="B Nazanin" panose="00000400000000000000" pitchFamily="2" charset="-78"/>
              </a:rPr>
              <a:t>PP</a:t>
            </a:r>
            <a:r>
              <a:rPr lang="fa-IR" sz="2200" b="1" spc="-40" dirty="0" smtClean="0">
                <a:latin typeface="Times New Roman" panose="02020603050405020304" pitchFamily="18" charset="0"/>
                <a:cs typeface="B Nazanin" panose="00000400000000000000" pitchFamily="2" charset="-78"/>
              </a:rPr>
              <a:t>) در سطح درونی آن به کار می‌رود. از انواع دیگر پلیمرها در ضخامت‌های متنوع نیز می‌توان استفاده کرد.</a:t>
            </a:r>
          </a:p>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در سال‌های اخیر از </a:t>
            </a:r>
            <a:r>
              <a:rPr lang="en-US" sz="2200" b="1" spc="-40" dirty="0" smtClean="0">
                <a:latin typeface="Times New Roman" panose="02020603050405020304" pitchFamily="18" charset="0"/>
                <a:cs typeface="B Nazanin" panose="00000400000000000000" pitchFamily="2" charset="-78"/>
              </a:rPr>
              <a:t>TFS</a:t>
            </a:r>
            <a:r>
              <a:rPr lang="fa-IR" sz="2200" b="1" spc="-40" dirty="0" smtClean="0">
                <a:latin typeface="Times New Roman" panose="02020603050405020304" pitchFamily="18" charset="0"/>
                <a:cs typeface="B Nazanin" panose="00000400000000000000" pitchFamily="2" charset="-78"/>
              </a:rPr>
              <a:t> با لایه </a:t>
            </a:r>
            <a:r>
              <a:rPr lang="en-US" sz="2200" b="1" spc="-40" dirty="0" smtClean="0">
                <a:latin typeface="Times New Roman" panose="02020603050405020304" pitchFamily="18" charset="0"/>
                <a:cs typeface="B Nazanin" panose="00000400000000000000" pitchFamily="2" charset="-78"/>
              </a:rPr>
              <a:t>PET</a:t>
            </a:r>
            <a:r>
              <a:rPr lang="fa-IR" sz="2200" b="1" spc="-40" dirty="0" smtClean="0">
                <a:latin typeface="Times New Roman" panose="02020603050405020304" pitchFamily="18" charset="0"/>
                <a:cs typeface="B Nazanin" panose="00000400000000000000" pitchFamily="2" charset="-78"/>
              </a:rPr>
              <a:t> برای تولید قوطی‌های دو-تکه و سه-تکه استفاده شده است. </a:t>
            </a:r>
          </a:p>
          <a:p>
            <a:pPr marL="0" algn="just" rtl="1">
              <a:lnSpc>
                <a:spcPct val="120000"/>
              </a:lnSpc>
              <a:spcBef>
                <a:spcPts val="1200"/>
              </a:spcBef>
              <a:buClr>
                <a:srgbClr val="FF0000"/>
              </a:buClr>
              <a:buFont typeface="Wingdings" panose="05000000000000000000" pitchFamily="2" charset="2"/>
              <a:buChar char="Ø"/>
            </a:pPr>
            <a:r>
              <a:rPr lang="fa-IR" sz="2200" b="1" spc="-40" dirty="0" smtClean="0">
                <a:latin typeface="Times New Roman" panose="02020603050405020304" pitchFamily="18" charset="0"/>
                <a:cs typeface="B Nazanin" panose="00000400000000000000" pitchFamily="2" charset="-78"/>
              </a:rPr>
              <a:t>قوطی‌های دو-تکه </a:t>
            </a:r>
            <a:r>
              <a:rPr lang="en-US" sz="2200" b="1" spc="-40" dirty="0" smtClean="0">
                <a:latin typeface="Times New Roman" panose="02020603050405020304" pitchFamily="18" charset="0"/>
                <a:cs typeface="B Nazanin" panose="00000400000000000000" pitchFamily="2" charset="-78"/>
              </a:rPr>
              <a:t>TFS</a:t>
            </a:r>
            <a:r>
              <a:rPr lang="fa-IR" sz="2200" b="1" spc="-40" dirty="0" smtClean="0">
                <a:latin typeface="Times New Roman" panose="02020603050405020304" pitchFamily="18" charset="0"/>
                <a:cs typeface="B Nazanin" panose="00000400000000000000" pitchFamily="2" charset="-78"/>
              </a:rPr>
              <a:t> روکش‌دار پلیمری، نیازی به مرحله پوشش‌دهی با لاک ندارند و در نتیجه نشر و آلایندگی حلال کاهش می‌یابد.</a:t>
            </a:r>
            <a:endParaRPr lang="fa-IR" sz="2200" b="1" spc="-4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19</a:t>
            </a:fld>
            <a:endParaRPr lang="en-US" dirty="0">
              <a:cs typeface="B Nazanin" panose="00000400000000000000" pitchFamily="2"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75" y="4612176"/>
            <a:ext cx="4048095" cy="1853345"/>
          </a:xfrm>
          <a:prstGeom prst="rect">
            <a:avLst/>
          </a:prstGeom>
        </p:spPr>
      </p:pic>
    </p:spTree>
    <p:extLst>
      <p:ext uri="{BB962C8B-B14F-4D97-AF65-F5344CB8AC3E}">
        <p14:creationId xmlns:p14="http://schemas.microsoft.com/office/powerpoint/2010/main" val="342032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216569"/>
            <a:ext cx="7886700" cy="3696101"/>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4500" dirty="0" smtClean="0">
                <a:solidFill>
                  <a:srgbClr val="0000FF"/>
                </a:solidFill>
                <a:cs typeface="B Titr" panose="00000700000000000000" pitchFamily="2" charset="-78"/>
              </a:rPr>
              <a:t>بخش</a:t>
            </a:r>
            <a:r>
              <a:rPr lang="fa-IR" sz="4500" dirty="0" smtClean="0">
                <a:solidFill>
                  <a:srgbClr val="0000FF"/>
                </a:solidFill>
                <a:cs typeface="B Titr" panose="00000700000000000000" pitchFamily="2" charset="-78"/>
              </a:rPr>
              <a:t> </a:t>
            </a:r>
            <a:r>
              <a:rPr lang="fa-IR" sz="4500" dirty="0" smtClean="0">
                <a:solidFill>
                  <a:srgbClr val="0000FF"/>
                </a:solidFill>
                <a:cs typeface="B Titr" panose="00000700000000000000" pitchFamily="2" charset="-78"/>
              </a:rPr>
              <a:t>سوم</a:t>
            </a: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FF0000"/>
                </a:solidFill>
                <a:cs typeface="B Titr" panose="00000700000000000000" pitchFamily="2" charset="-78"/>
              </a:rPr>
              <a:t>بسته‌بندی فلزی</a:t>
            </a: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r>
              <a:rPr lang="en-US" sz="4000" b="1" dirty="0" smtClean="0">
                <a:solidFill>
                  <a:srgbClr val="FF0000"/>
                </a:solidFill>
                <a:latin typeface="Times New Roman" panose="02020603050405020304" pitchFamily="18" charset="0"/>
                <a:cs typeface="Times New Roman" panose="02020603050405020304" pitchFamily="18" charset="0"/>
              </a:rPr>
              <a:t>Metal Packaging</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904" y="3517670"/>
            <a:ext cx="5898481" cy="30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041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07457"/>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a:solidFill>
                  <a:srgbClr val="0000FF"/>
                </a:solidFill>
                <a:latin typeface="Times New Roman" panose="02020603050405020304" pitchFamily="18" charset="0"/>
                <a:cs typeface="B Titr" panose="00000700000000000000" pitchFamily="2" charset="-78"/>
              </a:rPr>
              <a:t>لاک‌های </a:t>
            </a:r>
            <a:r>
              <a:rPr lang="fa-IR" sz="2800" dirty="0" smtClean="0">
                <a:solidFill>
                  <a:srgbClr val="0000FF"/>
                </a:solidFill>
                <a:latin typeface="Times New Roman" panose="02020603050405020304" pitchFamily="18" charset="0"/>
                <a:cs typeface="B Titr" panose="00000700000000000000" pitchFamily="2" charset="-78"/>
              </a:rPr>
              <a:t>حفاظتی (</a:t>
            </a:r>
            <a:r>
              <a:rPr lang="en-US" sz="2800" b="1" dirty="0">
                <a:solidFill>
                  <a:srgbClr val="0000FF"/>
                </a:solidFill>
                <a:latin typeface="Times New Roman" panose="02020603050405020304" pitchFamily="18" charset="0"/>
                <a:cs typeface="B Titr" panose="00000700000000000000" pitchFamily="2" charset="-78"/>
              </a:rPr>
              <a:t>Protective Actuator</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48190" y="918023"/>
            <a:ext cx="8028368" cy="5362462"/>
          </a:xfrm>
        </p:spPr>
        <p:txBody>
          <a:bodyPr>
            <a:normAutofit lnSpcReduction="10000"/>
          </a:bodyPr>
          <a:lstStyle/>
          <a:p>
            <a:pPr marL="0" algn="just" rtl="1">
              <a:lnSpc>
                <a:spcPct val="100000"/>
              </a:lnSpc>
              <a:spcBef>
                <a:spcPts val="1200"/>
              </a:spcBef>
              <a:buClr>
                <a:srgbClr val="FF0000"/>
              </a:buClr>
              <a:buFont typeface="Wingdings" panose="05000000000000000000" pitchFamily="2" charset="2"/>
              <a:buChar char="Ø"/>
            </a:pPr>
            <a:r>
              <a:rPr lang="ar-SA" sz="2200" b="1" spc="-30" dirty="0">
                <a:latin typeface="Times New Roman" panose="02020603050405020304" pitchFamily="18" charset="0"/>
                <a:cs typeface="B Nazanin" panose="00000400000000000000" pitchFamily="2" charset="-78"/>
              </a:rPr>
              <a:t>در برخی از بسته­های </a:t>
            </a:r>
            <a:r>
              <a:rPr lang="ar-SA" sz="2200" b="1" spc="-30" dirty="0" smtClean="0">
                <a:latin typeface="Times New Roman" panose="02020603050405020304" pitchFamily="18" charset="0"/>
                <a:cs typeface="B Nazanin" panose="00000400000000000000" pitchFamily="2" charset="-78"/>
              </a:rPr>
              <a:t>فلزی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برخی ترکیبات</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غ</a:t>
            </a:r>
            <a:r>
              <a:rPr lang="ar-SA" sz="2200" b="1" spc="-30" dirty="0" smtClean="0">
                <a:latin typeface="Times New Roman" panose="02020603050405020304" pitchFamily="18" charset="0"/>
                <a:cs typeface="B Nazanin" panose="00000400000000000000" pitchFamily="2" charset="-78"/>
              </a:rPr>
              <a:t>ذا</a:t>
            </a:r>
            <a:r>
              <a:rPr lang="fa-IR" sz="2200" b="1" spc="-30" dirty="0" smtClean="0">
                <a:latin typeface="Times New Roman" panose="02020603050405020304" pitchFamily="18" charset="0"/>
                <a:cs typeface="B Nazanin" panose="00000400000000000000" pitchFamily="2" charset="-78"/>
              </a:rPr>
              <a:t>یی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به حدی فعال بوده که در زمان کوتاهی سبب خورندگی می­شود</a:t>
            </a:r>
            <a:r>
              <a:rPr lang="fa-IR" sz="2200" b="1" spc="-30" dirty="0" smtClean="0">
                <a:latin typeface="Times New Roman" panose="02020603050405020304" pitchFamily="18" charset="0"/>
                <a:cs typeface="B Nazanin" panose="00000400000000000000" pitchFamily="2" charset="-78"/>
              </a:rPr>
              <a:t>. بنابراین،</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قوطی‌ها و تقریباً همه بسته‌بندی‌های فلزی که در تماس با غذا قرار می‌گیرند به منظور محافظت سطوح فلزی و غذاها، سطح درونی و بیرونی بدنه و دو انتها پوشش‌دهی گردند. </a:t>
            </a:r>
          </a:p>
          <a:p>
            <a:pPr marL="0"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پوشش قرار گرفته در سطح فلز، لاک (</a:t>
            </a:r>
            <a:r>
              <a:rPr lang="en-US" sz="2200" b="1" spc="-30" dirty="0" smtClean="0">
                <a:latin typeface="Times New Roman" panose="02020603050405020304" pitchFamily="18" charset="0"/>
                <a:cs typeface="B Nazanin" panose="00000400000000000000" pitchFamily="2" charset="-78"/>
              </a:rPr>
              <a:t>Actuator</a:t>
            </a:r>
            <a:r>
              <a:rPr lang="fa-IR" sz="2200" b="1" spc="-30" dirty="0" smtClean="0">
                <a:latin typeface="Times New Roman" panose="02020603050405020304" pitchFamily="18" charset="0"/>
                <a:cs typeface="B Nazanin" panose="00000400000000000000" pitchFamily="2" charset="-78"/>
              </a:rPr>
              <a:t>) نامیده می‌شوند. پوشش شفاف بیرونی معمولاً ورنی (</a:t>
            </a:r>
            <a:r>
              <a:rPr lang="en-US" sz="2200" b="1" spc="-30" dirty="0">
                <a:latin typeface="Times New Roman" panose="02020603050405020304" pitchFamily="18" charset="0"/>
                <a:cs typeface="B Nazanin" panose="00000400000000000000" pitchFamily="2" charset="-78"/>
              </a:rPr>
              <a:t>Varnish</a:t>
            </a:r>
            <a:r>
              <a:rPr lang="fa-IR" sz="2200" b="1" spc="-30" dirty="0" smtClean="0">
                <a:latin typeface="Times New Roman" panose="02020603050405020304" pitchFamily="18" charset="0"/>
                <a:cs typeface="B Nazanin" panose="00000400000000000000" pitchFamily="2" charset="-78"/>
              </a:rPr>
              <a:t>) نامیده می‌شود.</a:t>
            </a:r>
            <a:r>
              <a:rPr lang="en-US"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از یک پوشش اولیه برای بهتر چسبیدن پوشش دوم استفاده می‌شود که به عنوان آستر پوشش یا آهار (</a:t>
            </a:r>
            <a:r>
              <a:rPr lang="en-US" sz="2200" b="1" spc="-30" dirty="0">
                <a:latin typeface="Times New Roman" panose="02020603050405020304" pitchFamily="18" charset="0"/>
                <a:cs typeface="B Nazanin" panose="00000400000000000000" pitchFamily="2" charset="-78"/>
              </a:rPr>
              <a:t>Coating p</a:t>
            </a:r>
            <a:r>
              <a:rPr lang="en-US" sz="2200" b="1" spc="-30" dirty="0" smtClean="0">
                <a:latin typeface="Times New Roman" panose="02020603050405020304" pitchFamily="18" charset="0"/>
                <a:cs typeface="B Nazanin" panose="00000400000000000000" pitchFamily="2" charset="-78"/>
              </a:rPr>
              <a:t>rimer</a:t>
            </a:r>
            <a:r>
              <a:rPr lang="fa-IR" sz="2200" b="1" spc="-30" dirty="0" smtClean="0">
                <a:latin typeface="Times New Roman" panose="02020603050405020304" pitchFamily="18" charset="0"/>
                <a:cs typeface="B Nazanin" panose="00000400000000000000" pitchFamily="2" charset="-78"/>
              </a:rPr>
              <a:t>) اطلاق می‌شود.</a:t>
            </a:r>
          </a:p>
          <a:p>
            <a:pPr marL="0"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ل</a:t>
            </a:r>
            <a:r>
              <a:rPr lang="ar-SA" sz="2200" b="1" spc="-30" dirty="0" smtClean="0">
                <a:latin typeface="Times New Roman" panose="02020603050405020304" pitchFamily="18" charset="0"/>
                <a:cs typeface="B Nazanin" panose="00000400000000000000" pitchFamily="2" charset="-78"/>
              </a:rPr>
              <a:t>اک </a:t>
            </a:r>
            <a:r>
              <a:rPr lang="ar-SA" sz="2200" b="1" spc="-30" dirty="0">
                <a:latin typeface="Times New Roman" panose="02020603050405020304" pitchFamily="18" charset="0"/>
                <a:cs typeface="B Nazanin" panose="00000400000000000000" pitchFamily="2" charset="-78"/>
              </a:rPr>
              <a:t>عبارت است از محلول رزین یا ترکیبی از رزین و روغن­های خشک شونده در حلال­های فرار شیمیایی که پس از پختن به صورت لایه­هایی سخت بر </a:t>
            </a:r>
            <a:r>
              <a:rPr lang="fa-IR" sz="2200" b="1" spc="-30" dirty="0" smtClean="0">
                <a:latin typeface="Times New Roman" panose="02020603050405020304" pitchFamily="18" charset="0"/>
                <a:cs typeface="B Nazanin" panose="00000400000000000000" pitchFamily="2" charset="-78"/>
              </a:rPr>
              <a:t>سطح</a:t>
            </a:r>
            <a:r>
              <a:rPr lang="ar-SA" sz="2200" b="1" spc="-30" dirty="0" smtClean="0">
                <a:latin typeface="Times New Roman" panose="02020603050405020304" pitchFamily="18" charset="0"/>
                <a:cs typeface="B Nazanin" panose="00000400000000000000" pitchFamily="2" charset="-78"/>
              </a:rPr>
              <a:t> ورق</a:t>
            </a:r>
            <a:r>
              <a:rPr lang="fa-IR" sz="2200" b="1" spc="-30" dirty="0" smtClean="0">
                <a:latin typeface="Times New Roman" panose="02020603050405020304" pitchFamily="18" charset="0"/>
                <a:cs typeface="B Nazanin" panose="00000400000000000000" pitchFamily="2" charset="-78"/>
              </a:rPr>
              <a:t> فلزی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باقی می‌ماند. </a:t>
            </a:r>
            <a:endParaRPr lang="fa-IR" sz="2200" b="1" spc="-30" dirty="0" smtClean="0">
              <a:latin typeface="Times New Roman" panose="02020603050405020304" pitchFamily="18" charset="0"/>
              <a:cs typeface="B Nazanin" panose="00000400000000000000" pitchFamily="2" charset="-78"/>
            </a:endParaRPr>
          </a:p>
          <a:p>
            <a:pPr marL="0" algn="just" rtl="1">
              <a:lnSpc>
                <a:spcPct val="10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لاک­ها </a:t>
            </a:r>
            <a:r>
              <a:rPr lang="ar-SA" sz="2200" b="1" spc="-30" dirty="0">
                <a:latin typeface="Times New Roman" panose="02020603050405020304" pitchFamily="18" charset="0"/>
                <a:cs typeface="B Nazanin" panose="00000400000000000000" pitchFamily="2" charset="-78"/>
              </a:rPr>
              <a:t>از نظر کاربرد به دو گروه تقسیم می‌شوند:</a:t>
            </a:r>
            <a:endParaRPr lang="en-US" sz="2200" b="1" spc="-30" dirty="0">
              <a:latin typeface="Times New Roman" panose="02020603050405020304" pitchFamily="18" charset="0"/>
              <a:cs typeface="B Nazanin" panose="00000400000000000000" pitchFamily="2" charset="-78"/>
            </a:endParaRPr>
          </a:p>
          <a:p>
            <a:pPr marL="0" indent="-457200" algn="just" rtl="1">
              <a:spcBef>
                <a:spcPts val="1200"/>
              </a:spcBef>
              <a:buFont typeface="+mj-lt"/>
              <a:buAutoNum type="arabicPeriod"/>
            </a:pPr>
            <a:r>
              <a:rPr lang="ar-SA" sz="2200" b="1" spc="-30" dirty="0">
                <a:latin typeface="Times New Roman" panose="02020603050405020304" pitchFamily="18" charset="0"/>
                <a:cs typeface="B Nazanin" panose="00000400000000000000" pitchFamily="2" charset="-78"/>
              </a:rPr>
              <a:t>لاک خارجی: جهت حفاظت قوطی از زنگ‌زدگی در مناطق مرطوب و یا برای </a:t>
            </a:r>
            <a:r>
              <a:rPr lang="fa-IR" sz="2200" b="1" spc="-30" dirty="0" smtClean="0">
                <a:latin typeface="Times New Roman" panose="02020603050405020304" pitchFamily="18" charset="0"/>
                <a:cs typeface="B Nazanin" panose="00000400000000000000" pitchFamily="2" charset="-78"/>
              </a:rPr>
              <a:t>بهبود چاپ‌پذیری</a:t>
            </a:r>
            <a:r>
              <a:rPr lang="ar-SA" sz="2200" b="1" spc="-30" dirty="0" smtClean="0">
                <a:latin typeface="Times New Roman" panose="02020603050405020304" pitchFamily="18" charset="0"/>
                <a:cs typeface="B Nazanin" panose="00000400000000000000" pitchFamily="2" charset="-78"/>
              </a:rPr>
              <a:t> قوطی</a:t>
            </a:r>
            <a:r>
              <a:rPr lang="fa-IR" sz="2200" b="1" spc="-30" dirty="0" smtClean="0">
                <a:latin typeface="Times New Roman" panose="02020603050405020304" pitchFamily="18" charset="0"/>
                <a:cs typeface="B Nazanin" panose="00000400000000000000" pitchFamily="2" charset="-78"/>
              </a:rPr>
              <a:t> و جلوگیری از سایش آن؛</a:t>
            </a:r>
            <a:endParaRPr lang="en-US" sz="2200" b="1" spc="-30" dirty="0">
              <a:latin typeface="Times New Roman" panose="02020603050405020304" pitchFamily="18" charset="0"/>
              <a:cs typeface="B Nazanin" panose="00000400000000000000" pitchFamily="2" charset="-78"/>
            </a:endParaRPr>
          </a:p>
          <a:p>
            <a:pPr marL="0" indent="-457200" algn="just" rtl="1">
              <a:spcBef>
                <a:spcPts val="1200"/>
              </a:spcBef>
              <a:buFont typeface="+mj-lt"/>
              <a:buAutoNum type="arabicPeriod"/>
            </a:pPr>
            <a:r>
              <a:rPr lang="ar-SA" sz="2200" b="1" spc="-30" dirty="0">
                <a:latin typeface="Times New Roman" panose="02020603050405020304" pitchFamily="18" charset="0"/>
                <a:cs typeface="B Nazanin" panose="00000400000000000000" pitchFamily="2" charset="-78"/>
              </a:rPr>
              <a:t>لاک داخلی: برای جلوگیری از واکنش شیمیایی بین </a:t>
            </a:r>
            <a:r>
              <a:rPr lang="fa-IR" sz="2200" b="1" spc="-30" dirty="0" smtClean="0">
                <a:latin typeface="Times New Roman" panose="02020603050405020304" pitchFamily="18" charset="0"/>
                <a:cs typeface="B Nazanin" panose="00000400000000000000" pitchFamily="2" charset="-78"/>
              </a:rPr>
              <a:t>محتویات درون قوطی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و فلز </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20</a:t>
            </a:fld>
            <a:endParaRPr lang="en-US" dirty="0">
              <a:cs typeface="B Nazanin" panose="00000400000000000000" pitchFamily="2" charset="-78"/>
            </a:endParaRPr>
          </a:p>
        </p:txBody>
      </p:sp>
    </p:spTree>
    <p:extLst>
      <p:ext uri="{BB962C8B-B14F-4D97-AF65-F5344CB8AC3E}">
        <p14:creationId xmlns:p14="http://schemas.microsoft.com/office/powerpoint/2010/main" val="2536696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08522"/>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a:solidFill>
                  <a:srgbClr val="0000FF"/>
                </a:solidFill>
                <a:latin typeface="Times New Roman" panose="02020603050405020304" pitchFamily="18" charset="0"/>
                <a:cs typeface="B Titr" panose="00000700000000000000" pitchFamily="2" charset="-78"/>
              </a:rPr>
              <a:t>لاک‌های </a:t>
            </a:r>
            <a:r>
              <a:rPr lang="fa-IR" sz="2800" dirty="0" smtClean="0">
                <a:solidFill>
                  <a:srgbClr val="0000FF"/>
                </a:solidFill>
                <a:latin typeface="Times New Roman" panose="02020603050405020304" pitchFamily="18" charset="0"/>
                <a:cs typeface="B Titr" panose="00000700000000000000" pitchFamily="2" charset="-78"/>
              </a:rPr>
              <a:t>حفاظتی (</a:t>
            </a:r>
            <a:r>
              <a:rPr lang="en-US" sz="2800" b="1" dirty="0">
                <a:solidFill>
                  <a:srgbClr val="0000FF"/>
                </a:solidFill>
                <a:latin typeface="Times New Roman" panose="02020603050405020304" pitchFamily="18" charset="0"/>
                <a:cs typeface="B Titr" panose="00000700000000000000" pitchFamily="2" charset="-78"/>
              </a:rPr>
              <a:t>Protective Actuator</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2313" y="879521"/>
            <a:ext cx="8028368" cy="5439464"/>
          </a:xfrm>
        </p:spPr>
        <p:txBody>
          <a:bodyPr>
            <a:normAutofit fontScale="77500" lnSpcReduction="20000"/>
          </a:bodyPr>
          <a:lstStyle/>
          <a:p>
            <a:pPr marL="0" indent="0" algn="just" rtl="1">
              <a:lnSpc>
                <a:spcPct val="100000"/>
              </a:lnSpc>
              <a:spcBef>
                <a:spcPts val="1200"/>
              </a:spcBef>
              <a:buClr>
                <a:srgbClr val="FF0000"/>
              </a:buClr>
              <a:buNone/>
            </a:pPr>
            <a:r>
              <a:rPr lang="fa-IR" sz="2200" b="1" spc="-30" dirty="0" smtClean="0">
                <a:solidFill>
                  <a:srgbClr val="FF0000"/>
                </a:solidFill>
                <a:latin typeface="Times New Roman" panose="02020603050405020304" pitchFamily="18" charset="0"/>
                <a:cs typeface="B Titr" panose="00000700000000000000" pitchFamily="2" charset="-78"/>
              </a:rPr>
              <a:t>ویژگی‌های لاک حفاظتی مورد استفاده</a:t>
            </a:r>
          </a:p>
          <a:p>
            <a:pPr mar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پوشش به عنوان لایه بازدارنده تثبیت شده میان غذا و سطح فلزی عمل می‌نماید.</a:t>
            </a:r>
          </a:p>
          <a:p>
            <a:pPr mar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هیچ نوع بو، مزه، رنگ یا ماده ناخواسته‌ای (مثل حلال‌ها) نباید از لاک درونی به محتوای ظرف منتقل شود.</a:t>
            </a:r>
          </a:p>
          <a:p>
            <a:pPr marL="0"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مقاوم به </a:t>
            </a:r>
            <a:r>
              <a:rPr lang="fa-IR" sz="2200" b="1" spc="-30" dirty="0" smtClean="0">
                <a:latin typeface="Times New Roman" panose="02020603050405020304" pitchFamily="18" charset="0"/>
                <a:cs typeface="B Nazanin" panose="00000400000000000000" pitchFamily="2" charset="-78"/>
              </a:rPr>
              <a:t>ترکیبات اسیدی و قلیایی و </a:t>
            </a:r>
            <a:r>
              <a:rPr lang="fa-IR" sz="2200" b="1" spc="-30" dirty="0">
                <a:latin typeface="Times New Roman" panose="02020603050405020304" pitchFamily="18" charset="0"/>
                <a:cs typeface="B Nazanin" panose="00000400000000000000" pitchFamily="2" charset="-78"/>
              </a:rPr>
              <a:t>مواد خورنده </a:t>
            </a:r>
            <a:r>
              <a:rPr lang="fa-IR" sz="2200" b="1" spc="-30" dirty="0" smtClean="0">
                <a:latin typeface="Times New Roman" panose="02020603050405020304" pitchFamily="18" charset="0"/>
                <a:cs typeface="B Nazanin" panose="00000400000000000000" pitchFamily="2" charset="-78"/>
              </a:rPr>
              <a:t>موجود در محتویات بسته غذایی </a:t>
            </a:r>
            <a:r>
              <a:rPr lang="fa-IR" sz="2200" b="1" spc="-30" dirty="0">
                <a:latin typeface="Times New Roman" panose="02020603050405020304" pitchFamily="18" charset="0"/>
                <a:cs typeface="B Nazanin" panose="00000400000000000000" pitchFamily="2" charset="-78"/>
              </a:rPr>
              <a:t>(کنسرو</a:t>
            </a:r>
            <a:r>
              <a:rPr lang="fa-IR" sz="2200" b="1" spc="-30" dirty="0" smtClean="0">
                <a:latin typeface="Times New Roman" panose="02020603050405020304" pitchFamily="18" charset="0"/>
                <a:cs typeface="B Nazanin" panose="00000400000000000000" pitchFamily="2" charset="-78"/>
              </a:rPr>
              <a:t>) باشد.</a:t>
            </a:r>
          </a:p>
          <a:p>
            <a:pPr mar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پوشش باید قادر به تحمل تنش‌های فیزیکی در فرایندهای ساخت فلز بوده و مقاومت و پایداری شیمیایی نیز داشته باشد.</a:t>
            </a:r>
          </a:p>
          <a:p>
            <a:pPr mar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انعطاف‌پذیر بودن و چسبیدن پوشش به صورت محکم و یکنواخت به سطح فلز بدون ترک خوردن ضروری است.</a:t>
            </a:r>
          </a:p>
          <a:p>
            <a:pPr mar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یکپارچگی آن در طی شرایط فرآوری حرارتی مواد غذایی بسته‌بندی شده مانند استریل کردن حرارتی حفظ شود. به عبارتی مقاوم به دمای حدود </a:t>
            </a:r>
            <a:r>
              <a:rPr lang="en-US" sz="2200" b="1" spc="-30" dirty="0" smtClean="0">
                <a:latin typeface="Calibri" panose="020F0502020204030204" pitchFamily="34" charset="0"/>
                <a:cs typeface="Calibri" panose="020F0502020204030204" pitchFamily="34" charset="0"/>
              </a:rPr>
              <a:t>°C</a:t>
            </a:r>
            <a:r>
              <a:rPr lang="fa-IR" sz="2200" b="1" spc="-30" dirty="0" smtClean="0">
                <a:latin typeface="Times New Roman" panose="02020603050405020304" pitchFamily="18" charset="0"/>
                <a:cs typeface="B Nazanin" panose="00000400000000000000" pitchFamily="2" charset="-78"/>
              </a:rPr>
              <a:t> 120 به مدت 2 ساعت باشد.</a:t>
            </a:r>
          </a:p>
          <a:p>
            <a:pPr marL="0" indent="0" algn="just" rtl="1">
              <a:lnSpc>
                <a:spcPct val="12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200" b="1" spc="-30" dirty="0" smtClean="0">
                <a:solidFill>
                  <a:srgbClr val="FF0000"/>
                </a:solidFill>
                <a:latin typeface="Times New Roman" panose="02020603050405020304" pitchFamily="18" charset="0"/>
                <a:cs typeface="B Titr" panose="00000700000000000000" pitchFamily="2" charset="-78"/>
              </a:rPr>
              <a:t>معیارهای انتخاب </a:t>
            </a:r>
            <a:r>
              <a:rPr lang="fa-IR" sz="2200" b="1" spc="-30" dirty="0">
                <a:solidFill>
                  <a:srgbClr val="FF0000"/>
                </a:solidFill>
                <a:latin typeface="Times New Roman" panose="02020603050405020304" pitchFamily="18" charset="0"/>
                <a:cs typeface="B Titr" panose="00000700000000000000" pitchFamily="2" charset="-78"/>
              </a:rPr>
              <a:t>نوع </a:t>
            </a:r>
            <a:r>
              <a:rPr lang="fa-IR" sz="2200" b="1" spc="-30" dirty="0" smtClean="0">
                <a:solidFill>
                  <a:srgbClr val="FF0000"/>
                </a:solidFill>
                <a:latin typeface="Times New Roman" panose="02020603050405020304" pitchFamily="18" charset="0"/>
                <a:cs typeface="B Titr" panose="00000700000000000000" pitchFamily="2" charset="-78"/>
              </a:rPr>
              <a:t>لاک حفاظتی</a:t>
            </a:r>
            <a:endParaRPr lang="fa-IR" sz="2200" b="1" spc="-30" dirty="0">
              <a:solidFill>
                <a:srgbClr val="FF0000"/>
              </a:solidFill>
              <a:latin typeface="Times New Roman" panose="02020603050405020304" pitchFamily="18" charset="0"/>
              <a:cs typeface="B Titr" panose="000007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نوع سطح فلز پوشش‌دهی و روش </a:t>
            </a:r>
            <a:r>
              <a:rPr lang="fa-IR" sz="2200" b="1" spc="-30" dirty="0">
                <a:latin typeface="Times New Roman" panose="02020603050405020304" pitchFamily="18" charset="0"/>
                <a:cs typeface="B Nazanin" panose="00000400000000000000" pitchFamily="2" charset="-78"/>
              </a:rPr>
              <a:t>ساخت </a:t>
            </a:r>
            <a:r>
              <a:rPr lang="fa-IR" sz="2200" b="1" spc="-30" dirty="0" smtClean="0">
                <a:latin typeface="Times New Roman" panose="02020603050405020304" pitchFamily="18" charset="0"/>
                <a:cs typeface="B Nazanin" panose="00000400000000000000" pitchFamily="2" charset="-78"/>
              </a:rPr>
              <a:t>ظرف (دو-تکه یا سه-تکه)؛</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ویژگی‌های بازدارندگی لاک و ماهیت ماده غذایی بسته‌بندی شده؛</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شرایط </a:t>
            </a:r>
            <a:r>
              <a:rPr lang="fa-IR" sz="2200" b="1" spc="-30" dirty="0">
                <a:latin typeface="Times New Roman" panose="02020603050405020304" pitchFamily="18" charset="0"/>
                <a:cs typeface="B Nazanin" panose="00000400000000000000" pitchFamily="2" charset="-78"/>
              </a:rPr>
              <a:t>فرآوری مواد غذایی بسته‌بندی شده و عمر نگهداری مطلوب </a:t>
            </a:r>
            <a:r>
              <a:rPr lang="fa-IR" sz="2200" b="1" spc="-30" dirty="0" smtClean="0">
                <a:latin typeface="Times New Roman" panose="02020603050405020304" pitchFamily="18" charset="0"/>
                <a:cs typeface="B Nazanin" panose="00000400000000000000" pitchFamily="2" charset="-78"/>
              </a:rPr>
              <a:t>آن.</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21</a:t>
            </a:fld>
            <a:endParaRPr lang="en-US" dirty="0">
              <a:cs typeface="B Nazanin" panose="00000400000000000000" pitchFamily="2" charset="-78"/>
            </a:endParaRPr>
          </a:p>
        </p:txBody>
      </p:sp>
    </p:spTree>
    <p:extLst>
      <p:ext uri="{BB962C8B-B14F-4D97-AF65-F5344CB8AC3E}">
        <p14:creationId xmlns:p14="http://schemas.microsoft.com/office/powerpoint/2010/main" val="3782602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74779"/>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گروه‌های اصلی لاک‌های آلی </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22</a:t>
            </a:fld>
            <a:endParaRPr lang="en-US"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787265970"/>
              </p:ext>
            </p:extLst>
          </p:nvPr>
        </p:nvGraphicFramePr>
        <p:xfrm>
          <a:off x="422864" y="1253224"/>
          <a:ext cx="8171845" cy="4649568"/>
        </p:xfrm>
        <a:graphic>
          <a:graphicData uri="http://schemas.openxmlformats.org/drawingml/2006/table">
            <a:tbl>
              <a:tblPr firstRow="1" bandRow="1">
                <a:tableStyleId>{5C22544A-7EE6-4342-B048-85BDC9FD1C3A}</a:tableStyleId>
              </a:tblPr>
              <a:tblGrid>
                <a:gridCol w="1169467">
                  <a:extLst>
                    <a:ext uri="{9D8B030D-6E8A-4147-A177-3AD203B41FA5}">
                      <a16:colId xmlns:a16="http://schemas.microsoft.com/office/drawing/2014/main" xmlns="" val="3850068422"/>
                    </a:ext>
                  </a:extLst>
                </a:gridCol>
                <a:gridCol w="2444817">
                  <a:extLst>
                    <a:ext uri="{9D8B030D-6E8A-4147-A177-3AD203B41FA5}">
                      <a16:colId xmlns:a16="http://schemas.microsoft.com/office/drawing/2014/main" xmlns="" val="3776212844"/>
                    </a:ext>
                  </a:extLst>
                </a:gridCol>
                <a:gridCol w="1939491">
                  <a:extLst>
                    <a:ext uri="{9D8B030D-6E8A-4147-A177-3AD203B41FA5}">
                      <a16:colId xmlns:a16="http://schemas.microsoft.com/office/drawing/2014/main" xmlns="" val="208213895"/>
                    </a:ext>
                  </a:extLst>
                </a:gridCol>
                <a:gridCol w="1082842">
                  <a:extLst>
                    <a:ext uri="{9D8B030D-6E8A-4147-A177-3AD203B41FA5}">
                      <a16:colId xmlns:a16="http://schemas.microsoft.com/office/drawing/2014/main" xmlns="" val="1606740674"/>
                    </a:ext>
                  </a:extLst>
                </a:gridCol>
                <a:gridCol w="1535228">
                  <a:extLst>
                    <a:ext uri="{9D8B030D-6E8A-4147-A177-3AD203B41FA5}">
                      <a16:colId xmlns:a16="http://schemas.microsoft.com/office/drawing/2014/main" xmlns="" val="30462311"/>
                    </a:ext>
                  </a:extLst>
                </a:gridCol>
              </a:tblGrid>
              <a:tr h="501399">
                <a:tc>
                  <a:txBody>
                    <a:bodyPr/>
                    <a:lstStyle/>
                    <a:p>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Group</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Application</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Flexibility</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Adhesion</a:t>
                      </a:r>
                    </a:p>
                    <a:p>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Resistance to</a:t>
                      </a:r>
                    </a:p>
                    <a:p>
                      <a:r>
                        <a:rPr lang="en-US" sz="1800" b="1"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sterilization</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45552989"/>
                  </a:ext>
                </a:extLst>
              </a:tr>
              <a:tr h="610319">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Oleoresins</a:t>
                      </a:r>
                    </a:p>
                    <a:p>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Fruit and vegetables (anti-Sulphur coating) </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Poor</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Average</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79068006"/>
                  </a:ext>
                </a:extLst>
              </a:tr>
              <a:tr h="548640">
                <a:tc>
                  <a:txBody>
                    <a:bodyPr/>
                    <a:lstStyle/>
                    <a:p>
                      <a:r>
                        <a:rPr lang="en-US" sz="15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Phenolics</a:t>
                      </a:r>
                      <a:endPar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Fruit, vegetables,  meat (barrier coating)</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Poor</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Poor</a:t>
                      </a:r>
                      <a:endParaRPr lang="en-US" sz="1500" b="1" dirty="0">
                        <a:latin typeface="Times New Roman" panose="02020603050405020304" pitchFamily="18" charset="0"/>
                        <a:cs typeface="Times New Roman" panose="02020603050405020304" pitchFamily="18"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Very good</a:t>
                      </a:r>
                      <a:endParaRPr lang="en-US" sz="1500" b="1" dirty="0" smtClean="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18202621"/>
                  </a:ext>
                </a:extLst>
              </a:tr>
              <a:tr h="581527">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Epoxy </a:t>
                      </a:r>
                      <a:r>
                        <a:rPr lang="en-US" sz="15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phenolics</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Wide range (fruit, vegetables,  meat, etc.)</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  (depends on epoxy/phenolic ratio)</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79046726"/>
                  </a:ext>
                </a:extLst>
              </a:tr>
              <a:tr h="369719">
                <a:tc>
                  <a:txBody>
                    <a:bodyPr/>
                    <a:lstStyle/>
                    <a:p>
                      <a:r>
                        <a:rPr lang="en-US" sz="15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Vinyls</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Beverages (beer, carbonated drinks)</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Excellent</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021606087"/>
                  </a:ext>
                </a:extLst>
              </a:tr>
              <a:tr h="336885">
                <a:tc>
                  <a:txBody>
                    <a:bodyPr/>
                    <a:lstStyle/>
                    <a:p>
                      <a:r>
                        <a:rPr lang="en-US" sz="15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Organosols</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Wide range for drawn cans</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Very good </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Very good </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78399161"/>
                  </a:ext>
                </a:extLst>
              </a:tr>
              <a:tr h="369719">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Acrylics</a:t>
                      </a:r>
                      <a:endParaRPr lang="en-US" sz="1500" b="1" dirty="0">
                        <a:latin typeface="Times New Roman" panose="02020603050405020304" pitchFamily="18" charset="0"/>
                        <a:cs typeface="Times New Roman" panose="02020603050405020304" pitchFamily="18" charset="0"/>
                      </a:endParaRPr>
                    </a:p>
                  </a:txBody>
                  <a:tcPr/>
                </a:tc>
                <a:tc>
                  <a:txBody>
                    <a:bodyPr/>
                    <a:lstStyle/>
                    <a:p>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Very good </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Average</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63729645"/>
                  </a:ext>
                </a:extLst>
              </a:tr>
              <a:tr h="369719">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Epoxy-urea</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Beverages </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Average</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3023006"/>
                  </a:ext>
                </a:extLst>
              </a:tr>
              <a:tr h="369719">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Polyesters</a:t>
                      </a:r>
                      <a:endParaRPr lang="en-US" sz="1500" b="1" dirty="0">
                        <a:latin typeface="Times New Roman" panose="02020603050405020304" pitchFamily="18" charset="0"/>
                        <a:cs typeface="Times New Roman" panose="02020603050405020304" pitchFamily="18" charset="0"/>
                      </a:endParaRPr>
                    </a:p>
                  </a:txBody>
                  <a:tcPr/>
                </a:tc>
                <a:tc>
                  <a:txBody>
                    <a:bodyPr/>
                    <a:lstStyle/>
                    <a:p>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Average</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tc>
                  <a:txBody>
                    <a:bodyPr/>
                    <a:lstStyle/>
                    <a:p>
                      <a:r>
                        <a:rPr lang="en-US" sz="15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76756340"/>
                  </a:ext>
                </a:extLst>
              </a:tr>
            </a:tbl>
          </a:graphicData>
        </a:graphic>
      </p:graphicFrame>
    </p:spTree>
    <p:extLst>
      <p:ext uri="{BB962C8B-B14F-4D97-AF65-F5344CB8AC3E}">
        <p14:creationId xmlns:p14="http://schemas.microsoft.com/office/powerpoint/2010/main" val="376936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09587"/>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پایداری شیمیایی ترکیبات پوشش‌دهی</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23</a:t>
            </a:fld>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6" y="1062402"/>
            <a:ext cx="7608467" cy="5102794"/>
          </a:xfrm>
          <a:prstGeom prst="rect">
            <a:avLst/>
          </a:prstGeom>
        </p:spPr>
      </p:pic>
    </p:spTree>
    <p:extLst>
      <p:ext uri="{BB962C8B-B14F-4D97-AF65-F5344CB8AC3E}">
        <p14:creationId xmlns:p14="http://schemas.microsoft.com/office/powerpoint/2010/main" val="133438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7378"/>
            <a:ext cx="7886700" cy="474779"/>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روش تولید انواع قوطی فولادی قلع‌اندود</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قوطی‌های </a:t>
            </a:r>
            <a:r>
              <a:rPr lang="fa-IR" sz="2200" b="1" spc="-30" dirty="0">
                <a:latin typeface="Times New Roman" panose="02020603050405020304" pitchFamily="18" charset="0"/>
                <a:cs typeface="B Nazanin" panose="00000400000000000000" pitchFamily="2" charset="-78"/>
              </a:rPr>
              <a:t>فلزی بیشتر </a:t>
            </a:r>
            <a:r>
              <a:rPr lang="fa-IR" sz="2200" b="1" spc="-30" dirty="0" smtClean="0">
                <a:latin typeface="Times New Roman" panose="02020603050405020304" pitchFamily="18" charset="0"/>
                <a:cs typeface="B Nazanin" panose="00000400000000000000" pitchFamily="2" charset="-78"/>
              </a:rPr>
              <a:t>به یکی </a:t>
            </a:r>
            <a:r>
              <a:rPr lang="fa-IR" sz="2200" b="1" spc="-30" dirty="0">
                <a:latin typeface="Times New Roman" panose="02020603050405020304" pitchFamily="18" charset="0"/>
                <a:cs typeface="B Nazanin" panose="00000400000000000000" pitchFamily="2" charset="-78"/>
              </a:rPr>
              <a:t>از دو روش </a:t>
            </a:r>
            <a:r>
              <a:rPr lang="fa-IR" sz="2200" b="1" spc="-30" dirty="0" smtClean="0">
                <a:latin typeface="Times New Roman" panose="02020603050405020304" pitchFamily="18" charset="0"/>
                <a:cs typeface="B Nazanin" panose="00000400000000000000" pitchFamily="2" charset="-78"/>
              </a:rPr>
              <a:t>اصلی </a:t>
            </a:r>
            <a:r>
              <a:rPr lang="fa-IR" sz="2200" b="1" spc="-30" dirty="0">
                <a:latin typeface="Times New Roman" panose="02020603050405020304" pitchFamily="18" charset="0"/>
                <a:cs typeface="B Nazanin" panose="00000400000000000000" pitchFamily="2" charset="-78"/>
              </a:rPr>
              <a:t>زیر ساخته </a:t>
            </a:r>
            <a:r>
              <a:rPr lang="fa-IR" sz="2200" b="1" spc="-30" dirty="0" smtClean="0">
                <a:latin typeface="Times New Roman" panose="02020603050405020304" pitchFamily="18" charset="0"/>
                <a:cs typeface="B Nazanin" panose="00000400000000000000" pitchFamily="2" charset="-78"/>
              </a:rPr>
              <a:t>می‌شوند: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1) قوطی سه-تکه (</a:t>
            </a:r>
            <a:r>
              <a:rPr lang="en-US" sz="2200" b="1" spc="-30" dirty="0">
                <a:latin typeface="Times New Roman" panose="02020603050405020304" pitchFamily="18" charset="0"/>
                <a:cs typeface="B Nazanin" panose="00000400000000000000" pitchFamily="2" charset="-78"/>
              </a:rPr>
              <a:t>Three-piece can</a:t>
            </a:r>
            <a:r>
              <a:rPr lang="fa-IR" sz="2200" b="1" spc="-30"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2) قوطی دو-تکه (</a:t>
            </a:r>
            <a:r>
              <a:rPr lang="en-US" sz="2200" b="1" spc="-30" dirty="0" smtClean="0">
                <a:latin typeface="Times New Roman" panose="02020603050405020304" pitchFamily="18" charset="0"/>
                <a:cs typeface="B Nazanin" panose="00000400000000000000" pitchFamily="2" charset="-78"/>
              </a:rPr>
              <a:t>Two-piece </a:t>
            </a:r>
            <a:r>
              <a:rPr lang="en-US" sz="2200" b="1" spc="-30" dirty="0">
                <a:latin typeface="Times New Roman" panose="02020603050405020304" pitchFamily="18" charset="0"/>
                <a:cs typeface="B Nazanin" panose="00000400000000000000" pitchFamily="2" charset="-78"/>
              </a:rPr>
              <a:t>can</a:t>
            </a:r>
            <a:r>
              <a:rPr lang="fa-IR" sz="2200" b="1" spc="-30" dirty="0" smtClean="0">
                <a:latin typeface="Times New Roman" panose="02020603050405020304" pitchFamily="18" charset="0"/>
                <a:cs typeface="B Nazanin" panose="00000400000000000000" pitchFamily="2" charset="-78"/>
              </a:rPr>
              <a:t>)</a:t>
            </a:r>
            <a:endParaRPr lang="en-US"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en-US"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24</a:t>
            </a:fld>
            <a:endParaRPr lang="en-US" dirty="0">
              <a:cs typeface="B Nazanin" panose="00000400000000000000" pitchFamily="2" charset="-78"/>
            </a:endParaRPr>
          </a:p>
        </p:txBody>
      </p:sp>
      <p:pic>
        <p:nvPicPr>
          <p:cNvPr id="1028" name="Picture 4" descr="3piece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60" y="3072898"/>
            <a:ext cx="312420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 piece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964" y="3086901"/>
            <a:ext cx="31242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83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90337"/>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روش تولید انواع قوطی فولادی قلع‌اندود</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1050343"/>
          </a:xfrm>
        </p:spPr>
        <p:txBody>
          <a:bodyPr>
            <a:normAutofit/>
          </a:bodyPr>
          <a:lstStyle/>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روش ساخت بدنه قوطی سه-تکه (</a:t>
            </a:r>
            <a:r>
              <a:rPr lang="en-US" sz="2200" b="1" spc="-30" dirty="0">
                <a:latin typeface="Times New Roman" panose="02020603050405020304" pitchFamily="18" charset="0"/>
                <a:cs typeface="B Nazanin" panose="00000400000000000000" pitchFamily="2" charset="-78"/>
              </a:rPr>
              <a:t>Three-piece can</a:t>
            </a:r>
            <a:r>
              <a:rPr lang="fa-IR" sz="2200" b="1" spc="-30" dirty="0" smtClean="0">
                <a:latin typeface="Times New Roman" panose="02020603050405020304" pitchFamily="18" charset="0"/>
                <a:cs typeface="B Nazanin" panose="00000400000000000000" pitchFamily="2" charset="-78"/>
              </a:rPr>
              <a:t>) و قوطی دو-تکه (</a:t>
            </a:r>
            <a:r>
              <a:rPr lang="en-US" sz="2200" b="1" spc="-30" dirty="0" smtClean="0">
                <a:latin typeface="Times New Roman" panose="02020603050405020304" pitchFamily="18" charset="0"/>
                <a:cs typeface="B Nazanin" panose="00000400000000000000" pitchFamily="2" charset="-78"/>
              </a:rPr>
              <a:t>Two-piece </a:t>
            </a:r>
            <a:r>
              <a:rPr lang="en-US" sz="2200" b="1" spc="-30" dirty="0">
                <a:latin typeface="Times New Roman" panose="02020603050405020304" pitchFamily="18" charset="0"/>
                <a:cs typeface="B Nazanin" panose="00000400000000000000" pitchFamily="2" charset="-78"/>
              </a:rPr>
              <a:t>can</a:t>
            </a:r>
            <a:r>
              <a:rPr lang="fa-IR" sz="2200" b="1" spc="-30" dirty="0" smtClean="0">
                <a:latin typeface="Times New Roman" panose="02020603050405020304" pitchFamily="18" charset="0"/>
                <a:cs typeface="B Nazanin" panose="00000400000000000000" pitchFamily="2" charset="-78"/>
              </a:rPr>
              <a:t>)</a:t>
            </a:r>
            <a:endParaRPr lang="en-US"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en-US"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25</a:t>
            </a:fld>
            <a:endParaRPr lang="en-US" dirty="0">
              <a:cs typeface="B Nazanin" panose="000004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44" y="1979734"/>
            <a:ext cx="7096020" cy="4333303"/>
          </a:xfrm>
          <a:prstGeom prst="rect">
            <a:avLst/>
          </a:prstGeom>
        </p:spPr>
      </p:pic>
    </p:spTree>
    <p:extLst>
      <p:ext uri="{BB962C8B-B14F-4D97-AF65-F5344CB8AC3E}">
        <p14:creationId xmlns:p14="http://schemas.microsoft.com/office/powerpoint/2010/main" val="792467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12"/>
            <a:ext cx="7886700" cy="474779"/>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مراحل تولید قوطی سه-تکه (</a:t>
            </a:r>
            <a:r>
              <a:rPr lang="en-US" sz="2800" b="1" dirty="0" smtClean="0">
                <a:solidFill>
                  <a:srgbClr val="0000FF"/>
                </a:solidFill>
                <a:latin typeface="Times New Roman" panose="02020603050405020304" pitchFamily="18" charset="0"/>
                <a:cs typeface="B Titr" panose="00000700000000000000" pitchFamily="2" charset="-78"/>
              </a:rPr>
              <a:t>Three-piece can</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48191" y="821769"/>
            <a:ext cx="8028368" cy="5367275"/>
          </a:xfrm>
        </p:spPr>
        <p:txBody>
          <a:bodyPr>
            <a:noAutofit/>
          </a:bodyPr>
          <a:lstStyle/>
          <a:p>
            <a:pPr marL="0" algn="just" rtl="1">
              <a:lnSpc>
                <a:spcPct val="100000"/>
              </a:lnSpc>
              <a:spcBef>
                <a:spcPts val="600"/>
              </a:spcBef>
              <a:buClr>
                <a:srgbClr val="FF0000"/>
              </a:buClr>
              <a:buFont typeface="Wingdings" panose="05000000000000000000" pitchFamily="2" charset="2"/>
              <a:buChar char="Ø"/>
            </a:pPr>
            <a:r>
              <a:rPr lang="fa-IR" sz="1900" b="1" spc="-30" dirty="0" smtClean="0">
                <a:latin typeface="Times New Roman" panose="02020603050405020304" pitchFamily="18" charset="0"/>
                <a:cs typeface="B Nazanin" panose="00000400000000000000" pitchFamily="2" charset="-78"/>
              </a:rPr>
              <a:t>به قوطي </a:t>
            </a:r>
            <a:r>
              <a:rPr lang="fa-IR" sz="1900" b="1" spc="-30" dirty="0">
                <a:latin typeface="Times New Roman" panose="02020603050405020304" pitchFamily="18" charset="0"/>
                <a:cs typeface="B Nazanin" panose="00000400000000000000" pitchFamily="2" charset="-78"/>
              </a:rPr>
              <a:t>فلزي </a:t>
            </a:r>
            <a:r>
              <a:rPr lang="fa-IR" sz="1900" b="1" spc="-30" dirty="0" smtClean="0">
                <a:latin typeface="Times New Roman" panose="02020603050405020304" pitchFamily="18" charset="0"/>
                <a:cs typeface="B Nazanin" panose="00000400000000000000" pitchFamily="2" charset="-78"/>
              </a:rPr>
              <a:t>تشکیل شده </a:t>
            </a:r>
            <a:r>
              <a:rPr lang="fa-IR" sz="1900" b="1" spc="-30" dirty="0">
                <a:latin typeface="Times New Roman" panose="02020603050405020304" pitchFamily="18" charset="0"/>
                <a:cs typeface="B Nazanin" panose="00000400000000000000" pitchFamily="2" charset="-78"/>
              </a:rPr>
              <a:t>از سه قسمت </a:t>
            </a:r>
            <a:r>
              <a:rPr lang="fa-IR" sz="1900" b="1" spc="-30" dirty="0" smtClean="0">
                <a:latin typeface="Times New Roman" panose="02020603050405020304" pitchFamily="18" charset="0"/>
                <a:cs typeface="B Nazanin" panose="00000400000000000000" pitchFamily="2" charset="-78"/>
              </a:rPr>
              <a:t>بدنه</a:t>
            </a:r>
            <a:r>
              <a:rPr lang="fa-IR" sz="1900" b="1" spc="-30" dirty="0">
                <a:latin typeface="Times New Roman" panose="02020603050405020304" pitchFamily="18" charset="0"/>
                <a:cs typeface="B Nazanin" panose="00000400000000000000" pitchFamily="2" charset="-78"/>
              </a:rPr>
              <a:t>، سر و </a:t>
            </a:r>
            <a:r>
              <a:rPr lang="fa-IR" sz="1900" b="1" spc="-30" dirty="0" smtClean="0">
                <a:latin typeface="Times New Roman" panose="02020603050405020304" pitchFamily="18" charset="0"/>
                <a:cs typeface="B Nazanin" panose="00000400000000000000" pitchFamily="2" charset="-78"/>
              </a:rPr>
              <a:t>كف، قوطي سه-تكه </a:t>
            </a:r>
            <a:r>
              <a:rPr lang="fa-IR" sz="1900" b="1" spc="-30" dirty="0">
                <a:latin typeface="Times New Roman" panose="02020603050405020304" pitchFamily="18" charset="0"/>
                <a:cs typeface="B Nazanin" panose="00000400000000000000" pitchFamily="2" charset="-78"/>
              </a:rPr>
              <a:t>گويند. در اين نوع </a:t>
            </a:r>
            <a:r>
              <a:rPr lang="fa-IR" sz="1900" b="1" spc="-30" dirty="0" smtClean="0">
                <a:latin typeface="Times New Roman" panose="02020603050405020304" pitchFamily="18" charset="0"/>
                <a:cs typeface="B Nazanin" panose="00000400000000000000" pitchFamily="2" charset="-78"/>
              </a:rPr>
              <a:t>قوطي‌ها </a:t>
            </a:r>
            <a:r>
              <a:rPr lang="fa-IR" sz="1900" b="1" spc="-30" dirty="0">
                <a:latin typeface="Times New Roman" panose="02020603050405020304" pitchFamily="18" charset="0"/>
                <a:cs typeface="B Nazanin" panose="00000400000000000000" pitchFamily="2" charset="-78"/>
              </a:rPr>
              <a:t>سر يا كف به روش دوخت مضاعف به بدنه متصل مي‌شود. </a:t>
            </a:r>
            <a:r>
              <a:rPr lang="fa-IR" sz="1900" b="1" spc="-30" dirty="0" smtClean="0">
                <a:latin typeface="Times New Roman" panose="02020603050405020304" pitchFamily="18" charset="0"/>
                <a:cs typeface="B Nazanin" panose="00000400000000000000" pitchFamily="2" charset="-78"/>
              </a:rPr>
              <a:t>قسمت </a:t>
            </a:r>
            <a:r>
              <a:rPr lang="fa-IR" sz="1900" b="1" spc="-30" dirty="0">
                <a:latin typeface="Times New Roman" panose="02020603050405020304" pitchFamily="18" charset="0"/>
                <a:cs typeface="B Nazanin" panose="00000400000000000000" pitchFamily="2" charset="-78"/>
              </a:rPr>
              <a:t>درز بدنه </a:t>
            </a:r>
            <a:r>
              <a:rPr lang="fa-IR" sz="1900" b="1" spc="-30" dirty="0" smtClean="0">
                <a:latin typeface="Times New Roman" panose="02020603050405020304" pitchFamily="18" charset="0"/>
                <a:cs typeface="B Nazanin" panose="00000400000000000000" pitchFamily="2" charset="-78"/>
              </a:rPr>
              <a:t>قوطي‌ها </a:t>
            </a:r>
            <a:r>
              <a:rPr lang="fa-IR" sz="1900" b="1" spc="-30" dirty="0">
                <a:latin typeface="Times New Roman" panose="02020603050405020304" pitchFamily="18" charset="0"/>
                <a:cs typeface="B Nazanin" panose="00000400000000000000" pitchFamily="2" charset="-78"/>
              </a:rPr>
              <a:t>معمولا به وسيله جوش الكتريكي به هم متصل مي‌شود.</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1. لاک ­اندود کردن ورق قلع‌ اندود در خط لاک‌زنی؛</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2. برش قطعات بدنه قوطی (</a:t>
            </a:r>
            <a:r>
              <a:rPr lang="en-US" sz="1900" b="1" spc="-30" dirty="0">
                <a:latin typeface="Times New Roman" panose="02020603050405020304" pitchFamily="18" charset="0"/>
                <a:cs typeface="B Nazanin" panose="00000400000000000000" pitchFamily="2" charset="-78"/>
              </a:rPr>
              <a:t>Body Blank</a:t>
            </a:r>
            <a:r>
              <a:rPr lang="fa-IR" sz="1900" b="1" spc="-30" dirty="0" smtClean="0">
                <a:latin typeface="Times New Roman" panose="02020603050405020304" pitchFamily="18" charset="0"/>
                <a:cs typeface="B Nazanin" panose="00000400000000000000" pitchFamily="2" charset="-78"/>
              </a:rPr>
              <a:t>) و گوشه‌های آن (جهت حذف ضخامت اضافی فلز روی بدنه (</a:t>
            </a:r>
            <a:r>
              <a:rPr lang="en-US" sz="1900" b="1" spc="-30" dirty="0" smtClean="0">
                <a:latin typeface="Times New Roman" panose="02020603050405020304" pitchFamily="18" charset="0"/>
                <a:cs typeface="B Nazanin" panose="00000400000000000000" pitchFamily="2" charset="-78"/>
              </a:rPr>
              <a:t>Flange</a:t>
            </a:r>
            <a:r>
              <a:rPr lang="fa-IR" sz="1900" b="1" spc="-30" dirty="0" smtClean="0">
                <a:latin typeface="Times New Roman" panose="02020603050405020304" pitchFamily="18" charset="0"/>
                <a:cs typeface="B Nazanin" panose="00000400000000000000" pitchFamily="2" charset="-78"/>
              </a:rPr>
              <a:t>) در هنگام ترکیب با لبه انحنادار (</a:t>
            </a:r>
            <a:r>
              <a:rPr lang="en-US" sz="1900" b="1" spc="-30" dirty="0" smtClean="0">
                <a:latin typeface="Times New Roman" panose="02020603050405020304" pitchFamily="18" charset="0"/>
                <a:cs typeface="B Nazanin" panose="00000400000000000000" pitchFamily="2" charset="-78"/>
              </a:rPr>
              <a:t>Curl</a:t>
            </a:r>
            <a:r>
              <a:rPr lang="fa-IR" sz="1900" b="1" spc="-30" dirty="0" smtClean="0">
                <a:latin typeface="Times New Roman" panose="02020603050405020304" pitchFamily="18" charset="0"/>
                <a:cs typeface="B Nazanin" panose="00000400000000000000" pitchFamily="2" charset="-78"/>
              </a:rPr>
              <a:t>) سر یا کف)؛</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3. تولید بدنه استوانه‌ای شکل قوطی در دستگاه بدنه‌‌ساز و ایجاد حالت قلاب (</a:t>
            </a:r>
            <a:r>
              <a:rPr lang="en-US" sz="1900" b="1" spc="-30" dirty="0" smtClean="0">
                <a:latin typeface="Times New Roman" panose="02020603050405020304" pitchFamily="18" charset="0"/>
                <a:cs typeface="B Nazanin" panose="00000400000000000000" pitchFamily="2" charset="-78"/>
              </a:rPr>
              <a:t>Flange</a:t>
            </a:r>
            <a:r>
              <a:rPr lang="fa-IR" sz="1900" b="1" spc="-30" dirty="0" smtClean="0">
                <a:latin typeface="Times New Roman" panose="02020603050405020304" pitchFamily="18" charset="0"/>
                <a:cs typeface="B Nazanin" panose="00000400000000000000" pitchFamily="2" charset="-78"/>
              </a:rPr>
              <a:t>) جهت اتصال؛</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4. انجام دوخت جانبی به سه روش لحیم‌کاری (</a:t>
            </a:r>
            <a:r>
              <a:rPr lang="en-US" sz="1900" b="1" spc="-30" dirty="0" smtClean="0">
                <a:latin typeface="Times New Roman" panose="02020603050405020304" pitchFamily="18" charset="0"/>
                <a:cs typeface="B Nazanin" panose="00000400000000000000" pitchFamily="2" charset="-78"/>
              </a:rPr>
              <a:t>Soldering</a:t>
            </a:r>
            <a:r>
              <a:rPr lang="fa-IR" sz="1900" b="1" spc="-30" dirty="0" smtClean="0">
                <a:latin typeface="Times New Roman" panose="02020603050405020304" pitchFamily="18" charset="0"/>
                <a:cs typeface="B Nazanin" panose="00000400000000000000" pitchFamily="2" charset="-78"/>
              </a:rPr>
              <a:t>)، چسباندن (</a:t>
            </a:r>
            <a:r>
              <a:rPr lang="en-US" sz="1900" b="1" spc="-30" dirty="0" smtClean="0">
                <a:latin typeface="Times New Roman" panose="02020603050405020304" pitchFamily="18" charset="0"/>
                <a:cs typeface="B Nazanin" panose="00000400000000000000" pitchFamily="2" charset="-78"/>
              </a:rPr>
              <a:t>Cementing</a:t>
            </a:r>
            <a:r>
              <a:rPr lang="fa-IR" sz="1900" b="1" spc="-30" dirty="0" smtClean="0">
                <a:latin typeface="Times New Roman" panose="02020603050405020304" pitchFamily="18" charset="0"/>
                <a:cs typeface="B Nazanin" panose="00000400000000000000" pitchFamily="2" charset="-78"/>
              </a:rPr>
              <a:t>) و جوش دادن (</a:t>
            </a:r>
            <a:r>
              <a:rPr lang="en-US" sz="1900" b="1" spc="-30" dirty="0" smtClean="0">
                <a:latin typeface="Times New Roman" panose="02020603050405020304" pitchFamily="18" charset="0"/>
                <a:cs typeface="B Nazanin" panose="00000400000000000000" pitchFamily="2" charset="-78"/>
              </a:rPr>
              <a:t>Welding</a:t>
            </a:r>
            <a:r>
              <a:rPr lang="fa-IR" sz="1900" b="1" spc="-30" dirty="0" smtClean="0">
                <a:latin typeface="Times New Roman" panose="02020603050405020304" pitchFamily="18" charset="0"/>
                <a:cs typeface="B Nazanin" panose="00000400000000000000" pitchFamily="2" charset="-78"/>
              </a:rPr>
              <a:t>)؛</a:t>
            </a:r>
            <a:endParaRPr lang="en-US" sz="1900" b="1" spc="-30" dirty="0" smtClean="0">
              <a:latin typeface="Times New Roman" panose="02020603050405020304" pitchFamily="18" charset="0"/>
              <a:cs typeface="B Nazanin" panose="00000400000000000000" pitchFamily="2" charset="-78"/>
            </a:endParaRP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5. برگرداندن لبه بدنه (</a:t>
            </a:r>
            <a:r>
              <a:rPr lang="en-US" sz="1900" b="1" spc="-30" dirty="0" smtClean="0">
                <a:latin typeface="Times New Roman" panose="02020603050405020304" pitchFamily="18" charset="0"/>
                <a:cs typeface="B Nazanin" panose="00000400000000000000" pitchFamily="2" charset="-78"/>
              </a:rPr>
              <a:t>Flanging</a:t>
            </a:r>
            <a:r>
              <a:rPr lang="fa-IR" sz="1900" b="1" spc="-30" dirty="0" smtClean="0">
                <a:latin typeface="Times New Roman" panose="02020603050405020304" pitchFamily="18" charset="0"/>
                <a:cs typeface="B Nazanin" panose="00000400000000000000" pitchFamily="2" charset="-78"/>
              </a:rPr>
              <a:t>) در دو انتهای قوطی؛</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6. در برخی موارد باریک‌سازی گلویی (</a:t>
            </a:r>
            <a:r>
              <a:rPr lang="en-US" sz="1900" b="1" spc="-30" dirty="0" smtClean="0">
                <a:latin typeface="Times New Roman" panose="02020603050405020304" pitchFamily="18" charset="0"/>
                <a:cs typeface="B Nazanin" panose="00000400000000000000" pitchFamily="2" charset="-78"/>
              </a:rPr>
              <a:t>Necking</a:t>
            </a:r>
            <a:r>
              <a:rPr lang="fa-IR" sz="19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7. </a:t>
            </a:r>
            <a:r>
              <a:rPr lang="fa-IR" sz="1900" b="1" spc="-30" dirty="0">
                <a:latin typeface="Times New Roman" panose="02020603050405020304" pitchFamily="18" charset="0"/>
                <a:cs typeface="B Nazanin" panose="00000400000000000000" pitchFamily="2" charset="-78"/>
              </a:rPr>
              <a:t>دوخت کف به بدنه (</a:t>
            </a:r>
            <a:r>
              <a:rPr lang="en-US" sz="1900" b="1" spc="-30" dirty="0">
                <a:latin typeface="Times New Roman" panose="02020603050405020304" pitchFamily="18" charset="0"/>
                <a:cs typeface="B Nazanin" panose="00000400000000000000" pitchFamily="2" charset="-78"/>
              </a:rPr>
              <a:t>Seaming</a:t>
            </a:r>
            <a:r>
              <a:rPr lang="fa-IR" sz="1900" b="1" spc="-30" dirty="0">
                <a:latin typeface="Times New Roman" panose="02020603050405020304" pitchFamily="18" charset="0"/>
                <a:cs typeface="B Nazanin" panose="00000400000000000000" pitchFamily="2" charset="-78"/>
              </a:rPr>
              <a:t>)</a:t>
            </a:r>
            <a:r>
              <a:rPr lang="en-US" sz="1900" b="1" spc="-30" dirty="0">
                <a:latin typeface="Times New Roman" panose="02020603050405020304" pitchFamily="18" charset="0"/>
                <a:cs typeface="B Nazanin" panose="00000400000000000000" pitchFamily="2" charset="-78"/>
              </a:rPr>
              <a:t> </a:t>
            </a:r>
            <a:r>
              <a:rPr lang="fa-IR" sz="1900" b="1" spc="-30" dirty="0">
                <a:latin typeface="Times New Roman" panose="02020603050405020304" pitchFamily="18" charset="0"/>
                <a:cs typeface="B Nazanin" panose="00000400000000000000" pitchFamily="2" charset="-78"/>
              </a:rPr>
              <a:t>که در یک یا چند مرحله </a:t>
            </a:r>
            <a:r>
              <a:rPr lang="fa-IR" sz="1900" b="1" spc="-30" dirty="0" smtClean="0">
                <a:latin typeface="Times New Roman" panose="02020603050405020304" pitchFamily="18" charset="0"/>
                <a:cs typeface="B Nazanin" panose="00000400000000000000" pitchFamily="2" charset="-78"/>
              </a:rPr>
              <a:t>بر حسب تجهیزات؛</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8. پاشیدن </a:t>
            </a:r>
            <a:r>
              <a:rPr lang="fa-IR" sz="1900" b="1" spc="-30" dirty="0">
                <a:latin typeface="Times New Roman" panose="02020603050405020304" pitchFamily="18" charset="0"/>
                <a:cs typeface="B Nazanin" panose="00000400000000000000" pitchFamily="2" charset="-78"/>
              </a:rPr>
              <a:t>پودر محافظتی (لاک) </a:t>
            </a:r>
            <a:r>
              <a:rPr lang="fa-IR" sz="1900" b="1" spc="-30" dirty="0" smtClean="0">
                <a:latin typeface="Times New Roman" panose="02020603050405020304" pitchFamily="18" charset="0"/>
                <a:cs typeface="B Nazanin" panose="00000400000000000000" pitchFamily="2" charset="-78"/>
              </a:rPr>
              <a:t>بر سطح </a:t>
            </a:r>
            <a:r>
              <a:rPr lang="fa-IR" sz="1900" b="1" spc="-30" dirty="0">
                <a:latin typeface="Times New Roman" panose="02020603050405020304" pitchFamily="18" charset="0"/>
                <a:cs typeface="B Nazanin" panose="00000400000000000000" pitchFamily="2" charset="-78"/>
              </a:rPr>
              <a:t>داخلی و خارجی محل اتصال </a:t>
            </a:r>
            <a:r>
              <a:rPr lang="fa-IR" sz="1900" b="1" spc="-30" dirty="0" smtClean="0">
                <a:latin typeface="Times New Roman" panose="02020603050405020304" pitchFamily="18" charset="0"/>
                <a:cs typeface="B Nazanin" panose="00000400000000000000" pitchFamily="2" charset="-78"/>
              </a:rPr>
              <a:t>قوطی و تثبت آن روی سطح قوطی در یک کوره مخصوص؛</a:t>
            </a:r>
          </a:p>
          <a:p>
            <a:pPr marL="0" indent="0" algn="just" rtl="1">
              <a:lnSpc>
                <a:spcPct val="100000"/>
              </a:lnSpc>
              <a:spcBef>
                <a:spcPts val="600"/>
              </a:spcBef>
              <a:buClr>
                <a:srgbClr val="FF0000"/>
              </a:buClr>
              <a:buNone/>
            </a:pPr>
            <a:r>
              <a:rPr lang="fa-IR" sz="1900" b="1" spc="-30" dirty="0" smtClean="0">
                <a:latin typeface="Times New Roman" panose="02020603050405020304" pitchFamily="18" charset="0"/>
                <a:cs typeface="B Nazanin" panose="00000400000000000000" pitchFamily="2" charset="-78"/>
              </a:rPr>
              <a:t>9. انجام آزمون‌های کیفی به ویژه شناسایی نشتی.</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26</a:t>
            </a:fld>
            <a:endParaRPr lang="en-US" dirty="0">
              <a:cs typeface="B Nazanin" panose="00000400000000000000" pitchFamily="2" charset="-78"/>
            </a:endParaRPr>
          </a:p>
        </p:txBody>
      </p:sp>
    </p:spTree>
    <p:extLst>
      <p:ext uri="{BB962C8B-B14F-4D97-AF65-F5344CB8AC3E}">
        <p14:creationId xmlns:p14="http://schemas.microsoft.com/office/powerpoint/2010/main" val="3428546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74779"/>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مراحل تولید قوطی سه-تکه (</a:t>
            </a:r>
            <a:r>
              <a:rPr lang="en-US" sz="2800" b="1" dirty="0" smtClean="0">
                <a:solidFill>
                  <a:srgbClr val="0000FF"/>
                </a:solidFill>
                <a:latin typeface="Times New Roman" panose="02020603050405020304" pitchFamily="18" charset="0"/>
                <a:cs typeface="B Titr" panose="00000700000000000000" pitchFamily="2" charset="-78"/>
              </a:rPr>
              <a:t>Three-piece can</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27</a:t>
            </a:fld>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172" y="849357"/>
            <a:ext cx="4999153" cy="5371042"/>
          </a:xfrm>
          <a:prstGeom prst="rect">
            <a:avLst/>
          </a:prstGeom>
        </p:spPr>
      </p:pic>
    </p:spTree>
    <p:extLst>
      <p:ext uri="{BB962C8B-B14F-4D97-AF65-F5344CB8AC3E}">
        <p14:creationId xmlns:p14="http://schemas.microsoft.com/office/powerpoint/2010/main" val="1016111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85523"/>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مراحل تولید قوطی سه-تکه (</a:t>
            </a:r>
            <a:r>
              <a:rPr lang="en-US" sz="2800" b="1" dirty="0" smtClean="0">
                <a:solidFill>
                  <a:srgbClr val="0000FF"/>
                </a:solidFill>
                <a:latin typeface="Times New Roman" panose="02020603050405020304" pitchFamily="18" charset="0"/>
                <a:cs typeface="B Titr" panose="00000700000000000000" pitchFamily="2" charset="-78"/>
              </a:rPr>
              <a:t>Three-piece can</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مراحل </a:t>
            </a:r>
            <a:r>
              <a:rPr lang="fa-IR" sz="2200" b="1" spc="-30" dirty="0">
                <a:latin typeface="Times New Roman" panose="02020603050405020304" pitchFamily="18" charset="0"/>
                <a:cs typeface="B Nazanin" panose="00000400000000000000" pitchFamily="2" charset="-78"/>
              </a:rPr>
              <a:t>تولید قوطی سه </a:t>
            </a:r>
            <a:r>
              <a:rPr lang="fa-IR" sz="2200" b="1" spc="-30" dirty="0" smtClean="0">
                <a:latin typeface="Times New Roman" panose="02020603050405020304" pitchFamily="18" charset="0"/>
                <a:cs typeface="B Nazanin" panose="00000400000000000000" pitchFamily="2" charset="-78"/>
              </a:rPr>
              <a:t>تکه</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28</a:t>
            </a:fld>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11" y="1475062"/>
            <a:ext cx="7590178" cy="3907875"/>
          </a:xfrm>
          <a:prstGeom prst="rect">
            <a:avLst/>
          </a:prstGeom>
        </p:spPr>
      </p:pic>
    </p:spTree>
    <p:extLst>
      <p:ext uri="{BB962C8B-B14F-4D97-AF65-F5344CB8AC3E}">
        <p14:creationId xmlns:p14="http://schemas.microsoft.com/office/powerpoint/2010/main" val="2413509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6009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500" b="1" dirty="0" smtClean="0">
                <a:solidFill>
                  <a:srgbClr val="0000FF"/>
                </a:solidFill>
                <a:latin typeface="Times New Roman" panose="02020603050405020304" pitchFamily="18" charset="0"/>
                <a:cs typeface="B Titr" panose="00000700000000000000" pitchFamily="2" charset="-78"/>
              </a:rPr>
              <a:t>دوخت مضاعف در قوطی فلزی (</a:t>
            </a:r>
            <a:r>
              <a:rPr lang="en-US" sz="2500" b="1" dirty="0" smtClean="0">
                <a:solidFill>
                  <a:srgbClr val="0000FF"/>
                </a:solidFill>
                <a:latin typeface="Times New Roman" panose="02020603050405020304" pitchFamily="18" charset="0"/>
                <a:cs typeface="B Titr" panose="00000700000000000000" pitchFamily="2" charset="-78"/>
              </a:rPr>
              <a:t>Double seam</a:t>
            </a:r>
            <a:r>
              <a:rPr lang="fa-IR" sz="2500" b="1" dirty="0" smtClean="0">
                <a:solidFill>
                  <a:srgbClr val="0000FF"/>
                </a:solidFill>
                <a:latin typeface="Times New Roman" panose="02020603050405020304" pitchFamily="18" charset="0"/>
                <a:cs typeface="B Titr" panose="00000700000000000000" pitchFamily="2" charset="-78"/>
              </a:rPr>
              <a:t>)</a:t>
            </a:r>
            <a:endParaRPr lang="en-US" sz="25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711964"/>
            <a:ext cx="8028368" cy="4958200"/>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اتصال </a:t>
            </a:r>
            <a:r>
              <a:rPr lang="fa-IR" sz="2200" b="1" spc="-30" dirty="0">
                <a:latin typeface="Times New Roman" panose="02020603050405020304" pitchFamily="18" charset="0"/>
                <a:cs typeface="B Nazanin" panose="00000400000000000000" pitchFamily="2" charset="-78"/>
              </a:rPr>
              <a:t>سر يا كف قوطي فلزي به بدنه </a:t>
            </a:r>
            <a:r>
              <a:rPr lang="fa-IR" sz="2200" b="1" spc="-30" dirty="0" smtClean="0">
                <a:latin typeface="Times New Roman" panose="02020603050405020304" pitchFamily="18" charset="0"/>
                <a:cs typeface="B Nazanin" panose="00000400000000000000" pitchFamily="2" charset="-78"/>
              </a:rPr>
              <a:t>از </a:t>
            </a:r>
            <a:r>
              <a:rPr lang="fa-IR" sz="2200" b="1" spc="-30" dirty="0">
                <a:latin typeface="Times New Roman" panose="02020603050405020304" pitchFamily="18" charset="0"/>
                <a:cs typeface="B Nazanin" panose="00000400000000000000" pitchFamily="2" charset="-78"/>
              </a:rPr>
              <a:t>طريق جفت كردن و فشردن لبه برگشته سر يا كف و لبه خميده بدنه كه در دو مرحله انجام مي‌گيرد، دوخت مضاعف گفته مي‌شود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29</a:t>
            </a:fld>
            <a:endParaRPr lang="en-US" dirty="0">
              <a:cs typeface="B Nazanin" panose="00000400000000000000" pitchFamily="2" charset="-78"/>
            </a:endParaRPr>
          </a:p>
        </p:txBody>
      </p:sp>
      <p:sp>
        <p:nvSpPr>
          <p:cNvPr id="9" name="Rectangle 8"/>
          <p:cNvSpPr/>
          <p:nvPr/>
        </p:nvSpPr>
        <p:spPr>
          <a:xfrm>
            <a:off x="315465" y="4847543"/>
            <a:ext cx="5108371" cy="1200329"/>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Double </a:t>
            </a:r>
            <a:r>
              <a:rPr lang="en-US" b="1" dirty="0">
                <a:latin typeface="Times New Roman" panose="02020603050405020304" pitchFamily="18" charset="0"/>
                <a:cs typeface="Times New Roman" panose="02020603050405020304" pitchFamily="18" charset="0"/>
              </a:rPr>
              <a:t>seaming of metal ends on to metal containers: </a:t>
            </a:r>
            <a:r>
              <a:rPr lang="en-US" dirty="0">
                <a:latin typeface="Times New Roman" panose="02020603050405020304" pitchFamily="18" charset="0"/>
                <a:cs typeface="Times New Roman" panose="02020603050405020304" pitchFamily="18" charset="0"/>
              </a:rPr>
              <a:t>(a) end and body are brought together, (b) first seaming operation, (c) second seaming operation and (d) section through final seam.</a:t>
            </a:r>
          </a:p>
        </p:txBody>
      </p:sp>
      <p:sp>
        <p:nvSpPr>
          <p:cNvPr id="11" name="Rectangle 10"/>
          <p:cNvSpPr/>
          <p:nvPr/>
        </p:nvSpPr>
        <p:spPr>
          <a:xfrm>
            <a:off x="5661100" y="5272316"/>
            <a:ext cx="3097682" cy="323165"/>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Main </a:t>
            </a:r>
            <a:r>
              <a:rPr lang="en-US" sz="1500" b="1" dirty="0">
                <a:latin typeface="Times New Roman" panose="02020603050405020304" pitchFamily="18" charset="0"/>
                <a:cs typeface="Times New Roman" panose="02020603050405020304" pitchFamily="18" charset="0"/>
              </a:rPr>
              <a:t>components of a double seam.</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521" r="1108"/>
          <a:stretch/>
        </p:blipFill>
        <p:spPr>
          <a:xfrm>
            <a:off x="5366841" y="1487380"/>
            <a:ext cx="3229276" cy="355489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65" y="1642511"/>
            <a:ext cx="5061309" cy="3205032"/>
          </a:xfrm>
          <a:prstGeom prst="rect">
            <a:avLst/>
          </a:prstGeom>
        </p:spPr>
      </p:pic>
    </p:spTree>
    <p:extLst>
      <p:ext uri="{BB962C8B-B14F-4D97-AF65-F5344CB8AC3E}">
        <p14:creationId xmlns:p14="http://schemas.microsoft.com/office/powerpoint/2010/main" val="36893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19" y="2603634"/>
            <a:ext cx="7886700" cy="98177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FF0000"/>
                </a:solidFill>
                <a:cs typeface="B Titr" panose="00000700000000000000" pitchFamily="2" charset="-78"/>
              </a:rPr>
              <a:t>بسته‌بندی فلزی (فولادی)</a:t>
            </a: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658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61461"/>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مراحل تولید قوطی دو-تکه (</a:t>
            </a:r>
            <a:r>
              <a:rPr lang="en-US" sz="2800" b="1" dirty="0" smtClean="0">
                <a:solidFill>
                  <a:srgbClr val="0000FF"/>
                </a:solidFill>
                <a:latin typeface="Times New Roman" panose="02020603050405020304" pitchFamily="18" charset="0"/>
                <a:cs typeface="B Titr" panose="00000700000000000000" pitchFamily="2" charset="-78"/>
              </a:rPr>
              <a:t>Two-piece </a:t>
            </a:r>
            <a:r>
              <a:rPr lang="en-US" sz="2800" b="1" dirty="0">
                <a:solidFill>
                  <a:srgbClr val="0000FF"/>
                </a:solidFill>
                <a:latin typeface="Times New Roman" panose="02020603050405020304" pitchFamily="18" charset="0"/>
                <a:cs typeface="B Titr" panose="00000700000000000000" pitchFamily="2" charset="-78"/>
              </a:rPr>
              <a:t>can</a:t>
            </a:r>
            <a:r>
              <a:rPr lang="fa-IR" sz="2800" dirty="0" smtClean="0">
                <a:solidFill>
                  <a:srgbClr val="0000FF"/>
                </a:solidFill>
                <a:latin typeface="Times New Roman" panose="02020603050405020304" pitchFamily="18" charset="0"/>
                <a:cs typeface="B Titr" panose="00000700000000000000" pitchFamily="2" charset="-78"/>
              </a:rPr>
              <a:t>)</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921700"/>
            <a:ext cx="8028368" cy="5434651"/>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a:t>
            </a:r>
            <a:r>
              <a:rPr lang="fa-IR" sz="2200" b="1" spc="-30" dirty="0">
                <a:latin typeface="Times New Roman" panose="02020603050405020304" pitchFamily="18" charset="0"/>
                <a:cs typeface="B Nazanin" panose="00000400000000000000" pitchFamily="2" charset="-78"/>
              </a:rPr>
              <a:t>نوع قوطی از دو قسمت بدنه و درب فوقانی تشکیل شده </a:t>
            </a:r>
            <a:r>
              <a:rPr lang="fa-IR" sz="2200" b="1" spc="-30" dirty="0" smtClean="0">
                <a:latin typeface="Times New Roman" panose="02020603050405020304" pitchFamily="18" charset="0"/>
                <a:cs typeface="B Nazanin" panose="00000400000000000000" pitchFamily="2" charset="-78"/>
              </a:rPr>
              <a:t>است، </a:t>
            </a:r>
            <a:r>
              <a:rPr lang="fa-IR" sz="2200" b="1" spc="-30" dirty="0">
                <a:latin typeface="Times New Roman" panose="02020603050405020304" pitchFamily="18" charset="0"/>
                <a:cs typeface="B Nazanin" panose="00000400000000000000" pitchFamily="2" charset="-78"/>
              </a:rPr>
              <a:t>بدنه و کف یکپارچه است و توسط فرآیند کشش تولید </a:t>
            </a:r>
            <a:r>
              <a:rPr lang="fa-IR" sz="2200" b="1" spc="-30" dirty="0" smtClean="0">
                <a:latin typeface="Times New Roman" panose="02020603050405020304" pitchFamily="18" charset="0"/>
                <a:cs typeface="B Nazanin" panose="00000400000000000000" pitchFamily="2" charset="-78"/>
              </a:rPr>
              <a:t>می‌گردد </a:t>
            </a:r>
            <a:r>
              <a:rPr lang="fa-IR" sz="2200" b="1" spc="-30" dirty="0">
                <a:latin typeface="Times New Roman" panose="02020603050405020304" pitchFamily="18" charset="0"/>
                <a:cs typeface="B Nazanin" panose="00000400000000000000" pitchFamily="2" charset="-78"/>
              </a:rPr>
              <a:t>و قسمت سر قوطی پس از پرکردن با </a:t>
            </a:r>
            <a:r>
              <a:rPr lang="fa-IR" sz="2200" b="1" spc="-30" dirty="0" smtClean="0">
                <a:latin typeface="Times New Roman" panose="02020603050405020304" pitchFamily="18" charset="0"/>
                <a:cs typeface="B Nazanin" panose="00000400000000000000" pitchFamily="2" charset="-78"/>
              </a:rPr>
              <a:t>مواد غذایی</a:t>
            </a:r>
            <a:r>
              <a:rPr lang="fa-IR" sz="2200" b="1" spc="-30" dirty="0">
                <a:latin typeface="Times New Roman" panose="02020603050405020304" pitchFamily="18" charset="0"/>
                <a:cs typeface="B Nazanin" panose="00000400000000000000" pitchFamily="2" charset="-78"/>
              </a:rPr>
              <a:t>، به بدنه به روش دوخت </a:t>
            </a:r>
            <a:r>
              <a:rPr lang="fa-IR" sz="2200" b="1" spc="-30" dirty="0" smtClean="0">
                <a:latin typeface="Times New Roman" panose="02020603050405020304" pitchFamily="18" charset="0"/>
                <a:cs typeface="B Nazanin" panose="00000400000000000000" pitchFamily="2" charset="-78"/>
              </a:rPr>
              <a:t>مضاعف متصل مي‌شود.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قوطی‌های دو-تکه به دو روش کشش و اتوکاری دیواره (</a:t>
            </a:r>
            <a:r>
              <a:rPr lang="en-US" sz="2200" b="1" spc="-30" dirty="0" smtClean="0">
                <a:latin typeface="Times New Roman" panose="02020603050405020304" pitchFamily="18" charset="0"/>
                <a:cs typeface="B Nazanin" panose="00000400000000000000" pitchFamily="2" charset="-78"/>
              </a:rPr>
              <a:t>Drawn and wall-ironed (D&amp;I or DWI)</a:t>
            </a:r>
            <a:r>
              <a:rPr lang="fa-IR" sz="2200" b="1" spc="-30" dirty="0" smtClean="0">
                <a:latin typeface="Times New Roman" panose="02020603050405020304" pitchFamily="18" charset="0"/>
                <a:cs typeface="B Nazanin" panose="00000400000000000000" pitchFamily="2" charset="-78"/>
              </a:rPr>
              <a:t>) و کشش و بازکشش (</a:t>
            </a:r>
            <a:r>
              <a:rPr lang="en-US" sz="2200" b="1" spc="-30" dirty="0" smtClean="0">
                <a:latin typeface="Times New Roman" panose="02020603050405020304" pitchFamily="18" charset="0"/>
                <a:cs typeface="B Nazanin" panose="00000400000000000000" pitchFamily="2" charset="-78"/>
              </a:rPr>
              <a:t>Draw &amp; Redraw (DRD)</a:t>
            </a:r>
            <a:r>
              <a:rPr lang="fa-IR" sz="2200" b="1" spc="-30" dirty="0" smtClean="0">
                <a:latin typeface="Times New Roman" panose="02020603050405020304" pitchFamily="18" charset="0"/>
                <a:cs typeface="B Nazanin" panose="00000400000000000000" pitchFamily="2" charset="-78"/>
              </a:rPr>
              <a:t>) تولید می‌گردد.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سرعت تولید قوطی‌های دو-تکه از انواع </a:t>
            </a:r>
            <a:r>
              <a:rPr lang="fa-IR" sz="2200" b="1" spc="-30" dirty="0" smtClean="0">
                <a:latin typeface="Times New Roman" panose="02020603050405020304" pitchFamily="18" charset="0"/>
                <a:cs typeface="B Nazanin" panose="00000400000000000000" pitchFamily="2" charset="-78"/>
              </a:rPr>
              <a:t>سه-تکه </a:t>
            </a:r>
            <a:r>
              <a:rPr lang="fa-IR" sz="2200" b="1" spc="-30" dirty="0">
                <a:latin typeface="Times New Roman" panose="02020603050405020304" pitchFamily="18" charset="0"/>
                <a:cs typeface="B Nazanin" panose="00000400000000000000" pitchFamily="2" charset="-78"/>
              </a:rPr>
              <a:t>بیشتر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قوطی </a:t>
            </a:r>
            <a:r>
              <a:rPr lang="en-US" sz="2200" b="1" spc="-30" dirty="0">
                <a:latin typeface="Times New Roman" panose="02020603050405020304" pitchFamily="18" charset="0"/>
                <a:cs typeface="B Nazanin" panose="00000400000000000000" pitchFamily="2" charset="-78"/>
              </a:rPr>
              <a:t>D&amp;I</a:t>
            </a:r>
            <a:r>
              <a:rPr lang="fa-IR" sz="2200" b="1" spc="-30" dirty="0">
                <a:latin typeface="Times New Roman" panose="02020603050405020304" pitchFamily="18" charset="0"/>
                <a:cs typeface="B Nazanin" panose="00000400000000000000" pitchFamily="2" charset="-78"/>
              </a:rPr>
              <a:t> دارای کف ضخیم و دیواره نازک است و منحصرا برای نوشیدنی‌های گازدار استفاده می‌شوند که فشار آنها به حفظ ساختار مکانیکی کمک می‌کند.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ابتدای تولید قوطی‌های </a:t>
            </a:r>
            <a:r>
              <a:rPr lang="en-US" sz="2200" b="1" spc="-30" dirty="0">
                <a:latin typeface="Times New Roman" panose="02020603050405020304" pitchFamily="18" charset="0"/>
                <a:cs typeface="B Nazanin" panose="00000400000000000000" pitchFamily="2" charset="-78"/>
              </a:rPr>
              <a:t>D&amp;I</a:t>
            </a:r>
            <a:r>
              <a:rPr lang="fa-IR" sz="2200" b="1" spc="-30" dirty="0">
                <a:latin typeface="Times New Roman" panose="02020603050405020304" pitchFamily="18" charset="0"/>
                <a:cs typeface="B Nazanin" panose="00000400000000000000" pitchFamily="2" charset="-78"/>
              </a:rPr>
              <a:t> تنها از آلومینیوم استفاده می‌گردید ولی با پیشرفت تکنولوژی استفاده از ورق فولادی نیز متداول </a:t>
            </a:r>
            <a:r>
              <a:rPr lang="fa-IR" sz="2200" b="1" spc="-30" dirty="0" smtClean="0">
                <a:latin typeface="Times New Roman" panose="02020603050405020304" pitchFamily="18" charset="0"/>
                <a:cs typeface="B Nazanin" panose="00000400000000000000" pitchFamily="2" charset="-78"/>
              </a:rPr>
              <a:t>شد.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قوطی </a:t>
            </a:r>
            <a:r>
              <a:rPr lang="fa-IR" sz="2200" b="1" spc="-30" dirty="0" smtClean="0">
                <a:latin typeface="Times New Roman" panose="02020603050405020304" pitchFamily="18" charset="0"/>
                <a:cs typeface="B Nazanin" panose="00000400000000000000" pitchFamily="2" charset="-78"/>
              </a:rPr>
              <a:t>دو-تکه </a:t>
            </a:r>
            <a:r>
              <a:rPr lang="en-US" sz="2200" b="1" spc="-30" dirty="0">
                <a:latin typeface="Times New Roman" panose="02020603050405020304" pitchFamily="18" charset="0"/>
                <a:cs typeface="B Nazanin" panose="00000400000000000000" pitchFamily="2" charset="-78"/>
              </a:rPr>
              <a:t>DRD</a:t>
            </a:r>
            <a:r>
              <a:rPr lang="fa-IR" sz="2200" b="1" spc="-30" dirty="0">
                <a:latin typeface="Times New Roman" panose="02020603050405020304" pitchFamily="18" charset="0"/>
                <a:cs typeface="B Nazanin" panose="00000400000000000000" pitchFamily="2" charset="-78"/>
              </a:rPr>
              <a:t> یا قوطی‌های کم </a:t>
            </a:r>
            <a:r>
              <a:rPr lang="fa-IR" sz="2200" b="1" spc="-30" dirty="0" smtClean="0">
                <a:latin typeface="Times New Roman" panose="02020603050405020304" pitchFamily="18" charset="0"/>
                <a:cs typeface="B Nazanin" panose="00000400000000000000" pitchFamily="2" charset="-78"/>
              </a:rPr>
              <a:t>عمق </a:t>
            </a:r>
            <a:r>
              <a:rPr lang="fa-IR" sz="2200" b="1" spc="-30" dirty="0">
                <a:latin typeface="Times New Roman" panose="02020603050405020304" pitchFamily="18" charset="0"/>
                <a:cs typeface="B Nazanin" panose="00000400000000000000" pitchFamily="2" charset="-78"/>
              </a:rPr>
              <a:t>با اجرای یک مرحله کشش تولید شده و برای فرآورده‌های ماهی، مانند تن‌ماهی، صدف یا ماهی سادرین به کار می‌رود.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قوطی‌های </a:t>
            </a:r>
            <a:r>
              <a:rPr lang="en-US" sz="2200" b="1" spc="-30" dirty="0">
                <a:latin typeface="Times New Roman" panose="02020603050405020304" pitchFamily="18" charset="0"/>
                <a:cs typeface="B Nazanin" panose="00000400000000000000" pitchFamily="2" charset="-78"/>
              </a:rPr>
              <a:t>DRD</a:t>
            </a:r>
            <a:r>
              <a:rPr lang="fa-IR" sz="2200" b="1" spc="-30" dirty="0">
                <a:latin typeface="Times New Roman" panose="02020603050405020304" pitchFamily="18" charset="0"/>
                <a:cs typeface="B Nazanin" panose="00000400000000000000" pitchFamily="2" charset="-78"/>
              </a:rPr>
              <a:t> با </a:t>
            </a:r>
            <a:r>
              <a:rPr lang="fa-IR" sz="2200" b="1" spc="-30" dirty="0" smtClean="0">
                <a:latin typeface="Times New Roman" panose="02020603050405020304" pitchFamily="18" charset="0"/>
                <a:cs typeface="B Nazanin" panose="00000400000000000000" pitchFamily="2" charset="-78"/>
              </a:rPr>
              <a:t>استفاده </a:t>
            </a:r>
            <a:r>
              <a:rPr lang="fa-IR" sz="2200" b="1" spc="-30" dirty="0">
                <a:latin typeface="Times New Roman" panose="02020603050405020304" pitchFamily="18" charset="0"/>
                <a:cs typeface="B Nazanin" panose="00000400000000000000" pitchFamily="2" charset="-78"/>
              </a:rPr>
              <a:t>از ورق قلع‌اندود با پوشش لاک و ورق‌های آلومینیمی تولید می‌شود.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قوطی‌های </a:t>
            </a:r>
            <a:r>
              <a:rPr lang="en-US" sz="2200" b="1" spc="-30" dirty="0">
                <a:latin typeface="Times New Roman" panose="02020603050405020304" pitchFamily="18" charset="0"/>
                <a:cs typeface="B Nazanin" panose="00000400000000000000" pitchFamily="2" charset="-78"/>
              </a:rPr>
              <a:t>D&amp;I</a:t>
            </a:r>
            <a:r>
              <a:rPr lang="fa-IR" sz="2200" b="1" spc="-30" dirty="0">
                <a:latin typeface="Times New Roman" panose="02020603050405020304" pitchFamily="18" charset="0"/>
                <a:cs typeface="B Nazanin" panose="00000400000000000000" pitchFamily="2" charset="-78"/>
              </a:rPr>
              <a:t> از نظر میزان مواد سازنده نسبت به </a:t>
            </a:r>
            <a:r>
              <a:rPr lang="en-US" sz="2200" b="1" spc="-30" dirty="0">
                <a:latin typeface="Times New Roman" panose="02020603050405020304" pitchFamily="18" charset="0"/>
                <a:cs typeface="B Nazanin" panose="00000400000000000000" pitchFamily="2" charset="-78"/>
              </a:rPr>
              <a:t>DRD</a:t>
            </a:r>
            <a:r>
              <a:rPr lang="fa-IR" sz="2200" b="1" spc="-30" dirty="0">
                <a:latin typeface="Times New Roman" panose="02020603050405020304" pitchFamily="18" charset="0"/>
                <a:cs typeface="B Nazanin" panose="00000400000000000000" pitchFamily="2" charset="-78"/>
              </a:rPr>
              <a:t> برتری دارند، زیرا موادی با ضخامت کمتر استفاده شده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با پیشرفت تکنولوژی و ابداع روشی مانند کشش و بازکشش نازک (</a:t>
            </a:r>
            <a:r>
              <a:rPr lang="en-US" sz="2200" b="1" spc="-30" dirty="0">
                <a:latin typeface="Times New Roman" panose="02020603050405020304" pitchFamily="18" charset="0"/>
                <a:cs typeface="B Nazanin" panose="00000400000000000000" pitchFamily="2" charset="-78"/>
              </a:rPr>
              <a:t>Draw &amp; thin Redraw (DTR)</a:t>
            </a:r>
            <a:r>
              <a:rPr lang="fa-IR" sz="2200" b="1" spc="-30" dirty="0">
                <a:latin typeface="Times New Roman" panose="02020603050405020304" pitchFamily="18" charset="0"/>
                <a:cs typeface="B Nazanin" panose="00000400000000000000" pitchFamily="2" charset="-78"/>
              </a:rPr>
              <a:t>)، تفاوت بین دو نوع قوطی </a:t>
            </a:r>
            <a:r>
              <a:rPr lang="en-US" sz="2200" b="1" spc="-30" dirty="0">
                <a:latin typeface="Times New Roman" panose="02020603050405020304" pitchFamily="18" charset="0"/>
                <a:cs typeface="B Nazanin" panose="00000400000000000000" pitchFamily="2" charset="-78"/>
              </a:rPr>
              <a:t>DRD</a:t>
            </a:r>
            <a:r>
              <a:rPr lang="fa-IR" sz="2200" b="1" spc="-30" dirty="0">
                <a:latin typeface="Times New Roman" panose="02020603050405020304" pitchFamily="18" charset="0"/>
                <a:cs typeface="B Nazanin" panose="00000400000000000000" pitchFamily="2" charset="-78"/>
              </a:rPr>
              <a:t> و </a:t>
            </a:r>
            <a:r>
              <a:rPr lang="en-US" sz="2200" b="1" spc="-30" dirty="0">
                <a:latin typeface="Times New Roman" panose="02020603050405020304" pitchFamily="18" charset="0"/>
                <a:cs typeface="B Nazanin" panose="00000400000000000000" pitchFamily="2" charset="-78"/>
              </a:rPr>
              <a:t>D&amp;I</a:t>
            </a:r>
            <a:r>
              <a:rPr lang="fa-IR" sz="2200" b="1" spc="-30" dirty="0">
                <a:latin typeface="Times New Roman" panose="02020603050405020304" pitchFamily="18" charset="0"/>
                <a:cs typeface="B Nazanin" panose="00000400000000000000" pitchFamily="2" charset="-78"/>
              </a:rPr>
              <a:t> کمتر شده است.</a:t>
            </a: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30</a:t>
            </a:fld>
            <a:endParaRPr lang="en-US" dirty="0">
              <a:cs typeface="B Nazanin" panose="00000400000000000000" pitchFamily="2" charset="-78"/>
            </a:endParaRPr>
          </a:p>
        </p:txBody>
      </p:sp>
    </p:spTree>
    <p:extLst>
      <p:ext uri="{BB962C8B-B14F-4D97-AF65-F5344CB8AC3E}">
        <p14:creationId xmlns:p14="http://schemas.microsoft.com/office/powerpoint/2010/main" val="1532013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32585"/>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500" b="1" dirty="0" smtClean="0">
                <a:solidFill>
                  <a:srgbClr val="0000FF"/>
                </a:solidFill>
                <a:latin typeface="Times New Roman" panose="02020603050405020304" pitchFamily="18" charset="0"/>
                <a:cs typeface="B Titr" panose="00000700000000000000" pitchFamily="2" charset="-78"/>
              </a:rPr>
              <a:t>خلاصه مراحل تولید قوطی دو تکه به دو روش </a:t>
            </a:r>
            <a:r>
              <a:rPr lang="en-US" sz="2500" b="1" dirty="0" smtClean="0">
                <a:solidFill>
                  <a:srgbClr val="0000FF"/>
                </a:solidFill>
                <a:latin typeface="Times New Roman" panose="02020603050405020304" pitchFamily="18" charset="0"/>
                <a:cs typeface="B Titr" panose="00000700000000000000" pitchFamily="2" charset="-78"/>
              </a:rPr>
              <a:t>D&amp;I</a:t>
            </a:r>
            <a:r>
              <a:rPr lang="fa-IR" sz="2500" b="1" dirty="0" smtClean="0">
                <a:solidFill>
                  <a:srgbClr val="0000FF"/>
                </a:solidFill>
                <a:latin typeface="Times New Roman" panose="02020603050405020304" pitchFamily="18" charset="0"/>
                <a:cs typeface="B Titr" panose="00000700000000000000" pitchFamily="2" charset="-78"/>
              </a:rPr>
              <a:t> (</a:t>
            </a:r>
            <a:r>
              <a:rPr lang="en-US" sz="2500" b="1" dirty="0" smtClean="0">
                <a:solidFill>
                  <a:srgbClr val="0000FF"/>
                </a:solidFill>
                <a:latin typeface="Times New Roman" panose="02020603050405020304" pitchFamily="18" charset="0"/>
                <a:cs typeface="B Titr" panose="00000700000000000000" pitchFamily="2" charset="-78"/>
              </a:rPr>
              <a:t>DWI</a:t>
            </a:r>
            <a:r>
              <a:rPr lang="fa-IR" sz="2500" b="1" dirty="0" smtClean="0">
                <a:solidFill>
                  <a:srgbClr val="0000FF"/>
                </a:solidFill>
                <a:latin typeface="Times New Roman" panose="02020603050405020304" pitchFamily="18" charset="0"/>
                <a:cs typeface="B Titr" panose="00000700000000000000" pitchFamily="2" charset="-78"/>
              </a:rPr>
              <a:t>) و </a:t>
            </a:r>
            <a:r>
              <a:rPr lang="en-US" sz="2500" b="1" dirty="0" smtClean="0">
                <a:solidFill>
                  <a:srgbClr val="0000FF"/>
                </a:solidFill>
                <a:latin typeface="Times New Roman" panose="02020603050405020304" pitchFamily="18" charset="0"/>
                <a:cs typeface="B Titr" panose="00000700000000000000" pitchFamily="2" charset="-78"/>
              </a:rPr>
              <a:t>DRD</a:t>
            </a:r>
            <a:endParaRPr lang="en-US" sz="2500" b="1"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31</a:t>
            </a:fld>
            <a:endParaRPr lang="en-US" dirty="0">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682" y="887932"/>
            <a:ext cx="6395258" cy="5364945"/>
          </a:xfrm>
          <a:prstGeom prst="rect">
            <a:avLst/>
          </a:prstGeom>
        </p:spPr>
      </p:pic>
    </p:spTree>
    <p:extLst>
      <p:ext uri="{BB962C8B-B14F-4D97-AF65-F5344CB8AC3E}">
        <p14:creationId xmlns:p14="http://schemas.microsoft.com/office/powerpoint/2010/main" val="532377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19212"/>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b="1" dirty="0" smtClean="0">
                <a:solidFill>
                  <a:srgbClr val="0000FF"/>
                </a:solidFill>
                <a:latin typeface="Times New Roman" panose="02020603050405020304" pitchFamily="18" charset="0"/>
                <a:cs typeface="B Titr" panose="00000700000000000000" pitchFamily="2" charset="-78"/>
              </a:rPr>
              <a:t>مراحل تولید قوطی دو-تکه به روش </a:t>
            </a:r>
            <a:r>
              <a:rPr lang="en-US" sz="3000" b="1" dirty="0" smtClean="0">
                <a:solidFill>
                  <a:srgbClr val="0000FF"/>
                </a:solidFill>
                <a:latin typeface="Times New Roman" panose="02020603050405020304" pitchFamily="18" charset="0"/>
                <a:cs typeface="B Titr" panose="00000700000000000000" pitchFamily="2" charset="-78"/>
              </a:rPr>
              <a:t>D&amp;I</a:t>
            </a:r>
            <a:endParaRPr lang="en-US" sz="3000" b="1"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32</a:t>
            </a:fld>
            <a:endParaRPr lang="en-US" dirty="0">
              <a:cs typeface="B Nazanin" panose="00000400000000000000" pitchFamily="2" charset="-78"/>
            </a:endParaRPr>
          </a:p>
        </p:txBody>
      </p:sp>
      <p:sp>
        <p:nvSpPr>
          <p:cNvPr id="5" name="Rectangle 4"/>
          <p:cNvSpPr/>
          <p:nvPr/>
        </p:nvSpPr>
        <p:spPr>
          <a:xfrm>
            <a:off x="671963" y="4563517"/>
            <a:ext cx="7716453" cy="1200329"/>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Sequential </a:t>
            </a:r>
            <a:r>
              <a:rPr lang="en-US" b="1" dirty="0">
                <a:latin typeface="Times New Roman" panose="02020603050405020304" pitchFamily="18" charset="0"/>
                <a:cs typeface="Times New Roman" panose="02020603050405020304" pitchFamily="18" charset="0"/>
              </a:rPr>
              <a:t>stages in the production of two-piece D&amp;I cans: </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1) disc cut from coil, (2) drawn into shallow cup, (3) redrawn into smaller diameter cup, (4, 5 and 6) wall thinning by ironing (diameter remains constant) and (7) finished can trimmed to required height.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42" y="1507357"/>
            <a:ext cx="5175953" cy="27556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69" y="1329204"/>
            <a:ext cx="1566808" cy="1518036"/>
          </a:xfrm>
          <a:prstGeom prst="rect">
            <a:avLst/>
          </a:prstGeom>
        </p:spPr>
      </p:pic>
    </p:spTree>
    <p:extLst>
      <p:ext uri="{BB962C8B-B14F-4D97-AF65-F5344CB8AC3E}">
        <p14:creationId xmlns:p14="http://schemas.microsoft.com/office/powerpoint/2010/main" val="359370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54734"/>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b="1" dirty="0">
                <a:solidFill>
                  <a:srgbClr val="0000FF"/>
                </a:solidFill>
                <a:latin typeface="Times New Roman" panose="02020603050405020304" pitchFamily="18" charset="0"/>
                <a:cs typeface="B Titr" panose="00000700000000000000" pitchFamily="2" charset="-78"/>
              </a:rPr>
              <a:t>مراحل تولید قوطی دو-تکه به روش </a:t>
            </a:r>
            <a:r>
              <a:rPr lang="en-US" sz="3000" b="1" dirty="0" smtClean="0">
                <a:solidFill>
                  <a:srgbClr val="0000FF"/>
                </a:solidFill>
                <a:latin typeface="Times New Roman" panose="02020603050405020304" pitchFamily="18" charset="0"/>
                <a:cs typeface="B Titr" panose="00000700000000000000" pitchFamily="2" charset="-78"/>
              </a:rPr>
              <a:t>DRD</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33</a:t>
            </a:fld>
            <a:endParaRPr lang="en-US" dirty="0">
              <a:cs typeface="B Nazanin" panose="00000400000000000000" pitchFamily="2" charset="-78"/>
            </a:endParaRPr>
          </a:p>
        </p:txBody>
      </p:sp>
      <p:sp>
        <p:nvSpPr>
          <p:cNvPr id="8" name="Rectangle 7"/>
          <p:cNvSpPr/>
          <p:nvPr/>
        </p:nvSpPr>
        <p:spPr>
          <a:xfrm>
            <a:off x="615792" y="4691012"/>
            <a:ext cx="7705472" cy="923330"/>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Sequential </a:t>
            </a:r>
            <a:r>
              <a:rPr lang="en-US" b="1" dirty="0">
                <a:latin typeface="Times New Roman" panose="02020603050405020304" pitchFamily="18" charset="0"/>
                <a:cs typeface="Times New Roman" panose="02020603050405020304" pitchFamily="18" charset="0"/>
              </a:rPr>
              <a:t>stages in the production of DRD cans: </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1) body blank, (2) drawn cup, (3 and 4) diameter decreases as cup is redrawn and (5) finished trimmed can with profiled base.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56" y="1390512"/>
            <a:ext cx="7590178" cy="2816596"/>
          </a:xfrm>
          <a:prstGeom prst="rect">
            <a:avLst/>
          </a:prstGeom>
        </p:spPr>
      </p:pic>
    </p:spTree>
    <p:extLst>
      <p:ext uri="{BB962C8B-B14F-4D97-AF65-F5344CB8AC3E}">
        <p14:creationId xmlns:p14="http://schemas.microsoft.com/office/powerpoint/2010/main" val="267106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24025"/>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500" dirty="0" smtClean="0">
                <a:solidFill>
                  <a:srgbClr val="0000FF"/>
                </a:solidFill>
                <a:latin typeface="Times New Roman" panose="02020603050405020304" pitchFamily="18" charset="0"/>
                <a:cs typeface="B Titr" panose="00000700000000000000" pitchFamily="2" charset="-78"/>
              </a:rPr>
              <a:t>برخی انواع متداول قوطی استوانه‌ای مواد غذایی و  نوشابه‌ها</a:t>
            </a:r>
            <a:endParaRPr lang="en-US" sz="25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34</a:t>
            </a:fld>
            <a:endParaRPr lang="en-US" dirty="0">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632" y="977345"/>
            <a:ext cx="6487029" cy="5043310"/>
          </a:xfrm>
          <a:prstGeom prst="rect">
            <a:avLst/>
          </a:prstGeom>
        </p:spPr>
      </p:pic>
    </p:spTree>
    <p:extLst>
      <p:ext uri="{BB962C8B-B14F-4D97-AF65-F5344CB8AC3E}">
        <p14:creationId xmlns:p14="http://schemas.microsoft.com/office/powerpoint/2010/main" val="733367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200" b="1" dirty="0" smtClean="0">
                <a:solidFill>
                  <a:srgbClr val="0000FF"/>
                </a:solidFill>
                <a:latin typeface="Times New Roman" panose="02020603050405020304" pitchFamily="18" charset="0"/>
                <a:cs typeface="B Titr" panose="00000700000000000000" pitchFamily="2" charset="-78"/>
              </a:rPr>
              <a:t>برخی انواع متداول قوطی‌های غیراستوانه‌ای (</a:t>
            </a:r>
            <a:r>
              <a:rPr lang="en-US" sz="2200" b="1" dirty="0" smtClean="0">
                <a:solidFill>
                  <a:srgbClr val="0000FF"/>
                </a:solidFill>
                <a:latin typeface="Times New Roman" panose="02020603050405020304" pitchFamily="18" charset="0"/>
                <a:cs typeface="B Titr" panose="00000700000000000000" pitchFamily="2" charset="-78"/>
              </a:rPr>
              <a:t>Non-round food cans</a:t>
            </a:r>
            <a:r>
              <a:rPr lang="fa-IR" sz="2200" b="1" dirty="0" smtClean="0">
                <a:solidFill>
                  <a:srgbClr val="0000FF"/>
                </a:solidFill>
                <a:latin typeface="Times New Roman" panose="02020603050405020304" pitchFamily="18" charset="0"/>
                <a:cs typeface="B Titr" panose="00000700000000000000" pitchFamily="2" charset="-78"/>
              </a:rPr>
              <a:t>)</a:t>
            </a:r>
            <a:endParaRPr lang="en-US" sz="2200" b="1"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35</a:t>
            </a:fld>
            <a:endParaRPr lang="en-US"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826" y="1062404"/>
            <a:ext cx="6590347" cy="4871126"/>
          </a:xfrm>
          <a:prstGeom prst="rect">
            <a:avLst/>
          </a:prstGeom>
        </p:spPr>
      </p:pic>
    </p:spTree>
    <p:extLst>
      <p:ext uri="{BB962C8B-B14F-4D97-AF65-F5344CB8AC3E}">
        <p14:creationId xmlns:p14="http://schemas.microsoft.com/office/powerpoint/2010/main" val="4036722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31704"/>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برخی انواع متداول قوطی‌های بطری مانند</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36</a:t>
            </a:fld>
            <a:endParaRPr lang="en-US" dirty="0">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39" y="1123042"/>
            <a:ext cx="7936742" cy="4825695"/>
          </a:xfrm>
          <a:prstGeom prst="rect">
            <a:avLst/>
          </a:prstGeom>
        </p:spPr>
      </p:pic>
    </p:spTree>
    <p:extLst>
      <p:ext uri="{BB962C8B-B14F-4D97-AF65-F5344CB8AC3E}">
        <p14:creationId xmlns:p14="http://schemas.microsoft.com/office/powerpoint/2010/main" val="3075468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61" y="2473692"/>
            <a:ext cx="2704499" cy="2704499"/>
          </a:xfrm>
          <a:prstGeom prst="rect">
            <a:avLst/>
          </a:prstGeom>
        </p:spPr>
      </p:pic>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ظروف آئروسل (</a:t>
            </a:r>
            <a:r>
              <a:rPr lang="en-US" sz="3000" b="1" dirty="0">
                <a:solidFill>
                  <a:srgbClr val="0000FF"/>
                </a:solidFill>
                <a:latin typeface="Times New Roman" panose="02020603050405020304" pitchFamily="18" charset="0"/>
                <a:cs typeface="B Titr" panose="00000700000000000000" pitchFamily="2" charset="-78"/>
              </a:rPr>
              <a:t>Aerosol </a:t>
            </a:r>
            <a:r>
              <a:rPr lang="en-US" sz="3000" b="1" dirty="0" smtClean="0">
                <a:solidFill>
                  <a:srgbClr val="0000FF"/>
                </a:solidFill>
                <a:latin typeface="Times New Roman" panose="02020603050405020304" pitchFamily="18" charset="0"/>
                <a:cs typeface="B Titr" panose="00000700000000000000" pitchFamily="2" charset="-78"/>
              </a:rPr>
              <a:t>containers</a:t>
            </a:r>
            <a:r>
              <a:rPr lang="fa-IR" sz="3600" dirty="0" smtClean="0">
                <a:solidFill>
                  <a:srgbClr val="0000FF"/>
                </a:solidFill>
                <a:latin typeface="Times New Roman" panose="02020603050405020304" pitchFamily="18" charset="0"/>
                <a:cs typeface="B Titr" panose="00000700000000000000" pitchFamily="2" charset="-78"/>
              </a:rPr>
              <a:t>)</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2079058" y="1062402"/>
            <a:ext cx="6507126" cy="4958200"/>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قوطی‌های قابل اسپری یا آئروسل کاربرد به نسبت کمتری در بسته‌بندی مواد غذایی دارند.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قوطی‌های آئروسل نوعی ظرف با محتوای تحت‌فشار هستند که شامل یا محصول مایع غلیظ یا گرانرو، یک گاز پیشران (</a:t>
            </a:r>
            <a:r>
              <a:rPr lang="en-US" sz="2200" b="1" spc="-30" dirty="0">
                <a:latin typeface="Times New Roman" panose="02020603050405020304" pitchFamily="18" charset="0"/>
                <a:cs typeface="B Nazanin" panose="00000400000000000000" pitchFamily="2" charset="-78"/>
              </a:rPr>
              <a:t>Propellant gas</a:t>
            </a:r>
            <a:r>
              <a:rPr lang="fa-IR" sz="2200" b="1" spc="-30" dirty="0" smtClean="0">
                <a:latin typeface="Times New Roman" panose="02020603050405020304" pitchFamily="18" charset="0"/>
                <a:cs typeface="B Nazanin" panose="00000400000000000000" pitchFamily="2" charset="-78"/>
              </a:rPr>
              <a:t>)، در ظرفی مقاوم به فشار و مجهز به پخش‌کن (</a:t>
            </a:r>
            <a:r>
              <a:rPr lang="en-US" sz="2200" b="1" spc="-30" dirty="0" smtClean="0">
                <a:latin typeface="Times New Roman" panose="02020603050405020304" pitchFamily="18" charset="0"/>
                <a:cs typeface="B Nazanin" panose="00000400000000000000" pitchFamily="2" charset="-78"/>
              </a:rPr>
              <a:t>Dispenser</a:t>
            </a:r>
            <a:r>
              <a:rPr lang="fa-IR" sz="2200" b="1" spc="-30" dirty="0" smtClean="0">
                <a:latin typeface="Times New Roman" panose="02020603050405020304" pitchFamily="18" charset="0"/>
                <a:cs typeface="B Nazanin" panose="00000400000000000000" pitchFamily="2" charset="-78"/>
              </a:rPr>
              <a:t>) متصل به یک شیر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این ظرف‌ها از پخش‌کن‌های معمولی استفاده می‌شود، زیرا پیشران (دی‌اکسید کربن، نیتروژن یا اکسید نیترو) به خروج تحت فشار محتوای ظرف کمک می‌نماید.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برخی کاربردهای آن در صنایع غذایی می‌تواند شامل پنیرهای نرم و قابل پخش شدن، روکش‌های کیک و خامه قنادی باشد.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ظروف آئروسل می‌توانند به صورت قوطی‌های سه تکه از جنس ورق قلع‌اندود و نیز دوتکه از جنس آلومینیوم یا ورق قلع‌اندود ساخته شوند.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انتهای بالایی آن گنبدی شکل است تا مقاومت در برابر فشار بیشتر شود. در این قسمت قطعه‌ای برای لوله عمقی (</a:t>
            </a:r>
            <a:r>
              <a:rPr lang="en-US" sz="2200" b="1" spc="-30" dirty="0" smtClean="0">
                <a:latin typeface="Times New Roman" panose="02020603050405020304" pitchFamily="18" charset="0"/>
                <a:cs typeface="B Nazanin" panose="00000400000000000000" pitchFamily="2" charset="-78"/>
              </a:rPr>
              <a:t>Dip tube</a:t>
            </a:r>
            <a:r>
              <a:rPr lang="fa-IR" sz="2200" b="1" spc="-30" dirty="0" smtClean="0">
                <a:latin typeface="Times New Roman" panose="02020603050405020304" pitchFamily="18" charset="0"/>
                <a:cs typeface="B Nazanin" panose="00000400000000000000" pitchFamily="2" charset="-78"/>
              </a:rPr>
              <a:t>)، اهرم شیر (</a:t>
            </a:r>
            <a:r>
              <a:rPr lang="en-US" sz="2200" b="1" spc="-30" dirty="0" smtClean="0">
                <a:latin typeface="Times New Roman" panose="02020603050405020304" pitchFamily="18" charset="0"/>
                <a:cs typeface="B Nazanin" panose="00000400000000000000" pitchFamily="2" charset="-78"/>
              </a:rPr>
              <a:t>Actuator</a:t>
            </a:r>
            <a:r>
              <a:rPr lang="fa-IR" sz="2200" b="1" spc="-30" dirty="0" smtClean="0">
                <a:latin typeface="Times New Roman" panose="02020603050405020304" pitchFamily="18" charset="0"/>
                <a:cs typeface="B Nazanin" panose="00000400000000000000" pitchFamily="2" charset="-78"/>
              </a:rPr>
              <a:t>) برای پخش کردن فرآورده وجود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انتهای زیرین (کف) نیز انحنادار یا مقعر است تا لوله عمقی بتواند به همه محتوای درون بسته دسترسی داشته باشد.</a:t>
            </a: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37</a:t>
            </a:fld>
            <a:endParaRPr lang="en-US" dirty="0">
              <a:cs typeface="B Nazanin" panose="00000400000000000000" pitchFamily="2" charset="-78"/>
            </a:endParaRPr>
          </a:p>
        </p:txBody>
      </p:sp>
    </p:spTree>
    <p:extLst>
      <p:ext uri="{BB962C8B-B14F-4D97-AF65-F5344CB8AC3E}">
        <p14:creationId xmlns:p14="http://schemas.microsoft.com/office/powerpoint/2010/main" val="4013814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734445"/>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500" dirty="0" smtClean="0">
                <a:solidFill>
                  <a:srgbClr val="0000FF"/>
                </a:solidFill>
                <a:latin typeface="Times New Roman" panose="02020603050405020304" pitchFamily="18" charset="0"/>
                <a:cs typeface="B Titr" panose="00000700000000000000" pitchFamily="2" charset="-78"/>
              </a:rPr>
              <a:t>برخی انواع متداول قوطی‌های آئروسل قبل از اتصال مکانیسم توزیع</a:t>
            </a:r>
            <a:endParaRPr lang="en-US" sz="25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38</a:t>
            </a:fld>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94" y="1249491"/>
            <a:ext cx="7706012" cy="4359018"/>
          </a:xfrm>
          <a:prstGeom prst="rect">
            <a:avLst/>
          </a:prstGeom>
        </p:spPr>
      </p:pic>
    </p:spTree>
    <p:extLst>
      <p:ext uri="{BB962C8B-B14F-4D97-AF65-F5344CB8AC3E}">
        <p14:creationId xmlns:p14="http://schemas.microsoft.com/office/powerpoint/2010/main" val="3216726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98486"/>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b="1" dirty="0">
                <a:solidFill>
                  <a:srgbClr val="0000FF"/>
                </a:solidFill>
                <a:latin typeface="Times New Roman" panose="02020603050405020304" pitchFamily="18" charset="0"/>
                <a:cs typeface="B Titr" panose="00000700000000000000" pitchFamily="2" charset="-78"/>
              </a:rPr>
              <a:t>درپوش و درهای </a:t>
            </a:r>
            <a:r>
              <a:rPr lang="fa-IR" sz="3000" b="1" dirty="0" smtClean="0">
                <a:solidFill>
                  <a:srgbClr val="0000FF"/>
                </a:solidFill>
                <a:latin typeface="Times New Roman" panose="02020603050405020304" pitchFamily="18" charset="0"/>
                <a:cs typeface="B Titr" panose="00000700000000000000" pitchFamily="2" charset="-78"/>
              </a:rPr>
              <a:t>فلزی (</a:t>
            </a:r>
            <a:r>
              <a:rPr lang="en-US" sz="3000" b="1" dirty="0">
                <a:solidFill>
                  <a:srgbClr val="0000FF"/>
                </a:solidFill>
                <a:latin typeface="Times New Roman" panose="02020603050405020304" pitchFamily="18" charset="0"/>
                <a:cs typeface="B Titr" panose="00000700000000000000" pitchFamily="2" charset="-78"/>
              </a:rPr>
              <a:t>Metal caps and closures</a:t>
            </a:r>
            <a:r>
              <a:rPr lang="fa-IR" sz="3000" b="1" dirty="0" smtClean="0">
                <a:solidFill>
                  <a:srgbClr val="0000FF"/>
                </a:solidFill>
                <a:latin typeface="Times New Roman" panose="02020603050405020304" pitchFamily="18" charset="0"/>
                <a:cs typeface="B Titr" panose="00000700000000000000" pitchFamily="2" charset="-78"/>
              </a:rPr>
              <a:t>)</a:t>
            </a:r>
            <a:endParaRPr lang="en-US" sz="30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39</a:t>
            </a:fld>
            <a:endParaRPr lang="en-US" dirty="0">
              <a:cs typeface="B Nazanin" panose="00000400000000000000" pitchFamily="2" charset="-78"/>
            </a:endParaRPr>
          </a:p>
        </p:txBody>
      </p:sp>
      <p:sp>
        <p:nvSpPr>
          <p:cNvPr id="7" name="Content Placeholder 2"/>
          <p:cNvSpPr txBox="1">
            <a:spLocks/>
          </p:cNvSpPr>
          <p:nvPr/>
        </p:nvSpPr>
        <p:spPr>
          <a:xfrm>
            <a:off x="710216" y="1214802"/>
            <a:ext cx="8028368" cy="495820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از فلزات همچنین برای </a:t>
            </a:r>
            <a:r>
              <a:rPr lang="fa-IR" sz="2200" b="1" spc="-30" dirty="0" smtClean="0">
                <a:latin typeface="Times New Roman" panose="02020603050405020304" pitchFamily="18" charset="0"/>
                <a:cs typeface="B Nazanin" panose="00000400000000000000" pitchFamily="2" charset="-78"/>
              </a:rPr>
              <a:t>ساخت درب بطری‌های شیشه‌ای نوشابه‌ها به صورت درب‌های بدون نشت (</a:t>
            </a:r>
            <a:r>
              <a:rPr lang="en-US" sz="2200" b="1" spc="-30" dirty="0">
                <a:latin typeface="Times New Roman" panose="02020603050405020304" pitchFamily="18" charset="0"/>
                <a:cs typeface="B Nazanin" panose="00000400000000000000" pitchFamily="2" charset="-78"/>
              </a:rPr>
              <a:t>Pilfer proof closures</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استفاده </a:t>
            </a:r>
            <a:r>
              <a:rPr lang="fa-IR" sz="2200" b="1" spc="-30" dirty="0" smtClean="0">
                <a:latin typeface="Times New Roman" panose="02020603050405020304" pitchFamily="18" charset="0"/>
                <a:cs typeface="B Nazanin" panose="00000400000000000000" pitchFamily="2" charset="-78"/>
              </a:rPr>
              <a:t>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درپوش تاج (</a:t>
            </a:r>
            <a:r>
              <a:rPr lang="en-US" sz="2200" b="1" spc="-30" dirty="0" smtClean="0">
                <a:latin typeface="Times New Roman" panose="02020603050405020304" pitchFamily="18" charset="0"/>
                <a:cs typeface="B Nazanin" panose="00000400000000000000" pitchFamily="2" charset="-78"/>
              </a:rPr>
              <a:t>Crown </a:t>
            </a:r>
            <a:r>
              <a:rPr lang="en-US" sz="2200" b="1" spc="-30" dirty="0">
                <a:latin typeface="Times New Roman" panose="02020603050405020304" pitchFamily="18" charset="0"/>
                <a:cs typeface="B Nazanin" panose="00000400000000000000" pitchFamily="2" charset="-78"/>
              </a:rPr>
              <a:t>cap</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معمولاً </a:t>
            </a:r>
            <a:r>
              <a:rPr lang="fa-IR" sz="2200" b="1" spc="-30" dirty="0" smtClean="0">
                <a:latin typeface="Times New Roman" panose="02020603050405020304" pitchFamily="18" charset="0"/>
                <a:cs typeface="B Nazanin" panose="00000400000000000000" pitchFamily="2" charset="-78"/>
              </a:rPr>
              <a:t>ورق قلع‌اندود، </a:t>
            </a:r>
            <a:r>
              <a:rPr lang="en-US" sz="2200" b="1" spc="-30" dirty="0" smtClean="0">
                <a:latin typeface="Times New Roman" panose="02020603050405020304" pitchFamily="18" charset="0"/>
                <a:cs typeface="B Nazanin" panose="00000400000000000000" pitchFamily="2" charset="-78"/>
              </a:rPr>
              <a:t>TFS</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و یا فولاد </a:t>
            </a:r>
            <a:r>
              <a:rPr lang="fa-IR" sz="2200" b="1" spc="-30" dirty="0">
                <a:latin typeface="Times New Roman" panose="02020603050405020304" pitchFamily="18" charset="0"/>
                <a:cs typeface="B Nazanin" panose="00000400000000000000" pitchFamily="2" charset="-78"/>
              </a:rPr>
              <a:t>سیاه ساخته </a:t>
            </a:r>
            <a:r>
              <a:rPr lang="fa-IR" sz="2200" b="1" spc="-30" dirty="0" smtClean="0">
                <a:latin typeface="Times New Roman" panose="02020603050405020304" pitchFamily="18" charset="0"/>
                <a:cs typeface="B Nazanin" panose="00000400000000000000" pitchFamily="2" charset="-78"/>
              </a:rPr>
              <a:t>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درب‌های پیچی (</a:t>
            </a:r>
            <a:r>
              <a:rPr lang="en-US" sz="2200" b="1" spc="-30" dirty="0">
                <a:latin typeface="Times New Roman" panose="02020603050405020304" pitchFamily="18" charset="0"/>
                <a:cs typeface="B Nazanin" panose="00000400000000000000" pitchFamily="2" charset="-78"/>
              </a:rPr>
              <a:t>Twist-off</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درب‌های </a:t>
            </a:r>
            <a:r>
              <a:rPr lang="fa-IR" sz="2200" b="1" spc="-30" dirty="0" smtClean="0">
                <a:latin typeface="Times New Roman" panose="02020603050405020304" pitchFamily="18" charset="0"/>
                <a:cs typeface="B Nazanin" panose="00000400000000000000" pitchFamily="2" charset="-78"/>
              </a:rPr>
              <a:t>خاردار (</a:t>
            </a:r>
            <a:r>
              <a:rPr lang="en-US" sz="2200" b="1" spc="-30" dirty="0">
                <a:latin typeface="Times New Roman" panose="02020603050405020304" pitchFamily="18" charset="0"/>
                <a:cs typeface="B Nazanin" panose="00000400000000000000" pitchFamily="2" charset="-78"/>
              </a:rPr>
              <a:t>press-twist off</a:t>
            </a:r>
            <a:r>
              <a:rPr lang="fa-IR" sz="2200" b="1" spc="-30" dirty="0" smtClean="0">
                <a:latin typeface="Times New Roman" panose="02020603050405020304" pitchFamily="18" charset="0"/>
                <a:cs typeface="B Nazanin" panose="00000400000000000000" pitchFamily="2" charset="-78"/>
              </a:rPr>
              <a:t>)، درهای جدا شونده با دست و بدون نیاز به اهرم (</a:t>
            </a:r>
            <a:r>
              <a:rPr lang="en-US" sz="2200" b="1" spc="-30" dirty="0">
                <a:latin typeface="Times New Roman" panose="02020603050405020304" pitchFamily="18" charset="0"/>
                <a:cs typeface="B Nazanin" panose="00000400000000000000" pitchFamily="2" charset="-78"/>
              </a:rPr>
              <a:t>pry off</a:t>
            </a:r>
            <a:r>
              <a:rPr lang="fa-IR" sz="2200" b="1" spc="-30" dirty="0" smtClean="0">
                <a:latin typeface="Times New Roman" panose="02020603050405020304" pitchFamily="18" charset="0"/>
                <a:cs typeface="B Nazanin" panose="00000400000000000000" pitchFamily="2" charset="-78"/>
              </a:rPr>
              <a:t>)، از جنس فلز بوده و در </a:t>
            </a:r>
            <a:r>
              <a:rPr lang="fa-IR" sz="2200" b="1" spc="-30" dirty="0">
                <a:latin typeface="Times New Roman" panose="02020603050405020304" pitchFamily="18" charset="0"/>
                <a:cs typeface="B Nazanin" panose="00000400000000000000" pitchFamily="2" charset="-78"/>
              </a:rPr>
              <a:t>صنعت کنسرو استفاده </a:t>
            </a:r>
            <a:r>
              <a:rPr lang="fa-IR" sz="2200" b="1" spc="-30" dirty="0" smtClean="0">
                <a:latin typeface="Times New Roman" panose="02020603050405020304" pitchFamily="18" charset="0"/>
                <a:cs typeface="B Nazanin" panose="00000400000000000000" pitchFamily="2" charset="-78"/>
              </a:rPr>
              <a:t>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درپوش‌های مورد استفاده برای محصولات در شرایط </a:t>
            </a:r>
            <a:r>
              <a:rPr lang="fa-IR" sz="2200" b="1" spc="-30" dirty="0">
                <a:latin typeface="Times New Roman" panose="02020603050405020304" pitchFamily="18" charset="0"/>
                <a:cs typeface="B Nazanin" panose="00000400000000000000" pitchFamily="2" charset="-78"/>
              </a:rPr>
              <a:t>خلاء مانند </a:t>
            </a:r>
            <a:r>
              <a:rPr lang="fa-IR" sz="2200" b="1" spc="-30" dirty="0" smtClean="0">
                <a:latin typeface="Times New Roman" panose="02020603050405020304" pitchFamily="18" charset="0"/>
                <a:cs typeface="B Nazanin" panose="00000400000000000000" pitchFamily="2" charset="-78"/>
              </a:rPr>
              <a:t>درب‌های لبه‌دار (</a:t>
            </a:r>
            <a:r>
              <a:rPr lang="en-US" sz="2200" b="1" spc="-30" dirty="0">
                <a:latin typeface="Times New Roman" panose="02020603050405020304" pitchFamily="18" charset="0"/>
                <a:cs typeface="B Nazanin" panose="00000400000000000000" pitchFamily="2" charset="-78"/>
              </a:rPr>
              <a:t>lug caps</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درب‌های </a:t>
            </a:r>
            <a:r>
              <a:rPr lang="fa-IR" sz="2200" b="1" spc="-30" dirty="0">
                <a:latin typeface="Times New Roman" panose="02020603050405020304" pitchFamily="18" charset="0"/>
                <a:cs typeface="B Nazanin" panose="00000400000000000000" pitchFamily="2" charset="-78"/>
              </a:rPr>
              <a:t>نوع </a:t>
            </a:r>
            <a:r>
              <a:rPr lang="fa-IR" sz="2200" b="1" spc="-30" dirty="0" smtClean="0">
                <a:latin typeface="Times New Roman" panose="02020603050405020304" pitchFamily="18" charset="0"/>
                <a:cs typeface="B Nazanin" panose="00000400000000000000" pitchFamily="2" charset="-78"/>
              </a:rPr>
              <a:t>پیچی (</a:t>
            </a:r>
            <a:r>
              <a:rPr lang="en-US" sz="2200" b="1" spc="-30" dirty="0">
                <a:latin typeface="Times New Roman" panose="02020603050405020304" pitchFamily="18" charset="0"/>
                <a:cs typeface="B Nazanin" panose="00000400000000000000" pitchFamily="2" charset="-78"/>
              </a:rPr>
              <a:t>twist-off type</a:t>
            </a:r>
            <a:r>
              <a:rPr lang="fa-IR" sz="2200" b="1" spc="-30" dirty="0" smtClean="0">
                <a:latin typeface="Times New Roman" panose="02020603050405020304" pitchFamily="18" charset="0"/>
                <a:cs typeface="B Nazanin" panose="00000400000000000000" pitchFamily="2" charset="-78"/>
              </a:rPr>
              <a:t>) و </a:t>
            </a:r>
            <a:r>
              <a:rPr lang="fa-IR" sz="2200" b="1" spc="-30" dirty="0">
                <a:latin typeface="Times New Roman" panose="02020603050405020304" pitchFamily="18" charset="0"/>
                <a:cs typeface="B Nazanin" panose="00000400000000000000" pitchFamily="2" charset="-78"/>
              </a:rPr>
              <a:t>غیره برای غذاهای </a:t>
            </a:r>
            <a:r>
              <a:rPr lang="fa-IR" sz="2200" b="1" spc="-30" dirty="0" smtClean="0">
                <a:latin typeface="Times New Roman" panose="02020603050405020304" pitchFamily="18" charset="0"/>
                <a:cs typeface="B Nazanin" panose="00000400000000000000" pitchFamily="2" charset="-78"/>
              </a:rPr>
              <a:t>کودک، مربا، </a:t>
            </a:r>
            <a:r>
              <a:rPr lang="fa-IR" sz="2200" b="1" spc="-30" dirty="0">
                <a:latin typeface="Times New Roman" panose="02020603050405020304" pitchFamily="18" charset="0"/>
                <a:cs typeface="B Nazanin" panose="00000400000000000000" pitchFamily="2" charset="-78"/>
              </a:rPr>
              <a:t>ترشی و پودرهای خشک استفاده </a:t>
            </a:r>
            <a:r>
              <a:rPr lang="fa-IR" sz="2200" b="1" spc="-30" dirty="0" smtClean="0">
                <a:latin typeface="Times New Roman" panose="02020603050405020304" pitchFamily="18" charset="0"/>
                <a:cs typeface="B Nazanin" panose="00000400000000000000" pitchFamily="2" charset="-78"/>
              </a:rPr>
              <a:t>می‌شود</a:t>
            </a:r>
            <a:r>
              <a:rPr lang="fa-IR" sz="2200" b="1" spc="-30" dirty="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از فویل آلومینیومی برای </a:t>
            </a:r>
            <a:r>
              <a:rPr lang="fa-IR" sz="2200" b="1" spc="-30" dirty="0" smtClean="0">
                <a:latin typeface="Times New Roman" panose="02020603050405020304" pitchFamily="18" charset="0"/>
                <a:cs typeface="B Nazanin" panose="00000400000000000000" pitchFamily="2" charset="-78"/>
              </a:rPr>
              <a:t>مهروموم کردن (</a:t>
            </a:r>
            <a:r>
              <a:rPr lang="en-US" sz="2200" b="1" spc="-30" dirty="0" smtClean="0">
                <a:latin typeface="Times New Roman" panose="02020603050405020304" pitchFamily="18" charset="0"/>
                <a:cs typeface="B Nazanin" panose="00000400000000000000" pitchFamily="2" charset="-78"/>
              </a:rPr>
              <a:t>Seal</a:t>
            </a:r>
            <a:r>
              <a:rPr lang="fa-IR" sz="2200" b="1" spc="-30" dirty="0" smtClean="0">
                <a:latin typeface="Times New Roman" panose="02020603050405020304" pitchFamily="18" charset="0"/>
                <a:cs typeface="B Nazanin" panose="00000400000000000000" pitchFamily="2" charset="-78"/>
              </a:rPr>
              <a:t>) بطری‌های </a:t>
            </a:r>
            <a:r>
              <a:rPr lang="fa-IR" sz="2200" b="1" spc="-30" dirty="0">
                <a:latin typeface="Times New Roman" panose="02020603050405020304" pitchFamily="18" charset="0"/>
                <a:cs typeface="B Nazanin" panose="00000400000000000000" pitchFamily="2" charset="-78"/>
              </a:rPr>
              <a:t>شیر و درب </a:t>
            </a:r>
            <a:r>
              <a:rPr lang="fa-IR" sz="2200" b="1" spc="-30" dirty="0" smtClean="0">
                <a:latin typeface="Times New Roman" panose="02020603050405020304" pitchFamily="18" charset="0"/>
                <a:cs typeface="B Nazanin" panose="00000400000000000000" pitchFamily="2" charset="-78"/>
              </a:rPr>
              <a:t>ماست، آب میوه‌ها، مربا، </a:t>
            </a:r>
            <a:r>
              <a:rPr lang="fa-IR" sz="2200" b="1" spc="-30" dirty="0">
                <a:latin typeface="Times New Roman" panose="02020603050405020304" pitchFamily="18" charset="0"/>
                <a:cs typeface="B Nazanin" panose="00000400000000000000" pitchFamily="2" charset="-78"/>
              </a:rPr>
              <a:t>پنیر و غیره </a:t>
            </a:r>
            <a:r>
              <a:rPr lang="fa-IR" sz="2200" b="1" spc="-30" dirty="0" smtClean="0">
                <a:latin typeface="Times New Roman" panose="02020603050405020304" pitchFamily="18" charset="0"/>
                <a:cs typeface="B Nazanin" panose="00000400000000000000" pitchFamily="2" charset="-78"/>
              </a:rPr>
              <a:t>استفاده می‌شود و دارای کاربرد ضدناخنک زدن (</a:t>
            </a:r>
            <a:r>
              <a:rPr lang="en-US" sz="2200" b="1" spc="-30" dirty="0">
                <a:latin typeface="Times New Roman" panose="02020603050405020304" pitchFamily="18" charset="0"/>
                <a:cs typeface="B Nazanin" panose="00000400000000000000" pitchFamily="2" charset="-78"/>
              </a:rPr>
              <a:t>tamper</a:t>
            </a:r>
            <a:r>
              <a:rPr lang="fa-IR" sz="2200" b="1" spc="-30" dirty="0" smtClean="0">
                <a:latin typeface="Times New Roman" panose="02020603050405020304" pitchFamily="18" charset="0"/>
                <a:cs typeface="B Nazanin" panose="00000400000000000000" pitchFamily="2" charset="-78"/>
              </a:rPr>
              <a:t>) و پرده حائل (</a:t>
            </a:r>
            <a:r>
              <a:rPr lang="en-US" dirty="0"/>
              <a:t>diaphragm</a:t>
            </a:r>
            <a:r>
              <a:rPr lang="fa-IR" sz="2200" b="1" spc="-30" dirty="0" smtClean="0">
                <a:latin typeface="Times New Roman" panose="02020603050405020304" pitchFamily="18" charset="0"/>
                <a:cs typeface="B Nazanin" panose="00000400000000000000" pitchFamily="2" charset="-78"/>
              </a:rPr>
              <a:t>) در محصولات مهروموم شده است.</a:t>
            </a:r>
          </a:p>
        </p:txBody>
      </p:sp>
    </p:spTree>
    <p:extLst>
      <p:ext uri="{BB962C8B-B14F-4D97-AF65-F5344CB8AC3E}">
        <p14:creationId xmlns:p14="http://schemas.microsoft.com/office/powerpoint/2010/main" val="238667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63109"/>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a:solidFill>
                  <a:srgbClr val="0000FF"/>
                </a:solidFill>
                <a:latin typeface="Times New Roman" panose="02020603050405020304" pitchFamily="18" charset="0"/>
                <a:cs typeface="B Titr" panose="00000700000000000000" pitchFamily="2" charset="-78"/>
              </a:rPr>
              <a:t>مقدمه</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38565" y="914983"/>
            <a:ext cx="8028368" cy="5526089"/>
          </a:xfrm>
        </p:spPr>
        <p:txBody>
          <a:bodyPr>
            <a:normAutofit lnSpcReduction="1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فلزات دارای ویژگی‌هایی از قبیل ساختار شیمیایی فشرده، قابلیت چکش‌خوری و رسانایی الکتریکی و گرمایی بالا هستند. </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مواد فلزی عمده و اصلی در صنعت بسته‌بندی مواد غذایی شامل آلومینیوم، فولاد ضدزنگ، ورق قلع‌اندود و فولاد بدون قلع می‌باشند.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شروع استفاده </a:t>
            </a:r>
            <a:r>
              <a:rPr lang="fa-IR" sz="2200" b="1" spc="-30" dirty="0">
                <a:latin typeface="Times New Roman" panose="02020603050405020304" pitchFamily="18" charset="0"/>
                <a:cs typeface="B Nazanin" panose="00000400000000000000" pitchFamily="2" charset="-78"/>
              </a:rPr>
              <a:t>از ورق </a:t>
            </a:r>
            <a:r>
              <a:rPr lang="fa-IR" sz="2200" b="1" spc="-30" dirty="0" smtClean="0">
                <a:latin typeface="Times New Roman" panose="02020603050405020304" pitchFamily="18" charset="0"/>
                <a:cs typeface="B Nazanin" panose="00000400000000000000" pitchFamily="2" charset="-78"/>
              </a:rPr>
              <a:t>فولادی قلع‌اندود </a:t>
            </a:r>
            <a:r>
              <a:rPr lang="fa-IR" sz="2200" b="1" spc="-30" dirty="0">
                <a:latin typeface="Times New Roman" panose="02020603050405020304" pitchFamily="18" charset="0"/>
                <a:cs typeface="B Nazanin" panose="00000400000000000000" pitchFamily="2" charset="-78"/>
              </a:rPr>
              <a:t>جهت </a:t>
            </a:r>
            <a:r>
              <a:rPr lang="fa-IR" sz="2200" b="1" spc="-30" dirty="0" smtClean="0">
                <a:latin typeface="Times New Roman" panose="02020603050405020304" pitchFamily="18" charset="0"/>
                <a:cs typeface="B Nazanin" panose="00000400000000000000" pitchFamily="2" charset="-78"/>
              </a:rPr>
              <a:t>بسته‌بندي مواد غذایی، به </a:t>
            </a:r>
            <a:r>
              <a:rPr lang="fa-IR" sz="2200" b="1" spc="-30" dirty="0">
                <a:latin typeface="Times New Roman" panose="02020603050405020304" pitchFamily="18" charset="0"/>
                <a:cs typeface="B Nazanin" panose="00000400000000000000" pitchFamily="2" charset="-78"/>
              </a:rPr>
              <a:t>تولید قوطی از ورق </a:t>
            </a:r>
            <a:r>
              <a:rPr lang="fa-IR" sz="2200" b="1" spc="-30" dirty="0" smtClean="0">
                <a:latin typeface="Times New Roman" panose="02020603050405020304" pitchFamily="18" charset="0"/>
                <a:cs typeface="B Nazanin" panose="00000400000000000000" pitchFamily="2" charset="-78"/>
              </a:rPr>
              <a:t>قلع‌اندود برای بسته‌بندي مواد غذایی </a:t>
            </a:r>
            <a:r>
              <a:rPr lang="fa-IR" sz="2200" b="1" spc="-30" dirty="0">
                <a:latin typeface="Times New Roman" panose="02020603050405020304" pitchFamily="18" charset="0"/>
                <a:cs typeface="B Nazanin" panose="00000400000000000000" pitchFamily="2" charset="-78"/>
              </a:rPr>
              <a:t>دریانوردان </a:t>
            </a:r>
            <a:r>
              <a:rPr lang="fa-IR" sz="2200" b="1" spc="-30" dirty="0" smtClean="0">
                <a:latin typeface="Times New Roman" panose="02020603050405020304" pitchFamily="18" charset="0"/>
                <a:cs typeface="B Nazanin" panose="00000400000000000000" pitchFamily="2" charset="-78"/>
              </a:rPr>
              <a:t>برمی‌گردد. ورق‌ها </a:t>
            </a:r>
            <a:r>
              <a:rPr lang="fa-IR" sz="2200" b="1" spc="-30" dirty="0">
                <a:latin typeface="Times New Roman" panose="02020603050405020304" pitchFamily="18" charset="0"/>
                <a:cs typeface="B Nazanin" panose="00000400000000000000" pitchFamily="2" charset="-78"/>
              </a:rPr>
              <a:t>در آن موقع نسبتا </a:t>
            </a:r>
            <a:r>
              <a:rPr lang="fa-IR" sz="2200" b="1" spc="-30" dirty="0" smtClean="0">
                <a:latin typeface="Times New Roman" panose="02020603050405020304" pitchFamily="18" charset="0"/>
                <a:cs typeface="B Nazanin" panose="00000400000000000000" pitchFamily="2" charset="-78"/>
              </a:rPr>
              <a:t>ناهموار و لایه قلع‌اندود نیز نسبتاً ضخیم بود زیرا از روش غوطه‌وري معمولی برای قلع‌اندود کردن فولاد استفاده می‌شد.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سال 1819 براي اولین بار قوطی </a:t>
            </a:r>
            <a:r>
              <a:rPr lang="fa-IR" sz="2200" b="1" spc="-30" dirty="0" smtClean="0">
                <a:latin typeface="Times New Roman" panose="02020603050405020304" pitchFamily="18" charset="0"/>
                <a:cs typeface="B Nazanin" panose="00000400000000000000" pitchFamily="2" charset="-78"/>
              </a:rPr>
              <a:t>قلع‌اندود </a:t>
            </a:r>
            <a:r>
              <a:rPr lang="fa-IR" sz="2200" b="1" spc="-30" dirty="0">
                <a:latin typeface="Times New Roman" panose="02020603050405020304" pitchFamily="18" charset="0"/>
                <a:cs typeface="B Nazanin" panose="00000400000000000000" pitchFamily="2" charset="-78"/>
              </a:rPr>
              <a:t>به صورت تجاري وارد بازار شد. از سال 1860 هنر </a:t>
            </a:r>
            <a:r>
              <a:rPr lang="fa-IR" sz="2200" b="1" spc="-30" dirty="0" smtClean="0">
                <a:latin typeface="Times New Roman" panose="02020603050405020304" pitchFamily="18" charset="0"/>
                <a:cs typeface="B Nazanin" panose="00000400000000000000" pitchFamily="2" charset="-78"/>
              </a:rPr>
              <a:t>قوطی‌سازي کامل‌تر </a:t>
            </a:r>
            <a:r>
              <a:rPr lang="fa-IR" sz="2200" b="1" spc="-30" dirty="0">
                <a:latin typeface="Times New Roman" panose="02020603050405020304" pitchFamily="18" charset="0"/>
                <a:cs typeface="B Nazanin" panose="00000400000000000000" pitchFamily="2" charset="-78"/>
              </a:rPr>
              <a:t>شده و به صورت علم درآمد.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سال 1929 ، در آلمان از روش الکترولیتی براي </a:t>
            </a:r>
            <a:r>
              <a:rPr lang="fa-IR" sz="2200" b="1" spc="-30" dirty="0" smtClean="0">
                <a:latin typeface="Times New Roman" panose="02020603050405020304" pitchFamily="18" charset="0"/>
                <a:cs typeface="B Nazanin" panose="00000400000000000000" pitchFamily="2" charset="-78"/>
              </a:rPr>
              <a:t>قلع‌اندود </a:t>
            </a:r>
            <a:r>
              <a:rPr lang="fa-IR" sz="2200" b="1" spc="-30" dirty="0">
                <a:latin typeface="Times New Roman" panose="02020603050405020304" pitchFamily="18" charset="0"/>
                <a:cs typeface="B Nazanin" panose="00000400000000000000" pitchFamily="2" charset="-78"/>
              </a:rPr>
              <a:t>کردن استفاده شد که در این حالت </a:t>
            </a:r>
            <a:r>
              <a:rPr lang="fa-IR" sz="2200" b="1" spc="-30" dirty="0" smtClean="0">
                <a:latin typeface="Times New Roman" panose="02020603050405020304" pitchFamily="18" charset="0"/>
                <a:cs typeface="B Nazanin" panose="00000400000000000000" pitchFamily="2" charset="-78"/>
              </a:rPr>
              <a:t>مصرف قلع </a:t>
            </a:r>
            <a:r>
              <a:rPr lang="fa-IR" sz="2200" b="1" spc="-30" dirty="0">
                <a:latin typeface="Times New Roman" panose="02020603050405020304" pitchFamily="18" charset="0"/>
                <a:cs typeface="B Nazanin" panose="00000400000000000000" pitchFamily="2" charset="-78"/>
              </a:rPr>
              <a:t>به نحو چشمگیري </a:t>
            </a:r>
            <a:r>
              <a:rPr lang="fa-IR" sz="2200" b="1" spc="-30" dirty="0" smtClean="0">
                <a:latin typeface="Times New Roman" panose="02020603050405020304" pitchFamily="18" charset="0"/>
                <a:cs typeface="B Nazanin" panose="00000400000000000000" pitchFamily="2" charset="-78"/>
              </a:rPr>
              <a:t>کاهش یافت.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اما در ایران در سال 1307 هجری شمسی ساخت قوطی فلزی </a:t>
            </a:r>
            <a:r>
              <a:rPr lang="fa-IR" sz="2200" b="1" spc="-30" dirty="0" smtClean="0">
                <a:latin typeface="Times New Roman" panose="02020603050405020304" pitchFamily="18" charset="0"/>
                <a:cs typeface="B Nazanin" panose="00000400000000000000" pitchFamily="2" charset="-78"/>
              </a:rPr>
              <a:t>برای نگهداری </a:t>
            </a:r>
            <a:r>
              <a:rPr lang="fa-IR" sz="2200" b="1" spc="-30" dirty="0">
                <a:latin typeface="Times New Roman" panose="02020603050405020304" pitchFamily="18" charset="0"/>
                <a:cs typeface="B Nazanin" panose="00000400000000000000" pitchFamily="2" charset="-78"/>
              </a:rPr>
              <a:t>مواد غذایی </a:t>
            </a:r>
            <a:r>
              <a:rPr lang="fa-IR" sz="2200" b="1" spc="-30" dirty="0" smtClean="0">
                <a:latin typeface="Times New Roman" panose="02020603050405020304" pitchFamily="18" charset="0"/>
                <a:cs typeface="B Nazanin" panose="00000400000000000000" pitchFamily="2" charset="-78"/>
              </a:rPr>
              <a:t>شروع گردید.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a:t>
            </a:fld>
            <a:endParaRPr lang="en-US" dirty="0">
              <a:cs typeface="B Nazanin" panose="00000400000000000000" pitchFamily="2" charset="-78"/>
            </a:endParaRPr>
          </a:p>
        </p:txBody>
      </p:sp>
    </p:spTree>
    <p:extLst>
      <p:ext uri="{BB962C8B-B14F-4D97-AF65-F5344CB8AC3E}">
        <p14:creationId xmlns:p14="http://schemas.microsoft.com/office/powerpoint/2010/main" val="1351519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a:solidFill>
                  <a:srgbClr val="0000FF"/>
                </a:solidFill>
                <a:latin typeface="Times New Roman" panose="02020603050405020304" pitchFamily="18" charset="0"/>
                <a:cs typeface="B Titr" panose="00000700000000000000" pitchFamily="2" charset="-78"/>
              </a:rPr>
              <a:t>درپوش و درهای </a:t>
            </a:r>
            <a:r>
              <a:rPr lang="fa-IR" sz="3000" dirty="0" smtClean="0">
                <a:solidFill>
                  <a:srgbClr val="0000FF"/>
                </a:solidFill>
                <a:latin typeface="Times New Roman" panose="02020603050405020304" pitchFamily="18" charset="0"/>
                <a:cs typeface="B Titr" panose="00000700000000000000" pitchFamily="2" charset="-78"/>
              </a:rPr>
              <a:t>فلزی (</a:t>
            </a:r>
            <a:r>
              <a:rPr lang="en-US" sz="3000" b="1" dirty="0">
                <a:solidFill>
                  <a:srgbClr val="0000FF"/>
                </a:solidFill>
                <a:latin typeface="Times New Roman" panose="02020603050405020304" pitchFamily="18" charset="0"/>
                <a:cs typeface="B Titr" panose="00000700000000000000" pitchFamily="2" charset="-78"/>
              </a:rPr>
              <a:t>Metal caps and closures</a:t>
            </a:r>
            <a:r>
              <a:rPr lang="fa-IR" sz="3000" dirty="0" smtClean="0">
                <a:solidFill>
                  <a:srgbClr val="0000FF"/>
                </a:solidFill>
                <a:latin typeface="Times New Roman" panose="02020603050405020304" pitchFamily="18" charset="0"/>
                <a:cs typeface="B Titr" panose="00000700000000000000" pitchFamily="2" charset="-78"/>
              </a:rPr>
              <a:t>)</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40</a:t>
            </a:fld>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65203" y="1129212"/>
            <a:ext cx="7213593" cy="3505919"/>
          </a:xfrm>
          <a:prstGeom prst="rect">
            <a:avLst/>
          </a:prstGeom>
        </p:spPr>
      </p:pic>
      <p:sp>
        <p:nvSpPr>
          <p:cNvPr id="5" name="Rectangle 4"/>
          <p:cNvSpPr/>
          <p:nvPr/>
        </p:nvSpPr>
        <p:spPr>
          <a:xfrm>
            <a:off x="899961" y="5076804"/>
            <a:ext cx="7502893" cy="1200329"/>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Metal closures</a:t>
            </a:r>
            <a:r>
              <a:rPr lang="en-US" b="1"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Crown cap, </a:t>
            </a:r>
            <a:r>
              <a:rPr lang="en-US" b="1" dirty="0" smtClean="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continuous thread metal closure, </a:t>
            </a:r>
            <a:r>
              <a:rPr lang="en-US" b="1" dirty="0" smtClean="0">
                <a:latin typeface="Times New Roman" panose="02020603050405020304" pitchFamily="18" charset="0"/>
                <a:cs typeface="Times New Roman" panose="02020603050405020304" pitchFamily="18" charset="0"/>
              </a:rPr>
              <a:t>(c) </a:t>
            </a:r>
            <a:r>
              <a:rPr lang="en-US" b="1" dirty="0">
                <a:latin typeface="Times New Roman" panose="02020603050405020304" pitchFamily="18" charset="0"/>
                <a:cs typeface="Times New Roman" panose="02020603050405020304" pitchFamily="18" charset="0"/>
              </a:rPr>
              <a:t>end of three piece can, </a:t>
            </a:r>
            <a:r>
              <a:rPr lang="en-US" b="1" dirty="0" smtClean="0">
                <a:latin typeface="Times New Roman" panose="02020603050405020304" pitchFamily="18" charset="0"/>
                <a:cs typeface="Times New Roman" panose="02020603050405020304" pitchFamily="18" charset="0"/>
              </a:rPr>
              <a:t>(d) </a:t>
            </a:r>
            <a:r>
              <a:rPr lang="en-US" b="1" dirty="0">
                <a:latin typeface="Times New Roman" panose="02020603050405020304" pitchFamily="18" charset="0"/>
                <a:cs typeface="Times New Roman" panose="02020603050405020304" pitchFamily="18" charset="0"/>
              </a:rPr>
              <a:t>stay-on tab for beverage can, </a:t>
            </a:r>
            <a:r>
              <a:rPr lang="en-US" b="1" dirty="0" smtClean="0">
                <a:latin typeface="Times New Roman" panose="02020603050405020304" pitchFamily="18" charset="0"/>
                <a:cs typeface="Times New Roman" panose="02020603050405020304" pitchFamily="18" charset="0"/>
              </a:rPr>
              <a:t>(e) </a:t>
            </a:r>
            <a:r>
              <a:rPr lang="en-US" b="1" dirty="0">
                <a:latin typeface="Times New Roman" panose="02020603050405020304" pitchFamily="18" charset="0"/>
                <a:cs typeface="Times New Roman" panose="02020603050405020304" pitchFamily="18" charset="0"/>
              </a:rPr>
              <a:t>lug cap for jam and jellies, </a:t>
            </a:r>
            <a:r>
              <a:rPr lang="en-US" b="1" dirty="0" smtClean="0">
                <a:latin typeface="Times New Roman" panose="02020603050405020304" pitchFamily="18" charset="0"/>
                <a:cs typeface="Times New Roman" panose="02020603050405020304" pitchFamily="18" charset="0"/>
              </a:rPr>
              <a:t>(f) </a:t>
            </a:r>
            <a:r>
              <a:rPr lang="en-US" b="1" dirty="0">
                <a:latin typeface="Times New Roman" panose="02020603050405020304" pitchFamily="18" charset="0"/>
                <a:cs typeface="Times New Roman" panose="02020603050405020304" pitchFamily="18" charset="0"/>
              </a:rPr>
              <a:t>pry-off cap with plastic liner, </a:t>
            </a:r>
            <a:r>
              <a:rPr lang="en-US" b="1" dirty="0" smtClean="0">
                <a:latin typeface="Times New Roman" panose="02020603050405020304" pitchFamily="18" charset="0"/>
                <a:cs typeface="Times New Roman" panose="02020603050405020304" pitchFamily="18" charset="0"/>
              </a:rPr>
              <a:t>(g) </a:t>
            </a:r>
            <a:r>
              <a:rPr lang="en-US" b="1" dirty="0">
                <a:latin typeface="Times New Roman" panose="02020603050405020304" pitchFamily="18" charset="0"/>
                <a:cs typeface="Times New Roman" panose="02020603050405020304" pitchFamily="18" charset="0"/>
              </a:rPr>
              <a:t>flip top or bail closure and </a:t>
            </a:r>
            <a:r>
              <a:rPr lang="en-US" b="1" dirty="0" smtClean="0">
                <a:latin typeface="Times New Roman" panose="02020603050405020304" pitchFamily="18" charset="0"/>
                <a:cs typeface="Times New Roman" panose="02020603050405020304" pitchFamily="18" charset="0"/>
              </a:rPr>
              <a:t>(h) </a:t>
            </a:r>
            <a:r>
              <a:rPr lang="en-US" b="1" dirty="0">
                <a:latin typeface="Times New Roman" panose="02020603050405020304" pitchFamily="18" charset="0"/>
                <a:cs typeface="Times New Roman" panose="02020603050405020304" pitchFamily="18" charset="0"/>
              </a:rPr>
              <a:t>press on lid</a:t>
            </a:r>
          </a:p>
        </p:txBody>
      </p:sp>
    </p:spTree>
    <p:extLst>
      <p:ext uri="{BB962C8B-B14F-4D97-AF65-F5344CB8AC3E}">
        <p14:creationId xmlns:p14="http://schemas.microsoft.com/office/powerpoint/2010/main" val="305741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5077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تاریخچه</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a:t>
            </a:fld>
            <a:endParaRPr lang="en-US" dirty="0">
              <a:cs typeface="B Nazanin" panose="00000400000000000000" pitchFamily="2" charset="-78"/>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71" y="911225"/>
            <a:ext cx="6677101" cy="5484762"/>
          </a:xfrm>
        </p:spPr>
      </p:pic>
    </p:spTree>
    <p:extLst>
      <p:ext uri="{BB962C8B-B14F-4D97-AF65-F5344CB8AC3E}">
        <p14:creationId xmlns:p14="http://schemas.microsoft.com/office/powerpoint/2010/main" val="292981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ویژگی‌های کلیدی ورق‌های فلزی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511651"/>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6</a:t>
            </a:fld>
            <a:endParaRPr lang="en-US" dirty="0">
              <a:cs typeface="B Nazanin" panose="000004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293839284"/>
              </p:ext>
            </p:extLst>
          </p:nvPr>
        </p:nvGraphicFramePr>
        <p:xfrm>
          <a:off x="898358" y="1454752"/>
          <a:ext cx="7321617" cy="3413760"/>
        </p:xfrm>
        <a:graphic>
          <a:graphicData uri="http://schemas.openxmlformats.org/drawingml/2006/table">
            <a:tbl>
              <a:tblPr firstRow="1" bandRow="1">
                <a:tableStyleId>{5C22544A-7EE6-4342-B048-85BDC9FD1C3A}</a:tableStyleId>
              </a:tblPr>
              <a:tblGrid>
                <a:gridCol w="7321617">
                  <a:extLst>
                    <a:ext uri="{9D8B030D-6E8A-4147-A177-3AD203B41FA5}">
                      <a16:colId xmlns:a16="http://schemas.microsoft.com/office/drawing/2014/main" xmlns="" val="97607818"/>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Table 1.11 Key properties of tinplate and </a:t>
                      </a:r>
                      <a:r>
                        <a:rPr lang="en-US" sz="2200" b="1" i="0" u="none" strike="noStrike" kern="1200" baseline="0" dirty="0" err="1" smtClean="0">
                          <a:solidFill>
                            <a:srgbClr val="FF0000"/>
                          </a:solidFill>
                          <a:latin typeface="Times New Roman" panose="02020603050405020304" pitchFamily="18" charset="0"/>
                          <a:ea typeface="+mn-ea"/>
                          <a:cs typeface="Times New Roman" panose="02020603050405020304" pitchFamily="18" charset="0"/>
                        </a:rPr>
                        <a:t>aluminium</a:t>
                      </a:r>
                      <a:endParaRPr lang="en-US" sz="2200" b="1" dirty="0" smtClean="0">
                        <a:solidFill>
                          <a:srgbClr val="FF000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xmlns="" val="261518988"/>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Rigid material with a high density for steel and a low density for </a:t>
                      </a:r>
                      <a:r>
                        <a:rPr lang="en-US" sz="20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aluminium</a:t>
                      </a:r>
                      <a:endPar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69366866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Good tensile strength</a:t>
                      </a:r>
                    </a:p>
                  </a:txBody>
                  <a:tcPr/>
                </a:tc>
                <a:extLst>
                  <a:ext uri="{0D108BD9-81ED-4DB2-BD59-A6C34878D82A}">
                    <a16:rowId xmlns:a16="http://schemas.microsoft.com/office/drawing/2014/main" xmlns="" val="103454272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An excellent barrier to light, liquids and foods</a:t>
                      </a:r>
                    </a:p>
                  </a:txBody>
                  <a:tcPr/>
                </a:tc>
                <a:extLst>
                  <a:ext uri="{0D108BD9-81ED-4DB2-BD59-A6C34878D82A}">
                    <a16:rowId xmlns:a16="http://schemas.microsoft.com/office/drawing/2014/main" xmlns="" val="1038171929"/>
                  </a:ext>
                </a:extLst>
              </a:tr>
              <a:tr h="370840">
                <a:tc>
                  <a:txBody>
                    <a:bodyPr/>
                    <a:lstStyle/>
                    <a:p>
                      <a:r>
                        <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Needs closures, seams and crimps to form packs</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81893655"/>
                  </a:ext>
                </a:extLst>
              </a:tr>
              <a:tr h="370840">
                <a:tc>
                  <a:txBody>
                    <a:bodyPr/>
                    <a:lstStyle/>
                    <a:p>
                      <a:r>
                        <a:rPr lang="en-US" sz="2000" b="1" dirty="0" smtClean="0">
                          <a:latin typeface="Times New Roman" panose="02020603050405020304" pitchFamily="18" charset="0"/>
                          <a:cs typeface="Times New Roman" panose="02020603050405020304" pitchFamily="18" charset="0"/>
                        </a:rPr>
                        <a:t>Used in many packaging applications: food and beverage cans, aerosols, tubes, trays and drums</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04475880"/>
                  </a:ext>
                </a:extLst>
              </a:tr>
              <a:tr h="370840">
                <a:tc>
                  <a:txBody>
                    <a:bodyPr/>
                    <a:lstStyle/>
                    <a:p>
                      <a:r>
                        <a:rPr lang="en-US" sz="20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Can react with product causing dissolution of the metal</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40129474"/>
                  </a:ext>
                </a:extLst>
              </a:tr>
            </a:tbl>
          </a:graphicData>
        </a:graphic>
      </p:graphicFrame>
    </p:spTree>
    <p:extLst>
      <p:ext uri="{BB962C8B-B14F-4D97-AF65-F5344CB8AC3E}">
        <p14:creationId xmlns:p14="http://schemas.microsoft.com/office/powerpoint/2010/main" val="88050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7964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مزایای قوطی فولادی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86982" y="913212"/>
            <a:ext cx="8028368" cy="5376897"/>
          </a:xfrm>
        </p:spPr>
        <p:txBody>
          <a:bodyPr>
            <a:normAutofit fontScale="85000" lnSpcReduction="20000"/>
          </a:bodyPr>
          <a:lstStyle/>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برابر ضربه‌های خارجی مقاومت و استحکام بالایی دارند.</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مقاومت خوبی در شرایط کار، تولید و حمل و نقل دارند.</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دارای قابلیت انجام فرآیند حرارتی </a:t>
            </a:r>
            <a:r>
              <a:rPr lang="fa-IR" sz="2200" b="1" spc="-30" dirty="0" smtClean="0">
                <a:latin typeface="Times New Roman" panose="02020603050405020304" pitchFamily="18" charset="0"/>
                <a:cs typeface="B Nazanin" panose="00000400000000000000" pitchFamily="2" charset="-78"/>
              </a:rPr>
              <a:t>بوده و در برابر </a:t>
            </a:r>
            <a:r>
              <a:rPr lang="fa-IR" sz="2200" b="1" spc="-30" dirty="0">
                <a:latin typeface="Times New Roman" panose="02020603050405020304" pitchFamily="18" charset="0"/>
                <a:cs typeface="B Nazanin" panose="00000400000000000000" pitchFamily="2" charset="-78"/>
              </a:rPr>
              <a:t>درجه حرارت بالا (درجه حرارت استريليزاسيون) از مقاومت بالايي برخوردار </a:t>
            </a:r>
            <a:r>
              <a:rPr lang="fa-IR" sz="2200" b="1" spc="-30" dirty="0" smtClean="0">
                <a:latin typeface="Times New Roman" panose="02020603050405020304" pitchFamily="18" charset="0"/>
                <a:cs typeface="B Nazanin" panose="00000400000000000000" pitchFamily="2" charset="-78"/>
              </a:rPr>
              <a:t>هستند.</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مقاومت فوق العاده نسبت به نفوذ رطوبت، نور </a:t>
            </a:r>
            <a:r>
              <a:rPr lang="fa-IR" sz="2200" b="1" spc="-30" dirty="0" smtClean="0">
                <a:latin typeface="Times New Roman" panose="02020603050405020304" pitchFamily="18" charset="0"/>
                <a:cs typeface="B Nazanin" panose="00000400000000000000" pitchFamily="2" charset="-78"/>
              </a:rPr>
              <a:t>و اكسيژن و همچنین </a:t>
            </a:r>
            <a:r>
              <a:rPr lang="fa-IR" sz="2200" b="1" spc="-30" dirty="0">
                <a:latin typeface="Times New Roman" panose="02020603050405020304" pitchFamily="18" charset="0"/>
                <a:cs typeface="B Nazanin" panose="00000400000000000000" pitchFamily="2" charset="-78"/>
              </a:rPr>
              <a:t>شرایط محیطی </a:t>
            </a:r>
            <a:r>
              <a:rPr lang="fa-IR" sz="2200" b="1" spc="-30" dirty="0" smtClean="0">
                <a:latin typeface="Times New Roman" panose="02020603050405020304" pitchFamily="18" charset="0"/>
                <a:cs typeface="B Nazanin" panose="00000400000000000000" pitchFamily="2" charset="-78"/>
              </a:rPr>
              <a:t>نشان مي‌دهند.</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اثرات مسموم‌کنندگی آنها پایین است.</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قابلیت بسیار مناسبی برای پذیرش رنگ و لاک دارند.</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دارای قابلیت </a:t>
            </a:r>
            <a:r>
              <a:rPr lang="fa-IR" sz="2200" b="1" spc="-30" dirty="0">
                <a:latin typeface="Times New Roman" panose="02020603050405020304" pitchFamily="18" charset="0"/>
                <a:cs typeface="B Nazanin" panose="00000400000000000000" pitchFamily="2" charset="-78"/>
              </a:rPr>
              <a:t>باز شدن آسان و استفاده از ماده </a:t>
            </a:r>
            <a:r>
              <a:rPr lang="fa-IR" sz="2200" b="1" spc="-30" dirty="0" smtClean="0">
                <a:latin typeface="Times New Roman" panose="02020603050405020304" pitchFamily="18" charset="0"/>
                <a:cs typeface="B Nazanin" panose="00000400000000000000" pitchFamily="2" charset="-78"/>
              </a:rPr>
              <a:t>غذایی هستند.</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دارای قابلیت بازیافت </a:t>
            </a:r>
            <a:r>
              <a:rPr lang="fa-IR" sz="2200" b="1" spc="-30" dirty="0" smtClean="0">
                <a:latin typeface="Times New Roman" panose="02020603050405020304" pitchFamily="18" charset="0"/>
                <a:cs typeface="B Nazanin" panose="00000400000000000000" pitchFamily="2" charset="-78"/>
              </a:rPr>
              <a:t> بوده و در نتیجه مخاطرات کمتری برای محیط زیست دارند.</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می‌توان بسته‌بندی‌های فلزی را در اندازه و فرم‌هاي </a:t>
            </a:r>
            <a:r>
              <a:rPr lang="fa-IR" sz="2200" b="1" spc="-30" dirty="0">
                <a:latin typeface="Times New Roman" panose="02020603050405020304" pitchFamily="18" charset="0"/>
                <a:cs typeface="B Nazanin" panose="00000400000000000000" pitchFamily="2" charset="-78"/>
              </a:rPr>
              <a:t>دلخواه و </a:t>
            </a:r>
            <a:r>
              <a:rPr lang="fa-IR" sz="2200" b="1" spc="-30" dirty="0" smtClean="0">
                <a:latin typeface="Times New Roman" panose="02020603050405020304" pitchFamily="18" charset="0"/>
                <a:cs typeface="B Nazanin" panose="00000400000000000000" pitchFamily="2" charset="-78"/>
              </a:rPr>
              <a:t>متنوع تولید کرد.</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قابليت نگهداري کامل مواد در </a:t>
            </a:r>
            <a:r>
              <a:rPr lang="fa-IR" sz="2200" b="1" spc="-30" dirty="0" smtClean="0">
                <a:latin typeface="Times New Roman" panose="02020603050405020304" pitchFamily="18" charset="0"/>
                <a:cs typeface="B Nazanin" panose="00000400000000000000" pitchFamily="2" charset="-78"/>
              </a:rPr>
              <a:t>حالت‌هاي جامد، </a:t>
            </a:r>
            <a:r>
              <a:rPr lang="fa-IR" sz="2200" b="1" spc="-30" dirty="0">
                <a:latin typeface="Times New Roman" panose="02020603050405020304" pitchFamily="18" charset="0"/>
                <a:cs typeface="B Nazanin" panose="00000400000000000000" pitchFamily="2" charset="-78"/>
              </a:rPr>
              <a:t>مايع و </a:t>
            </a:r>
            <a:r>
              <a:rPr lang="fa-IR" sz="2200" b="1" spc="-30" dirty="0" smtClean="0">
                <a:latin typeface="Times New Roman" panose="02020603050405020304" pitchFamily="18" charset="0"/>
                <a:cs typeface="B Nazanin" panose="00000400000000000000" pitchFamily="2" charset="-78"/>
              </a:rPr>
              <a:t>گاز را دارند.</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امکان جابه‌جايي آنها </a:t>
            </a:r>
            <a:r>
              <a:rPr lang="fa-IR" sz="2200" b="1" spc="-30" dirty="0">
                <a:latin typeface="Times New Roman" panose="02020603050405020304" pitchFamily="18" charset="0"/>
                <a:cs typeface="B Nazanin" panose="00000400000000000000" pitchFamily="2" charset="-78"/>
              </a:rPr>
              <a:t>در خط توليد </a:t>
            </a:r>
            <a:r>
              <a:rPr lang="fa-IR" sz="2200" b="1" spc="-30" dirty="0" smtClean="0">
                <a:latin typeface="Times New Roman" panose="02020603050405020304" pitchFamily="18" charset="0"/>
                <a:cs typeface="B Nazanin" panose="00000400000000000000" pitchFamily="2" charset="-78"/>
              </a:rPr>
              <a:t>بر اساس خاصيت مغناطيسی وجود دارد.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7</a:t>
            </a:fld>
            <a:endParaRPr lang="en-US" dirty="0">
              <a:cs typeface="B Nazanin" panose="00000400000000000000" pitchFamily="2" charset="-78"/>
            </a:endParaRPr>
          </a:p>
        </p:txBody>
      </p:sp>
    </p:spTree>
    <p:extLst>
      <p:ext uri="{BB962C8B-B14F-4D97-AF65-F5344CB8AC3E}">
        <p14:creationId xmlns:p14="http://schemas.microsoft.com/office/powerpoint/2010/main" val="55422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0375"/>
            <a:ext cx="7886700" cy="599962"/>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معایب قوطی فولادی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3904232"/>
          </a:xfrm>
        </p:spPr>
        <p:txBody>
          <a:bodyPr>
            <a:normAutofit fontScale="92500" lnSpcReduction="10000"/>
          </a:bodyPr>
          <a:lstStyle/>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بالا بودن وزن و دانسیته که سبب افزایش هزینه حمل و نقل می‌شود.</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حمل و نقل و انبارداري </a:t>
            </a:r>
            <a:r>
              <a:rPr lang="fa-IR" sz="2200" b="1" spc="-30" dirty="0" smtClean="0">
                <a:latin typeface="Times New Roman" panose="02020603050405020304" pitchFamily="18" charset="0"/>
                <a:cs typeface="B Nazanin" panose="00000400000000000000" pitchFamily="2" charset="-78"/>
              </a:rPr>
              <a:t>قوطي‌هاي </a:t>
            </a:r>
            <a:r>
              <a:rPr lang="fa-IR" sz="2200" b="1" spc="-30" dirty="0">
                <a:latin typeface="Times New Roman" panose="02020603050405020304" pitchFamily="18" charset="0"/>
                <a:cs typeface="B Nazanin" panose="00000400000000000000" pitchFamily="2" charset="-78"/>
              </a:rPr>
              <a:t>خالي حجم زيادي اشغال </a:t>
            </a:r>
            <a:r>
              <a:rPr lang="fa-IR" sz="2200" b="1" spc="-30" dirty="0" smtClean="0">
                <a:latin typeface="Times New Roman" panose="02020603050405020304" pitchFamily="18" charset="0"/>
                <a:cs typeface="B Nazanin" panose="00000400000000000000" pitchFamily="2" charset="-78"/>
              </a:rPr>
              <a:t>مي‌کند.</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انبار </a:t>
            </a:r>
            <a:r>
              <a:rPr lang="fa-IR" sz="2200" b="1" spc="-30" dirty="0" smtClean="0">
                <a:latin typeface="Times New Roman" panose="02020603050405020304" pitchFamily="18" charset="0"/>
                <a:cs typeface="B Nazanin" panose="00000400000000000000" pitchFamily="2" charset="-78"/>
              </a:rPr>
              <a:t>قوطي‌ها </a:t>
            </a:r>
            <a:r>
              <a:rPr lang="fa-IR" sz="2200" b="1" spc="-30" dirty="0">
                <a:latin typeface="Times New Roman" panose="02020603050405020304" pitchFamily="18" charset="0"/>
                <a:cs typeface="B Nazanin" panose="00000400000000000000" pitchFamily="2" charset="-78"/>
              </a:rPr>
              <a:t>بايستي عاري از </a:t>
            </a:r>
            <a:r>
              <a:rPr lang="fa-IR" sz="2200" b="1" spc="-30" dirty="0" smtClean="0">
                <a:latin typeface="Times New Roman" panose="02020603050405020304" pitchFamily="18" charset="0"/>
                <a:cs typeface="B Nazanin" panose="00000400000000000000" pitchFamily="2" charset="-78"/>
              </a:rPr>
              <a:t>بخار </a:t>
            </a:r>
            <a:r>
              <a:rPr lang="fa-IR" sz="2200" b="1" spc="-30" dirty="0">
                <a:latin typeface="Times New Roman" panose="02020603050405020304" pitchFamily="18" charset="0"/>
                <a:cs typeface="B Nazanin" panose="00000400000000000000" pitchFamily="2" charset="-78"/>
              </a:rPr>
              <a:t>و رطوبت باشد</a:t>
            </a:r>
            <a:r>
              <a:rPr lang="fa-IR" sz="2200" b="1" spc="-30" dirty="0" smtClean="0">
                <a:latin typeface="Times New Roman" panose="02020603050405020304" pitchFamily="18" charset="0"/>
                <a:cs typeface="B Nazanin" panose="00000400000000000000" pitchFamily="2" charset="-78"/>
              </a:rPr>
              <a:t>.</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ساخت </a:t>
            </a:r>
            <a:r>
              <a:rPr lang="fa-IR" sz="2200" b="1" spc="-30" dirty="0" smtClean="0">
                <a:latin typeface="Times New Roman" panose="02020603050405020304" pitchFamily="18" charset="0"/>
                <a:cs typeface="B Nazanin" panose="00000400000000000000" pitchFamily="2" charset="-78"/>
              </a:rPr>
              <a:t>قوطي‌های </a:t>
            </a:r>
            <a:r>
              <a:rPr lang="fa-IR" sz="2200" b="1" spc="-30" dirty="0">
                <a:latin typeface="Times New Roman" panose="02020603050405020304" pitchFamily="18" charset="0"/>
                <a:cs typeface="B Nazanin" panose="00000400000000000000" pitchFamily="2" charset="-78"/>
              </a:rPr>
              <a:t>فلزي نياز به تکنولوژي ويژه و دانش فني بالا دارد</a:t>
            </a:r>
            <a:r>
              <a:rPr lang="fa-IR" sz="2200" b="1" spc="-30" dirty="0" smtClean="0">
                <a:latin typeface="Times New Roman" panose="02020603050405020304" pitchFamily="18" charset="0"/>
                <a:cs typeface="B Nazanin" panose="00000400000000000000" pitchFamily="2" charset="-78"/>
              </a:rPr>
              <a:t>.</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قيمت تمام شده محصول </a:t>
            </a:r>
            <a:r>
              <a:rPr lang="fa-IR" sz="2200" b="1" spc="-30" dirty="0" smtClean="0">
                <a:latin typeface="Times New Roman" panose="02020603050405020304" pitchFamily="18" charset="0"/>
                <a:cs typeface="B Nazanin" panose="00000400000000000000" pitchFamily="2" charset="-78"/>
              </a:rPr>
              <a:t>نهايي نسبتاً بالا است.</a:t>
            </a:r>
          </a:p>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برخی از فلزات در مقابل خوردگی حساس هستند. پدیده </a:t>
            </a:r>
            <a:r>
              <a:rPr lang="fa-IR" sz="2200" b="1" spc="-30" dirty="0">
                <a:latin typeface="Times New Roman" panose="02020603050405020304" pitchFamily="18" charset="0"/>
                <a:cs typeface="B Nazanin" panose="00000400000000000000" pitchFamily="2" charset="-78"/>
              </a:rPr>
              <a:t>خوردگی در آنها در مقایسه با سایر مواد </a:t>
            </a:r>
            <a:r>
              <a:rPr lang="fa-IR" sz="2200" b="1" spc="-30" dirty="0" smtClean="0">
                <a:latin typeface="Times New Roman" panose="02020603050405020304" pitchFamily="18" charset="0"/>
                <a:cs typeface="B Nazanin" panose="00000400000000000000" pitchFamily="2" charset="-78"/>
              </a:rPr>
              <a:t>بسته‌بندی </a:t>
            </a:r>
            <a:r>
              <a:rPr lang="fa-IR" sz="2200" b="1" spc="-30" dirty="0">
                <a:latin typeface="Times New Roman" panose="02020603050405020304" pitchFamily="18" charset="0"/>
                <a:cs typeface="B Nazanin" panose="00000400000000000000" pitchFamily="2" charset="-78"/>
              </a:rPr>
              <a:t>بیشتر </a:t>
            </a:r>
            <a:r>
              <a:rPr lang="fa-IR" sz="2200" b="1" spc="-30" dirty="0" smtClean="0">
                <a:latin typeface="Times New Roman" panose="02020603050405020304" pitchFamily="18" charset="0"/>
                <a:cs typeface="B Nazanin" panose="00000400000000000000" pitchFamily="2" charset="-78"/>
              </a:rPr>
              <a:t>است.</a:t>
            </a:r>
          </a:p>
          <a:p>
            <a:pPr algn="just" rtl="1">
              <a:lnSpc>
                <a:spcPct val="110000"/>
              </a:lnSpc>
              <a:spcBef>
                <a:spcPts val="1200"/>
              </a:spcBef>
              <a:buClr>
                <a:srgbClr val="FF0000"/>
              </a:buClr>
              <a:buFont typeface="Wingdings" panose="05000000000000000000" pitchFamily="2" charset="2"/>
              <a:buChar char="ü"/>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اثر خوردگی آنها گاز هیدروژن تولید </a:t>
            </a:r>
            <a:r>
              <a:rPr lang="fa-IR" sz="2200" b="1" spc="-30" dirty="0" smtClean="0">
                <a:latin typeface="Times New Roman" panose="02020603050405020304" pitchFamily="18" charset="0"/>
                <a:cs typeface="B Nazanin" panose="00000400000000000000" pitchFamily="2" charset="-78"/>
              </a:rPr>
              <a:t>می‌شود </a:t>
            </a:r>
            <a:r>
              <a:rPr lang="fa-IR" sz="2200" b="1" spc="-30" dirty="0">
                <a:latin typeface="Times New Roman" panose="02020603050405020304" pitchFamily="18" charset="0"/>
                <a:cs typeface="B Nazanin" panose="00000400000000000000" pitchFamily="2" charset="-78"/>
              </a:rPr>
              <a:t>که موجب بادکردگی قوطی </a:t>
            </a:r>
            <a:r>
              <a:rPr lang="fa-IR" sz="2200" b="1" spc="-30" dirty="0" smtClean="0">
                <a:latin typeface="Times New Roman" panose="02020603050405020304" pitchFamily="18" charset="0"/>
                <a:cs typeface="B Nazanin" panose="00000400000000000000" pitchFamily="2" charset="-78"/>
              </a:rPr>
              <a:t>می‌شود.</a:t>
            </a:r>
          </a:p>
          <a:p>
            <a:pPr algn="just" rtl="1">
              <a:lnSpc>
                <a:spcPct val="110000"/>
              </a:lnSpc>
              <a:spcBef>
                <a:spcPts val="1200"/>
              </a:spcBef>
              <a:buClr>
                <a:srgbClr val="FF0000"/>
              </a:buClr>
              <a:buFont typeface="Wingdings" panose="05000000000000000000" pitchFamily="2" charset="2"/>
              <a:buChar char="ü"/>
            </a:pPr>
            <a:r>
              <a:rPr lang="fa-IR" sz="2200" b="1" spc="-30" dirty="0" smtClean="0">
                <a:latin typeface="Times New Roman" panose="02020603050405020304" pitchFamily="18" charset="0"/>
                <a:cs typeface="B Nazanin" panose="00000400000000000000" pitchFamily="2" charset="-78"/>
              </a:rPr>
              <a:t>خوردگی </a:t>
            </a:r>
            <a:r>
              <a:rPr lang="fa-IR" sz="2200" b="1" spc="-30" dirty="0">
                <a:latin typeface="Times New Roman" panose="02020603050405020304" pitchFamily="18" charset="0"/>
                <a:cs typeface="B Nazanin" panose="00000400000000000000" pitchFamily="2" charset="-78"/>
              </a:rPr>
              <a:t>آنها موجب تغییر رنگ و طعم در ماده غذایی </a:t>
            </a:r>
            <a:r>
              <a:rPr lang="fa-IR" sz="2200" b="1" spc="-30" dirty="0" smtClean="0">
                <a:latin typeface="Times New Roman" panose="02020603050405020304" pitchFamily="18" charset="0"/>
                <a:cs typeface="B Nazanin" panose="00000400000000000000" pitchFamily="2" charset="-78"/>
              </a:rPr>
              <a:t>می‌شود.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8</a:t>
            </a:fld>
            <a:endParaRPr lang="en-US" dirty="0">
              <a:cs typeface="B Nazanin" panose="00000400000000000000" pitchFamily="2" charset="-78"/>
            </a:endParaRPr>
          </a:p>
        </p:txBody>
      </p:sp>
    </p:spTree>
    <p:extLst>
      <p:ext uri="{BB962C8B-B14F-4D97-AF65-F5344CB8AC3E}">
        <p14:creationId xmlns:p14="http://schemas.microsoft.com/office/powerpoint/2010/main" val="1006792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2296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مراحل ساخت ورق‌های فولادی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9</a:t>
            </a:fld>
            <a:endParaRPr lang="en-US"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37" y="1340939"/>
            <a:ext cx="8559526" cy="4176122"/>
          </a:xfrm>
          <a:prstGeom prst="rect">
            <a:avLst/>
          </a:prstGeom>
        </p:spPr>
      </p:pic>
    </p:spTree>
    <p:extLst>
      <p:ext uri="{BB962C8B-B14F-4D97-AF65-F5344CB8AC3E}">
        <p14:creationId xmlns:p14="http://schemas.microsoft.com/office/powerpoint/2010/main" val="2321043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5808</TotalTime>
  <Words>3617</Words>
  <Application>Microsoft Office PowerPoint</Application>
  <PresentationFormat>On-screen Show (4:3)</PresentationFormat>
  <Paragraphs>256</Paragraphs>
  <Slides>40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B Jadid</vt:lpstr>
      <vt:lpstr>Wingdings</vt:lpstr>
      <vt:lpstr>B Koodak</vt:lpstr>
      <vt:lpstr>Calibri Light</vt:lpstr>
      <vt:lpstr>Calibri</vt:lpstr>
      <vt:lpstr>B Nazanin</vt:lpstr>
      <vt:lpstr>B Zar</vt:lpstr>
      <vt:lpstr>B Elham</vt:lpstr>
      <vt:lpstr>Times New Roman</vt:lpstr>
      <vt:lpstr>B Titr</vt:lpstr>
      <vt:lpstr>Arial</vt:lpstr>
      <vt:lpstr>B Nazanin Outline</vt:lpstr>
      <vt:lpstr>Office Theme</vt:lpstr>
      <vt:lpstr>دانشکده کشاورزی  گروه مهندسی بیوسیستم     ماشین ها و تجهیزات بسته‌بندی مواد غذایی  Equipment and Facilities of Food Packaging         </vt:lpstr>
      <vt:lpstr>بخش سوم  بسته‌بندی فلزی  Metal Packaging</vt:lpstr>
      <vt:lpstr>   بسته‌بندی فلزی (فولادی)  </vt:lpstr>
      <vt:lpstr>مقدمه</vt:lpstr>
      <vt:lpstr>تاریخچه</vt:lpstr>
      <vt:lpstr>ویژگی‌های کلیدی ورق‌های فلزی</vt:lpstr>
      <vt:lpstr>مزایای قوطی فولادی</vt:lpstr>
      <vt:lpstr>معایب قوطی فولادی</vt:lpstr>
      <vt:lpstr>مراحل ساخت ورق‌های فولادی</vt:lpstr>
      <vt:lpstr>ترکیب ورق فولادی بسته‌بندی</vt:lpstr>
      <vt:lpstr>انواع ورق فولادی بسته‌بندی</vt:lpstr>
      <vt:lpstr>انواع ورق سیاه فولادی بسته‌بندی</vt:lpstr>
      <vt:lpstr>انواع ورق سیاه فولادی بسته‌بندی</vt:lpstr>
      <vt:lpstr>ورق فولادی قلع‌اندود (Tinplate)</vt:lpstr>
      <vt:lpstr>ورق فولادی قلع‌اندود (Tinplate)</vt:lpstr>
      <vt:lpstr>ورق فولادی عاری از قلع (Tin-Free Steel)</vt:lpstr>
      <vt:lpstr>ورق فولادی عاری از قلع (Tin-Free Steel)</vt:lpstr>
      <vt:lpstr>خلاصه مراحل تولید ورق‌های Tinplate و ECCS</vt:lpstr>
      <vt:lpstr>ورق فولاد روکش شده با پلیمر (Laminated Tinplate Sheets)</vt:lpstr>
      <vt:lpstr>لاک‌های حفاظتی (Protective Actuator)</vt:lpstr>
      <vt:lpstr>لاک‌های حفاظتی (Protective Actuator)</vt:lpstr>
      <vt:lpstr>گروه‌های اصلی لاک‌های آلی </vt:lpstr>
      <vt:lpstr>پایداری شیمیایی ترکیبات پوشش‌دهی</vt:lpstr>
      <vt:lpstr>روش تولید انواع قوطی فولادی قلع‌اندود</vt:lpstr>
      <vt:lpstr>روش تولید انواع قوطی فولادی قلع‌اندود</vt:lpstr>
      <vt:lpstr>مراحل تولید قوطی سه-تکه (Three-piece can)</vt:lpstr>
      <vt:lpstr>مراحل تولید قوطی سه-تکه (Three-piece can)</vt:lpstr>
      <vt:lpstr>مراحل تولید قوطی سه-تکه (Three-piece can)</vt:lpstr>
      <vt:lpstr>دوخت مضاعف در قوطی فلزی (Double seam)</vt:lpstr>
      <vt:lpstr>مراحل تولید قوطی دو-تکه (Two-piece can)</vt:lpstr>
      <vt:lpstr>خلاصه مراحل تولید قوطی دو تکه به دو روش D&amp;I (DWI) و DRD</vt:lpstr>
      <vt:lpstr>مراحل تولید قوطی دو-تکه به روش D&amp;I</vt:lpstr>
      <vt:lpstr>مراحل تولید قوطی دو-تکه به روش DRD</vt:lpstr>
      <vt:lpstr>برخی انواع متداول قوطی استوانه‌ای مواد غذایی و  نوشابه‌ها</vt:lpstr>
      <vt:lpstr>برخی انواع متداول قوطی‌های غیراستوانه‌ای (Non-round food cans)</vt:lpstr>
      <vt:lpstr>برخی انواع متداول قوطی‌های بطری مانند</vt:lpstr>
      <vt:lpstr>ظروف آئروسل (Aerosol containers)</vt:lpstr>
      <vt:lpstr>برخی انواع متداول قوطی‌های آئروسل قبل از اتصال مکانیسم توزیع</vt:lpstr>
      <vt:lpstr>درپوش و درهای فلزی (Metal caps and closures)</vt:lpstr>
      <vt:lpstr>درپوش و درهای فلزی (Metal caps and closures)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nazanin</dc:creator>
  <cp:lastModifiedBy>U</cp:lastModifiedBy>
  <cp:revision>1159</cp:revision>
  <cp:lastPrinted>2020-04-04T18:24:43Z</cp:lastPrinted>
  <dcterms:created xsi:type="dcterms:W3CDTF">2015-01-17T14:16:37Z</dcterms:created>
  <dcterms:modified xsi:type="dcterms:W3CDTF">2022-04-02T20:14:00Z</dcterms:modified>
</cp:coreProperties>
</file>