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2" r:id="rId1"/>
  </p:sldMasterIdLst>
  <p:notesMasterIdLst>
    <p:notesMasterId r:id="rId28"/>
  </p:notesMasterIdLst>
  <p:handoutMasterIdLst>
    <p:handoutMasterId r:id="rId29"/>
  </p:handoutMasterIdLst>
  <p:sldIdLst>
    <p:sldId id="29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8" r:id="rId12"/>
    <p:sldId id="280" r:id="rId13"/>
    <p:sldId id="289" r:id="rId14"/>
    <p:sldId id="271" r:id="rId15"/>
    <p:sldId id="272" r:id="rId16"/>
    <p:sldId id="273" r:id="rId17"/>
    <p:sldId id="279" r:id="rId18"/>
    <p:sldId id="281" r:id="rId19"/>
    <p:sldId id="282" r:id="rId20"/>
    <p:sldId id="283" r:id="rId21"/>
    <p:sldId id="284" r:id="rId22"/>
    <p:sldId id="287" r:id="rId23"/>
    <p:sldId id="288" r:id="rId24"/>
    <p:sldId id="290" r:id="rId25"/>
    <p:sldId id="291" r:id="rId26"/>
    <p:sldId id="292" r:id="rId27"/>
  </p:sldIdLst>
  <p:sldSz cx="9144000" cy="6858000" type="screen4x3"/>
  <p:notesSz cx="6858000" cy="9144000"/>
  <p:embeddedFontLst>
    <p:embeddedFont>
      <p:font typeface="B Titr" panose="00000700000000000000" pitchFamily="2" charset="-78"/>
      <p:bold r:id="rId30"/>
    </p:embeddedFont>
    <p:embeddedFont>
      <p:font typeface="B Nazanin Outline" panose="00000400000000000000" pitchFamily="2" charset="-78"/>
      <p:regular r:id="rId31"/>
    </p:embeddedFont>
    <p:embeddedFont>
      <p:font typeface="B Elham" panose="00000400000000000000" pitchFamily="2" charset="-78"/>
      <p:regular r:id="rId32"/>
    </p:embeddedFont>
    <p:embeddedFont>
      <p:font typeface="B Jadid" panose="00000700000000000000" pitchFamily="2" charset="-78"/>
      <p:bold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B Zar" panose="00000400000000000000" pitchFamily="2" charset="-78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B Nazanin" panose="00000400000000000000" pitchFamily="2" charset="-78"/>
      <p:regular r:id="rId42"/>
      <p:bold r:id="rId43"/>
    </p:embeddedFont>
    <p:embeddedFont>
      <p:font typeface="B Koodak" panose="00000700000000000000" pitchFamily="2" charset="-78"/>
      <p:bold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FA4912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10" y="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C49A7-5728-4B1D-9265-BEE9268D3C9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03E5-4A93-44AB-BBD1-D9DEF45B0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7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F15B8-9F90-4DF8-A4FD-D5C9A6545D35}" type="datetimeFigureOut">
              <a:rPr lang="en-US" smtClean="0"/>
              <a:pPr/>
              <a:t>3/5/2022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CA271-2C84-4BE8-B4C0-45B33F1FC9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914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CA271-2C84-4BE8-B4C0-45B33F1FC9AE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84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A9D10-343D-48F5-A90C-021F5C5FFB84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6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3F74-189F-49F7-AA95-6ADF80F033CF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83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3788-EDB6-4922-A2AF-76312771CE2B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82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A0C8D-C185-48C6-9E35-EE297D78B684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427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D119-EEFE-4C7E-B0D2-126F5E0A5BA0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45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1486E-685B-430C-9E46-2AB740D093A7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76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19BD-937E-462D-9B55-9728C4821531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1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3F15-27F4-4C18-B50E-4AE26E3D0B2F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75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DC11-EB49-446E-AC19-F580DCE90A82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D25-B28F-41E8-918E-903EA51C1796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8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0929F-75A1-4625-9F4D-E46413C183F5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9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FC3C2-1EA6-412E-86D5-E2525C6A00EA}" type="datetime1">
              <a:rPr lang="en-US" smtClean="0"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442B03D-F75C-4AD6-B45E-18EA38704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63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674" y="4889501"/>
            <a:ext cx="7886700" cy="1460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a-IR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B Koodak" panose="00000700000000000000" pitchFamily="2" charset="-78"/>
              </a:rPr>
              <a:t>دانشکده کشاورزی </a:t>
            </a:r>
            <a:br>
              <a:rPr lang="fa-IR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B Koodak" panose="00000700000000000000" pitchFamily="2" charset="-78"/>
              </a:rPr>
            </a:br>
            <a:r>
              <a:rPr lang="fa-IR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B Koodak" panose="00000700000000000000" pitchFamily="2" charset="-78"/>
              </a:rPr>
              <a:t>گروه مهندسی بیوسیستم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  <a:t/>
            </a:r>
            <a:b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</a:br>
            <a:r>
              <a:rPr lang="fa-IR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  <a:t/>
            </a:r>
            <a:br>
              <a:rPr lang="fa-IR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</a:br>
            <a:r>
              <a:rPr lang="en-US" sz="2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  <a:t/>
            </a:r>
            <a:br>
              <a:rPr lang="en-US" sz="2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</a:br>
            <a: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  <a:t/>
            </a:r>
            <a:b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 Outline" pitchFamily="2" charset="-78"/>
              </a:rPr>
            </a:br>
            <a:r>
              <a:rPr lang="fa-IR" sz="2800" dirty="0" smtClean="0">
                <a:cs typeface="B Zar" panose="00000400000000000000" pitchFamily="2" charset="-78"/>
              </a:rPr>
              <a:t/>
            </a:r>
            <a:br>
              <a:rPr lang="fa-IR" sz="2800" dirty="0" smtClean="0">
                <a:cs typeface="B Zar" panose="00000400000000000000" pitchFamily="2" charset="-78"/>
              </a:rPr>
            </a:br>
            <a:r>
              <a:rPr lang="fa-IR" sz="5600" b="1" dirty="0">
                <a:solidFill>
                  <a:srgbClr val="FF0000"/>
                </a:solidFill>
                <a:cs typeface="B Koodak" panose="00000700000000000000" pitchFamily="2" charset="-78"/>
              </a:rPr>
              <a:t>ماشین ها و تجهیزات بسته‌بندی مواد </a:t>
            </a:r>
            <a:r>
              <a:rPr lang="fa-IR" sz="5600" b="1" dirty="0" smtClean="0">
                <a:solidFill>
                  <a:srgbClr val="FF0000"/>
                </a:solidFill>
                <a:cs typeface="B Koodak" panose="00000700000000000000" pitchFamily="2" charset="-78"/>
              </a:rPr>
              <a:t>غذایی</a:t>
            </a:r>
            <a:r>
              <a:rPr lang="en-US" sz="5600" b="1" dirty="0" smtClean="0">
                <a:solidFill>
                  <a:srgbClr val="FF0000"/>
                </a:solidFill>
                <a:cs typeface="B Koodak" panose="00000700000000000000" pitchFamily="2" charset="-78"/>
              </a:rPr>
              <a:t/>
            </a:r>
            <a:br>
              <a:rPr lang="en-US" sz="5600" b="1" dirty="0" smtClean="0">
                <a:solidFill>
                  <a:srgbClr val="FF0000"/>
                </a:solidFill>
                <a:cs typeface="B Koodak" panose="00000700000000000000" pitchFamily="2" charset="-78"/>
              </a:rPr>
            </a:br>
            <a:r>
              <a:rPr lang="en-US" sz="5600" b="1" dirty="0" smtClean="0">
                <a:solidFill>
                  <a:srgbClr val="FF0000"/>
                </a:solidFill>
                <a:cs typeface="B Koodak" panose="00000700000000000000" pitchFamily="2" charset="-78"/>
              </a:rPr>
              <a:t/>
            </a:r>
            <a:br>
              <a:rPr lang="en-US" sz="5600" b="1" dirty="0" smtClean="0">
                <a:solidFill>
                  <a:srgbClr val="FF0000"/>
                </a:solidFill>
                <a:cs typeface="B Koodak" panose="00000700000000000000" pitchFamily="2" charset="-78"/>
              </a:rPr>
            </a:br>
            <a:r>
              <a:rPr lang="en-US" sz="3600" b="1" dirty="0" smtClean="0">
                <a:solidFill>
                  <a:srgbClr val="FF0000"/>
                </a:solidFill>
                <a:cs typeface="B Koodak" panose="00000700000000000000" pitchFamily="2" charset="-78"/>
              </a:rPr>
              <a:t>Equipment </a:t>
            </a:r>
            <a:r>
              <a:rPr lang="en-US" sz="3600" b="1" dirty="0" smtClean="0">
                <a:solidFill>
                  <a:srgbClr val="FF0000"/>
                </a:solidFill>
                <a:cs typeface="B Koodak" panose="00000700000000000000" pitchFamily="2" charset="-78"/>
              </a:rPr>
              <a:t>and Facilities of Food Packaging</a:t>
            </a:r>
            <a:r>
              <a:rPr lang="fa-IR" sz="3100" dirty="0" smtClean="0">
                <a:cs typeface="B Koodak" panose="00000700000000000000" pitchFamily="2" charset="-78"/>
              </a:rPr>
              <a:t/>
            </a:r>
            <a:br>
              <a:rPr lang="fa-IR" sz="3100" dirty="0" smtClean="0">
                <a:cs typeface="B Koodak" panose="00000700000000000000" pitchFamily="2" charset="-78"/>
              </a:rPr>
            </a:br>
            <a:r>
              <a:rPr lang="fa-IR" sz="3100" dirty="0">
                <a:cs typeface="B Elham" panose="00000400000000000000" pitchFamily="2" charset="-78"/>
              </a:rPr>
              <a:t/>
            </a:r>
            <a:br>
              <a:rPr lang="fa-IR" sz="3100" dirty="0">
                <a:cs typeface="B Elham" panose="00000400000000000000" pitchFamily="2" charset="-78"/>
              </a:rPr>
            </a:br>
            <a:r>
              <a:rPr lang="fa-IR" sz="2800" b="1" dirty="0">
                <a:cs typeface="B Jadid" panose="00000700000000000000" pitchFamily="2" charset="-78"/>
              </a:rPr>
              <a:t/>
            </a:r>
            <a:br>
              <a:rPr lang="fa-IR" sz="2800" b="1" dirty="0">
                <a:cs typeface="B Jadid" panose="00000700000000000000" pitchFamily="2" charset="-78"/>
              </a:rPr>
            </a:br>
            <a:r>
              <a:rPr lang="fa-IR" sz="2700" b="1" dirty="0" smtClean="0">
                <a:cs typeface="B Zar" panose="00000400000000000000" pitchFamily="2" charset="-78"/>
              </a:rPr>
              <a:t/>
            </a:r>
            <a:br>
              <a:rPr lang="fa-IR" sz="2700" b="1" dirty="0" smtClean="0">
                <a:cs typeface="B Zar" panose="00000400000000000000" pitchFamily="2" charset="-78"/>
              </a:rPr>
            </a:br>
            <a:r>
              <a:rPr lang="fa-IR" sz="2800" b="1" dirty="0">
                <a:cs typeface="B Zar" panose="00000400000000000000" pitchFamily="2" charset="-78"/>
              </a:rPr>
              <a:t> </a:t>
            </a:r>
            <a:r>
              <a:rPr lang="fa-IR" sz="2800" dirty="0">
                <a:cs typeface="B Zar" panose="00000400000000000000" pitchFamily="2" charset="-78"/>
              </a:rPr>
              <a:t/>
            </a:r>
            <a:br>
              <a:rPr lang="fa-IR" sz="2800" dirty="0">
                <a:cs typeface="B Zar" panose="00000400000000000000" pitchFamily="2" charset="-78"/>
              </a:rPr>
            </a:br>
            <a:r>
              <a:rPr lang="fa-IR" sz="2800" dirty="0" smtClean="0">
                <a:cs typeface="B Zar" panose="00000400000000000000" pitchFamily="2" charset="-78"/>
              </a:rPr>
              <a:t/>
            </a:r>
            <a:br>
              <a:rPr lang="fa-IR" sz="2800" dirty="0" smtClean="0">
                <a:cs typeface="B Zar" panose="00000400000000000000" pitchFamily="2" charset="-78"/>
              </a:rPr>
            </a:br>
            <a:r>
              <a:rPr lang="fa-IR" sz="2800" dirty="0" smtClean="0">
                <a:cs typeface="B Zar" panose="00000400000000000000" pitchFamily="2" charset="-78"/>
              </a:rPr>
              <a:t/>
            </a:r>
            <a:br>
              <a:rPr lang="fa-IR" sz="2800" dirty="0" smtClean="0">
                <a:cs typeface="B Zar" panose="00000400000000000000" pitchFamily="2" charset="-78"/>
              </a:rPr>
            </a:br>
            <a:r>
              <a:rPr lang="fa-IR" sz="2800" dirty="0" smtClean="0">
                <a:cs typeface="B Zar" panose="00000400000000000000" pitchFamily="2" charset="-78"/>
              </a:rPr>
              <a:t/>
            </a:r>
            <a:br>
              <a:rPr lang="fa-IR" sz="2800" dirty="0" smtClean="0">
                <a:cs typeface="B Zar" panose="00000400000000000000" pitchFamily="2" charset="-78"/>
              </a:rPr>
            </a:br>
            <a:endParaRPr lang="en-US" sz="2800" dirty="0">
              <a:cs typeface="B Zar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463" y="225348"/>
            <a:ext cx="1265122" cy="175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1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خلاصه عملکرد نسبی ترکیبات تشکیل‌دهنده شیشه</a:t>
            </a:r>
            <a:endParaRPr lang="en-US" sz="30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ترکیبات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شیمیایی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مورد استفاده در ساخت شیشه‌های متداول، منجر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رنگ،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مقاومت حرارتی یا مکانیکی خاص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آنها می‌شوند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10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79" y="1974624"/>
            <a:ext cx="6059672" cy="3908424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381225" y="2396691"/>
            <a:ext cx="5828097" cy="0"/>
          </a:xfrm>
          <a:prstGeom prst="line">
            <a:avLst/>
          </a:prstGeom>
          <a:ln w="50800">
            <a:solidFill>
              <a:srgbClr val="FF33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9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41708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رنگ شیشه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514" y="789329"/>
            <a:ext cx="8028368" cy="2636130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هرچند اکثر ظروف شیشه‌اي به صورت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بی‌رنگ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و شفاف ساخته می‌شوند، اما می‌توان به دلایل مختلف و به سادگی رنگ شیشه را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تغییر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داد.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زیرا در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مواردي مانند بسته‌بندي شیر،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ماءالشعیر و ... اهمیت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تغییر رنگ شیشه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بیشتر آشکار می‌گردد. 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برای تولید شیشه‌های رنگی از اکسید برخی فلزات استفاده می‌شود: از قبیل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اکسید کروم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(رنگ سبز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اکسید آهن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گوگرد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(تولید رنگ زرد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کهربایی) و اکسید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کبالت و اکسید مس (رنگ آبی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استفاده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می‌شود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 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صورتی که هدف تولید بلور یا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شیشه‌هاي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بدون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رنگ باشد رنگبرهایی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مانند سلنیوم، نیکل و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کبالت به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خمیر شیشه اضافه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می‌گردد.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11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470" t="36333" r="23821" b="18747"/>
          <a:stretch/>
        </p:blipFill>
        <p:spPr>
          <a:xfrm>
            <a:off x="1039528" y="3549952"/>
            <a:ext cx="6741481" cy="31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مراحل ساخت شیشه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12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7" y="1523849"/>
            <a:ext cx="809625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95149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28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2600" dirty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انتخاب مواد اولیه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طور کلی ماسه ماده اصلی تشکیل دهنده شیشه است که 99 درصد آن را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SiO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یا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سیلیکا تشکیل می‌دهد.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صورتی که سیستم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برگشت شیشه‌ها به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کارخانه وجود داشته باشد، دومین منبع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مواد اولیه را شیشه‌ها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و یا خرده شیشه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Cullet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به میزان 15-30 درصد تشکیل می‌دهند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 بخشی از این خرده شیشه مربوط به ظروفی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 که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حین کنترل کیفی مردود شده و مجددا بًاید ذوب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شوند.</a:t>
            </a:r>
            <a:endParaRPr lang="en-US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دو جزء بعدی و مهم، کربنات سدیم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Na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CO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و سنگ آهک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CaCO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هستند. این دو ترکیب در فرایند ذوب، دمای ذوب را کاهش داده و تولید مقادیر زیادی گاز دی‌اکسید کربن می‌نمایند که در حین حرارت دادن خارج می‌گردد و همراه خود حباب‌های هوا را خارج می‌نماید.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آلومینا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AL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O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هم هر چند نه در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وسیع در فرمول وجود دارد. عمل اصلی آن بهبود و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افزایش پایداري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شیمیایی شیشه است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از مواد کمکی جهت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افزایش سرعت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ذوب و خارج کردن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گاز و حباب‌های هوا می‌توان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استفاده نمود چراکه در غیر اینصورت درجه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حرارت‌هاي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بسیار بالا و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زمان‌هاي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طولانی مورد نیاز خواهد بود تا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حباب‌ها کاملاً خارج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شوند. از جمله این مواد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می‌توان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ترکیبات سولفاته یا سولفیدي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مثل سولفات سدیم اشاره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نمود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 به طور کلی چنین ترکیباتی حباب‌زدا هستند.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13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42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373681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کوره ذوب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693188"/>
            <a:ext cx="8028368" cy="3471731"/>
          </a:xfrm>
        </p:spPr>
        <p:txBody>
          <a:bodyPr>
            <a:noAutofit/>
          </a:bodyPr>
          <a:lstStyle/>
          <a:p>
            <a:pPr marL="0" algn="just" rtl="1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کوره از آجرهای نسوز ساخته شده است که می‌توانند دماهای بالا را تحمل کنند و عایقی در برابر انتقال حرارت است تا در مصرف انرژی صرفه‌جویی گردد و از طرفی بتوان در اطراف کوره کار کرد.</a:t>
            </a:r>
          </a:p>
          <a:p>
            <a:pPr marL="0" algn="just" rtl="1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کوره از یک طرف مواد اولیه وارد و از انتهاي دیگر آنها شیشه مذاب خارج خواهد شد. درجه حرارت کوره تا 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1500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می‌رسد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، هرچند که در صورت استفاده از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شیشه‌هاي 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بازیافتی (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recycled)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و یا خرده شیشه (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cullet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می‌توان 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درجه حرارت را بین 300 تا 400 درجه سانتی‌گراد کاهش داد.</a:t>
            </a:r>
          </a:p>
          <a:p>
            <a:pPr marL="0" algn="just" rtl="1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هر کوره از دو بخش (پیش‌کوره و محفظه کار) تشکیل شده است که بوسیله یک قسمت 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Throat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به یکدیگر متصل هستند. در قسمت اول مواد ورودي به صورت مذاب درآمده و ناخالصی‌ها رسوب می‌نمایند. شیشه مذاب تحت تاثیر حرکت رانشی از قسمت اول (پیش‌کوره) به قسمت دوم یا محفظه کار (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Refiner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وارد می‌شود. هدف عمده از تعبیه بخش دوم در کوره اولاً تهیه شیشه مذاب با خلوص بالا و ثانیا کًاهش اندك درجه حرارت است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گونه‌اي 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که بتوان در مراحل بعدي شیشه مذاب را براحتی وارد ماشین‌هاي ساخت شیشه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نمود.</a:t>
            </a:r>
            <a:endParaRPr lang="fa-IR" sz="18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14</a:t>
            </a:fld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4952" y="6352144"/>
            <a:ext cx="63935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7.1 Cross section of glass furnace and gob-forming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907857"/>
            <a:ext cx="6938195" cy="250178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466123" y="5356459"/>
            <a:ext cx="654518" cy="471638"/>
          </a:xfrm>
          <a:prstGeom prst="ellipse">
            <a:avLst/>
          </a:prstGeom>
          <a:noFill/>
          <a:ln w="25400" cmpd="sng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09" y="3282753"/>
            <a:ext cx="6979674" cy="34019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1229"/>
            <a:ext cx="7886700" cy="51023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3000" dirty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فرایند تشکیل </a:t>
            </a:r>
            <a:r>
              <a:rPr lang="fa-I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لقمه شیشه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29" y="960922"/>
            <a:ext cx="8028368" cy="2321831"/>
          </a:xfrm>
        </p:spPr>
        <p:txBody>
          <a:bodyPr>
            <a:normAutofit fontScale="85000" lnSpcReduction="2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سپس شیشه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کاملاً مذاب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پیشانی کوره (</a:t>
            </a:r>
            <a:r>
              <a:rPr lang="en-US" sz="2200" b="1" spc="-3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forehearth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وارد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می‌شود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که خود از دو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قسمت یعنی یک بخش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خنک‌کننده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یک بخش مشروط کردن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conditioning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تشکیل شده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قسمت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خنک‌کننده،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کف‌گیري و خروج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حباب‌ها به علت بالا بودن دمای توده خمیری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صورت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می‌گیرد.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با عبور توده از این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قسمت‌ها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، درجه حرارت باز هم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کاهش یافته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تا در نهایت وارد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بخش دیگري به نام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سیستم توزیع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feeding distribution system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گردد. این سیستم در انتهاي پیشانی کوره قرار گرفته است.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این قسمت کار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تشکیل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لقمه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Gob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)توسط پیستون‌هایی با حرکت رفت و برگشت عمودی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صورت می‌گیرد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 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نهایت این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لقمه‌ها به ماشین‌های شکل‌دهنده لقمه منتقل می‌گردند.</a:t>
            </a:r>
            <a:endParaRPr lang="en-US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15</a:t>
            </a:fld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0604" y="5736290"/>
            <a:ext cx="1492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b="1" dirty="0" err="1" smtClean="0">
                <a:solidFill>
                  <a:srgbClr val="7030A0"/>
                </a:solidFill>
                <a:cs typeface="B Nazanin" panose="00000400000000000000" pitchFamily="2" charset="-78"/>
              </a:rPr>
              <a:t>نحوه</a:t>
            </a:r>
            <a:r>
              <a:rPr lang="en-US" b="1" dirty="0" smtClean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>
                <a:solidFill>
                  <a:srgbClr val="7030A0"/>
                </a:solidFill>
                <a:cs typeface="B Nazanin" panose="00000400000000000000" pitchFamily="2" charset="-78"/>
              </a:rPr>
              <a:t>تولید</a:t>
            </a:r>
            <a:r>
              <a:rPr lang="en-US" b="1" dirty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>
                <a:solidFill>
                  <a:srgbClr val="7030A0"/>
                </a:solidFill>
                <a:cs typeface="B Nazanin" panose="00000400000000000000" pitchFamily="2" charset="-78"/>
              </a:rPr>
              <a:t>لقمه</a:t>
            </a:r>
            <a:r>
              <a:rPr lang="en-US" b="1" dirty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>
                <a:solidFill>
                  <a:srgbClr val="7030A0"/>
                </a:solidFill>
                <a:cs typeface="B Nazanin" panose="00000400000000000000" pitchFamily="2" charset="-78"/>
              </a:rPr>
              <a:t>شیشه</a:t>
            </a:r>
            <a:r>
              <a:rPr lang="en-US" b="1" dirty="0">
                <a:solidFill>
                  <a:srgbClr val="7030A0"/>
                </a:solidFill>
                <a:cs typeface="B Nazanin" panose="00000400000000000000" pitchFamily="2" charset="-78"/>
              </a:rPr>
              <a:t> و </a:t>
            </a:r>
            <a:r>
              <a:rPr lang="en-US" b="1" dirty="0" err="1" smtClean="0">
                <a:solidFill>
                  <a:srgbClr val="7030A0"/>
                </a:solidFill>
                <a:cs typeface="B Nazanin" panose="00000400000000000000" pitchFamily="2" charset="-78"/>
              </a:rPr>
              <a:t>برش</a:t>
            </a:r>
            <a:r>
              <a:rPr lang="fa-IR" b="1" dirty="0" smtClean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cs typeface="B Nazanin" panose="00000400000000000000" pitchFamily="2" charset="-78"/>
              </a:rPr>
              <a:t>آن</a:t>
            </a:r>
            <a:r>
              <a:rPr lang="en-US" b="1" dirty="0" smtClean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>
                <a:solidFill>
                  <a:srgbClr val="7030A0"/>
                </a:solidFill>
                <a:cs typeface="B Nazanin" panose="00000400000000000000" pitchFamily="2" charset="-78"/>
              </a:rPr>
              <a:t>توسط</a:t>
            </a:r>
            <a:r>
              <a:rPr lang="en-US" b="1" dirty="0">
                <a:solidFill>
                  <a:srgbClr val="7030A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>
                <a:solidFill>
                  <a:srgbClr val="7030A0"/>
                </a:solidFill>
                <a:cs typeface="B Nazanin" panose="00000400000000000000" pitchFamily="2" charset="-78"/>
              </a:rPr>
              <a:t>قیچی</a:t>
            </a:r>
            <a:endParaRPr lang="en-US" b="1" dirty="0">
              <a:solidFill>
                <a:srgbClr val="7030A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905804" y="3337835"/>
            <a:ext cx="928836" cy="406393"/>
          </a:xfrm>
          <a:prstGeom prst="ellipse">
            <a:avLst/>
          </a:prstGeom>
          <a:noFill/>
          <a:ln w="25400" cmpd="sng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64607" y="6415235"/>
            <a:ext cx="439547" cy="325644"/>
          </a:xfrm>
          <a:prstGeom prst="ellipse">
            <a:avLst/>
          </a:prstGeom>
          <a:noFill/>
          <a:ln w="25400" cmpd="sng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45558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شکل‌دهی ظرف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913212"/>
            <a:ext cx="8028368" cy="5362459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بخش شکل‌دهی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گونه‌اي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 شده است که بتواند لقمه‌هاي خمیري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استوانه‌ای شکل یا گاب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Gob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را به ظروف میان تهی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شیشه‌ای تبدیل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نماید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دو سیستمی که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برای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تولید ظروف شیشه‌اي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جهت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بسته‌بندي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کار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می‌روند شامل روش دمیدن و دمیدن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Blowing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and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Blowing (B&amp;B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که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آن جهت تولید ظروف دهانه تنگ استفاده می‌شود و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روش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پرس کردن و دمیدن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Pressing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and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Blowing (P&amp;B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که از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آن براي تولید ظروف دهانه گشاد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استفاده می‌گردد.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تفاوت این دو روش تنها در نحوه شکل‌گیری گاب در قالب اول است که با فشردن یک پیستون در گاب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P&amp;B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و یا دمیدن هوای پرفشار به درون آن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B&amp;B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انجام پذیرد.</a:t>
            </a:r>
            <a:endParaRPr lang="en-US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هر دو روش از دو نوع قالب مختلف در دو مرحله پیاپی استفاده می‌گردد. در مرحله اول، گاب به پیش‌ساخته‌ای به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نام پریسن (</a:t>
            </a:r>
            <a:r>
              <a:rPr lang="en-US" sz="2200" b="1" spc="-3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parison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تبدیل می‌شود که به صورت ماده خمیری توخالی است. در مرحله دوم با دمیدن هوا، شکل نهایی ظرف با چسباندن شیشه به دیواره‌های سطح فلزی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قالب به دست می‌آید.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با پیشرفت تکنولوژی، امکان تولید ظروف دهان گشاد با استفاده از سیستم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P&amp;B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مهیا شده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زمان مورد نیاز برای تولید ظرف شیشه‌ای در این دو روش حدود 10-12 ثانیه است.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16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099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329" y="117121"/>
            <a:ext cx="7886700" cy="407457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شکل‌دهی ظرف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17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96" y="656181"/>
            <a:ext cx="5420016" cy="612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5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95149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fa-IR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انتهای داغ (پوشش‌دهی سطح داغ)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5"/>
            <a:ext cx="8028368" cy="5343208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دمای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ظروف در داخل قالب شکل‌دهی نزدیک به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1100-1250 و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هنگام خروج از قالب بسیار کمتر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500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 در نتیجه فرایند سرد شدن به شدت سریع و در حدود 10 ثانیه می‌باشد. این تغییر دمایی منجر به وارد شدن تنش بسیار قوی به ظرف و شکننده شدن آنها می‌گردد.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بنابراین، تمام ظروف شیشه‌ای مورد استفاده در بسته‌بندی مواد غذایی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تحت‌تاثیر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تیمار "انتهای داغ (</a:t>
            </a:r>
            <a:r>
              <a:rPr lang="en-US" sz="20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Hot-end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)" قرار می‌گیرند. در این مرحله ترک‌های ریز (</a:t>
            </a:r>
            <a:r>
              <a:rPr lang="en-US" sz="2000" b="1" spc="-3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microcracks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و همه عیب‌های سطحی تقویت‌کننده تنش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، پوشانده می‌شوند.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با اسپري نمودن محلولی از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یک فلز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همراه با مواد آلی بر روي سطح ظروف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شیشه‌ایی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هنگامی که سطح آنها هنوز داغ است،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می‌توان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پیدایش این ترك‌ها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جلوگیري نمود. معمولاً از ذرات بسیار ریز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ترکیبی غیرآلی چون قلع یا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تیتانیوم تتراکلراید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SnCl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4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, TiCl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4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یا ترکیبی آلی مثل (دی‌متیل قلع دی‌کلراید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[((CH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)SnCl</a:t>
            </a:r>
            <a:r>
              <a:rPr lang="en-US" sz="2200" b="1" spc="-30" baseline="-25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]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، کلرید آلکیل قلع، ارگانوتیتانات‌ها) استفاده می‌شود. تتراکلرید کربن متداول‌ترین ترکیب پوشش‌دهی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عمل پوشش‌دهی در درون هود مخصوص در دمای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500-600 انجام می‌گیرد.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18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642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80711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تنش‌زدایی (پایدارسازی)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982" y="913214"/>
            <a:ext cx="8028368" cy="3259338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تنش‌زدایی (</a:t>
            </a:r>
            <a:r>
              <a:rPr lang="en-US" sz="19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Annealing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): پس از مرحله انتهای داغ، ظروف شیشه‌ای وارد مرحله تنش‌زدایی (گرم و سرد کردن کنترل شده) می‌شوند که نوعی تیمار گرمایی برای رفع تنش‌های ناشی از سرد شدن سریع ظرف‌ها می‌باشد.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دلیل ایجاد تنش، تفاوت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سرعت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انقباض در بخش‌هاي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مختلف شیشه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است. زیرا اصولا شیشه هادي خوب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حرارت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نیست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. با توجه به اینکه گرما در شیشه باقی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می‌ماند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، سطح داخلی دیواره ظرف با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سرعت کمتري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نسبت به سطح خارجی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خنک خواهد شد. بنابراین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لازم است به نوعی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سرعت خنک کردن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انقباض ناشی </a:t>
            </a:r>
            <a:r>
              <a:rPr lang="fa-IR" sz="22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آن در شیشه تا سرحد امکان به شکل یکنواختی 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باشد.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برای این منظور ظروف شیشه‌ای در مدت زمان 30-45 دقیقه از یک تونل سرپوشیده (</a:t>
            </a:r>
            <a:r>
              <a:rPr lang="en-US" sz="1900" b="1" spc="-20" dirty="0">
                <a:latin typeface="Times New Roman" panose="02020603050405020304" pitchFamily="18" charset="0"/>
                <a:cs typeface="B Nazanin" panose="00000400000000000000" pitchFamily="2" charset="-78"/>
              </a:rPr>
              <a:t>Lehr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به طول 25-35 متر و با دمای اولیه حدود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2200" b="1" spc="-2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550 </a:t>
            </a:r>
            <a:r>
              <a:rPr lang="fa-IR" sz="2200" b="1" spc="-5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عبور کرده و به آرامی خنک می‌گردند. درجه حرارت در انتهای تونل به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°C</a:t>
            </a:r>
            <a:r>
              <a:rPr lang="fa-IR" sz="2200" b="1" spc="-5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25-35 خواهد رسید. 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19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098" name="Picture 2" descr="http://www.sszn.cz/images/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52" y="4126819"/>
            <a:ext cx="3459543" cy="259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0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69" y="216569"/>
            <a:ext cx="7886700" cy="3696101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a-IR" sz="4500" dirty="0" smtClean="0">
                <a:solidFill>
                  <a:srgbClr val="0000FF"/>
                </a:solidFill>
                <a:cs typeface="B Titr" panose="00000700000000000000" pitchFamily="2" charset="-78"/>
              </a:rPr>
              <a:t>بخش</a:t>
            </a:r>
            <a:r>
              <a:rPr lang="fa-IR" sz="4500" dirty="0" smtClean="0">
                <a:solidFill>
                  <a:srgbClr val="0000FF"/>
                </a:solidFill>
                <a:cs typeface="B Titr" panose="00000700000000000000" pitchFamily="2" charset="-78"/>
              </a:rPr>
              <a:t> </a:t>
            </a:r>
            <a:r>
              <a:rPr lang="fa-IR" sz="4500" dirty="0" smtClean="0">
                <a:solidFill>
                  <a:srgbClr val="0000FF"/>
                </a:solidFill>
                <a:cs typeface="B Titr" panose="00000700000000000000" pitchFamily="2" charset="-78"/>
              </a:rPr>
              <a:t>دوم</a:t>
            </a:r>
            <a:r>
              <a:rPr lang="fa-IR" sz="4000" dirty="0" smtClean="0">
                <a:solidFill>
                  <a:srgbClr val="0000FF"/>
                </a:solidFill>
                <a:cs typeface="B Titr" panose="00000700000000000000" pitchFamily="2" charset="-78"/>
              </a:rPr>
              <a:t/>
            </a:r>
            <a:br>
              <a:rPr lang="fa-IR" sz="4000" dirty="0" smtClean="0">
                <a:solidFill>
                  <a:srgbClr val="0000FF"/>
                </a:solidFill>
                <a:cs typeface="B Titr" panose="00000700000000000000" pitchFamily="2" charset="-78"/>
              </a:rPr>
            </a:br>
            <a:r>
              <a:rPr lang="fa-IR" sz="4000" dirty="0" smtClean="0">
                <a:solidFill>
                  <a:srgbClr val="0000FF"/>
                </a:solidFill>
                <a:cs typeface="B Titr" panose="00000700000000000000" pitchFamily="2" charset="-78"/>
              </a:rPr>
              <a:t/>
            </a:r>
            <a:br>
              <a:rPr lang="fa-IR" sz="4000" dirty="0" smtClean="0">
                <a:solidFill>
                  <a:srgbClr val="0000FF"/>
                </a:solidFill>
                <a:cs typeface="B Titr" panose="00000700000000000000" pitchFamily="2" charset="-78"/>
              </a:rPr>
            </a:br>
            <a:r>
              <a:rPr lang="fa-IR" sz="4000" dirty="0" smtClean="0">
                <a:solidFill>
                  <a:srgbClr val="FF0000"/>
                </a:solidFill>
                <a:cs typeface="B Titr" panose="00000700000000000000" pitchFamily="2" charset="-78"/>
              </a:rPr>
              <a:t>بسته‌بندی شیشه‌ای</a:t>
            </a:r>
            <a:r>
              <a:rPr lang="en-US" sz="4000" dirty="0" smtClean="0">
                <a:solidFill>
                  <a:srgbClr val="FF0000"/>
                </a:solidFill>
                <a:cs typeface="B Titr" panose="00000700000000000000" pitchFamily="2" charset="-78"/>
              </a:rPr>
              <a:t/>
            </a:r>
            <a:br>
              <a:rPr lang="en-US" sz="4000" dirty="0" smtClean="0">
                <a:solidFill>
                  <a:srgbClr val="FF0000"/>
                </a:solidFill>
                <a:cs typeface="B Titr" panose="00000700000000000000" pitchFamily="2" charset="-78"/>
              </a:rPr>
            </a:br>
            <a:r>
              <a:rPr lang="fa-IR" sz="4000" dirty="0" smtClean="0">
                <a:solidFill>
                  <a:srgbClr val="FF0000"/>
                </a:solidFill>
                <a:cs typeface="B Titr" panose="00000700000000000000" pitchFamily="2" charset="-78"/>
              </a:rPr>
              <a:t/>
            </a:r>
            <a:br>
              <a:rPr lang="fa-IR" sz="4000" dirty="0" smtClean="0">
                <a:solidFill>
                  <a:srgbClr val="FF0000"/>
                </a:solidFill>
                <a:cs typeface="B Titr" panose="00000700000000000000" pitchFamily="2" charset="-78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 Packaging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948" y="3715485"/>
            <a:ext cx="6560999" cy="318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10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7108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fa-IR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انتهای سرد</a:t>
            </a:r>
            <a:r>
              <a:rPr lang="fa-IR" sz="2800" dirty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 (پوشش‌دهی </a:t>
            </a:r>
            <a:r>
              <a:rPr lang="fa-I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سطحی سرد)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3374842"/>
          </a:xfrm>
        </p:spPr>
        <p:txBody>
          <a:bodyPr>
            <a:normAutofit fontScale="92500" lnSpcReduction="20000"/>
          </a:bodyPr>
          <a:lstStyle/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انتهای سرد یا پوشش‌دهی سطحی سرد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Cold-end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حالت، امولسیونی از انواع موم‌ها و یا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روغن‌های خاص بر روي سطح شیشه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پاشیده می‌شود. این عمل را می‌توان در قسمت‌هاي انتهایی ماشین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Lehr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داد.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پیش از پایان یافتن فرایند تنش‌زدایی و هنگامی‌که دمای ظرف در مناسب‌ترین دما (حدود 120 درجه) برای تیمار انتهای سرد می‌رسد،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امولسیونی حاوی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استئارات‌ها، موم‌ها، سیلیکون‌ها، پلی‌اتیلن یا مواد آلی دیگر بر روی سطح بیرونی آن پاشیده می‌شود.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علاوه بر این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موارد،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استفاده از پوشش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آستین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مانند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Sleeves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) که گرداگرد بسته شیشه‌اي قرار می‌گیرد، نیز معمول می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باشد.</a:t>
            </a: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هدف از انجام این مرحله کاهش ضریب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اصطکاک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بین ظرف‌ها است که به صورت غیرمستقیم مقاومت آنها را افزایش می‌دهد.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20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325" y="4237067"/>
            <a:ext cx="3122112" cy="231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2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تکنولوژی ساخت شیشه: </a:t>
            </a:r>
            <a:r>
              <a:rPr lang="fa-I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تیمارهای تکمیلی کاهش وزن شیشه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علاوه بر عملیات متداول و سنتی تیمارهای انتهای داغ، انتهای سرد و تنش‌زدایی، روش‌های دیگری نیز به منظور تقویت و افزایش استحکام شیشه که منجر به کاهش وزن بیشتر شیشه گردد، انجام گرفته است. ولی این روش‌ها کاربرد متداولی ندارند.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این روش‌ها شامل سخت‌سازی شیمیایی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Chemical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toughening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)و سخت‌سازی گرمایی (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Thermal toughening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است.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21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10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68172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قسمت‌های مختلف ظروف شیشه‌ای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5"/>
            <a:ext cx="8028368" cy="1002214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ظروف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شیشه‌ای بطری و جار از قسمت‌هاي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مختلفی تشکیل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شده‌اند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که آشنایی با آنها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می‌تواند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توسعه طراحی‌هاي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جدید و یا مقابله با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استرس‌ها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مفید واقع شود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22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64619"/>
            <a:ext cx="3816427" cy="40541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54" y="2642804"/>
            <a:ext cx="4439836" cy="34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0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82578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قسمت‌های مختلف ظروف شیشه‌ای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23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953" y="1046195"/>
            <a:ext cx="4732300" cy="55252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32358" y="1246472"/>
            <a:ext cx="721895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Finish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7546" y="1971575"/>
            <a:ext cx="721895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Neck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92253" y="3058537"/>
            <a:ext cx="98338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8982" y="4709019"/>
            <a:ext cx="98338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8982" y="6161694"/>
            <a:ext cx="98338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Heel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0645" y="6161694"/>
            <a:ext cx="98338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Heel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5132" y="4818105"/>
            <a:ext cx="98338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88669" y="3735514"/>
            <a:ext cx="983381" cy="2528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88669" y="3200606"/>
            <a:ext cx="721895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Finish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88668" y="3575854"/>
            <a:ext cx="721895" cy="1801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Neck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68172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قسمت‌های مختلف ظروف شیشه‌ای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8194" y="1062404"/>
            <a:ext cx="3787990" cy="5035199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Finish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دهانه ظرف که در درب‌بندی دخالت دارد.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Neck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گردن، قسمت عمودی زیر دهانه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Shoulder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شانه که در این قسمت قطر ظرف در حال افزایش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Body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بدنه ظرف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Heel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پاشنه که در این قسمت قطر ظرف در حال کاهش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Push up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: قوس کف بطری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24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0" y="1020277"/>
            <a:ext cx="4581142" cy="48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4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درب ظروف شیشه‌ای (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Closure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 </a:t>
            </a:r>
            <a:r>
              <a:rPr lang="fa-IR" sz="30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بیشتر درب‌ها از جنس فلز یا پلاستیک می‌باشند. البته ممکن است در مواردی از کاغذ، لاستیک و شیشه نیز استفاده گردد.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بین فلزات، درب‌های حلبی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Tinplate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و سپس درب‌های آلومینیومی بیشترین کاربرد را دارند. در بین مواد پلاستیکی، فنل فرمالدئید و اوره فرمالدئید بیشتر استفاده می‌شوند.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برخی از انواع درب ظروف عبارتند از:</a:t>
            </a: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1)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Twist off </a:t>
            </a:r>
            <a:endParaRPr lang="en-US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2)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Press twist off </a:t>
            </a:r>
            <a:endParaRPr lang="en-US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3) 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Pilfer proof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closures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4)</a:t>
            </a:r>
            <a:r>
              <a:rPr lang="en-US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Crown cap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5)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Lug caps</a:t>
            </a: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6) 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Pry off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25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992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پرسش و بحث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marL="457200" indent="-45720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نقاط قوت و ضعف ظروف شیشه‌ای برای کاربرد در مواد غذایی استریل شده را ارزیابی نمائید.</a:t>
            </a:r>
          </a:p>
          <a:p>
            <a:pPr marL="457200" indent="-45720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ارتباط بین حفظ کیفیت مواد غذایی و ویژگی‌های نوری ظروف شیشه‌ای را بر مبنای یک نمونه غذایی (مثلاً نوشیدنی) بررسی نمائید.</a:t>
            </a:r>
          </a:p>
          <a:p>
            <a:pPr marL="457200" indent="-457200"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پتانسیل بازیافت ظروف بسته‌بندی شیشه‌ای در ایران را بررسی نمائید.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آیا در مقیاس مشابه میزان آسیب وارد شده توسط ظروف شیشه‌ای به محیط زیست بیشتر از ظروف پلاستیکی نیست؟ 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26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195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مقدمه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ظروف شیشه‌ای در شکل‌ها و طرح‌های مختلف جایگاه ویژه‌ای در صنعت مواد غذایی دارند.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 از جمله مواد بسته‌بندی است که می‌توان آن را در تماس مسقیم با مواد غذایی به کار برد و تاریخچه این کاربرد به بیش از 5 هزار سال قبل بر می‌گردد.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مرحله بنیادین در تولید شیشه، ابداع روشی برای دمیدن شیشه مذاب و در نتیجه ساخت اشیاء توخالی به شکل‌های دلخواه بود.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سال 1881 روش دمیدن هوا در شیشه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روش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سنتی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یکصد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سال قبل از میلاد مسیح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بود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جای خود را به سیستم­های مکانیکی هوادهنده داد و اولین ماشین اتوماتیک ساخت ظروف شیشه‌ای توسط میچل جی اون ساخته شد. 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سال 1919 اولین ماشین اتوماتیک دربندی ظروف شیشه‌ای در ایالات متحده ساخته شد و پیشرفت­ها ادامه پیدا کرد تا به شرایط فعلی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رسید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رشد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روزافزون نیاز عمومی به غذا و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بسته‌بندی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منجر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توسعه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انواع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بطری‌ها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و ظروف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‌ای </a:t>
            </a:r>
            <a:r>
              <a:rPr lang="ar-SA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صنعت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مواد غذایی گردید.</a:t>
            </a: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3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151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3"/>
            <a:ext cx="7886700" cy="44540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a-IR" sz="36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مزایا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950" y="821772"/>
            <a:ext cx="8042357" cy="5534580"/>
          </a:xfrm>
        </p:spPr>
        <p:txBody>
          <a:bodyPr>
            <a:no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 </a:t>
            </a: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از نظر شیمیایی خنثی است. بنابراین مسأله واکنش با مواد غذایی منتفی 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16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Non-reactive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غیرقابل نفوذ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و فاقد خلل و فرج است، 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عبارتی نفوذپذیری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ندارد (</a:t>
            </a:r>
            <a:r>
              <a:rPr lang="en-US" sz="16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Non-permeable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شفاف است و مشتری می‌تواند محصول درون آن را مشاهده کند.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بی بو و بدون مزه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  <a:endParaRPr lang="fa-IR" sz="18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استحکام زیادی دارد و به فشارهای عمودی مقاوم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نسبت </a:t>
            </a: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فشار و خلاء مقاومت 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دارد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18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قابل استفاده مجدد 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(مثل پر کردن دوباره شیشه‌های نوشابه)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</a:t>
            </a: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18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اشکال، اندازه­ها و رنگ­های مختلف ساخته 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می­شود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ظروف شیشه‌ای در مقایسه با ظروف فلزی به صورت یک تکه ساخته می‌شوند و فاقد لحیم‌کاری هستند.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قابلیت استفاده در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مایکروویو را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دار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 (</a:t>
            </a:r>
            <a:r>
              <a:rPr lang="en-US" sz="16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Microwaveable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مواد </a:t>
            </a: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بسته‌بندی شده در ظروف شیشه­ای معمولاً طول عمر بالایی دارند و برای مواد جاذب‌الرطوبه مثل 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قهو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ه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فوری (</a:t>
            </a:r>
            <a:r>
              <a:rPr lang="en-US" sz="16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Instant coffee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بسیار مناسب </a:t>
            </a:r>
            <a:r>
              <a:rPr lang="ar-SA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می­باشد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18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قابل بازیافت 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است (</a:t>
            </a:r>
            <a:r>
              <a:rPr lang="en-US" sz="16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Recyclable</a:t>
            </a:r>
            <a:r>
              <a:rPr lang="fa-IR" sz="18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).</a:t>
            </a:r>
            <a:endParaRPr lang="fa-IR" sz="18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4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920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معایب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ظروف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شیشه‌ای به علت داشتن وزن بالا، هزینه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حمل و نقل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بالاتری دارند. این نوع ظروف بسته‌بندی در مقایسه با بسته‌بندی‌های فلزی، پلاستیکی و کاغذی سنگین‌تر هستند.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حساس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شوک‌های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حرارتی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19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Thermal </a:t>
            </a:r>
            <a:r>
              <a:rPr lang="en-US" sz="19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stress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و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عوامل خارجی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می‌باشند،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البته برخی از ظروف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شیشه‌ای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می‌توانند دمای انجماد را هم تحمل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نمایند.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مخاطرات مرتبط با احتمال خرد شدن شیشه و ورود آن به ماده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غذایی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وجود دارد.</a:t>
            </a: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5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340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8105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تعریف شیشه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5293947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 زیرگروه مواد سرامیکی (مواد غیرآلی غیرفلزی) است. واژه شیشه بیشتر به حالت فیزیکی ماده تا حالت شیمیایی آن مربوط می‌شود.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solidFill>
                  <a:srgbClr val="0000FF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تعریف </a:t>
            </a:r>
            <a:r>
              <a:rPr lang="fa-IR" sz="2200" b="1" spc="-30" dirty="0" smtClean="0">
                <a:solidFill>
                  <a:srgbClr val="0000FF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فیزیکی 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 محصولی بی‌شکل (آمورف) از ترکیبات غیرآلی است که تا حد سخت شدن، سرد شده ولی کریستالی نشده است. 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همچنین واژه شیشه به مایع گرانرو فراسرد شده (</a:t>
            </a:r>
            <a:r>
              <a:rPr lang="en-US" sz="1800" b="1" spc="-3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Supercooled</a:t>
            </a:r>
            <a:r>
              <a:rPr lang="en-US" sz="18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-Viscous liquid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نیز اطلاق می‌گردد.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solidFill>
                  <a:srgbClr val="0000FF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تعریف </a:t>
            </a:r>
            <a:r>
              <a:rPr lang="fa-IR" sz="2200" b="1" spc="-30" dirty="0" smtClean="0">
                <a:solidFill>
                  <a:srgbClr val="0000FF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شیمیایی</a:t>
            </a:r>
          </a:p>
          <a:p>
            <a:pPr lvl="0" algn="just" rtl="1">
              <a:spcBef>
                <a:spcPct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ترکیبی از اکسیدهای فلزات قلیایی و قلیایی خاکی، ماسه و برخی اکسیدها یا ترکیبات ویژه دیگر می‌باشد. </a:t>
            </a:r>
          </a:p>
          <a:p>
            <a:pPr marL="0" lvl="0" indent="0" algn="r" rtl="1">
              <a:spcBef>
                <a:spcPct val="0"/>
              </a:spcBef>
              <a:buNone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مانند: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6</a:t>
            </a:fld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817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681777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اجزاء </a:t>
            </a:r>
            <a:r>
              <a:rPr lang="fa-IR" sz="32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تشکیل‌دهنده</a:t>
            </a:r>
            <a:r>
              <a:rPr lang="fa-IR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 شیشه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4"/>
            <a:ext cx="8028368" cy="1804203"/>
          </a:xfrm>
        </p:spPr>
        <p:txBody>
          <a:bodyPr>
            <a:normAutofit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ترکیبات اصلی تشکیل‌دهنده شیشه شامل 70-75 درصد ماسه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Sand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)، 10-15 درصد کربنات سدیم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Soda ash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)، 10-15 درصد سنگ آهک (</a:t>
            </a:r>
            <a:r>
              <a:rPr lang="en-US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Lime stone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و 5 درصد افزودنی‌ها است.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به طور کلی ماسه (سیلیکون دی‌اکسید یا سیلیکا)، ماده اصلی تشکیل دهنده شیشه است. همچنین سیلیکا 99 درصد ترکیبات شن و ماسه را تشکیل می‌دهد.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7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1026" name="Picture 2" descr="Sample of silicon diox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39" y="3307263"/>
            <a:ext cx="1718263" cy="207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978539" y="4426212"/>
            <a:ext cx="1166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en-US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baseline="-25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995360"/>
            <a:ext cx="5938019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0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20316"/>
            <a:ext cx="7886700" cy="44540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ترکیبات </a:t>
            </a:r>
            <a:r>
              <a:rPr lang="fa-IR" sz="30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تشکیل‌دهنده</a:t>
            </a:r>
            <a:r>
              <a:rPr lang="fa-IR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 انواع شیشه‌های متداول</a:t>
            </a:r>
            <a:endParaRPr lang="en-US" sz="30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5"/>
            <a:ext cx="8028368" cy="732708"/>
          </a:xfrm>
        </p:spPr>
        <p:txBody>
          <a:bodyPr>
            <a:normAutofit lnSpcReduction="1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شیشه‌های متداول تجاری می‌توانند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ترکیب شیمیایی متفاوتی داشته باشند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(جدول 2.1) که این موضوع منجر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رنگ،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مقاومت حرارتی یا مکانیکی خاص 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آنها می‌شوند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2200" b="1" spc="-3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8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2" y="1888490"/>
            <a:ext cx="7037653" cy="446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7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1874"/>
            <a:ext cx="7886700" cy="537398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a-IR" sz="3600" dirty="0">
                <a:solidFill>
                  <a:srgbClr val="0000FF"/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ترکیبات مورد استفاده در ساخت شیشه و نقش آنها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16" y="1062405"/>
            <a:ext cx="8028368" cy="1088842"/>
          </a:xfrm>
        </p:spPr>
        <p:txBody>
          <a:bodyPr>
            <a:normAutofit fontScale="92500" lnSpcReduction="20000"/>
          </a:bodyPr>
          <a:lstStyle/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در ساخت شیشه پیرکس (</a:t>
            </a:r>
            <a:r>
              <a:rPr lang="en-US" sz="19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Pyrex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)، از سنگ آهک و یا ترکیبات قلیایی (کربنات سدیم) کمتری استفاده می‌شود و به جای آن از اکسید باریم (</a:t>
            </a:r>
            <a:r>
              <a:rPr lang="en-US" sz="2200" b="1" spc="-30" dirty="0" err="1" smtClean="0">
                <a:latin typeface="Times New Roman" panose="02020603050405020304" pitchFamily="18" charset="0"/>
                <a:cs typeface="B Nazanin" panose="00000400000000000000" pitchFamily="2" charset="-78"/>
              </a:rPr>
              <a:t>Bao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 استفاده می‌گردد. در شیشه پیرکس اکسید بور به مقدار 8-15 درصد استفاده می‌شود به همین دلیل به آنها شیشه‌های بوروسیلیکاته نیز می‌گویند </a:t>
            </a:r>
            <a:r>
              <a:rPr lang="fa-IR" sz="2200" b="1" spc="-30" dirty="0">
                <a:latin typeface="Times New Roman" panose="02020603050405020304" pitchFamily="18" charset="0"/>
                <a:cs typeface="B Nazanin" panose="00000400000000000000" pitchFamily="2" charset="-78"/>
              </a:rPr>
              <a:t>(جدول 1.2</a:t>
            </a:r>
            <a:r>
              <a:rPr lang="fa-IR" sz="2200" b="1" spc="-3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).</a:t>
            </a:r>
          </a:p>
          <a:p>
            <a:pPr algn="just" rtl="1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fa-IR" sz="2200" b="1" spc="-30" dirty="0" smtClean="0">
              <a:solidFill>
                <a:srgbClr val="92D05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B03D-F75C-4AD6-B45E-18EA38704B2E}" type="slidenum">
              <a:rPr lang="en-US" smtClean="0">
                <a:cs typeface="B Nazanin" panose="00000400000000000000" pitchFamily="2" charset="-78"/>
              </a:rPr>
              <a:pPr/>
              <a:t>9</a:t>
            </a:fld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72" y="2165832"/>
            <a:ext cx="6532327" cy="414705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081112" y="3917482"/>
            <a:ext cx="490888" cy="23100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69879" y="3193984"/>
            <a:ext cx="490888" cy="23100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4278</TotalTime>
  <Words>2501</Words>
  <Application>Microsoft Office PowerPoint</Application>
  <PresentationFormat>On-screen Show (4:3)</PresentationFormat>
  <Paragraphs>151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Times New Roman</vt:lpstr>
      <vt:lpstr>Courier New</vt:lpstr>
      <vt:lpstr>B Titr</vt:lpstr>
      <vt:lpstr>Arial</vt:lpstr>
      <vt:lpstr>B Nazanin Outline</vt:lpstr>
      <vt:lpstr>Wingdings</vt:lpstr>
      <vt:lpstr>B Elham</vt:lpstr>
      <vt:lpstr>B Jadid</vt:lpstr>
      <vt:lpstr>Calibri Light</vt:lpstr>
      <vt:lpstr>B Zar</vt:lpstr>
      <vt:lpstr>Calibri</vt:lpstr>
      <vt:lpstr>B Nazanin</vt:lpstr>
      <vt:lpstr>B Koodak</vt:lpstr>
      <vt:lpstr>Office Theme</vt:lpstr>
      <vt:lpstr>دانشکده کشاورزی  گروه مهندسی بیوسیستم     ماشین ها و تجهیزات بسته‌بندی مواد غذایی  Equipment and Facilities of Food Packaging         </vt:lpstr>
      <vt:lpstr>بخش دوم  بسته‌بندی شیشه‌ای  Glass Packaging</vt:lpstr>
      <vt:lpstr>مقدمه</vt:lpstr>
      <vt:lpstr>مزایا</vt:lpstr>
      <vt:lpstr>معایب</vt:lpstr>
      <vt:lpstr>تعریف شیشه</vt:lpstr>
      <vt:lpstr>اجزاء تشکیل‌دهنده شیشه</vt:lpstr>
      <vt:lpstr>ترکیبات تشکیل‌دهنده انواع شیشه‌های متداول</vt:lpstr>
      <vt:lpstr>ترکیبات مورد استفاده در ساخت شیشه و نقش آنها</vt:lpstr>
      <vt:lpstr>خلاصه عملکرد نسبی ترکیبات تشکیل‌دهنده شیشه</vt:lpstr>
      <vt:lpstr>رنگ شیشه</vt:lpstr>
      <vt:lpstr>مراحل ساخت شیشه</vt:lpstr>
      <vt:lpstr>تکنولوژی ساخت شیشه: انتخاب مواد اولیه</vt:lpstr>
      <vt:lpstr>تکنولوژی ساخت شیشه: کوره ذوب</vt:lpstr>
      <vt:lpstr>تکنولوژی ساخت شیشه: فرایند تشکیل لقمه شیشه</vt:lpstr>
      <vt:lpstr>تکنولوژی ساخت شیشه: شکل‌دهی ظرف</vt:lpstr>
      <vt:lpstr>تکنولوژی ساخت شیشه: شکل‌دهی ظرف</vt:lpstr>
      <vt:lpstr>تکنولوژی ساخت شیشه: انتهای داغ (پوشش‌دهی سطح داغ)</vt:lpstr>
      <vt:lpstr>تکنولوژی ساخت شیشه: تنش‌زدایی (پایدارسازی)</vt:lpstr>
      <vt:lpstr>تکنولوژی ساخت شیشه: انتهای سرد (پوشش‌دهی سطحی سرد)</vt:lpstr>
      <vt:lpstr>تکنولوژی ساخت شیشه: تیمارهای تکمیلی کاهش وزن شیشه</vt:lpstr>
      <vt:lpstr>قسمت‌های مختلف ظروف شیشه‌ای</vt:lpstr>
      <vt:lpstr>قسمت‌های مختلف ظروف شیشه‌ای</vt:lpstr>
      <vt:lpstr>قسمت‌های مختلف ظروف شیشه‌ای</vt:lpstr>
      <vt:lpstr>درب ظروف شیشه‌ای (Closure )</vt:lpstr>
      <vt:lpstr>پرسش و بحث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nazanin</dc:creator>
  <cp:lastModifiedBy>U</cp:lastModifiedBy>
  <cp:revision>924</cp:revision>
  <cp:lastPrinted>2020-04-04T18:24:43Z</cp:lastPrinted>
  <dcterms:created xsi:type="dcterms:W3CDTF">2015-01-17T14:16:37Z</dcterms:created>
  <dcterms:modified xsi:type="dcterms:W3CDTF">2022-03-05T20:30:45Z</dcterms:modified>
</cp:coreProperties>
</file>