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378" r:id="rId2"/>
    <p:sldId id="382" r:id="rId3"/>
    <p:sldId id="437" r:id="rId4"/>
    <p:sldId id="438" r:id="rId5"/>
    <p:sldId id="439" r:id="rId6"/>
    <p:sldId id="381" r:id="rId7"/>
    <p:sldId id="384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5" r:id="rId17"/>
    <p:sldId id="406" r:id="rId18"/>
    <p:sldId id="407" r:id="rId19"/>
    <p:sldId id="408" r:id="rId20"/>
    <p:sldId id="409" r:id="rId21"/>
    <p:sldId id="410" r:id="rId22"/>
    <p:sldId id="413" r:id="rId23"/>
    <p:sldId id="418" r:id="rId24"/>
    <p:sldId id="419" r:id="rId25"/>
    <p:sldId id="420" r:id="rId26"/>
    <p:sldId id="421" r:id="rId27"/>
    <p:sldId id="422" r:id="rId28"/>
    <p:sldId id="426" r:id="rId29"/>
    <p:sldId id="427" r:id="rId30"/>
    <p:sldId id="447" r:id="rId31"/>
    <p:sldId id="441" r:id="rId32"/>
    <p:sldId id="446" r:id="rId33"/>
    <p:sldId id="444" r:id="rId34"/>
    <p:sldId id="442" r:id="rId35"/>
    <p:sldId id="443" r:id="rId36"/>
    <p:sldId id="428" r:id="rId37"/>
    <p:sldId id="429" r:id="rId38"/>
    <p:sldId id="430" r:id="rId39"/>
    <p:sldId id="431" r:id="rId40"/>
    <p:sldId id="432" r:id="rId41"/>
    <p:sldId id="43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433895-90AB-4418-8756-60FB8BF8974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095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1869-6B2C-49C2-9722-1E8DCC4D41E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6BDB-BEB5-4254-B1AC-B3D4466D2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2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0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7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3B01869-6B2C-49C2-9722-1E8DCC4D41E9}" type="datetimeFigureOut">
              <a:rPr lang="en-US" smtClean="0"/>
              <a:pPr/>
              <a:t>4/20/2018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4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E609A0-D120-4472-9FA0-6726DC2BDFCB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2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9FEE6DC-69BF-414A-8B3C-98796894B109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  <a:solidFill>
            <a:srgbClr val="FFFF00"/>
          </a:solidFill>
        </p:spPr>
        <p:txBody>
          <a:bodyPr/>
          <a:lstStyle>
            <a:lvl1pPr algn="ct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959450" y="1122056"/>
            <a:ext cx="2011680" cy="384048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7386186" y="3947779"/>
            <a:ext cx="3200400" cy="365760"/>
          </a:xfrm>
        </p:spPr>
        <p:txBody>
          <a:bodyPr rtlCol="0"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946136" y="1099544"/>
            <a:ext cx="2011680" cy="384048"/>
          </a:xfrm>
        </p:spPr>
        <p:txBody>
          <a:bodyPr/>
          <a:lstStyle>
            <a:lvl1pPr>
              <a:defRPr b="1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360920" y="3774750"/>
            <a:ext cx="3200400" cy="365760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4572008"/>
            <a:ext cx="5929322" cy="1214446"/>
          </a:xfrm>
        </p:spPr>
        <p:txBody>
          <a:bodyPr/>
          <a:lstStyle/>
          <a:p>
            <a:pPr algn="ctr"/>
            <a:r>
              <a:rPr lang="fa-IR" dirty="0" smtClean="0"/>
              <a:t>ایمنی طبیعی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4356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5B8BF64-CBB8-40FC-AD5F-06E934682CD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57356" y="285728"/>
            <a:ext cx="6477000" cy="92869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به نام خداوند بخشنده مهربان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 descr="C:\Users\Zagros\Pictures\Picture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8153400" cy="287451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6048" cy="99060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انواع گیرنده های تشخیص الگو در سطح سلولهای ایمنی طبیعی و لیگاند های آنها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9144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5B8BF64-CBB8-40FC-AD5F-06E934682CD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100" name="Picture 4" descr="C:\Users\Zagros\Pictures\Picture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367213"/>
            <a:ext cx="7381856" cy="514353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6048" cy="99060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/>
              <a:t>انواع گیرنده های تشخیص الگوی محلول و لیگاند های آنها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5B8BF64-CBB8-40FC-AD5F-06E934682C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3" name="Picture 3" descr="C:\Users\Zagros\Pictures\Picture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390" y="1516698"/>
            <a:ext cx="7429552" cy="4996259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 smtClean="0"/>
              <a:t>محل قرارگیری گیرنده های تشخیص الگو در </a:t>
            </a:r>
            <a:r>
              <a:rPr lang="fa-IR" sz="2400" dirty="0" err="1" smtClean="0"/>
              <a:t>سلول‌های</a:t>
            </a:r>
            <a:r>
              <a:rPr lang="fa-IR" sz="2400" dirty="0" smtClean="0"/>
              <a:t> ایمنی طبیعی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b="1" dirty="0" smtClean="0"/>
              <a:t>این گیرنده ها در سلولهای (ایمنی) متنوعی بیان می شوند: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	در سطح سلولها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	 بر روی غشا وزیکولهای آندوزومی 	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/>
              <a:t>	 داخل سیتوپلاسم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605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5" name="Picture 3" descr="C:\Users\Zagros\Pictures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4002095" cy="3357586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گیرنده های </a:t>
            </a:r>
            <a:r>
              <a:rPr lang="en-US" dirty="0" smtClean="0"/>
              <a:t>Toll-like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sz="2000" dirty="0" smtClean="0"/>
              <a:t>گیرنده هایی در سطح سلول و سطح غشاهای داخل سلولی</a:t>
            </a:r>
          </a:p>
          <a:p>
            <a:pPr algn="r" rtl="1"/>
            <a:r>
              <a:rPr lang="fa-IR" sz="2000" dirty="0" smtClean="0"/>
              <a:t>قادر به تشخیص انواع مولکولهای میکروبی</a:t>
            </a:r>
            <a:endParaRPr lang="en-US" sz="2000" dirty="0" smtClean="0"/>
          </a:p>
          <a:p>
            <a:pPr algn="r" rtl="1"/>
            <a:r>
              <a:rPr lang="fa-IR" sz="2000" dirty="0" smtClean="0"/>
              <a:t>در :</a:t>
            </a:r>
          </a:p>
          <a:p>
            <a:pPr lvl="1" algn="r" rtl="1"/>
            <a:r>
              <a:rPr lang="fa-IR" dirty="0" smtClean="0"/>
              <a:t>ماکروفاژها</a:t>
            </a:r>
          </a:p>
          <a:p>
            <a:pPr lvl="1" algn="r" rtl="1"/>
            <a:r>
              <a:rPr lang="fa-IR" dirty="0" smtClean="0"/>
              <a:t>سلولهای دندریتیک</a:t>
            </a:r>
          </a:p>
          <a:p>
            <a:pPr lvl="1" algn="r" rtl="1"/>
            <a:r>
              <a:rPr lang="fa-IR" dirty="0" smtClean="0"/>
              <a:t>نوتروفیل ها</a:t>
            </a:r>
          </a:p>
          <a:p>
            <a:pPr lvl="1" algn="r" rtl="1"/>
            <a:r>
              <a:rPr lang="fa-IR" dirty="0" smtClean="0"/>
              <a:t>سلولهای اپی تلیال موکوسی</a:t>
            </a:r>
          </a:p>
          <a:p>
            <a:pPr lvl="1" algn="r" rtl="1"/>
            <a:r>
              <a:rPr lang="fa-IR" dirty="0" smtClean="0"/>
              <a:t>سلولهای آندوتلیال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605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7" name="Picture 3" descr="C:\Users\Zagros\Pictures\Pictu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7"/>
            <a:ext cx="3511550" cy="530066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مسیر سیگنال رسانی گیرنده های </a:t>
            </a:r>
            <a:r>
              <a:rPr lang="en-US" dirty="0" smtClean="0"/>
              <a:t>Toll-like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0392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1" name="Picture 3" descr="C:\Users\Zagros\Pictures\Picture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68760"/>
            <a:ext cx="3306385" cy="5516941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گیرنده های سیتوزولی برای </a:t>
            </a:r>
            <a:r>
              <a:rPr lang="en-US" dirty="0" smtClean="0"/>
              <a:t>PAMP</a:t>
            </a:r>
            <a:r>
              <a:rPr lang="fa-IR" dirty="0" smtClean="0"/>
              <a:t> و </a:t>
            </a:r>
            <a:r>
              <a:rPr lang="en-US" dirty="0" smtClean="0"/>
              <a:t>DAMP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7084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NOD-Like receptors (NLRs)</a:t>
            </a:r>
          </a:p>
          <a:p>
            <a:pPr lvl="1"/>
            <a:r>
              <a:rPr lang="en-US" dirty="0" smtClean="0"/>
              <a:t>NOD1</a:t>
            </a:r>
          </a:p>
          <a:p>
            <a:pPr lvl="1"/>
            <a:r>
              <a:rPr lang="en-US" dirty="0" smtClean="0"/>
              <a:t>NOD2</a:t>
            </a:r>
          </a:p>
          <a:p>
            <a:pPr lvl="1"/>
            <a:r>
              <a:rPr lang="fa-IR" dirty="0" smtClean="0"/>
              <a:t>در دفاع بر علیه باکتری های پاتوژن دستگاه گوارش مانند هلیکوباکتر پیلوری و لیستریا مونوسایتوژنز نقش مهمی دارند</a:t>
            </a:r>
            <a:endParaRPr lang="en-US" dirty="0" smtClean="0"/>
          </a:p>
          <a:p>
            <a:pPr lvl="1"/>
            <a:r>
              <a:rPr lang="en-US" dirty="0" smtClean="0"/>
              <a:t>NALP</a:t>
            </a:r>
            <a:endParaRPr lang="fa-IR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RIG-Like Receptors (RLRs)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سایر گیرنده های تشخیص الگوی میکروبی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8890" cy="4900634"/>
          </a:xfrm>
        </p:spPr>
        <p:txBody>
          <a:bodyPr/>
          <a:lstStyle/>
          <a:p>
            <a:pPr algn="r" rtl="1"/>
            <a:r>
              <a:rPr lang="fa-IR" dirty="0" smtClean="0"/>
              <a:t>لکتین های نوع </a:t>
            </a:r>
            <a:r>
              <a:rPr lang="en-US" dirty="0" smtClean="0"/>
              <a:t>C</a:t>
            </a:r>
            <a:r>
              <a:rPr lang="fa-IR" dirty="0" smtClean="0"/>
              <a:t> </a:t>
            </a:r>
            <a:r>
              <a:rPr lang="en-US" dirty="0" smtClean="0"/>
              <a:t>[C-Type </a:t>
            </a:r>
            <a:r>
              <a:rPr lang="en-US" dirty="0" err="1" smtClean="0"/>
              <a:t>Lectins</a:t>
            </a:r>
            <a:r>
              <a:rPr lang="en-US" dirty="0" smtClean="0"/>
              <a:t>]</a:t>
            </a:r>
            <a:r>
              <a:rPr lang="fa-IR" dirty="0" smtClean="0"/>
              <a:t> </a:t>
            </a:r>
          </a:p>
          <a:p>
            <a:pPr lvl="1" algn="r" rtl="1"/>
            <a:r>
              <a:rPr lang="fa-IR" dirty="0" smtClean="0"/>
              <a:t>مولکولهای وابسته به کلسیم و متصل شونده به کربوهیدرات</a:t>
            </a:r>
          </a:p>
          <a:p>
            <a:pPr lvl="2" algn="r" rtl="1"/>
            <a:r>
              <a:rPr lang="fa-IR" dirty="0" smtClean="0"/>
              <a:t>در ماکروفاژها، سلولهای دندریتیک و سایر گلبولهای سفید</a:t>
            </a:r>
          </a:p>
          <a:p>
            <a:pPr marL="594360" lvl="2" indent="-320040" algn="r" rtl="1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fa-IR" dirty="0" smtClean="0"/>
              <a:t>مانند گیرنده های مانوز : نقش در فاگوسیتوز میکرروب ها</a:t>
            </a:r>
          </a:p>
          <a:p>
            <a:pPr marL="594360" lvl="2" indent="-320040" algn="r" rtl="1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/>
              <a:t>Dectin1</a:t>
            </a:r>
            <a:r>
              <a:rPr lang="fa-IR" dirty="0" smtClean="0"/>
              <a:t> و </a:t>
            </a:r>
            <a:r>
              <a:rPr lang="en-US" dirty="0" smtClean="0"/>
              <a:t>Dectin2</a:t>
            </a:r>
            <a:r>
              <a:rPr lang="fa-IR" dirty="0" smtClean="0"/>
              <a:t> : نقش در دفاع بر علیه قارچ ها مانند کاندیدا آلبیکانس و فعال کردن </a:t>
            </a:r>
            <a:r>
              <a:rPr lang="en-US" dirty="0" smtClean="0"/>
              <a:t>TH17</a:t>
            </a:r>
            <a:endParaRPr lang="fa-IR" dirty="0" smtClean="0"/>
          </a:p>
          <a:p>
            <a:pPr algn="r" rtl="1"/>
            <a:r>
              <a:rPr lang="fa-IR" dirty="0" smtClean="0"/>
              <a:t>گیرنده های </a:t>
            </a:r>
            <a:r>
              <a:rPr lang="en-US" dirty="0" smtClean="0"/>
              <a:t>Scavenger</a:t>
            </a:r>
            <a:r>
              <a:rPr lang="fa-IR" dirty="0" smtClean="0"/>
              <a:t> (لاشخور)</a:t>
            </a:r>
          </a:p>
          <a:p>
            <a:pPr marL="777240" lvl="3" indent="-320040" algn="r" rtl="1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fa-IR" dirty="0" smtClean="0"/>
              <a:t>مانند گیرنده های </a:t>
            </a:r>
            <a:r>
              <a:rPr lang="en-US" dirty="0" smtClean="0"/>
              <a:t>CD36</a:t>
            </a:r>
            <a:r>
              <a:rPr lang="fa-IR" dirty="0" smtClean="0"/>
              <a:t> و </a:t>
            </a:r>
            <a:r>
              <a:rPr lang="en-US" dirty="0" smtClean="0"/>
              <a:t>CD68</a:t>
            </a:r>
            <a:r>
              <a:rPr lang="fa-IR" dirty="0" smtClean="0"/>
              <a:t> بر روی فاگوسیت ها</a:t>
            </a:r>
            <a:endParaRPr lang="en-US" dirty="0" smtClean="0"/>
          </a:p>
          <a:p>
            <a:pPr algn="r" rtl="1"/>
            <a:r>
              <a:rPr lang="fa-IR" dirty="0" smtClean="0"/>
              <a:t>گیرنده های </a:t>
            </a:r>
            <a:r>
              <a:rPr lang="en-US" dirty="0" smtClean="0"/>
              <a:t>N</a:t>
            </a:r>
            <a:r>
              <a:rPr lang="fa-IR" dirty="0" smtClean="0"/>
              <a:t>-فورمیل متیونیل</a:t>
            </a:r>
          </a:p>
          <a:p>
            <a:pPr lvl="1" algn="r" rtl="1"/>
            <a:r>
              <a:rPr lang="fa-IR" dirty="0" smtClean="0"/>
              <a:t>از نوع متصل شونده به </a:t>
            </a:r>
            <a:r>
              <a:rPr lang="en-US" dirty="0" smtClean="0"/>
              <a:t>G</a:t>
            </a:r>
            <a:r>
              <a:rPr lang="fa-IR" dirty="0" smtClean="0"/>
              <a:t>-پروتئین</a:t>
            </a:r>
          </a:p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2648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2800" dirty="0" smtClean="0"/>
              <a:t>مولکولهای تشخیصی محلول و پروتئین های افکتور ایمنی طبیعی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605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علاوه بر مولکولهای تشخیصی وابسته به سلول، پروتئین های محلولی در پلاسما و مایع خارج سلولی وجود دارند.</a:t>
            </a:r>
          </a:p>
          <a:p>
            <a:pPr algn="r" rtl="1"/>
            <a:r>
              <a:rPr lang="fa-IR" dirty="0" smtClean="0"/>
              <a:t>شاخه هومورال ایمنی طبیعی نیز نامیده می شود.</a:t>
            </a:r>
          </a:p>
          <a:p>
            <a:pPr algn="r" rtl="1"/>
            <a:r>
              <a:rPr lang="fa-IR" dirty="0" smtClean="0"/>
              <a:t>شامل :</a:t>
            </a:r>
          </a:p>
          <a:p>
            <a:pPr lvl="1" algn="r" rtl="1"/>
            <a:r>
              <a:rPr lang="fa-IR" dirty="0" smtClean="0"/>
              <a:t>آنتی بادی های طبیعی</a:t>
            </a:r>
          </a:p>
          <a:p>
            <a:pPr lvl="1" algn="r" rtl="1"/>
            <a:r>
              <a:rPr lang="fa-IR" dirty="0" smtClean="0"/>
              <a:t>سیستم کمپلمان</a:t>
            </a:r>
          </a:p>
          <a:p>
            <a:pPr lvl="1" algn="r" rtl="1"/>
            <a:r>
              <a:rPr lang="fa-IR" dirty="0" smtClean="0"/>
              <a:t>پنتراکسین ها </a:t>
            </a:r>
          </a:p>
          <a:p>
            <a:pPr lvl="1" algn="r" rtl="1"/>
            <a:r>
              <a:rPr lang="fa-IR" dirty="0" smtClean="0"/>
              <a:t>کولکتین ها</a:t>
            </a:r>
          </a:p>
          <a:p>
            <a:pPr lvl="1" algn="r" rtl="1"/>
            <a:r>
              <a:rPr lang="fa-IR" dirty="0" smtClean="0"/>
              <a:t>  فیکولین ها</a:t>
            </a:r>
          </a:p>
          <a:p>
            <a:pPr algn="r" rt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fa-IR" sz="2800" dirty="0" smtClean="0"/>
              <a:t>آنتی بادی های طبیعی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05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/>
              <a:t>مترشحه از سلول های </a:t>
            </a:r>
            <a:r>
              <a:rPr lang="en-US" sz="2400" dirty="0" smtClean="0"/>
              <a:t>B</a:t>
            </a:r>
            <a:r>
              <a:rPr lang="fa-IR" sz="2400" dirty="0" smtClean="0"/>
              <a:t> با اختصاصی بودن کمتر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اختصاصی برای لیپید ها و کربوهیدرات ها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بیشتر از نوع </a:t>
            </a:r>
            <a:r>
              <a:rPr lang="en-US" sz="2400" dirty="0" err="1" smtClean="0"/>
              <a:t>IgM</a:t>
            </a:r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مانند آنتی بادی های </a:t>
            </a:r>
            <a:r>
              <a:rPr lang="en-US" sz="2400" dirty="0" smtClean="0"/>
              <a:t>Anti-ABO</a:t>
            </a:r>
            <a:r>
              <a:rPr lang="fa-IR" sz="2400" dirty="0" smtClean="0"/>
              <a:t> (تشخیص گلیکولیپید های آنتی ژنی)</a:t>
            </a:r>
            <a:endParaRPr lang="fa-IR" sz="2400" dirty="0"/>
          </a:p>
        </p:txBody>
      </p:sp>
      <p:pic>
        <p:nvPicPr>
          <p:cNvPr id="7" name="Picture 3" descr="C:\Users\Zagros\Pictures\Picture1.jpg"/>
          <p:cNvPicPr>
            <a:picLocks noChangeAspect="1" noChangeArrowheads="1"/>
          </p:cNvPicPr>
          <p:nvPr/>
        </p:nvPicPr>
        <p:blipFill>
          <a:blip r:embed="rId2"/>
          <a:srcRect t="77306"/>
          <a:stretch>
            <a:fillRect/>
          </a:stretch>
        </p:blipFill>
        <p:spPr bwMode="auto">
          <a:xfrm>
            <a:off x="0" y="2285992"/>
            <a:ext cx="3256417" cy="192882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سیستم کمپلمان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24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905000"/>
            <a:ext cx="8629680" cy="4621203"/>
          </a:xfrm>
        </p:spPr>
        <p:txBody>
          <a:bodyPr/>
          <a:lstStyle/>
          <a:p>
            <a:pPr lvl="1" algn="r" rtl="1"/>
            <a:r>
              <a:rPr lang="fa-IR" dirty="0" smtClean="0"/>
              <a:t>شامل چندین پروتئین پلاسمایی</a:t>
            </a:r>
          </a:p>
          <a:p>
            <a:pPr lvl="1" algn="r" rtl="1"/>
            <a:endParaRPr lang="fa-IR" dirty="0" smtClean="0"/>
          </a:p>
          <a:p>
            <a:pPr lvl="1" algn="r" rtl="1"/>
            <a:r>
              <a:rPr lang="fa-IR" dirty="0" smtClean="0"/>
              <a:t>بوسیله میکروبها فعال می شوند</a:t>
            </a:r>
          </a:p>
          <a:p>
            <a:pPr lvl="1" algn="r" rtl="1"/>
            <a:endParaRPr lang="fa-IR" dirty="0" smtClean="0"/>
          </a:p>
          <a:p>
            <a:pPr lvl="1" algn="r" rtl="1"/>
            <a:r>
              <a:rPr lang="fa-IR" dirty="0" smtClean="0"/>
              <a:t>باعث تخریب میکروبها و ایجاد التهاب</a:t>
            </a:r>
          </a:p>
          <a:p>
            <a:pPr algn="r" rt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سه عملکرد مهم ایمنی طبیعی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2648" y="5920379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5B8BF64-CBB8-40FC-AD5F-06E934682CD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495800"/>
          </a:xfrm>
        </p:spPr>
        <p:txBody>
          <a:bodyPr/>
          <a:lstStyle/>
          <a:p>
            <a:pPr algn="r" rtl="1"/>
            <a:r>
              <a:rPr lang="fa-IR" dirty="0" smtClean="0"/>
              <a:t>پاسخ اولیه بر علیه میکروبها و جلوگیری، کنترل و حذف عفونت در میزبان</a:t>
            </a:r>
          </a:p>
          <a:p>
            <a:pPr lvl="1"/>
            <a:r>
              <a:rPr lang="fa-IR" dirty="0"/>
              <a:t>مکانیسم های دفاعی سلولی و بیوشیمیایی</a:t>
            </a:r>
          </a:p>
          <a:p>
            <a:pPr lvl="1"/>
            <a:r>
              <a:rPr lang="fa-IR" dirty="0" smtClean="0"/>
              <a:t>اما، پاسخ </a:t>
            </a:r>
            <a:r>
              <a:rPr lang="fa-IR" dirty="0"/>
              <a:t>به عفونت ها ی تکراری یکسان است.</a:t>
            </a:r>
            <a:endParaRPr lang="en-US" dirty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تشخیص فراورده های سلول های آسیب دیده و مرده در میزبان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تحریک پاسخ های ایمنی اختصاصی و تحت تاثیر قرار دادن ماهیت آن پاسخ ها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/>
              <a:t>تشخیص میکروبها بوسیله سیستم کمپلمان به سه روش صورت می گیرد: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7679" y="594928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389596" cy="4306230"/>
          </a:xfrm>
        </p:spPr>
        <p:txBody>
          <a:bodyPr>
            <a:noAutofit/>
          </a:bodyPr>
          <a:lstStyle/>
          <a:p>
            <a:pPr marL="514350" indent="-514350" algn="r" rtl="1">
              <a:buNone/>
            </a:pPr>
            <a:r>
              <a:rPr lang="fa-IR" sz="1800" dirty="0" smtClean="0"/>
              <a:t>1- مسیر کلاسیک</a:t>
            </a:r>
          </a:p>
          <a:p>
            <a:pPr marL="514350" indent="-514350" algn="r" rtl="1">
              <a:buNone/>
            </a:pPr>
            <a:r>
              <a:rPr lang="fa-IR" sz="1800" dirty="0" smtClean="0"/>
              <a:t>	با استفاده از پروتئین پلاسمایی به نام </a:t>
            </a:r>
            <a:r>
              <a:rPr lang="en-US" sz="1800" dirty="0" smtClean="0"/>
              <a:t>C1q</a:t>
            </a:r>
            <a:r>
              <a:rPr lang="fa-IR" sz="1800" dirty="0" smtClean="0"/>
              <a:t> </a:t>
            </a:r>
          </a:p>
          <a:p>
            <a:pPr marL="514350" indent="-514350" algn="r" rtl="1">
              <a:buNone/>
            </a:pPr>
            <a:r>
              <a:rPr lang="fa-IR" sz="1800" dirty="0" smtClean="0"/>
              <a:t>	 آنتی بادیهای</a:t>
            </a:r>
            <a:r>
              <a:rPr lang="en-US" sz="1800" dirty="0" smtClean="0"/>
              <a:t>IgG3, IgG1, </a:t>
            </a:r>
            <a:r>
              <a:rPr lang="en-US" sz="1800" dirty="0" err="1" smtClean="0"/>
              <a:t>IgM</a:t>
            </a:r>
            <a:r>
              <a:rPr lang="en-US" sz="1800" dirty="0" smtClean="0"/>
              <a:t> </a:t>
            </a:r>
            <a:r>
              <a:rPr lang="fa-IR" sz="1800" dirty="0" smtClean="0"/>
              <a:t> متصل به سطح میکروبها را تشخیص می دهند.</a:t>
            </a:r>
          </a:p>
          <a:p>
            <a:pPr marL="514350" indent="-514350" algn="r" rtl="1">
              <a:buNone/>
            </a:pPr>
            <a:r>
              <a:rPr lang="fa-IR" sz="1800" dirty="0" smtClean="0"/>
              <a:t>	به وسیله پنتراکسین ها، کولکتین و فیکولین ها نیز فعال می شود</a:t>
            </a:r>
          </a:p>
          <a:p>
            <a:pPr marL="514350" indent="-514350" algn="r" rtl="1">
              <a:buNone/>
            </a:pPr>
            <a:r>
              <a:rPr lang="fa-IR" sz="1800" dirty="0" smtClean="0"/>
              <a:t>2. مسیر آلترناتیو</a:t>
            </a:r>
          </a:p>
          <a:p>
            <a:pPr marL="514350" indent="-514350" algn="r" rtl="1">
              <a:buNone/>
            </a:pPr>
            <a:r>
              <a:rPr lang="fa-IR" sz="1800" dirty="0" smtClean="0"/>
              <a:t>	بعد از مسیر کلاسیک شناخته شد اما از نظر تکاملی قدیمیتر است.</a:t>
            </a:r>
          </a:p>
          <a:p>
            <a:pPr marL="514350" indent="-514350" algn="r" rtl="1">
              <a:buNone/>
            </a:pPr>
            <a:r>
              <a:rPr lang="fa-IR" sz="1800" dirty="0" smtClean="0"/>
              <a:t>	بوسیله تشخیص مستقیم ساختارهای میکروبی خاصی مانند </a:t>
            </a:r>
            <a:r>
              <a:rPr lang="en-US" sz="1800" dirty="0" smtClean="0"/>
              <a:t>LPS</a:t>
            </a:r>
            <a:r>
              <a:rPr lang="fa-IR" sz="1800" dirty="0" smtClean="0"/>
              <a:t> فعال می شود.</a:t>
            </a:r>
          </a:p>
          <a:p>
            <a:pPr marL="1108710" lvl="2" indent="-514350" algn="r" rtl="1">
              <a:buNone/>
            </a:pPr>
            <a:r>
              <a:rPr lang="fa-IR" dirty="0" smtClean="0"/>
              <a:t>با پروتئین کمپلمان </a:t>
            </a:r>
            <a:r>
              <a:rPr lang="en-US" dirty="0" smtClean="0"/>
              <a:t>C3</a:t>
            </a:r>
            <a:r>
              <a:rPr lang="fa-IR" dirty="0" smtClean="0"/>
              <a:t> شروع می شود</a:t>
            </a:r>
          </a:p>
          <a:p>
            <a:pPr marL="514350" indent="-514350" algn="r" rtl="1">
              <a:buNone/>
            </a:pPr>
            <a:r>
              <a:rPr lang="fa-IR" sz="1800" dirty="0" smtClean="0"/>
              <a:t>3. مسیر لکتین</a:t>
            </a:r>
          </a:p>
          <a:p>
            <a:pPr marL="514350" indent="-514350" algn="r" rtl="1">
              <a:buNone/>
            </a:pPr>
            <a:r>
              <a:rPr lang="fa-IR" sz="1800" dirty="0" smtClean="0"/>
              <a:t>	بوسیله پروتئین پلاسمایی به نام لکتین متصل شونده به مانوز </a:t>
            </a:r>
            <a:r>
              <a:rPr lang="en-US" sz="1800" dirty="0" smtClean="0"/>
              <a:t>(MBL)</a:t>
            </a:r>
            <a:r>
              <a:rPr lang="fa-IR" sz="1800" dirty="0" smtClean="0"/>
              <a:t> فعال می شود</a:t>
            </a:r>
          </a:p>
          <a:p>
            <a:pPr marL="514350" indent="-514350" algn="r" rtl="1">
              <a:buNone/>
            </a:pPr>
            <a:r>
              <a:rPr lang="fa-IR" sz="1800" dirty="0" smtClean="0"/>
              <a:t>	تشخیص بنیان های مانوز انتهایی بر روی گلیکوپروتئین ها و گلیکولیپیدهای میکروبی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dirty="0" smtClean="0"/>
              <a:t>مسیر های فعال شدن سیستم کمپلمان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45757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8" name="Picture 4" descr="C:\Users\Zagros\Pictures\Pictur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8515350" cy="3932237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Acute- phase reactants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/>
              <a:t>افزایش سنتز در کبد و افزایش سطح پلاسمایی پروتئین ها</a:t>
            </a:r>
            <a:endParaRPr lang="en-US" sz="2400" dirty="0" smtClean="0"/>
          </a:p>
          <a:p>
            <a:pPr algn="r" rtl="1"/>
            <a:endParaRPr lang="en-US" sz="2400" dirty="0" smtClean="0"/>
          </a:p>
          <a:p>
            <a:pPr algn="r" rtl="1"/>
            <a:r>
              <a:rPr lang="fa-IR" sz="2400" dirty="0" smtClean="0"/>
              <a:t>مانند </a:t>
            </a:r>
            <a:r>
              <a:rPr lang="fa-IR" sz="2400" dirty="0" err="1" smtClean="0"/>
              <a:t>پنتراکسین</a:t>
            </a:r>
            <a:r>
              <a:rPr lang="fa-IR" sz="2400" dirty="0" smtClean="0"/>
              <a:t> و پروتئین های دیگری غیر وابسته به پنتراکسین</a:t>
            </a:r>
            <a:endParaRPr lang="en-US" sz="2400" dirty="0" smtClean="0"/>
          </a:p>
          <a:p>
            <a:pPr algn="r" rtl="1"/>
            <a:endParaRPr lang="en-US" sz="2400" dirty="0" smtClean="0"/>
          </a:p>
          <a:p>
            <a:pPr algn="r" rtl="1"/>
            <a:r>
              <a:rPr lang="fa-IR" sz="2400" dirty="0" smtClean="0"/>
              <a:t> در پاسخ به سیتوکین هایی مانند </a:t>
            </a:r>
            <a:r>
              <a:rPr lang="en-US" sz="2400" dirty="0" smtClean="0"/>
              <a:t>IL6, IL1</a:t>
            </a:r>
            <a:r>
              <a:rPr lang="fa-IR" sz="2400" dirty="0" smtClean="0"/>
              <a:t> مترشحه از فاگوسیت ها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سایتوکین های سیستم ایمنی طبیعی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605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منشا اصلی سایتوکین های ایمنی طبیعی</a:t>
            </a:r>
          </a:p>
          <a:p>
            <a:pPr lvl="1" algn="r" rtl="1"/>
            <a:r>
              <a:rPr lang="fa-IR" dirty="0" smtClean="0"/>
              <a:t>ماکروفاژها</a:t>
            </a:r>
          </a:p>
          <a:p>
            <a:pPr lvl="1" algn="r" rtl="1"/>
            <a:r>
              <a:rPr lang="fa-IR" dirty="0" smtClean="0"/>
              <a:t>نوتروفیل ها</a:t>
            </a:r>
          </a:p>
          <a:p>
            <a:pPr lvl="1" algn="r" rtl="1"/>
            <a:r>
              <a:rPr lang="fa-IR" dirty="0" smtClean="0"/>
              <a:t>سلولهای کشنده طبیعی</a:t>
            </a:r>
          </a:p>
          <a:p>
            <a:pPr lvl="1" algn="r" rtl="1"/>
            <a:r>
              <a:rPr lang="fa-IR" dirty="0" smtClean="0"/>
              <a:t>سلولهای اندوتلیال</a:t>
            </a:r>
          </a:p>
          <a:p>
            <a:pPr lvl="1" algn="r" rtl="1"/>
            <a:r>
              <a:rPr lang="fa-IR" dirty="0" smtClean="0"/>
              <a:t>بعضی از سلولهای اپی تلیال مانند کراتینوسیت ها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انواع </a:t>
            </a:r>
            <a:r>
              <a:rPr lang="fa-IR" dirty="0" err="1"/>
              <a:t>سایتوکین</a:t>
            </a:r>
            <a:r>
              <a:rPr lang="fa-IR" dirty="0"/>
              <a:t> های ایمنی طبیعی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17" y="1516698"/>
            <a:ext cx="6285375" cy="534130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6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Tumor Necrosis Factor (TNF)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5615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وجه </a:t>
            </a:r>
            <a:r>
              <a:rPr lang="fa-IR" dirty="0" err="1" smtClean="0"/>
              <a:t>تسمیه</a:t>
            </a:r>
            <a:r>
              <a:rPr lang="fa-IR" dirty="0" smtClean="0"/>
              <a:t>: </a:t>
            </a:r>
            <a:r>
              <a:rPr lang="fa-IR" dirty="0" err="1" smtClean="0"/>
              <a:t>مسدودکننده</a:t>
            </a:r>
            <a:r>
              <a:rPr lang="fa-IR" dirty="0" smtClean="0"/>
              <a:t> رگ های خونی تومور و </a:t>
            </a:r>
            <a:r>
              <a:rPr lang="fa-IR" dirty="0"/>
              <a:t>از بین برنده </a:t>
            </a:r>
            <a:r>
              <a:rPr lang="fa-IR" dirty="0" smtClean="0"/>
              <a:t>آنها</a:t>
            </a:r>
          </a:p>
          <a:p>
            <a:pPr algn="r" rtl="1"/>
            <a:r>
              <a:rPr lang="fa-IR" dirty="0" smtClean="0"/>
              <a:t> تولید در ماکروفاژها، </a:t>
            </a:r>
            <a:r>
              <a:rPr lang="fa-IR" dirty="0" err="1" smtClean="0"/>
              <a:t>دندریتیک</a:t>
            </a:r>
            <a:r>
              <a:rPr lang="fa-IR" dirty="0" smtClean="0"/>
              <a:t> ها، سلول های </a:t>
            </a:r>
            <a:r>
              <a:rPr lang="en-US" dirty="0" smtClean="0"/>
              <a:t>T</a:t>
            </a:r>
            <a:r>
              <a:rPr lang="fa-IR" dirty="0" smtClean="0"/>
              <a:t> با واسطه تحریک از طریق گیرنده های </a:t>
            </a:r>
            <a:r>
              <a:rPr lang="en-US" dirty="0" smtClean="0"/>
              <a:t>TLR</a:t>
            </a:r>
            <a:r>
              <a:rPr lang="fa-IR" dirty="0" smtClean="0"/>
              <a:t>، </a:t>
            </a:r>
            <a:r>
              <a:rPr lang="en-US" dirty="0" smtClean="0"/>
              <a:t>NLR</a:t>
            </a:r>
            <a:r>
              <a:rPr lang="fa-IR" dirty="0" smtClean="0"/>
              <a:t> و </a:t>
            </a:r>
            <a:r>
              <a:rPr lang="en-US" dirty="0" smtClean="0"/>
              <a:t>RLR</a:t>
            </a:r>
            <a:endParaRPr lang="fa-IR" dirty="0" smtClean="0"/>
          </a:p>
          <a:p>
            <a:pPr algn="r" rtl="1"/>
            <a:r>
              <a:rPr lang="fa-IR" dirty="0" err="1" smtClean="0"/>
              <a:t>هوموتریمر</a:t>
            </a:r>
            <a:r>
              <a:rPr lang="fa-IR" dirty="0" smtClean="0"/>
              <a:t> هرمی شکل</a:t>
            </a:r>
          </a:p>
          <a:p>
            <a:pPr algn="r" rtl="1"/>
            <a:r>
              <a:rPr lang="fa-IR" dirty="0" smtClean="0"/>
              <a:t>دارای دو نوع گیرنده </a:t>
            </a:r>
            <a:r>
              <a:rPr lang="en-US" dirty="0" smtClean="0"/>
              <a:t>TNF-RI</a:t>
            </a:r>
            <a:r>
              <a:rPr lang="fa-IR" dirty="0" smtClean="0"/>
              <a:t> و </a:t>
            </a:r>
            <a:r>
              <a:rPr lang="en-US" dirty="0" smtClean="0"/>
              <a:t>TNF-RII</a:t>
            </a:r>
          </a:p>
          <a:p>
            <a:pPr algn="r" rtl="1"/>
            <a:r>
              <a:rPr lang="fa-IR" dirty="0" smtClean="0"/>
              <a:t>باعث به کارگیری فاکتور مرتبط با گیرنده </a:t>
            </a:r>
            <a:r>
              <a:rPr lang="en-US" dirty="0" smtClean="0"/>
              <a:t>TNF</a:t>
            </a:r>
            <a:r>
              <a:rPr lang="fa-IR" dirty="0" smtClean="0"/>
              <a:t> </a:t>
            </a:r>
            <a:r>
              <a:rPr lang="en-US" dirty="0" smtClean="0"/>
              <a:t>(TRAF)</a:t>
            </a:r>
            <a:endParaRPr lang="fa-IR" dirty="0" smtClean="0"/>
          </a:p>
          <a:p>
            <a:pPr lvl="1" algn="r" rtl="1"/>
            <a:r>
              <a:rPr lang="fa-IR" sz="2400" dirty="0" smtClean="0"/>
              <a:t>تحریک فاکتورهای رونویسی مانند </a:t>
            </a:r>
            <a:r>
              <a:rPr lang="en-US" sz="2400" dirty="0" smtClean="0"/>
              <a:t>NF-kB</a:t>
            </a:r>
            <a:r>
              <a:rPr lang="fa-IR" sz="2400" dirty="0" smtClean="0"/>
              <a:t> و </a:t>
            </a:r>
            <a:r>
              <a:rPr lang="en-US" sz="2400" dirty="0" smtClean="0"/>
              <a:t>AP-1</a:t>
            </a:r>
          </a:p>
          <a:p>
            <a:pPr algn="r" rtl="1"/>
            <a:r>
              <a:rPr lang="fa-IR" dirty="0" smtClean="0"/>
              <a:t>القاء التهاب با فراخوانی لوکوسیت ها به محل آسیب</a:t>
            </a:r>
          </a:p>
          <a:p>
            <a:pPr algn="r" rtl="1"/>
            <a:r>
              <a:rPr lang="fa-IR" dirty="0" smtClean="0"/>
              <a:t>بافت های هدف: </a:t>
            </a:r>
          </a:p>
          <a:p>
            <a:pPr algn="r" rtl="1"/>
            <a:r>
              <a:rPr lang="fa-IR" dirty="0" smtClean="0"/>
              <a:t>سلول </a:t>
            </a:r>
            <a:r>
              <a:rPr lang="fa-IR" dirty="0" err="1" smtClean="0"/>
              <a:t>آندوتلیال</a:t>
            </a:r>
            <a:r>
              <a:rPr lang="fa-IR" dirty="0" smtClean="0"/>
              <a:t>، نوتروفیل، </a:t>
            </a:r>
            <a:r>
              <a:rPr lang="fa-IR" dirty="0" err="1" smtClean="0"/>
              <a:t>هیپوتالاموس</a:t>
            </a:r>
            <a:r>
              <a:rPr lang="fa-IR" dirty="0" smtClean="0"/>
              <a:t>، کبد، عضله، بسیاری از سلول های بدن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31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اینترلوکین-1 </a:t>
            </a:r>
            <a:r>
              <a:rPr lang="en-US" dirty="0" smtClean="0"/>
              <a:t>(IL-1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/>
              <a:t>)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000" y="1459054"/>
            <a:ext cx="8153400" cy="4997152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/>
              <a:t>تولید در ماکروفاژها، نوتروفیل ها، سلول های </a:t>
            </a:r>
            <a:r>
              <a:rPr lang="fa-IR" dirty="0" err="1" smtClean="0"/>
              <a:t>آندوتلیال</a:t>
            </a:r>
            <a:r>
              <a:rPr lang="fa-IR" dirty="0" smtClean="0"/>
              <a:t> و </a:t>
            </a:r>
            <a:r>
              <a:rPr lang="fa-IR" dirty="0" err="1" smtClean="0"/>
              <a:t>اپی‌تلیال</a:t>
            </a:r>
            <a:r>
              <a:rPr lang="fa-IR" dirty="0" smtClean="0"/>
              <a:t> </a:t>
            </a:r>
            <a:r>
              <a:rPr lang="fa-IR" sz="1800" dirty="0" smtClean="0"/>
              <a:t>(</a:t>
            </a:r>
            <a:r>
              <a:rPr lang="fa-IR" sz="1800" dirty="0" err="1" smtClean="0"/>
              <a:t>کراتینوسیت</a:t>
            </a:r>
            <a:r>
              <a:rPr lang="fa-IR" sz="1800" dirty="0" smtClean="0"/>
              <a:t> ها) </a:t>
            </a:r>
          </a:p>
          <a:p>
            <a:pPr algn="r" rtl="1"/>
            <a:r>
              <a:rPr lang="fa-IR" dirty="0" smtClean="0"/>
              <a:t>تولید با واسطه دو سیگنال:</a:t>
            </a:r>
          </a:p>
          <a:p>
            <a:pPr lvl="1" algn="r" rtl="1"/>
            <a:r>
              <a:rPr lang="fa-IR" sz="2400" dirty="0" smtClean="0"/>
              <a:t> اول، رونویسی و تولید پیش ساز با </a:t>
            </a:r>
            <a:r>
              <a:rPr lang="fa-IR" sz="2400" dirty="0"/>
              <a:t>واسطه تحریک از طریق گیرنده های</a:t>
            </a:r>
            <a:r>
              <a:rPr lang="fa-IR" sz="2400" dirty="0" smtClean="0"/>
              <a:t> </a:t>
            </a:r>
            <a:r>
              <a:rPr lang="en-US" sz="2400" dirty="0" smtClean="0"/>
              <a:t>TLR</a:t>
            </a:r>
            <a:r>
              <a:rPr lang="fa-IR" sz="2400" dirty="0"/>
              <a:t>و </a:t>
            </a:r>
            <a:r>
              <a:rPr lang="en-US" sz="2400" dirty="0" smtClean="0"/>
              <a:t>NOD</a:t>
            </a:r>
            <a:endParaRPr lang="fa-IR" sz="2400" dirty="0"/>
          </a:p>
          <a:p>
            <a:pPr lvl="1" algn="r" rtl="1"/>
            <a:r>
              <a:rPr lang="fa-IR" sz="2400" dirty="0" smtClean="0"/>
              <a:t>دوم، تولید فرم فعال با تشکیل </a:t>
            </a:r>
            <a:r>
              <a:rPr lang="fa-IR" sz="2400" dirty="0" err="1" smtClean="0"/>
              <a:t>اینفلامازوم</a:t>
            </a:r>
            <a:r>
              <a:rPr lang="fa-IR" sz="2400" dirty="0" smtClean="0"/>
              <a:t> و فعال شدن </a:t>
            </a:r>
            <a:r>
              <a:rPr lang="fa-IR" sz="2400" dirty="0" err="1" smtClean="0"/>
              <a:t>پروتئازها</a:t>
            </a:r>
            <a:r>
              <a:rPr lang="fa-IR" sz="2400" dirty="0" smtClean="0"/>
              <a:t> با </a:t>
            </a:r>
            <a:r>
              <a:rPr lang="fa-IR" sz="2400" dirty="0"/>
              <a:t>واسطه تحریک از طریق گیرنده </a:t>
            </a:r>
            <a:r>
              <a:rPr lang="fa-IR" sz="2400" dirty="0" smtClean="0"/>
              <a:t>های </a:t>
            </a:r>
            <a:r>
              <a:rPr lang="en-US" sz="2400" dirty="0" smtClean="0"/>
              <a:t>NLRP3</a:t>
            </a:r>
            <a:endParaRPr lang="fa-IR" sz="2400" dirty="0" smtClean="0"/>
          </a:p>
          <a:p>
            <a:pPr algn="r" rtl="1"/>
            <a:r>
              <a:rPr lang="fa-IR" dirty="0" smtClean="0"/>
              <a:t>اغلب با از بین رفتن و یا مرگ سلول آزاد می شوند</a:t>
            </a:r>
          </a:p>
          <a:p>
            <a:pPr algn="r" rtl="1"/>
            <a:r>
              <a:rPr lang="fa-IR" dirty="0" smtClean="0"/>
              <a:t>اثر بر گیرنده اینترلوکین </a:t>
            </a:r>
            <a:r>
              <a:rPr lang="en-US" dirty="0" smtClean="0"/>
              <a:t>IL-1R</a:t>
            </a:r>
            <a:endParaRPr lang="fa-IR" dirty="0" smtClean="0"/>
          </a:p>
          <a:p>
            <a:pPr marL="320040" lvl="1" indent="-320040" algn="r" rtl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fa-IR" sz="2400" dirty="0"/>
              <a:t>تحریک فاکتورهای رونویسی مانند </a:t>
            </a:r>
            <a:r>
              <a:rPr lang="en-US" sz="2400" dirty="0"/>
              <a:t>NF-kB</a:t>
            </a:r>
            <a:r>
              <a:rPr lang="fa-IR" sz="2400" dirty="0"/>
              <a:t> و </a:t>
            </a:r>
            <a:r>
              <a:rPr lang="en-US" sz="2400" dirty="0"/>
              <a:t>AP-1</a:t>
            </a:r>
          </a:p>
          <a:p>
            <a:pPr algn="r" rtl="1"/>
            <a:r>
              <a:rPr lang="fa-IR" dirty="0" smtClean="0"/>
              <a:t>بافت </a:t>
            </a:r>
            <a:r>
              <a:rPr lang="fa-IR" dirty="0"/>
              <a:t>های هدف: </a:t>
            </a:r>
          </a:p>
          <a:p>
            <a:pPr lvl="1"/>
            <a:r>
              <a:rPr lang="fa-IR" sz="2400" dirty="0"/>
              <a:t>سلول </a:t>
            </a:r>
            <a:r>
              <a:rPr lang="fa-IR" sz="2400" dirty="0" err="1"/>
              <a:t>آندوتلیال</a:t>
            </a:r>
            <a:r>
              <a:rPr lang="fa-IR" sz="2400" dirty="0"/>
              <a:t>، </a:t>
            </a:r>
            <a:r>
              <a:rPr lang="fa-IR" sz="2400" dirty="0" err="1" smtClean="0"/>
              <a:t>اپی</a:t>
            </a:r>
            <a:r>
              <a:rPr lang="fa-IR" sz="2400" dirty="0" smtClean="0"/>
              <a:t> </a:t>
            </a:r>
            <a:r>
              <a:rPr lang="fa-IR" sz="2400" dirty="0" err="1" smtClean="0"/>
              <a:t>تلیال</a:t>
            </a:r>
            <a:r>
              <a:rPr lang="fa-IR" sz="2400" dirty="0" smtClean="0"/>
              <a:t>، </a:t>
            </a:r>
            <a:r>
              <a:rPr lang="fa-IR" sz="2400" dirty="0" err="1"/>
              <a:t>هیپوتالاموس</a:t>
            </a:r>
            <a:r>
              <a:rPr lang="fa-IR" sz="2400" dirty="0"/>
              <a:t>، </a:t>
            </a:r>
            <a:r>
              <a:rPr lang="fa-IR" sz="2400" dirty="0" smtClean="0"/>
              <a:t>کبد و غیره</a:t>
            </a:r>
            <a:endParaRPr lang="fa-I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69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اینترلوکین-6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1577" y="594928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1600199"/>
            <a:ext cx="8370512" cy="4892675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تولید توسط فاگوسیت های تک هسته ای (ماکروفاژ و </a:t>
            </a:r>
            <a:r>
              <a:rPr lang="fa-IR" dirty="0" err="1" smtClean="0"/>
              <a:t>دندریتیک</a:t>
            </a:r>
            <a:r>
              <a:rPr lang="fa-IR" dirty="0" smtClean="0"/>
              <a:t>)، سلول های </a:t>
            </a:r>
            <a:r>
              <a:rPr lang="fa-IR" dirty="0" err="1" smtClean="0"/>
              <a:t>آندوتلیال</a:t>
            </a:r>
            <a:r>
              <a:rPr lang="fa-IR" dirty="0" smtClean="0"/>
              <a:t>، فیبروبلاست ها و سلول های دیگر </a:t>
            </a:r>
          </a:p>
          <a:p>
            <a:pPr algn="r" rtl="1"/>
            <a:r>
              <a:rPr lang="fa-IR" dirty="0" smtClean="0"/>
              <a:t>تحریک تولید توسط </a:t>
            </a:r>
            <a:r>
              <a:rPr lang="en-US" dirty="0" smtClean="0"/>
              <a:t>PAMP</a:t>
            </a:r>
            <a:r>
              <a:rPr lang="fa-IR" dirty="0" smtClean="0"/>
              <a:t> ، </a:t>
            </a:r>
            <a:r>
              <a:rPr lang="en-US" dirty="0" smtClean="0"/>
              <a:t>DAMP</a:t>
            </a:r>
            <a:r>
              <a:rPr lang="fa-IR" dirty="0" smtClean="0"/>
              <a:t> ، </a:t>
            </a:r>
            <a:r>
              <a:rPr lang="en-US" dirty="0" smtClean="0"/>
              <a:t>IL-1 </a:t>
            </a:r>
            <a:r>
              <a:rPr lang="fa-IR" dirty="0" smtClean="0"/>
              <a:t> و </a:t>
            </a:r>
            <a:r>
              <a:rPr lang="en-US" dirty="0" smtClean="0"/>
              <a:t>TNF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اهداف و اعمال:</a:t>
            </a:r>
          </a:p>
          <a:p>
            <a:pPr lvl="1" algn="r" rtl="1"/>
            <a:r>
              <a:rPr lang="fa-IR" dirty="0" smtClean="0"/>
              <a:t>تحریک کبد برای تولید میانجی های التهاب</a:t>
            </a:r>
          </a:p>
          <a:p>
            <a:pPr lvl="1" algn="r" rtl="1"/>
            <a:r>
              <a:rPr lang="fa-IR" dirty="0" smtClean="0"/>
              <a:t>تمایز سلول های </a:t>
            </a:r>
            <a:r>
              <a:rPr lang="en-US" dirty="0" smtClean="0"/>
              <a:t>T</a:t>
            </a:r>
            <a:r>
              <a:rPr lang="fa-IR" dirty="0" smtClean="0"/>
              <a:t> کمکی به سمت </a:t>
            </a:r>
            <a:r>
              <a:rPr lang="en-US" dirty="0" smtClean="0"/>
              <a:t>TH1</a:t>
            </a:r>
          </a:p>
          <a:p>
            <a:pPr lvl="1" algn="r" rtl="1"/>
            <a:r>
              <a:rPr lang="fa-IR" dirty="0" smtClean="0"/>
              <a:t>تحریک </a:t>
            </a:r>
            <a:r>
              <a:rPr lang="en-US" dirty="0" smtClean="0"/>
              <a:t>NK</a:t>
            </a:r>
            <a:r>
              <a:rPr lang="fa-IR" dirty="0" smtClean="0"/>
              <a:t> سل </a:t>
            </a:r>
            <a:r>
              <a:rPr lang="en-US" dirty="0" smtClean="0"/>
              <a:t> </a:t>
            </a:r>
            <a:r>
              <a:rPr lang="fa-IR" dirty="0" smtClean="0"/>
              <a:t>و سلول </a:t>
            </a:r>
            <a:r>
              <a:rPr lang="en-US" dirty="0" smtClean="0"/>
              <a:t>T</a:t>
            </a:r>
            <a:r>
              <a:rPr lang="fa-IR" dirty="0" smtClean="0"/>
              <a:t> کشنده</a:t>
            </a:r>
            <a:endParaRPr lang="fa-IR" dirty="0"/>
          </a:p>
          <a:p>
            <a:pPr lvl="1" algn="r" rtl="1"/>
            <a:r>
              <a:rPr lang="fa-IR" dirty="0" smtClean="0"/>
              <a:t>تحریک تولید نوتروفیل ها در مغز استخوان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dirty="0" smtClean="0"/>
              <a:t>فعال کننده فاکتور رونویسی </a:t>
            </a:r>
            <a:r>
              <a:rPr lang="en-US" dirty="0" smtClean="0"/>
              <a:t>STAT3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16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اینترلوکین-12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42564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/>
              <a:t>تولید توسط </a:t>
            </a:r>
            <a:r>
              <a:rPr lang="fa-IR" dirty="0" smtClean="0"/>
              <a:t>ماکروفاژ </a:t>
            </a:r>
            <a:r>
              <a:rPr lang="fa-IR" dirty="0"/>
              <a:t>و </a:t>
            </a:r>
            <a:r>
              <a:rPr lang="fa-IR" dirty="0" smtClean="0"/>
              <a:t>سلول های </a:t>
            </a:r>
            <a:r>
              <a:rPr lang="fa-IR" dirty="0" err="1" smtClean="0"/>
              <a:t>دندریتیک</a:t>
            </a:r>
            <a:endParaRPr lang="fa-IR" dirty="0" smtClean="0"/>
          </a:p>
          <a:p>
            <a:r>
              <a:rPr lang="fa-IR" dirty="0" smtClean="0"/>
              <a:t>دارای گیرنده </a:t>
            </a:r>
            <a:r>
              <a:rPr lang="en-US" dirty="0" smtClean="0"/>
              <a:t>IL-12R</a:t>
            </a:r>
            <a:r>
              <a:rPr lang="fa-IR" dirty="0" smtClean="0"/>
              <a:t> که فاکتور </a:t>
            </a:r>
            <a:r>
              <a:rPr lang="en-US" dirty="0" smtClean="0"/>
              <a:t>STAT4</a:t>
            </a:r>
            <a:r>
              <a:rPr lang="fa-IR" dirty="0" smtClean="0"/>
              <a:t> را تحریک می کند</a:t>
            </a:r>
          </a:p>
          <a:p>
            <a:r>
              <a:rPr lang="fa-IR" dirty="0" smtClean="0"/>
              <a:t>یک حلقه </a:t>
            </a:r>
            <a:r>
              <a:rPr lang="fa-IR" dirty="0" err="1" smtClean="0"/>
              <a:t>فیدبک</a:t>
            </a:r>
            <a:r>
              <a:rPr lang="fa-IR" dirty="0" smtClean="0"/>
              <a:t> مثبت با تولید </a:t>
            </a:r>
            <a:r>
              <a:rPr lang="en-US" dirty="0"/>
              <a:t>IFN-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دارد</a:t>
            </a:r>
            <a:endParaRPr lang="fa-IR" dirty="0" smtClean="0"/>
          </a:p>
          <a:p>
            <a:r>
              <a:rPr lang="fa-IR" dirty="0" smtClean="0"/>
              <a:t>تحریک تولید </a:t>
            </a:r>
            <a:r>
              <a:rPr lang="en-US" dirty="0" smtClean="0"/>
              <a:t>IFN-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در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سل ها</a:t>
            </a:r>
          </a:p>
          <a:p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تحریک سلول های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کشنده</a:t>
            </a:r>
          </a:p>
          <a:p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تحریک و تمایز سلولهای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به سمت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TH1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4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اینترلوکین های -15 و 18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05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/>
              <a:t>اینترلوکین </a:t>
            </a:r>
            <a:r>
              <a:rPr lang="fa-IR" dirty="0" smtClean="0"/>
              <a:t>-</a:t>
            </a:r>
            <a:r>
              <a:rPr lang="fa-IR" dirty="0"/>
              <a:t>15 </a:t>
            </a:r>
            <a:endParaRPr lang="fa-IR" dirty="0" smtClean="0"/>
          </a:p>
          <a:p>
            <a:pPr lvl="1"/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تحریک تکثیر سلول 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های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کشنده و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سل</a:t>
            </a:r>
          </a:p>
          <a:p>
            <a:pPr lvl="1"/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فاکتور بقای سلول های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حافظه 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سل</a:t>
            </a:r>
          </a:p>
          <a:p>
            <a:pPr lvl="1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a-IR" dirty="0"/>
              <a:t>اینترلوکین </a:t>
            </a:r>
            <a:r>
              <a:rPr lang="fa-IR" dirty="0" smtClean="0"/>
              <a:t>-18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fa-IR" dirty="0" smtClean="0"/>
              <a:t>افزایش عملکرد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سل</a:t>
            </a:r>
          </a:p>
          <a:p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6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اجزای ایمنی طبیعی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7707" y="5805264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96552" y="1471910"/>
            <a:ext cx="792958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sz="1600" dirty="0" smtClean="0"/>
              <a:t>1- سدهای پوششی </a:t>
            </a:r>
          </a:p>
          <a:p>
            <a:pPr lvl="1" algn="r" rtl="1"/>
            <a:r>
              <a:rPr lang="fa-IR" sz="1600" dirty="0" smtClean="0"/>
              <a:t>	- بافت پوششی سالم و مخاط سالم دستگاه گوارش، تنفس و ادراری تناسلی</a:t>
            </a:r>
          </a:p>
          <a:p>
            <a:pPr algn="r" rtl="1">
              <a:buNone/>
            </a:pPr>
            <a:endParaRPr lang="fa-IR" sz="1600" dirty="0" smtClean="0"/>
          </a:p>
          <a:p>
            <a:pPr algn="r" rtl="1">
              <a:buNone/>
            </a:pPr>
            <a:r>
              <a:rPr lang="fa-IR" sz="1600" dirty="0" smtClean="0"/>
              <a:t>	- پپتیدهای ضد میکروبی ترشح شده توسط سلول های پوششی و لوکوسیت ها</a:t>
            </a:r>
          </a:p>
          <a:p>
            <a:pPr lvl="1" algn="r" rtl="1"/>
            <a:r>
              <a:rPr lang="fa-IR" sz="1600" dirty="0" smtClean="0"/>
              <a:t>	 مانند لیزوزیم موجود در بزاق، دیفنسین، کاتلسیدین در پوست و مخاط</a:t>
            </a:r>
          </a:p>
          <a:p>
            <a:pPr lvl="1" algn="r" rtl="1"/>
            <a:r>
              <a:rPr lang="fa-IR" sz="1600" dirty="0" smtClean="0"/>
              <a:t>	-لنفوسیت های </a:t>
            </a:r>
            <a:r>
              <a:rPr lang="en-US" sz="1600" dirty="0" smtClean="0"/>
              <a:t>T</a:t>
            </a:r>
            <a:r>
              <a:rPr lang="fa-IR" sz="1600" dirty="0" smtClean="0"/>
              <a:t> داخل اپی تلیوم   </a:t>
            </a:r>
          </a:p>
          <a:p>
            <a:pPr lvl="1" algn="r" rtl="1"/>
            <a:endParaRPr lang="fa-IR" sz="1600" dirty="0" smtClean="0"/>
          </a:p>
          <a:p>
            <a:pPr algn="r" rtl="1">
              <a:buNone/>
            </a:pPr>
            <a:r>
              <a:rPr lang="fa-IR" sz="1600" dirty="0" smtClean="0"/>
              <a:t>2- سلولهای ایمنی طبیعی</a:t>
            </a:r>
          </a:p>
          <a:p>
            <a:pPr algn="r" rtl="1">
              <a:buNone/>
            </a:pPr>
            <a:r>
              <a:rPr lang="fa-IR" sz="1600" dirty="0" smtClean="0"/>
              <a:t>	-بیگانه خوار(نوتروفیل ها و ماکروفاژها) </a:t>
            </a:r>
          </a:p>
          <a:p>
            <a:pPr algn="r" rtl="1">
              <a:buNone/>
            </a:pPr>
            <a:r>
              <a:rPr lang="fa-IR" sz="1600" dirty="0" smtClean="0"/>
              <a:t>	-سلولهای دندریتیک</a:t>
            </a:r>
          </a:p>
          <a:p>
            <a:pPr algn="r" rtl="1">
              <a:buNone/>
            </a:pPr>
            <a:r>
              <a:rPr lang="fa-IR" sz="1600" dirty="0" smtClean="0"/>
              <a:t>	- سلول کشنده طبیعی</a:t>
            </a:r>
          </a:p>
          <a:p>
            <a:pPr algn="r" rtl="1">
              <a:buNone/>
            </a:pPr>
            <a:r>
              <a:rPr lang="fa-IR" sz="1600" dirty="0" smtClean="0"/>
              <a:t>	-لنفوسیت های </a:t>
            </a:r>
            <a:r>
              <a:rPr lang="en-US" sz="1600" dirty="0" smtClean="0"/>
              <a:t>B</a:t>
            </a:r>
            <a:r>
              <a:rPr lang="fa-IR" sz="1600" dirty="0" smtClean="0"/>
              <a:t> و </a:t>
            </a:r>
            <a:r>
              <a:rPr lang="en-US" sz="1600" dirty="0" smtClean="0"/>
              <a:t>T</a:t>
            </a:r>
            <a:r>
              <a:rPr lang="fa-IR" sz="1600" dirty="0" smtClean="0"/>
              <a:t> که گیرنده های با اختصاصی بودن محدود دارند</a:t>
            </a:r>
          </a:p>
          <a:p>
            <a:pPr algn="r" rtl="1">
              <a:buNone/>
            </a:pPr>
            <a:r>
              <a:rPr lang="fa-IR" sz="1600" dirty="0" smtClean="0"/>
              <a:t>	- ماست سل ها</a:t>
            </a:r>
          </a:p>
          <a:p>
            <a:pPr algn="r" rtl="1">
              <a:buNone/>
            </a:pPr>
            <a:endParaRPr lang="fa-IR" sz="1600" dirty="0" smtClean="0"/>
          </a:p>
          <a:p>
            <a:pPr algn="r" rtl="1">
              <a:buNone/>
            </a:pPr>
            <a:r>
              <a:rPr lang="fa-IR" sz="1600" dirty="0" smtClean="0"/>
              <a:t>3- مولکول های محلول تشخیص دهنده الگوی میکروبی</a:t>
            </a:r>
          </a:p>
          <a:p>
            <a:pPr lvl="1" algn="r" rtl="1"/>
            <a:r>
              <a:rPr lang="fa-IR" sz="1600" dirty="0" smtClean="0"/>
              <a:t>	آنتی بادی طبیعی، سیستم کمپلمان، </a:t>
            </a:r>
            <a:r>
              <a:rPr lang="fa-IR" sz="1600" dirty="0" err="1" smtClean="0"/>
              <a:t>پنتراکسین</a:t>
            </a:r>
            <a:r>
              <a:rPr lang="fa-IR" sz="1600" dirty="0" smtClean="0"/>
              <a:t>، کولکتین و فیکولین </a:t>
            </a:r>
          </a:p>
          <a:p>
            <a:pPr lvl="1" algn="r" rtl="1"/>
            <a:r>
              <a:rPr lang="fa-IR" sz="1600" dirty="0" smtClean="0"/>
              <a:t>میانجی های التهاب مانند هیستامین مترشحه از ماست سل های بافت پیوندی</a:t>
            </a:r>
          </a:p>
          <a:p>
            <a:pPr lvl="1" algn="r" rtl="1"/>
            <a:endParaRPr lang="fa-IR" dirty="0" smtClean="0"/>
          </a:p>
          <a:p>
            <a:pPr algn="r" rtl="1">
              <a:buNone/>
            </a:pPr>
            <a:r>
              <a:rPr lang="fa-IR" dirty="0" smtClean="0"/>
              <a:t>4- سیتوکین ها و کموکین ها</a:t>
            </a:r>
          </a:p>
          <a:p>
            <a:pPr lvl="1" algn="r" rtl="1"/>
            <a:r>
              <a:rPr lang="fa-IR" dirty="0" smtClean="0"/>
              <a:t>	- تنظیم کننده بسیاری از فعالیت های سیستم ایمنی طبیعی</a:t>
            </a:r>
          </a:p>
          <a:p>
            <a:pPr lvl="1" algn="r" rtl="1"/>
            <a:r>
              <a:rPr lang="fa-IR" dirty="0" smtClean="0"/>
              <a:t>	- </a:t>
            </a:r>
            <a:r>
              <a:rPr lang="en-US" dirty="0" smtClean="0"/>
              <a:t>TNF</a:t>
            </a:r>
            <a:r>
              <a:rPr lang="fa-IR" dirty="0" smtClean="0"/>
              <a:t>، </a:t>
            </a:r>
            <a:r>
              <a:rPr lang="en-US" dirty="0" smtClean="0"/>
              <a:t>IL1</a:t>
            </a:r>
            <a:r>
              <a:rPr lang="fa-IR" dirty="0" smtClean="0"/>
              <a:t> و </a:t>
            </a:r>
            <a:r>
              <a:rPr lang="en-US" dirty="0" smtClean="0"/>
              <a:t>IL6</a:t>
            </a:r>
            <a:r>
              <a:rPr lang="fa-IR" dirty="0" smtClean="0"/>
              <a:t> و ...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762000"/>
          </a:xfrm>
          <a:solidFill>
            <a:srgbClr val="FFFF00"/>
          </a:solidFill>
        </p:spPr>
        <p:txBody>
          <a:bodyPr/>
          <a:lstStyle/>
          <a:p>
            <a:pPr algn="ctr" rtl="1"/>
            <a:r>
              <a:rPr lang="fa-IR" dirty="0" smtClean="0"/>
              <a:t>پاسخ اولیه ایمنی طبیعی به میکروبها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302752" cy="49530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b="1" dirty="0" smtClean="0"/>
              <a:t>ممانعت از ورود میکروبها</a:t>
            </a:r>
          </a:p>
          <a:p>
            <a:pPr lvl="1" algn="r" rtl="1"/>
            <a:r>
              <a:rPr lang="fa-IR" dirty="0" smtClean="0"/>
              <a:t>اپیتلیوم پوششی پوست و مجاری گوارشی و تنفسی بعنوان سدی برای جلوگیری از ورود میکروبها 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b="1" dirty="0" smtClean="0"/>
              <a:t>حذف یا محدود کردن رشد بسیاری از میکروبها</a:t>
            </a:r>
          </a:p>
          <a:p>
            <a:pPr lvl="1" algn="r" rtl="1"/>
            <a:r>
              <a:rPr lang="fa-IR" dirty="0" smtClean="0"/>
              <a:t>پس از گذشتن از سدها، میکروبها با ماکروفازهای بافت زیر اپیتلیوم برخورد می کنند.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b="1" dirty="0" smtClean="0"/>
              <a:t>ترشح سیتوکین های داخل سلولی به نام اینتر فرون </a:t>
            </a:r>
          </a:p>
          <a:p>
            <a:pPr lvl="1" algn="r" rtl="1"/>
            <a:r>
              <a:rPr lang="fa-IR" dirty="0" smtClean="0"/>
              <a:t>در جواب به میکروبهای داخل سلولی مانند ویروسها	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b="1" dirty="0" smtClean="0"/>
              <a:t>فعال شدن سلولهای کشنده طبیعی</a:t>
            </a:r>
          </a:p>
          <a:p>
            <a:pPr algn="r" rtl="1"/>
            <a:endParaRPr lang="fa-IR" b="1" dirty="0" smtClean="0"/>
          </a:p>
          <a:p>
            <a:pPr algn="ctr" rtl="1">
              <a:buNone/>
            </a:pPr>
            <a:r>
              <a:rPr lang="fa-IR" b="1" dirty="0" smtClean="0"/>
              <a:t>میکروبهایی که از این سدها می گذرند و وارد خون می شوند :</a:t>
            </a:r>
          </a:p>
          <a:p>
            <a:pPr algn="r" rtl="1"/>
            <a:r>
              <a:rPr lang="fa-IR" b="1" dirty="0" smtClean="0"/>
              <a:t>پروتئینهای سیستم کمپلمان فعال می شوند:</a:t>
            </a:r>
          </a:p>
          <a:p>
            <a:pPr algn="r" rtl="1">
              <a:buNone/>
            </a:pPr>
            <a:r>
              <a:rPr lang="fa-IR" dirty="0" smtClean="0"/>
              <a:t>		- پوشاندن میکروبها برای فاگوسیتوز بیشتر (اپسونیزاسیون)</a:t>
            </a:r>
          </a:p>
          <a:p>
            <a:pPr algn="r" rtl="1">
              <a:buNone/>
            </a:pPr>
            <a:r>
              <a:rPr lang="fa-IR" dirty="0" smtClean="0"/>
              <a:t>		- ایجاد چاله هایی در غشا های سلولی میکروبها و تخریب آنها</a:t>
            </a:r>
            <a:endParaRPr lang="en-US" dirty="0" smtClean="0"/>
          </a:p>
          <a:p>
            <a:pPr algn="r" rtl="1"/>
            <a:endParaRPr lang="fa-IR" b="1" dirty="0" smtClean="0"/>
          </a:p>
          <a:p>
            <a:pPr algn="r" rt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 rot="5400000">
            <a:off x="7985760" y="1158240"/>
            <a:ext cx="2011680" cy="3048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جلسه دوم - دکتر احمدی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23" y="281622"/>
            <a:ext cx="8531352" cy="990600"/>
          </a:xfrm>
        </p:spPr>
        <p:txBody>
          <a:bodyPr>
            <a:normAutofit/>
          </a:bodyPr>
          <a:lstStyle/>
          <a:p>
            <a:r>
              <a:rPr lang="fa-IR" sz="2800" dirty="0" smtClean="0"/>
              <a:t>دو نوع پاسخ ایمنی طبیعی بر علیه میکروب ها و سلول های آسیب دیده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05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التهاب و حذف </a:t>
            </a:r>
            <a:r>
              <a:rPr lang="fa-IR" dirty="0" err="1" smtClean="0"/>
              <a:t>میکروب‌ها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پاسخ ضد ویروسی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80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التهاب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08848" cy="44958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تجمع موضعی لوکوسیت ها و فعال شدن آنها برای تخریب میکروبها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 smtClean="0"/>
              <a:t>مشخصات التهاب:</a:t>
            </a:r>
          </a:p>
          <a:p>
            <a:pPr algn="r" rtl="1">
              <a:buNone/>
            </a:pPr>
            <a:r>
              <a:rPr lang="fa-IR" dirty="0" smtClean="0"/>
              <a:t>	سرخ شدن محل</a:t>
            </a:r>
          </a:p>
          <a:p>
            <a:pPr algn="r" rtl="1">
              <a:buNone/>
            </a:pPr>
            <a:r>
              <a:rPr lang="fa-IR" dirty="0" smtClean="0"/>
              <a:t>	گرم شدن محل</a:t>
            </a:r>
          </a:p>
          <a:p>
            <a:pPr algn="r" rtl="1">
              <a:buNone/>
            </a:pPr>
            <a:r>
              <a:rPr lang="fa-IR" dirty="0" smtClean="0"/>
              <a:t>	متورم شدن</a:t>
            </a:r>
          </a:p>
          <a:p>
            <a:pPr algn="r" rtl="1">
              <a:buNone/>
            </a:pPr>
            <a:r>
              <a:rPr lang="fa-IR" dirty="0" smtClean="0"/>
              <a:t>	درد</a:t>
            </a:r>
          </a:p>
          <a:p>
            <a:pPr algn="r" rtl="1">
              <a:buNone/>
            </a:pPr>
            <a:r>
              <a:rPr lang="fa-IR" dirty="0" smtClean="0"/>
              <a:t>	تعطیل شدن فعالیت طبیعی آن ناحیه از بدن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 rot="5400000">
            <a:off x="7985760" y="1158240"/>
            <a:ext cx="2011680" cy="3048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جلسه دوم - دکتر احمدی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200" dirty="0" smtClean="0"/>
              <a:t>تحریک پاسخ های </a:t>
            </a:r>
            <a:r>
              <a:rPr lang="fa-IR" sz="3200" dirty="0" err="1" smtClean="0"/>
              <a:t>التهابی</a:t>
            </a:r>
            <a:r>
              <a:rPr lang="fa-IR" sz="3200" dirty="0" smtClean="0"/>
              <a:t> با واسطه </a:t>
            </a:r>
            <a:r>
              <a:rPr lang="fa-IR" sz="3200" dirty="0" err="1" smtClean="0"/>
              <a:t>سایتوکین</a:t>
            </a:r>
            <a:r>
              <a:rPr lang="fa-IR" sz="3200" dirty="0" smtClean="0"/>
              <a:t> های </a:t>
            </a:r>
            <a:r>
              <a:rPr lang="fa-IR" sz="3200" dirty="0" err="1" smtClean="0"/>
              <a:t>التهابی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05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افزایش بیان </a:t>
            </a:r>
            <a:r>
              <a:rPr lang="fa-IR" dirty="0" err="1" smtClean="0"/>
              <a:t>سلکتین</a:t>
            </a:r>
            <a:r>
              <a:rPr lang="fa-IR" dirty="0" smtClean="0"/>
              <a:t> ها در </a:t>
            </a:r>
            <a:r>
              <a:rPr lang="en-US" dirty="0" smtClean="0"/>
              <a:t>HEV</a:t>
            </a:r>
            <a:r>
              <a:rPr lang="fa-IR" dirty="0" smtClean="0"/>
              <a:t> و نیز بیان </a:t>
            </a:r>
            <a:r>
              <a:rPr lang="en-US" dirty="0" smtClean="0"/>
              <a:t>ICAM-1</a:t>
            </a:r>
            <a:r>
              <a:rPr lang="fa-IR" dirty="0" smtClean="0"/>
              <a:t> و </a:t>
            </a:r>
            <a:r>
              <a:rPr lang="en-US" dirty="0" smtClean="0"/>
              <a:t>VCAM-1</a:t>
            </a:r>
            <a:r>
              <a:rPr lang="fa-IR" dirty="0" smtClean="0"/>
              <a:t> در این سلول ها</a:t>
            </a:r>
          </a:p>
          <a:p>
            <a:endParaRPr lang="fa-IR" dirty="0"/>
          </a:p>
          <a:p>
            <a:r>
              <a:rPr lang="fa-IR" dirty="0" smtClean="0"/>
              <a:t>تحریک بیان </a:t>
            </a:r>
            <a:r>
              <a:rPr lang="fa-IR" dirty="0" err="1" smtClean="0"/>
              <a:t>کموکین</a:t>
            </a:r>
            <a:r>
              <a:rPr lang="fa-IR" dirty="0" smtClean="0"/>
              <a:t> های </a:t>
            </a:r>
            <a:r>
              <a:rPr lang="en-US" dirty="0" smtClean="0"/>
              <a:t>CXCL1</a:t>
            </a:r>
            <a:r>
              <a:rPr lang="fa-IR" dirty="0" smtClean="0"/>
              <a:t> و </a:t>
            </a:r>
            <a:r>
              <a:rPr lang="en-US" dirty="0" smtClean="0"/>
              <a:t>CCL2</a:t>
            </a:r>
            <a:r>
              <a:rPr lang="fa-IR" dirty="0" smtClean="0"/>
              <a:t> که اینها باعث افزایش </a:t>
            </a:r>
            <a:r>
              <a:rPr lang="fa-IR" dirty="0" err="1" smtClean="0"/>
              <a:t>افینیتی</a:t>
            </a:r>
            <a:r>
              <a:rPr lang="fa-IR" dirty="0" smtClean="0"/>
              <a:t> </a:t>
            </a:r>
            <a:r>
              <a:rPr lang="fa-IR" dirty="0" err="1" smtClean="0"/>
              <a:t>اینتگرین</a:t>
            </a:r>
            <a:r>
              <a:rPr lang="fa-IR" dirty="0" smtClean="0"/>
              <a:t> ها در فاگوسیت ها می شوند</a:t>
            </a:r>
          </a:p>
          <a:p>
            <a:endParaRPr lang="fa-IR" dirty="0"/>
          </a:p>
          <a:p>
            <a:r>
              <a:rPr lang="fa-IR" dirty="0" smtClean="0"/>
              <a:t>خروج لوکوسیت ها از رگ و ایجاد التهاب 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8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فاگوسیتوز میکروبها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تشخیص میکروب بوسیله فاگوسیت </a:t>
            </a:r>
          </a:p>
          <a:p>
            <a:pPr algn="r" rtl="1"/>
            <a:r>
              <a:rPr lang="fa-IR" dirty="0" smtClean="0"/>
              <a:t>اتصال میکروب به گیرنده های فاگوسیت و فاگوسیتوز میکروب</a:t>
            </a:r>
          </a:p>
          <a:p>
            <a:pPr algn="r" rtl="1"/>
            <a:r>
              <a:rPr lang="fa-IR" dirty="0" smtClean="0"/>
              <a:t>کشتن میکروب فاگوسیتوز شده بوسیله آنزیم ها و میکروب کش های داخل لیزوزم 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2564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45365"/>
            <a:ext cx="5559796" cy="354500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انواع عملکرد های ماکروفاژهای فعال شده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66421"/>
            <a:ext cx="5309773" cy="53285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اثرات موضعی و سیستمیک </a:t>
            </a:r>
            <a:r>
              <a:rPr lang="fa-IR" sz="3600" dirty="0" err="1" smtClean="0"/>
              <a:t>سایتوکین</a:t>
            </a:r>
            <a:r>
              <a:rPr lang="fa-IR" sz="3600" dirty="0" smtClean="0"/>
              <a:t> ها و التهاب</a:t>
            </a:r>
            <a:endParaRPr lang="fa-IR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00" y="594928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343347" cy="52861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1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/>
              <a:t>پاسخ های ضد ویروسی ایمنی طبیعی</a:t>
            </a:r>
            <a:br>
              <a:rPr lang="fa-IR" sz="2400" dirty="0" smtClean="0"/>
            </a:br>
            <a:r>
              <a:rPr lang="fa-IR" sz="2400" dirty="0" err="1" smtClean="0"/>
              <a:t>اینترفرون</a:t>
            </a:r>
            <a:r>
              <a:rPr lang="fa-IR" sz="2400" dirty="0" smtClean="0"/>
              <a:t> ها و </a:t>
            </a:r>
            <a:r>
              <a:rPr lang="fa-IR" sz="2400" dirty="0"/>
              <a:t>مسیرهای </a:t>
            </a:r>
            <a:r>
              <a:rPr lang="fa-IR" sz="2400" dirty="0" err="1"/>
              <a:t>سیگنالینگ</a:t>
            </a:r>
            <a:r>
              <a:rPr lang="fa-IR" sz="2400" dirty="0"/>
              <a:t> گیرنده های </a:t>
            </a:r>
            <a:r>
              <a:rPr lang="fa-IR" sz="2400" dirty="0" err="1"/>
              <a:t>اینترفرون</a:t>
            </a:r>
            <a:endParaRPr lang="fa-I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67" y="1600200"/>
            <a:ext cx="6244601" cy="5257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09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/>
              <a:t>نقش ایمنی طبیعی در فعال کردن پاسخ های ایمنی سازشی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86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645936"/>
            <a:ext cx="7245424" cy="4873752"/>
          </a:xfrm>
        </p:spPr>
        <p:txBody>
          <a:bodyPr/>
          <a:lstStyle/>
          <a:p>
            <a:pPr algn="r" rtl="1"/>
            <a:r>
              <a:rPr lang="fa-IR" dirty="0" smtClean="0"/>
              <a:t>فعال شدن لنفوسیت ها نیازمند دو نوع سیگنال است:</a:t>
            </a:r>
          </a:p>
          <a:p>
            <a:pPr lvl="1" algn="r" rtl="1"/>
            <a:r>
              <a:rPr lang="fa-IR" dirty="0" smtClean="0"/>
              <a:t>آنتی ژن میکروبی</a:t>
            </a:r>
          </a:p>
          <a:p>
            <a:pPr lvl="1" algn="r" rtl="1"/>
            <a:r>
              <a:rPr lang="fa-IR" dirty="0" smtClean="0"/>
              <a:t>اجزای ایمنی طبیعی که در پاسخ به میکروبها و سلولهای آسیب دیده تولید شده اند:</a:t>
            </a:r>
          </a:p>
          <a:p>
            <a:pPr lvl="1" algn="r" rtl="1"/>
            <a:endParaRPr lang="fa-IR" dirty="0" smtClean="0"/>
          </a:p>
          <a:p>
            <a:pPr lvl="1" algn="r" rtl="1"/>
            <a:endParaRPr lang="fa-IR" dirty="0" smtClean="0"/>
          </a:p>
          <a:p>
            <a:pPr algn="r" rtl="1"/>
            <a:r>
              <a:rPr lang="fa-IR" dirty="0" smtClean="0"/>
              <a:t>اضافه کردن مواد کمکی </a:t>
            </a:r>
            <a:r>
              <a:rPr lang="en-US" dirty="0" smtClean="0"/>
              <a:t>(</a:t>
            </a:r>
            <a:r>
              <a:rPr lang="en-US" dirty="0" err="1" smtClean="0"/>
              <a:t>Adjuants</a:t>
            </a:r>
            <a:r>
              <a:rPr lang="en-US" dirty="0" smtClean="0"/>
              <a:t>)</a:t>
            </a:r>
            <a:r>
              <a:rPr lang="fa-IR" dirty="0" smtClean="0"/>
              <a:t> در ایمونولوژی آزمایشگاهی و واکسن های کلینیکی از نقش ایمنی طبیعی در فعال کردن ایمنی سازشی منشاء گرفته است.</a:t>
            </a:r>
          </a:p>
        </p:txBody>
      </p:sp>
      <p:sp>
        <p:nvSpPr>
          <p:cNvPr id="5" name="Down Arrow 4"/>
          <p:cNvSpPr/>
          <p:nvPr/>
        </p:nvSpPr>
        <p:spPr>
          <a:xfrm>
            <a:off x="3705225" y="2996952"/>
            <a:ext cx="97155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2800" dirty="0" smtClean="0"/>
              <a:t>فعال شدن ایمنی اختصاصی (لنفوسیت ها) توسط دو نوع سیگنال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00" y="58433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3" y="1552503"/>
            <a:ext cx="5232999" cy="52578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3501008"/>
            <a:ext cx="3914775" cy="15335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سدهای  فیزیکی و شیمیایی ایمنی طبیعی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91640" y="1588888"/>
            <a:ext cx="5000628" cy="44958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/>
              <a:t>سدهای فیزیکی شامل پوست و سطوح مخاطی دستگاه گوارش و تنفس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آنتی بادیهای و پپتیدهای موضعی ترشح شده بوسیله سلولهای اپی تلیال و لوکوسیت ها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لنفوسیت های موجود در داخل بافت اپی تلیال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2400" y="5851524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 descr="C:\Users\Zagros\Pictures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27" y="2076797"/>
            <a:ext cx="4060825" cy="380047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Adjuants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9118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مولکول های کمکی تحریکی در واکسن ها</a:t>
            </a:r>
          </a:p>
          <a:p>
            <a:pPr lvl="1"/>
            <a:r>
              <a:rPr lang="fa-IR" dirty="0" smtClean="0"/>
              <a:t>برای تحریک کارآمدتر لنفوسیت های </a:t>
            </a:r>
            <a:r>
              <a:rPr lang="en-US" dirty="0" smtClean="0"/>
              <a:t>T</a:t>
            </a:r>
            <a:endParaRPr lang="fa-IR" dirty="0" smtClean="0"/>
          </a:p>
          <a:p>
            <a:pPr lvl="1"/>
            <a:r>
              <a:rPr lang="fa-IR" dirty="0" smtClean="0"/>
              <a:t>تحریک سلول </a:t>
            </a:r>
            <a:r>
              <a:rPr lang="fa-IR" dirty="0" err="1" smtClean="0"/>
              <a:t>دندریتیک</a:t>
            </a:r>
            <a:r>
              <a:rPr lang="fa-IR" dirty="0" smtClean="0"/>
              <a:t> برای بیان بیشتر مولکول های </a:t>
            </a:r>
            <a:r>
              <a:rPr lang="en-US" dirty="0" smtClean="0"/>
              <a:t>MHC</a:t>
            </a:r>
            <a:r>
              <a:rPr lang="fa-IR" dirty="0" smtClean="0"/>
              <a:t> و گیرنده های کمکی</a:t>
            </a:r>
          </a:p>
          <a:p>
            <a:pPr lvl="1"/>
            <a:r>
              <a:rPr lang="fa-IR" dirty="0" smtClean="0"/>
              <a:t>مثال:</a:t>
            </a:r>
            <a:endParaRPr lang="en-US" dirty="0" smtClean="0"/>
          </a:p>
          <a:p>
            <a:pPr lvl="2"/>
            <a:r>
              <a:rPr lang="fa-IR" dirty="0" err="1" smtClean="0"/>
              <a:t>مایکوباکتری</a:t>
            </a:r>
            <a:r>
              <a:rPr lang="fa-IR" dirty="0" smtClean="0"/>
              <a:t> های کشته شده</a:t>
            </a:r>
          </a:p>
          <a:p>
            <a:pPr lvl="2"/>
            <a:r>
              <a:rPr lang="fa-IR" dirty="0" smtClean="0"/>
              <a:t>لیپوپلی ساکارید باکتری های گرم منفی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a-IR" dirty="0" smtClean="0"/>
              <a:t>آلومینیوم </a:t>
            </a:r>
            <a:r>
              <a:rPr lang="fa-IR" dirty="0" err="1" smtClean="0"/>
              <a:t>هیدروکساید</a:t>
            </a:r>
            <a:endParaRPr lang="fa-IR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fa-IR" dirty="0" smtClean="0"/>
              <a:t>آلومینیوم فسفات</a:t>
            </a: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90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مکانیسم های </a:t>
            </a:r>
            <a:r>
              <a:rPr lang="fa-IR" dirty="0" err="1" smtClean="0"/>
              <a:t>فیدبکی</a:t>
            </a:r>
            <a:r>
              <a:rPr lang="fa-IR" dirty="0" smtClean="0"/>
              <a:t> تنظیم کننده ایمنی طبیعی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0559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بعضی </a:t>
            </a:r>
            <a:r>
              <a:rPr lang="fa-IR" dirty="0" err="1" smtClean="0"/>
              <a:t>سایتوکین</a:t>
            </a:r>
            <a:r>
              <a:rPr lang="fa-IR" dirty="0" smtClean="0"/>
              <a:t> های </a:t>
            </a:r>
            <a:r>
              <a:rPr lang="fa-IR" dirty="0" err="1" smtClean="0"/>
              <a:t>مترشحه</a:t>
            </a:r>
            <a:r>
              <a:rPr lang="fa-IR" dirty="0" smtClean="0"/>
              <a:t> در فعال شدن ایمنی طبیعی</a:t>
            </a:r>
          </a:p>
          <a:p>
            <a:endParaRPr lang="fa-IR" dirty="0" smtClean="0"/>
          </a:p>
          <a:p>
            <a:r>
              <a:rPr lang="fa-IR" dirty="0" err="1" smtClean="0"/>
              <a:t>فیدبک</a:t>
            </a:r>
            <a:r>
              <a:rPr lang="fa-IR" dirty="0" smtClean="0"/>
              <a:t> منفی </a:t>
            </a:r>
            <a:r>
              <a:rPr lang="fa-IR" dirty="0" err="1" smtClean="0"/>
              <a:t>اینترلوکین</a:t>
            </a:r>
            <a:r>
              <a:rPr lang="fa-IR" dirty="0" smtClean="0"/>
              <a:t> 10</a:t>
            </a:r>
          </a:p>
          <a:p>
            <a:pPr lvl="1"/>
            <a:r>
              <a:rPr lang="fa-IR" dirty="0" smtClean="0"/>
              <a:t>تولید </a:t>
            </a:r>
            <a:r>
              <a:rPr lang="fa-IR" dirty="0" err="1" smtClean="0"/>
              <a:t>درماکروفاژها</a:t>
            </a:r>
            <a:r>
              <a:rPr lang="fa-IR" dirty="0" smtClean="0"/>
              <a:t> و </a:t>
            </a:r>
            <a:r>
              <a:rPr lang="fa-IR" dirty="0" err="1" smtClean="0"/>
              <a:t>دندریتیک</a:t>
            </a:r>
            <a:r>
              <a:rPr lang="fa-IR" dirty="0" smtClean="0"/>
              <a:t> ها و مهار خود این سلول ها</a:t>
            </a:r>
          </a:p>
          <a:p>
            <a:pPr lvl="1"/>
            <a:endParaRPr lang="fa-IR" dirty="0" smtClean="0"/>
          </a:p>
          <a:p>
            <a:r>
              <a:rPr lang="fa-IR" dirty="0" err="1" smtClean="0"/>
              <a:t>آنتاگونیست</a:t>
            </a:r>
            <a:r>
              <a:rPr lang="fa-IR" dirty="0" smtClean="0"/>
              <a:t> گیرنده </a:t>
            </a:r>
            <a:r>
              <a:rPr lang="fa-IR" dirty="0" err="1" smtClean="0"/>
              <a:t>اینترلوکین</a:t>
            </a:r>
            <a:r>
              <a:rPr lang="fa-IR" dirty="0" smtClean="0"/>
              <a:t> 1 </a:t>
            </a:r>
            <a:r>
              <a:rPr lang="en-US" dirty="0" smtClean="0"/>
              <a:t>(IL-1RA)</a:t>
            </a:r>
            <a:endParaRPr lang="fa-IR" dirty="0" smtClean="0"/>
          </a:p>
          <a:p>
            <a:pPr lvl="1"/>
            <a:r>
              <a:rPr lang="fa-IR" dirty="0" err="1" smtClean="0"/>
              <a:t>هومولوگ</a:t>
            </a:r>
            <a:r>
              <a:rPr lang="fa-IR" dirty="0" smtClean="0"/>
              <a:t> </a:t>
            </a:r>
            <a:r>
              <a:rPr lang="fa-IR" dirty="0" err="1" smtClean="0"/>
              <a:t>اینترلوکین</a:t>
            </a:r>
            <a:r>
              <a:rPr lang="fa-IR" dirty="0" smtClean="0"/>
              <a:t> 1</a:t>
            </a:r>
          </a:p>
          <a:p>
            <a:pPr lvl="1"/>
            <a:r>
              <a:rPr lang="fa-IR" dirty="0" smtClean="0"/>
              <a:t>مهار کننده گیرنده </a:t>
            </a:r>
            <a:r>
              <a:rPr lang="fa-IR" dirty="0" err="1" smtClean="0"/>
              <a:t>اینترلوکین</a:t>
            </a:r>
            <a:r>
              <a:rPr lang="fa-IR" dirty="0" smtClean="0"/>
              <a:t> 1</a:t>
            </a:r>
          </a:p>
          <a:p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Figure 2-4</a:t>
            </a:r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0212" name="Picture 4" descr="figure 2-4.jpg  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450850"/>
            <a:ext cx="8535987" cy="59563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5600700" cy="4226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توجه: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7467600" cy="4873752"/>
          </a:xfrm>
        </p:spPr>
        <p:txBody>
          <a:bodyPr/>
          <a:lstStyle/>
          <a:p>
            <a:pPr algn="r" rtl="1"/>
            <a:r>
              <a:rPr lang="fa-IR" dirty="0" smtClean="0"/>
              <a:t>عواملی مانند ژنتیک و گونه موجود نیز بر روی ایمنی  طبیعی اثر </a:t>
            </a:r>
            <a:r>
              <a:rPr lang="fa-IR" dirty="0" err="1" smtClean="0"/>
              <a:t>می‌گذارند</a:t>
            </a:r>
            <a:r>
              <a:rPr lang="fa-IR" dirty="0" smtClean="0"/>
              <a:t>:</a:t>
            </a:r>
          </a:p>
          <a:p>
            <a:pPr algn="r" rtl="1"/>
            <a:endParaRPr lang="fa-IR" dirty="0" smtClean="0"/>
          </a:p>
          <a:p>
            <a:pPr lvl="1" algn="r" rtl="1"/>
            <a:r>
              <a:rPr lang="fa-IR" dirty="0" smtClean="0"/>
              <a:t>مثلا انسان به آبله پرندگان مبتلا نمی شود.</a:t>
            </a:r>
            <a:endParaRPr lang="en-US" dirty="0" smtClean="0"/>
          </a:p>
          <a:p>
            <a:pPr lvl="1" algn="r" rtl="1"/>
            <a:r>
              <a:rPr lang="fa-IR" dirty="0" smtClean="0"/>
              <a:t>سگ به سرخک مبتلا نمی شود.</a:t>
            </a:r>
            <a:endParaRPr lang="en-US" dirty="0" smtClean="0"/>
          </a:p>
          <a:p>
            <a:pPr lvl="1" algn="r" rtl="1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5805264"/>
            <a:ext cx="457200" cy="39090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dirty="0" smtClean="0"/>
              <a:t>مقایسه اختصاصی بودن ایمنی طبیعی و اختصاصی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5B8BF64-CBB8-40FC-AD5F-06E934682CD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 descr="C:\Users\Zagros\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440487" cy="4872037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ویژگیهای شناسایی میکروب ها در ایمنی طبیعی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81522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5B8BF64-CBB8-40FC-AD5F-06E934682C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تشخیص ساختار های مخصوص میکروبها و عدم شناسایی ساختار های سلول میزبان</a:t>
            </a:r>
          </a:p>
          <a:p>
            <a:pPr algn="r" rtl="1"/>
            <a:r>
              <a:rPr lang="fa-IR" dirty="0" smtClean="0"/>
              <a:t>تشخیص فراورده های میکروبی ضروری برای بقای میکروب</a:t>
            </a:r>
          </a:p>
          <a:p>
            <a:pPr algn="r" rtl="1"/>
            <a:r>
              <a:rPr lang="fa-IR" dirty="0" smtClean="0"/>
              <a:t>دارای گیرنده های تشخیص الگو در سطح سلول، داخل سیتوپلاسم و در غشای اندامک ها</a:t>
            </a:r>
          </a:p>
          <a:p>
            <a:pPr algn="r" rtl="1"/>
            <a:r>
              <a:rPr lang="fa-IR" dirty="0" smtClean="0"/>
              <a:t>تشخیص الگوی میکروبی در سیستم ایمنی طبیعی بوسیله </a:t>
            </a:r>
            <a:r>
              <a:rPr lang="en-US" dirty="0" smtClean="0"/>
              <a:t>DNA</a:t>
            </a:r>
            <a:r>
              <a:rPr lang="fa-IR" dirty="0" smtClean="0"/>
              <a:t> موجود در لایه های جنینی کد می شود</a:t>
            </a:r>
          </a:p>
          <a:p>
            <a:pPr algn="r" rtl="1"/>
            <a:r>
              <a:rPr lang="fa-IR" dirty="0" smtClean="0"/>
              <a:t>ایمنی طبیعی همچنین توانایی تشخیص سلول های دچار استرس یا آسیب دیده میزبان را دارد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3200" dirty="0" smtClean="0"/>
              <a:t>ساختارهای قابل تشخیص توسط گیرنده های ایمنی طبیعی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1" name="Picture 3" descr="C:\Users\Zagros\Pictures\Picture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7406" y="1600200"/>
            <a:ext cx="4720070" cy="52578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36659" y="3850489"/>
            <a:ext cx="3200400" cy="214282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0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2206</TotalTime>
  <Words>1468</Words>
  <Application>Microsoft Office PowerPoint</Application>
  <PresentationFormat>On-screen Show (4:3)</PresentationFormat>
  <Paragraphs>341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ایمنی طبیعی</vt:lpstr>
      <vt:lpstr>سه عملکرد مهم ایمنی طبیعی</vt:lpstr>
      <vt:lpstr>اجزای ایمنی طبیعی</vt:lpstr>
      <vt:lpstr>سدهای  فیزیکی و شیمیایی ایمنی طبیعی</vt:lpstr>
      <vt:lpstr>Figure 2-4</vt:lpstr>
      <vt:lpstr>توجه:</vt:lpstr>
      <vt:lpstr>مقایسه اختصاصی بودن ایمنی طبیعی و اختصاصی</vt:lpstr>
      <vt:lpstr>ویژگیهای شناسایی میکروب ها در ایمنی طبیعی</vt:lpstr>
      <vt:lpstr>ساختارهای قابل تشخیص توسط گیرنده های ایمنی طبیعی</vt:lpstr>
      <vt:lpstr>انواع گیرنده های تشخیص الگو در سطح سلولهای ایمنی طبیعی و لیگاند های آنها</vt:lpstr>
      <vt:lpstr>انواع گیرنده های تشخیص الگوی محلول و لیگاند های آنها</vt:lpstr>
      <vt:lpstr>محل قرارگیری گیرنده های تشخیص الگو در سلول‌های ایمنی طبیعی</vt:lpstr>
      <vt:lpstr>گیرنده های Toll-like</vt:lpstr>
      <vt:lpstr>مسیر سیگنال رسانی گیرنده های Toll-like</vt:lpstr>
      <vt:lpstr>گیرنده های سیتوزولی برای PAMP و DAMP </vt:lpstr>
      <vt:lpstr>سایر گیرنده های تشخیص الگوی میکروبی</vt:lpstr>
      <vt:lpstr>مولکولهای تشخیصی محلول و پروتئین های افکتور ایمنی طبیعی</vt:lpstr>
      <vt:lpstr>آنتی بادی های طبیعی</vt:lpstr>
      <vt:lpstr>سیستم کمپلمان</vt:lpstr>
      <vt:lpstr>تشخیص میکروبها بوسیله سیستم کمپلمان به سه روش صورت می گیرد:</vt:lpstr>
      <vt:lpstr>مسیر های فعال شدن سیستم کمپلمان</vt:lpstr>
      <vt:lpstr>Acute- phase reactants</vt:lpstr>
      <vt:lpstr>سایتوکین های سیستم ایمنی طبیعی</vt:lpstr>
      <vt:lpstr>انواع سایتوکین های ایمنی طبیعی</vt:lpstr>
      <vt:lpstr>Tumor Necrosis Factor (TNF)α</vt:lpstr>
      <vt:lpstr>اینترلوکین-1 (IL-1β)</vt:lpstr>
      <vt:lpstr>اینترلوکین-6</vt:lpstr>
      <vt:lpstr>اینترلوکین-12</vt:lpstr>
      <vt:lpstr>اینترلوکین های -15 و 18</vt:lpstr>
      <vt:lpstr>پاسخ اولیه ایمنی طبیعی به میکروبها</vt:lpstr>
      <vt:lpstr>دو نوع پاسخ ایمنی طبیعی بر علیه میکروب ها و سلول های آسیب دیده</vt:lpstr>
      <vt:lpstr>التهاب</vt:lpstr>
      <vt:lpstr>تحریک پاسخ های التهابی با واسطه سایتوکین های التهابی</vt:lpstr>
      <vt:lpstr>فاگوسیتوز میکروبها</vt:lpstr>
      <vt:lpstr>انواع عملکرد های ماکروفاژهای فعال شده</vt:lpstr>
      <vt:lpstr>اثرات موضعی و سیستمیک سایتوکین ها و التهاب</vt:lpstr>
      <vt:lpstr>پاسخ های ضد ویروسی ایمنی طبیعی اینترفرون ها و مسیرهای سیگنالینگ گیرنده های اینترفرون</vt:lpstr>
      <vt:lpstr>نقش ایمنی طبیعی در فعال کردن پاسخ های ایمنی سازشی </vt:lpstr>
      <vt:lpstr>فعال شدن ایمنی اختصاصی (لنفوسیت ها) توسط دو نوع سیگنال</vt:lpstr>
      <vt:lpstr>Adjuants</vt:lpstr>
      <vt:lpstr>مکانیسم های فیدبکی تنظیم کننده ایمنی طبیعی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Shamseddin Ahmadi</dc:creator>
  <cp:lastModifiedBy>Dr Ahmadi</cp:lastModifiedBy>
  <cp:revision>134</cp:revision>
  <dcterms:created xsi:type="dcterms:W3CDTF">2009-02-20T13:59:56Z</dcterms:created>
  <dcterms:modified xsi:type="dcterms:W3CDTF">2018-04-20T13:57:41Z</dcterms:modified>
</cp:coreProperties>
</file>