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  <p:sldMasterId id="2147483672" r:id="rId2"/>
    <p:sldMasterId id="2147483684" r:id="rId3"/>
  </p:sldMasterIdLst>
  <p:sldIdLst>
    <p:sldId id="295" r:id="rId4"/>
    <p:sldId id="296" r:id="rId5"/>
    <p:sldId id="281" r:id="rId6"/>
    <p:sldId id="282" r:id="rId7"/>
    <p:sldId id="291" r:id="rId8"/>
    <p:sldId id="288" r:id="rId9"/>
    <p:sldId id="289" r:id="rId10"/>
    <p:sldId id="283" r:id="rId11"/>
    <p:sldId id="284" r:id="rId12"/>
    <p:sldId id="292" r:id="rId13"/>
    <p:sldId id="285" r:id="rId14"/>
    <p:sldId id="293" r:id="rId15"/>
    <p:sldId id="286" r:id="rId16"/>
    <p:sldId id="287" r:id="rId17"/>
    <p:sldId id="294" r:id="rId18"/>
    <p:sldId id="290" r:id="rId19"/>
    <p:sldId id="297" r:id="rId20"/>
    <p:sldId id="258" r:id="rId21"/>
    <p:sldId id="259" r:id="rId22"/>
    <p:sldId id="298" r:id="rId23"/>
    <p:sldId id="299" r:id="rId24"/>
    <p:sldId id="279" r:id="rId25"/>
    <p:sldId id="261" r:id="rId26"/>
    <p:sldId id="262" r:id="rId27"/>
    <p:sldId id="263" r:id="rId28"/>
    <p:sldId id="264" r:id="rId29"/>
    <p:sldId id="280" r:id="rId30"/>
    <p:sldId id="278" r:id="rId31"/>
    <p:sldId id="265" r:id="rId32"/>
    <p:sldId id="266" r:id="rId33"/>
    <p:sldId id="267" r:id="rId34"/>
    <p:sldId id="268" r:id="rId35"/>
    <p:sldId id="269" r:id="rId36"/>
    <p:sldId id="270" r:id="rId37"/>
    <p:sldId id="271" r:id="rId38"/>
    <p:sldId id="272" r:id="rId39"/>
    <p:sldId id="273" r:id="rId40"/>
    <p:sldId id="274" r:id="rId41"/>
    <p:sldId id="277" r:id="rId42"/>
    <p:sldId id="275" r:id="rId43"/>
    <p:sldId id="276" r:id="rId44"/>
  </p:sldIdLst>
  <p:sldSz cx="12192000" cy="6858000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tableStyles" Target="tableStyle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viewProps" Target="viewProps.xml"/><Relationship Id="rId20" Type="http://schemas.openxmlformats.org/officeDocument/2006/relationships/slide" Target="slides/slide17.xml"/><Relationship Id="rId41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89932-340A-424A-BFEE-0B670208093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7A02C-708E-4C75-A3F5-AB3D9E783F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496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1C612-07AD-4B42-97C6-B0BD0A33267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7A02C-708E-4C75-A3F5-AB3D9E783F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669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33210-A3E0-4F70-B375-EB1A9992A68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7A02C-708E-4C75-A3F5-AB3D9E783F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9500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BD9D5-5751-4F18-9A2A-672A34E5D2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7A02C-708E-4C75-A3F5-AB3D9E783F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9193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BD9D5-5751-4F18-9A2A-672A34E5D2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7A02C-708E-4C75-A3F5-AB3D9E783F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6828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BD9D5-5751-4F18-9A2A-672A34E5D2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7A02C-708E-4C75-A3F5-AB3D9E783F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3869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BD9D5-5751-4F18-9A2A-672A34E5D2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7A02C-708E-4C75-A3F5-AB3D9E783F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8338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BD9D5-5751-4F18-9A2A-672A34E5D2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7A02C-708E-4C75-A3F5-AB3D9E783F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4588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BD9D5-5751-4F18-9A2A-672A34E5D2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7A02C-708E-4C75-A3F5-AB3D9E783F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0068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BD9D5-5751-4F18-9A2A-672A34E5D2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7A02C-708E-4C75-A3F5-AB3D9E783F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9036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BD9D5-5751-4F18-9A2A-672A34E5D2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7A02C-708E-4C75-A3F5-AB3D9E783F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464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EF53C-5D93-4344-B370-1EA8BD1895B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7A02C-708E-4C75-A3F5-AB3D9E783F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329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BD9D5-5751-4F18-9A2A-672A34E5D2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7A02C-708E-4C75-A3F5-AB3D9E783F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7018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BD9D5-5751-4F18-9A2A-672A34E5D2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7A02C-708E-4C75-A3F5-AB3D9E783F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1856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BD9D5-5751-4F18-9A2A-672A34E5D2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7A02C-708E-4C75-A3F5-AB3D9E783F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4569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4B987-F33F-4A59-A38C-697FB0208D0D}" type="datetimeFigureOut">
              <a:rPr lang="en-US" smtClean="0"/>
              <a:t>11/30/2019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74EFF-0BEE-4181-8282-466BF333B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1030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4B987-F33F-4A59-A38C-697FB0208D0D}" type="datetimeFigureOut">
              <a:rPr lang="en-US" smtClean="0"/>
              <a:t>11/30/2019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74EFF-0BEE-4181-8282-466BF333B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8253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4B987-F33F-4A59-A38C-697FB0208D0D}" type="datetimeFigureOut">
              <a:rPr lang="en-US" smtClean="0"/>
              <a:t>11/30/2019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74EFF-0BEE-4181-8282-466BF333B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5578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4B987-F33F-4A59-A38C-697FB0208D0D}" type="datetimeFigureOut">
              <a:rPr lang="en-US" smtClean="0"/>
              <a:t>11/30/2019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74EFF-0BEE-4181-8282-466BF333B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5964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4B987-F33F-4A59-A38C-697FB0208D0D}" type="datetimeFigureOut">
              <a:rPr lang="en-US" smtClean="0"/>
              <a:t>11/30/2019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74EFF-0BEE-4181-8282-466BF333B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8692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4B987-F33F-4A59-A38C-697FB0208D0D}" type="datetimeFigureOut">
              <a:rPr lang="en-US" smtClean="0"/>
              <a:t>11/30/2019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74EFF-0BEE-4181-8282-466BF333B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726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4B987-F33F-4A59-A38C-697FB0208D0D}" type="datetimeFigureOut">
              <a:rPr lang="en-US" smtClean="0"/>
              <a:t>11/30/2019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74EFF-0BEE-4181-8282-466BF333B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463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BFC8B-2C07-4F38-93A4-17E531656B8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7A02C-708E-4C75-A3F5-AB3D9E783F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4703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4B987-F33F-4A59-A38C-697FB0208D0D}" type="datetimeFigureOut">
              <a:rPr lang="en-US" smtClean="0"/>
              <a:t>11/30/2019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74EFF-0BEE-4181-8282-466BF333B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4324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4B987-F33F-4A59-A38C-697FB0208D0D}" type="datetimeFigureOut">
              <a:rPr lang="en-US" smtClean="0"/>
              <a:t>11/30/2019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74EFF-0BEE-4181-8282-466BF333B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2458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4B987-F33F-4A59-A38C-697FB0208D0D}" type="datetimeFigureOut">
              <a:rPr lang="en-US" smtClean="0"/>
              <a:t>11/30/2019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74EFF-0BEE-4181-8282-466BF333B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0368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4B987-F33F-4A59-A38C-697FB0208D0D}" type="datetimeFigureOut">
              <a:rPr lang="en-US" smtClean="0"/>
              <a:t>11/30/2019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74EFF-0BEE-4181-8282-466BF333B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663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F8A0A-3080-4DC9-A988-CBB30A8B01D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7A02C-708E-4C75-A3F5-AB3D9E783F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414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75787-D905-49E7-9317-8FE102F90D9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7A02C-708E-4C75-A3F5-AB3D9E783F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928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E7C4C-D105-4F65-8074-9656BBE84CE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7A02C-708E-4C75-A3F5-AB3D9E783F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026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20E4A-8EA2-4AE8-8E9B-A3281FF94A5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7A02C-708E-4C75-A3F5-AB3D9E783F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470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C9654-752A-40CF-B133-4547B7C06E0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7A02C-708E-4C75-A3F5-AB3D9E783F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546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1978A-85CD-444C-820C-6F14B899DEE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7A02C-708E-4C75-A3F5-AB3D9E783F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658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2DDC32AD-2A0F-4133-AFD0-B117797E2E1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rtl="0"/>
              <a:t>11/30/2019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6F37A02C-708E-4C75-A3F5-AB3D9E783F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rtl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71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CACBD9D5-5751-4F18-9A2A-672A34E5D2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rtl="0"/>
              <a:t>11/30/2019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6F37A02C-708E-4C75-A3F5-AB3D9E783F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rtl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30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B4B987-F33F-4A59-A38C-697FB0208D0D}" type="datetimeFigureOut">
              <a:rPr lang="en-US" smtClean="0"/>
              <a:t>11/30/2019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174EFF-0BEE-4181-8282-466BF333B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103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fa.wikipedia.org/wiki/%D8%AA%D9%88%D8%B2%DB%8C%D8%B9_%D8%A2%D9%85%D8%A7%D8%B1%DB%8C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google.com/url?sa=t&amp;rct=j&amp;q=&amp;esrc=s&amp;source=video&amp;cd=1&amp;cad=rja&amp;uact=8&amp;ved=0ahUKEwjXg_Lu3qXXAhUHFuwKHaqSBWgQFggmMAA&amp;url=https://en.wikipedia.org/wiki/Antonie_van_Leeuwenhoek&amp;usg=AOvVaw0B_0aPj8rSaLlsiP-4VgqT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dirty="0" smtClean="0"/>
              <a:t>اصول و روش های سلولی و مولکولی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7A02C-708E-4C75-A3F5-AB3D9E783F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7657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7A02C-708E-4C75-A3F5-AB3D9E783F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00200" y="1690688"/>
            <a:ext cx="8181975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sz="4400" dirty="0">
                <a:solidFill>
                  <a:srgbClr val="00B0F0"/>
                </a:solidFill>
                <a:cs typeface="B Nazanin" panose="00000400000000000000" pitchFamily="2" charset="-78"/>
              </a:rPr>
              <a:t>روش های شناسایی </a:t>
            </a:r>
            <a:r>
              <a:rPr lang="fa-IR" sz="4400" dirty="0" smtClean="0">
                <a:solidFill>
                  <a:srgbClr val="00B0F0"/>
                </a:solidFill>
                <a:cs typeface="B Nazanin" panose="00000400000000000000" pitchFamily="2" charset="-78"/>
              </a:rPr>
              <a:t>اشتباهات </a:t>
            </a:r>
            <a:r>
              <a:rPr lang="fa-IR" sz="4400" dirty="0">
                <a:solidFill>
                  <a:srgbClr val="00B0F0"/>
                </a:solidFill>
                <a:cs typeface="B Nazanin" panose="00000400000000000000" pitchFamily="2" charset="-78"/>
              </a:rPr>
              <a:t>و نقایص</a:t>
            </a:r>
            <a:r>
              <a:rPr lang="fa-IR" sz="4400" dirty="0" smtClean="0">
                <a:solidFill>
                  <a:srgbClr val="00B0F0"/>
                </a:solidFill>
                <a:cs typeface="B Nazanin" panose="00000400000000000000" pitchFamily="2" charset="-78"/>
              </a:rPr>
              <a:t>:</a:t>
            </a:r>
          </a:p>
          <a:p>
            <a:r>
              <a:rPr lang="fa-IR" sz="3600" dirty="0" smtClean="0">
                <a:solidFill>
                  <a:srgbClr val="C00000"/>
                </a:solidFill>
                <a:cs typeface="B Nazanin" panose="00000400000000000000" pitchFamily="2" charset="-78"/>
              </a:rPr>
              <a:t>این نوع از خطاها یا به صورت مثبت و منفی باز تولید شده اما به هر حال دلیل آن می تواند شناسایی و اصلاح شود.</a:t>
            </a:r>
            <a:endParaRPr lang="fa-IR" sz="3600" dirty="0">
              <a:solidFill>
                <a:srgbClr val="C00000"/>
              </a:solidFill>
              <a:cs typeface="B Nazanin" panose="00000400000000000000" pitchFamily="2" charset="-78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a-IR" sz="3200" dirty="0">
                <a:solidFill>
                  <a:srgbClr val="92D050"/>
                </a:solidFill>
                <a:cs typeface="B Nazanin" panose="00000400000000000000" pitchFamily="2" charset="-78"/>
              </a:rPr>
              <a:t>استفاده از یک نمونه </a:t>
            </a:r>
            <a:r>
              <a:rPr lang="en-US" sz="3200" dirty="0">
                <a:solidFill>
                  <a:srgbClr val="92D050"/>
                </a:solidFill>
                <a:cs typeface="B Nazanin" panose="00000400000000000000" pitchFamily="2" charset="-78"/>
              </a:rPr>
              <a:t>blank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a-IR" sz="3200" dirty="0">
                <a:solidFill>
                  <a:srgbClr val="92D050"/>
                </a:solidFill>
                <a:cs typeface="B Nazanin" panose="00000400000000000000" pitchFamily="2" charset="-78"/>
              </a:rPr>
              <a:t>استفاده از یک نمونه رفرنس استاندارد: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a-IR" sz="3200" dirty="0">
                <a:solidFill>
                  <a:srgbClr val="92D050"/>
                </a:solidFill>
                <a:cs typeface="B Nazanin" panose="00000400000000000000" pitchFamily="2" charset="-78"/>
              </a:rPr>
              <a:t>استفاده از یک روش آلترناتیو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a-IR" sz="3200" dirty="0">
                <a:solidFill>
                  <a:srgbClr val="92D050"/>
                </a:solidFill>
                <a:cs typeface="B Nazanin" panose="00000400000000000000" pitchFamily="2" charset="-78"/>
              </a:rPr>
              <a:t>استفاده از یک روش استاندار خارجی: انجام آزمایش توسط محققین خارجی در دیگر آزمایشگاه </a:t>
            </a:r>
          </a:p>
        </p:txBody>
      </p:sp>
    </p:spTree>
    <p:extLst>
      <p:ext uri="{BB962C8B-B14F-4D97-AF65-F5344CB8AC3E}">
        <p14:creationId xmlns:p14="http://schemas.microsoft.com/office/powerpoint/2010/main" val="34297684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/>
              <a:t>ارزیابی انجام روش آنالیزی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r" rtl="1"/>
            <a:r>
              <a:rPr lang="fa-IR" dirty="0" smtClean="0"/>
              <a:t>شاخص های اجرای روش انتخابی تحت شرایط خاص عبارتند از </a:t>
            </a:r>
          </a:p>
          <a:p>
            <a:pPr algn="r" rtl="1"/>
            <a:r>
              <a:rPr lang="en-US" dirty="0" smtClean="0"/>
              <a:t>Precision</a:t>
            </a:r>
            <a:r>
              <a:rPr lang="fa-IR" dirty="0" smtClean="0"/>
              <a:t>: </a:t>
            </a:r>
          </a:p>
          <a:p>
            <a:pPr algn="r" rtl="1"/>
            <a:r>
              <a:rPr lang="en-US" dirty="0" smtClean="0"/>
              <a:t>Accuracy</a:t>
            </a:r>
            <a:r>
              <a:rPr lang="fa-IR" dirty="0"/>
              <a:t> </a:t>
            </a:r>
            <a:r>
              <a:rPr lang="fa-IR" dirty="0" smtClean="0"/>
              <a:t>(درستی): تفاوت بین میانگین اندازه گیری ها در نمونه و مقادیر واقعی برای نمونه تست. </a:t>
            </a:r>
          </a:p>
          <a:p>
            <a:pPr algn="r" rtl="1"/>
            <a:r>
              <a:rPr lang="en-US" dirty="0" smtClean="0"/>
              <a:t>Detection limit (sensitivity)</a:t>
            </a:r>
            <a:r>
              <a:rPr lang="fa-IR" dirty="0" smtClean="0"/>
              <a:t>: کمترین غلظت از نمونه تست مه قابل اشخیص است با درجه ای از اطمینان</a:t>
            </a:r>
          </a:p>
          <a:p>
            <a:pPr algn="r" rtl="1"/>
            <a:r>
              <a:rPr lang="en-US" dirty="0" smtClean="0"/>
              <a:t>Analytical range</a:t>
            </a:r>
            <a:r>
              <a:rPr lang="fa-IR" dirty="0" smtClean="0"/>
              <a:t>: دامنه ای از غلظت که قابل اندازه گیرری است (تعریف با یک منحنی کالیبره)</a:t>
            </a:r>
          </a:p>
          <a:p>
            <a:pPr algn="r" rtl="1"/>
            <a:r>
              <a:rPr lang="en-US" dirty="0" smtClean="0"/>
              <a:t>Robustness</a:t>
            </a:r>
            <a:r>
              <a:rPr lang="fa-IR" dirty="0" smtClean="0"/>
              <a:t>: توانایی یک روش برای ایجاد نتایج درست علارغم تغییر کم در برخی پارامترهای آزمایش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7A02C-708E-4C75-A3F5-AB3D9E783F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7668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4850" y="1338262"/>
            <a:ext cx="10515600" cy="1325563"/>
          </a:xfrm>
        </p:spPr>
        <p:txBody>
          <a:bodyPr>
            <a:normAutofit/>
          </a:bodyPr>
          <a:lstStyle/>
          <a:p>
            <a:pPr algn="r" rtl="1"/>
            <a:r>
              <a:rPr lang="fa-IR" sz="4000" b="1" dirty="0" smtClean="0">
                <a:cs typeface="B Nazanin" panose="00000400000000000000" pitchFamily="2" charset="-78"/>
              </a:rPr>
              <a:t>خطاهای تصادفی</a:t>
            </a:r>
            <a:endParaRPr lang="en-US" sz="4000" b="1" dirty="0"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1525" y="2663825"/>
            <a:ext cx="10515600" cy="4351338"/>
          </a:xfrm>
        </p:spPr>
        <p:txBody>
          <a:bodyPr/>
          <a:lstStyle/>
          <a:p>
            <a:pPr algn="r" rtl="1"/>
            <a:r>
              <a:rPr lang="fa-IR" dirty="0" smtClean="0">
                <a:cs typeface="B Nazanin" panose="00000400000000000000" pitchFamily="2" charset="-78"/>
              </a:rPr>
              <a:t>این نوع از خطاها غیرقابل اجتناب بوده و غیر قابل کنترل بوده و ممکن است در جریان نمونه برداری رخ بدهند </a:t>
            </a:r>
          </a:p>
          <a:p>
            <a:pPr algn="r" rtl="1"/>
            <a:r>
              <a:rPr lang="fa-IR" dirty="0" smtClean="0">
                <a:cs typeface="B Nazanin" panose="00000400000000000000" pitchFamily="2" charset="-78"/>
              </a:rPr>
              <a:t>مانند خطا در خواندن دستگاه توسط آنالیزکننده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7A02C-708E-4C75-A3F5-AB3D9E783F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2397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3600" b="1" dirty="0" smtClean="0">
                <a:cs typeface="B Nazanin" panose="00000400000000000000" pitchFamily="2" charset="-78"/>
              </a:rPr>
              <a:t>روش های ارزیابی انجام آزمایش</a:t>
            </a:r>
            <a:endParaRPr lang="en-US" sz="3600" b="1" dirty="0"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r" rtl="1"/>
            <a:r>
              <a:rPr lang="fa-IR" b="1" dirty="0" smtClean="0">
                <a:cs typeface="B Nazanin" panose="00000400000000000000" pitchFamily="2" charset="-78"/>
              </a:rPr>
              <a:t>شاخص های کارایی </a:t>
            </a:r>
            <a:r>
              <a:rPr lang="en-US" b="1" dirty="0" smtClean="0">
                <a:cs typeface="B Nazanin" panose="00000400000000000000" pitchFamily="2" charset="-78"/>
              </a:rPr>
              <a:t>performance indicators</a:t>
            </a:r>
            <a:r>
              <a:rPr lang="fa-IR" b="1" dirty="0" smtClean="0">
                <a:cs typeface="B Nazanin" panose="00000400000000000000" pitchFamily="2" charset="-78"/>
              </a:rPr>
              <a:t> : </a:t>
            </a:r>
            <a:r>
              <a:rPr lang="fa-IR" dirty="0" smtClean="0">
                <a:cs typeface="B Nazanin" panose="00000400000000000000" pitchFamily="2" charset="-78"/>
              </a:rPr>
              <a:t>چگونه روش های انتخابی تحت شرایط خاص اجرا </a:t>
            </a:r>
            <a:r>
              <a:rPr lang="fa-IR" dirty="0">
                <a:cs typeface="B Nazanin" panose="00000400000000000000" pitchFamily="2" charset="-78"/>
              </a:rPr>
              <a:t>می شوند</a:t>
            </a:r>
            <a:r>
              <a:rPr lang="fa-IR" dirty="0" smtClean="0">
                <a:cs typeface="B Nazanin" panose="00000400000000000000" pitchFamily="2" charset="-78"/>
              </a:rPr>
              <a:t>؟</a:t>
            </a:r>
          </a:p>
          <a:p>
            <a:pPr algn="r" rtl="1"/>
            <a:r>
              <a:rPr lang="en-US" b="1" dirty="0" smtClean="0">
                <a:cs typeface="B Nazanin" panose="00000400000000000000" pitchFamily="2" charset="-78"/>
              </a:rPr>
              <a:t>Precision (variability)</a:t>
            </a:r>
            <a:r>
              <a:rPr lang="fa-IR" b="1" dirty="0" smtClean="0">
                <a:cs typeface="B Nazanin" panose="00000400000000000000" pitchFamily="2" charset="-78"/>
              </a:rPr>
              <a:t>: </a:t>
            </a:r>
            <a:r>
              <a:rPr lang="fa-IR" dirty="0" smtClean="0">
                <a:cs typeface="B Nazanin" panose="00000400000000000000" pitchFamily="2" charset="-78"/>
              </a:rPr>
              <a:t>یک واحد از </a:t>
            </a:r>
            <a:r>
              <a:rPr lang="en-US" dirty="0" smtClean="0">
                <a:cs typeface="B Nazanin" panose="00000400000000000000" pitchFamily="2" charset="-78"/>
              </a:rPr>
              <a:t>reproducibility</a:t>
            </a:r>
            <a:r>
              <a:rPr lang="fa-IR" dirty="0" smtClean="0">
                <a:cs typeface="B Nazanin" panose="00000400000000000000" pitchFamily="2" charset="-78"/>
              </a:rPr>
              <a:t> از مجموعه خاصی از اندازه گیری های آنالیز در همان نمونه مورد آزمایش می باشد. </a:t>
            </a:r>
            <a:endParaRPr lang="fa-IR" dirty="0">
              <a:cs typeface="B Nazanin" panose="00000400000000000000" pitchFamily="2" charset="-78"/>
            </a:endParaRPr>
          </a:p>
          <a:p>
            <a:pPr algn="r" rtl="1"/>
            <a:r>
              <a:rPr lang="fa-IR" dirty="0" smtClean="0">
                <a:cs typeface="B Nazanin" panose="00000400000000000000" pitchFamily="2" charset="-78"/>
              </a:rPr>
              <a:t> آزمایش تکی</a:t>
            </a:r>
            <a:r>
              <a:rPr lang="en-US" dirty="0" smtClean="0">
                <a:cs typeface="B Nazanin" panose="00000400000000000000" pitchFamily="2" charset="-78"/>
              </a:rPr>
              <a:t> </a:t>
            </a:r>
            <a:r>
              <a:rPr lang="fa-IR" dirty="0" smtClean="0">
                <a:cs typeface="B Nazanin" panose="00000400000000000000" pitchFamily="2" charset="-78"/>
              </a:rPr>
              <a:t>امکان ندارد بلکه نیازمند انجام آنالیز در شرایط تکرار است (یعنی آنالیز چندین بار تکرار شود با همان نمونه ها و نتایج با برخی تست های آماری سنجش شود.نتایج دقت بالا ممکن است تخمین ضعیفی از مقادیر واقعی ارائه بدهند (</a:t>
            </a:r>
            <a:r>
              <a:rPr lang="en-US" dirty="0" smtClean="0">
                <a:cs typeface="B Nazanin" panose="00000400000000000000" pitchFamily="2" charset="-78"/>
              </a:rPr>
              <a:t>low accuracy or high bias</a:t>
            </a:r>
            <a:r>
              <a:rPr lang="fa-IR" dirty="0" smtClean="0">
                <a:cs typeface="B Nazanin" panose="00000400000000000000" pitchFamily="2" charset="-78"/>
              </a:rPr>
              <a:t>).</a:t>
            </a:r>
            <a:r>
              <a:rPr lang="en-US" dirty="0" smtClean="0">
                <a:cs typeface="B Nazanin" panose="00000400000000000000" pitchFamily="2" charset="-78"/>
              </a:rPr>
              <a:t> </a:t>
            </a:r>
            <a:endParaRPr lang="fa-IR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dirty="0" smtClean="0">
                <a:cs typeface="B Nazanin" panose="00000400000000000000" pitchFamily="2" charset="-78"/>
              </a:rPr>
              <a:t>داده های و مقادیر شبیه به یک منحنی زنگوله ای اطراف میانگین خواهند بود که به آن توزیع نرمال </a:t>
            </a:r>
            <a:r>
              <a:rPr lang="en-US" dirty="0" err="1" smtClean="0">
                <a:cs typeface="B Nazanin" panose="00000400000000000000" pitchFamily="2" charset="-78"/>
              </a:rPr>
              <a:t>gaussian</a:t>
            </a:r>
            <a:r>
              <a:rPr lang="fa-IR" dirty="0" smtClean="0">
                <a:cs typeface="B Nazanin" panose="00000400000000000000" pitchFamily="2" charset="-78"/>
              </a:rPr>
              <a:t> می گویند. </a:t>
            </a:r>
          </a:p>
          <a:p>
            <a:pPr algn="r" rtl="1"/>
            <a:r>
              <a:rPr lang="fa-IR" dirty="0" smtClean="0">
                <a:cs typeface="B Nazanin" panose="00000400000000000000" pitchFamily="2" charset="-78"/>
              </a:rPr>
              <a:t>اگر منحنی داده ها نرمال باشد پس سه نوع پارامتر آماری برای میزان </a:t>
            </a:r>
            <a:r>
              <a:rPr lang="en-US" dirty="0" smtClean="0">
                <a:cs typeface="B Nazanin" panose="00000400000000000000" pitchFamily="2" charset="-78"/>
              </a:rPr>
              <a:t>precision</a:t>
            </a:r>
            <a:r>
              <a:rPr lang="fa-IR" dirty="0" smtClean="0">
                <a:cs typeface="B Nazanin" panose="00000400000000000000" pitchFamily="2" charset="-78"/>
              </a:rPr>
              <a:t> استفاده می شود.</a:t>
            </a:r>
          </a:p>
          <a:p>
            <a:pPr algn="r" rtl="1"/>
            <a:r>
              <a:rPr lang="en-US" dirty="0" smtClean="0">
                <a:cs typeface="B Nazanin" panose="00000400000000000000" pitchFamily="2" charset="-78"/>
              </a:rPr>
              <a:t>SD (standard deviation)</a:t>
            </a:r>
            <a:r>
              <a:rPr lang="fa-IR" dirty="0" smtClean="0">
                <a:cs typeface="B Nazanin" panose="00000400000000000000" pitchFamily="2" charset="-78"/>
              </a:rPr>
              <a:t>، </a:t>
            </a:r>
            <a:r>
              <a:rPr lang="en-US" dirty="0" smtClean="0">
                <a:cs typeface="B Nazanin" panose="00000400000000000000" pitchFamily="2" charset="-78"/>
              </a:rPr>
              <a:t>coefficient of variation</a:t>
            </a:r>
            <a:r>
              <a:rPr lang="fa-IR" dirty="0" smtClean="0">
                <a:cs typeface="B Nazanin" panose="00000400000000000000" pitchFamily="2" charset="-78"/>
              </a:rPr>
              <a:t> و </a:t>
            </a:r>
            <a:r>
              <a:rPr lang="en-US" dirty="0" smtClean="0">
                <a:cs typeface="B Nazanin" panose="00000400000000000000" pitchFamily="2" charset="-78"/>
              </a:rPr>
              <a:t>variance</a:t>
            </a:r>
            <a:r>
              <a:rPr lang="fa-IR" dirty="0" smtClean="0">
                <a:cs typeface="B Nazanin" panose="00000400000000000000" pitchFamily="2" charset="-78"/>
              </a:rPr>
              <a:t>:</a:t>
            </a:r>
          </a:p>
          <a:p>
            <a:pPr algn="r" rtl="1"/>
            <a:r>
              <a:rPr lang="fa-IR" dirty="0" smtClean="0">
                <a:cs typeface="B Nazanin" panose="00000400000000000000" pitchFamily="2" charset="-78"/>
              </a:rPr>
              <a:t>این سه متغیر مقادیری هستند که انحراف از میانگین را نشان می دهند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7A02C-708E-4C75-A3F5-AB3D9E783F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2413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49325"/>
            <a:ext cx="10515600" cy="4351338"/>
          </a:xfrm>
        </p:spPr>
        <p:txBody>
          <a:bodyPr>
            <a:noAutofit/>
          </a:bodyPr>
          <a:lstStyle/>
          <a:p>
            <a:pPr algn="r" rtl="1"/>
            <a:r>
              <a:rPr lang="fa-IR" sz="1800" b="1" dirty="0" smtClean="0">
                <a:cs typeface="B Nazanin" panose="00000400000000000000" pitchFamily="2" charset="-78"/>
              </a:rPr>
              <a:t>انحراف استاندار</a:t>
            </a:r>
            <a:r>
              <a:rPr lang="fa-IR" sz="1800" b="1" dirty="0">
                <a:cs typeface="B Nazanin" panose="00000400000000000000" pitchFamily="2" charset="-78"/>
              </a:rPr>
              <a:t>د</a:t>
            </a:r>
            <a:r>
              <a:rPr lang="fa-IR" sz="1800" b="1" dirty="0" smtClean="0">
                <a:cs typeface="B Nazanin" panose="00000400000000000000" pitchFamily="2" charset="-78"/>
              </a:rPr>
              <a:t> </a:t>
            </a:r>
            <a:r>
              <a:rPr lang="en-US" sz="1800" b="1" dirty="0" smtClean="0">
                <a:cs typeface="B Nazanin" panose="00000400000000000000" pitchFamily="2" charset="-78"/>
              </a:rPr>
              <a:t>s</a:t>
            </a:r>
            <a:r>
              <a:rPr lang="fa-IR" sz="1800" b="1" dirty="0" smtClean="0">
                <a:cs typeface="B Nazanin" panose="00000400000000000000" pitchFamily="2" charset="-78"/>
              </a:rPr>
              <a:t> و یا </a:t>
            </a:r>
            <a:r>
              <a:rPr lang="en-US" sz="1800" b="1" dirty="0" smtClean="0">
                <a:cs typeface="B Nazanin" panose="00000400000000000000" pitchFamily="2" charset="-78"/>
              </a:rPr>
              <a:t>SD</a:t>
            </a:r>
            <a:r>
              <a:rPr lang="fa-IR" sz="1800" b="1" dirty="0" smtClean="0">
                <a:cs typeface="B Nazanin" panose="00000400000000000000" pitchFamily="2" charset="-78"/>
              </a:rPr>
              <a:t> (انحراف معیار): </a:t>
            </a:r>
            <a:r>
              <a:rPr lang="fa-IR" sz="1800" dirty="0" smtClean="0">
                <a:cs typeface="B Nazanin" panose="00000400000000000000" pitchFamily="2" charset="-78"/>
              </a:rPr>
              <a:t>تغییر پذیری و پراکنش داده ها در اطراف میانگین را نشان می دهد.</a:t>
            </a:r>
          </a:p>
          <a:p>
            <a:pPr algn="r" rtl="1"/>
            <a:r>
              <a:rPr lang="fa-IR" sz="1800" dirty="0" smtClean="0">
                <a:cs typeface="B Nazanin" panose="00000400000000000000" pitchFamily="2" charset="-78"/>
              </a:rPr>
              <a:t>دارای همان واحد نسبت به مقادیر، در یک منحنی نرمال پراکندگی افراد جمعیت در </a:t>
            </a:r>
          </a:p>
          <a:p>
            <a:pPr algn="r" rtl="1"/>
            <a:r>
              <a:rPr lang="fa-IR" sz="1800" dirty="0" smtClean="0">
                <a:cs typeface="B Nazanin" panose="00000400000000000000" pitchFamily="2" charset="-78"/>
              </a:rPr>
              <a:t>رابطه با انحراف معیار به صورت زیر است:</a:t>
            </a:r>
          </a:p>
          <a:p>
            <a:pPr algn="r" rtl="1"/>
            <a:r>
              <a:rPr lang="fa-IR" sz="1800" dirty="0" smtClean="0">
                <a:cs typeface="B Nazanin" panose="00000400000000000000" pitchFamily="2" charset="-78"/>
              </a:rPr>
              <a:t>در مورد یک عدد </a:t>
            </a:r>
            <a:r>
              <a:rPr lang="en-US" sz="1800" dirty="0" err="1" smtClean="0">
                <a:cs typeface="B Nazanin" panose="00000400000000000000" pitchFamily="2" charset="-78"/>
              </a:rPr>
              <a:t>sd</a:t>
            </a:r>
            <a:r>
              <a:rPr lang="fa-IR" sz="1800" dirty="0" smtClean="0">
                <a:cs typeface="B Nazanin" panose="00000400000000000000" pitchFamily="2" charset="-78"/>
              </a:rPr>
              <a:t> 68/2 داده ها، وقتی داده های زیر منحنی 95% باشند میانگین </a:t>
            </a:r>
          </a:p>
          <a:p>
            <a:pPr marL="0" indent="0" algn="r" rtl="1">
              <a:buNone/>
            </a:pPr>
            <a:r>
              <a:rPr lang="fa-IR" sz="1800" dirty="0" smtClean="0">
                <a:cs typeface="B Nazanin" panose="00000400000000000000" pitchFamily="2" charset="-78"/>
              </a:rPr>
              <a:t>دارای 2 </a:t>
            </a:r>
            <a:r>
              <a:rPr lang="en-US" sz="1800" dirty="0" err="1" smtClean="0">
                <a:cs typeface="B Nazanin" panose="00000400000000000000" pitchFamily="2" charset="-78"/>
              </a:rPr>
              <a:t>sd</a:t>
            </a:r>
            <a:r>
              <a:rPr lang="fa-IR" sz="1800" dirty="0" smtClean="0">
                <a:cs typeface="B Nazanin" panose="00000400000000000000" pitchFamily="2" charset="-78"/>
              </a:rPr>
              <a:t> بوده و با 99/7 داده ها 3 </a:t>
            </a:r>
            <a:r>
              <a:rPr lang="en-US" sz="1800" dirty="0" err="1" smtClean="0">
                <a:cs typeface="B Nazanin" panose="00000400000000000000" pitchFamily="2" charset="-78"/>
              </a:rPr>
              <a:t>sd</a:t>
            </a:r>
            <a:r>
              <a:rPr lang="fa-IR" sz="1800" dirty="0" smtClean="0">
                <a:cs typeface="B Nazanin" panose="00000400000000000000" pitchFamily="2" charset="-78"/>
              </a:rPr>
              <a:t> در هر طرف میانگین خواهد بود. دقت عموما به صورت </a:t>
            </a:r>
          </a:p>
          <a:p>
            <a:pPr marL="0" indent="0" algn="r" rtl="1">
              <a:buNone/>
            </a:pPr>
            <a:r>
              <a:rPr lang="fa-IR" sz="1800" dirty="0" smtClean="0">
                <a:cs typeface="B Nazanin" panose="00000400000000000000" pitchFamily="2" charset="-78"/>
              </a:rPr>
              <a:t> </a:t>
            </a:r>
            <a:r>
              <a:rPr lang="en-US" sz="1800" dirty="0" smtClean="0">
                <a:cs typeface="B Nazanin" panose="00000400000000000000" pitchFamily="2" charset="-78"/>
              </a:rPr>
              <a:t>1SD</a:t>
            </a:r>
            <a:r>
              <a:rPr lang="fa-IR" sz="1800" dirty="0" smtClean="0">
                <a:cs typeface="B Nazanin" panose="00000400000000000000" pitchFamily="2" charset="-78"/>
              </a:rPr>
              <a:t> ± </a:t>
            </a:r>
            <a:r>
              <a:rPr lang="fa-IR" sz="1800" dirty="0">
                <a:solidFill>
                  <a:prstClr val="black"/>
                </a:solidFill>
                <a:cs typeface="B Nazanin" panose="00000400000000000000" pitchFamily="2" charset="-78"/>
              </a:rPr>
              <a:t>بیان می </a:t>
            </a:r>
            <a:r>
              <a:rPr lang="fa-IR" sz="1800" dirty="0" smtClean="0">
                <a:solidFill>
                  <a:prstClr val="black"/>
                </a:solidFill>
                <a:cs typeface="B Nazanin" panose="00000400000000000000" pitchFamily="2" charset="-78"/>
              </a:rPr>
              <a:t>شود.</a:t>
            </a:r>
          </a:p>
          <a:p>
            <a:pPr algn="r" rtl="1"/>
            <a:r>
              <a:rPr lang="fa-IR" sz="1800" b="1" dirty="0" smtClean="0">
                <a:solidFill>
                  <a:prstClr val="black"/>
                </a:solidFill>
                <a:cs typeface="B Nazanin" panose="00000400000000000000" pitchFamily="2" charset="-78"/>
              </a:rPr>
              <a:t>درجه آزادی </a:t>
            </a:r>
            <a:r>
              <a:rPr lang="en-US" sz="1800" b="1" dirty="0" smtClean="0">
                <a:solidFill>
                  <a:prstClr val="black"/>
                </a:solidFill>
                <a:cs typeface="B Nazanin" panose="00000400000000000000" pitchFamily="2" charset="-78"/>
              </a:rPr>
              <a:t>degree of freedom</a:t>
            </a:r>
            <a:endParaRPr lang="fa-IR" sz="1800" b="1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sz="1800" b="1" dirty="0" smtClean="0">
                <a:cs typeface="B Nazanin" panose="00000400000000000000" pitchFamily="2" charset="-78"/>
              </a:rPr>
              <a:t>ظریب تغییرات </a:t>
            </a:r>
            <a:r>
              <a:rPr lang="en-US" sz="1800" b="1" dirty="0" smtClean="0">
                <a:cs typeface="B Nazanin" panose="00000400000000000000" pitchFamily="2" charset="-78"/>
              </a:rPr>
              <a:t>CV</a:t>
            </a:r>
            <a:r>
              <a:rPr lang="fa-IR" sz="1800" b="1" dirty="0" smtClean="0">
                <a:cs typeface="B Nazanin" panose="00000400000000000000" pitchFamily="2" charset="-78"/>
              </a:rPr>
              <a:t> یا انحراف معیار نسبی: </a:t>
            </a:r>
            <a:r>
              <a:rPr lang="fa-IR" sz="1800" dirty="0" smtClean="0">
                <a:cs typeface="B Nazanin" panose="00000400000000000000" pitchFamily="2" charset="-78"/>
              </a:rPr>
              <a:t>بیان انحراف معیار به صورت </a:t>
            </a:r>
            <a:r>
              <a:rPr lang="fa-IR" sz="1800" dirty="0" smtClean="0">
                <a:cs typeface="B Nazanin" panose="00000400000000000000" pitchFamily="2" charset="-78"/>
              </a:rPr>
              <a:t>درصد</a:t>
            </a:r>
          </a:p>
          <a:p>
            <a:pPr algn="r" rtl="1"/>
            <a:r>
              <a:rPr lang="en-US" sz="1800" dirty="0">
                <a:cs typeface="B Nazanin" panose="00000400000000000000" pitchFamily="2" charset="-78"/>
              </a:rPr>
              <a:t>SE of mean </a:t>
            </a:r>
            <a:r>
              <a:rPr lang="fa-IR" sz="1800" dirty="0">
                <a:cs typeface="B Nazanin" panose="00000400000000000000" pitchFamily="2" charset="-78"/>
              </a:rPr>
              <a:t>را استاندارد ارور میانگین می گویند که معیار از میزان دقت نمونه ها است. که برخلاف انحراف معیار و ابسته به تعداد نمونه ها ست. هر قدر اندازه جمعیت افزایش یابد مقدار آن کم می شود. </a:t>
            </a:r>
          </a:p>
          <a:p>
            <a:pPr algn="r" rtl="1"/>
            <a:endParaRPr lang="fa-IR" sz="1800" dirty="0" smtClean="0">
              <a:cs typeface="B Nazanin" panose="00000400000000000000" pitchFamily="2" charset="-78"/>
            </a:endParaRPr>
          </a:p>
          <a:p>
            <a:pPr algn="r" rtl="1"/>
            <a:endParaRPr lang="fa-IR" sz="1800" dirty="0" smtClean="0">
              <a:cs typeface="B Nazanin" panose="00000400000000000000" pitchFamily="2" charset="-78"/>
            </a:endParaRPr>
          </a:p>
          <a:p>
            <a:pPr algn="r" rtl="1"/>
            <a:endParaRPr lang="fa-IR" sz="1800" dirty="0">
              <a:cs typeface="B Nazanin" panose="00000400000000000000" pitchFamily="2" charset="-78"/>
            </a:endParaRPr>
          </a:p>
          <a:p>
            <a:pPr algn="r" rtl="1"/>
            <a:r>
              <a:rPr lang="fa-IR" sz="1800" dirty="0" smtClean="0">
                <a:cs typeface="B Nazanin" panose="00000400000000000000" pitchFamily="2" charset="-78"/>
              </a:rPr>
              <a:t>واریانس </a:t>
            </a:r>
            <a:r>
              <a:rPr lang="en-US" sz="1800" dirty="0" smtClean="0">
                <a:cs typeface="B Nazanin" panose="00000400000000000000" pitchFamily="2" charset="-78"/>
              </a:rPr>
              <a:t>variance</a:t>
            </a:r>
            <a:r>
              <a:rPr lang="fa-IR" sz="1800" dirty="0" smtClean="0">
                <a:cs typeface="B Nazanin" panose="00000400000000000000" pitchFamily="2" charset="-78"/>
              </a:rPr>
              <a:t>: </a:t>
            </a:r>
          </a:p>
          <a:p>
            <a:pPr marL="0" indent="0" algn="r" rtl="1">
              <a:buNone/>
            </a:pPr>
            <a:r>
              <a:rPr lang="fa-IR" sz="1800" dirty="0" smtClean="0">
                <a:cs typeface="B Nazanin" panose="00000400000000000000" pitchFamily="2" charset="-78"/>
              </a:rPr>
              <a:t> ذکر مثال عددی برای ظریب تغییرات و انحراف معیار</a:t>
            </a:r>
            <a:endParaRPr lang="en-US" sz="1800" dirty="0">
              <a:cs typeface="B Nazanin" panose="00000400000000000000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7A02C-708E-4C75-A3F5-AB3D9E783F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2537" y="2930230"/>
            <a:ext cx="2295525" cy="12287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14571" t="62718" r="82536" b="5460"/>
          <a:stretch/>
        </p:blipFill>
        <p:spPr>
          <a:xfrm>
            <a:off x="6307845" y="5718394"/>
            <a:ext cx="671331" cy="8205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436" y="1571625"/>
            <a:ext cx="2581275" cy="123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0017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/>
              <a:t>دیگر معیارهای اندازه گیری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en-US" dirty="0" smtClean="0"/>
              <a:t>Accuracy</a:t>
            </a:r>
            <a:r>
              <a:rPr lang="fa-IR" dirty="0" smtClean="0"/>
              <a:t>: صحت: تفاوتی که بین میانگین داده های مورد آزمایش  و مقادیر واقعی از نمونه مورد آزمایش وجود دارد. در اکثر مواقع مقادیر واقعی ناشناخته هستند بجز در اندازه گیری های استاندارد</a:t>
            </a:r>
          </a:p>
          <a:p>
            <a:pPr algn="r" rtl="1"/>
            <a:r>
              <a:rPr lang="en-US" dirty="0" smtClean="0"/>
              <a:t>Detection limit (sensitivity)</a:t>
            </a:r>
            <a:r>
              <a:rPr lang="fa-IR" dirty="0" smtClean="0"/>
              <a:t>: کمترین غلظت از مواد مورد آزمایش که از صفر با درجه ای از اطمینان قابل تشخیص باشند. هر ماده ای دارای حد آشکار سازی خاصی دارد.</a:t>
            </a:r>
          </a:p>
          <a:p>
            <a:pPr algn="r" rtl="1"/>
            <a:r>
              <a:rPr lang="fa-IR" dirty="0" smtClean="0"/>
              <a:t>تخصصی بودن </a:t>
            </a:r>
            <a:r>
              <a:rPr lang="en-US" dirty="0" smtClean="0"/>
              <a:t>specificity</a:t>
            </a:r>
            <a:r>
              <a:rPr lang="fa-IR" dirty="0" smtClean="0"/>
              <a:t> یا </a:t>
            </a:r>
            <a:r>
              <a:rPr lang="en-US" dirty="0" smtClean="0"/>
              <a:t>selectivity</a:t>
            </a:r>
            <a:r>
              <a:rPr lang="fa-IR" dirty="0" smtClean="0"/>
              <a:t>: مقداری از دیگر مواد که ممکن است در مواد مورد آزمایش باشند و در آنالیز دخالت کنند و منجر به خطای بالا و یا پایین بشوند.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7A02C-708E-4C75-A3F5-AB3D9E783F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8292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4000" b="1" dirty="0" smtClean="0">
                <a:cs typeface="B Nazanin" panose="00000400000000000000" pitchFamily="2" charset="-78"/>
              </a:rPr>
              <a:t>سنجش </a:t>
            </a:r>
            <a:r>
              <a:rPr lang="en-US" sz="4000" b="1" dirty="0" smtClean="0">
                <a:cs typeface="B Nazanin" panose="00000400000000000000" pitchFamily="2" charset="-78"/>
              </a:rPr>
              <a:t>accuracy</a:t>
            </a:r>
            <a:endParaRPr lang="en-US" sz="4000" b="1" dirty="0"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r" rtl="1"/>
            <a:r>
              <a:rPr lang="fa-IR" sz="2400" dirty="0">
                <a:solidFill>
                  <a:prstClr val="black"/>
                </a:solidFill>
                <a:cs typeface="B Nazanin" panose="00000400000000000000" pitchFamily="2" charset="-78"/>
              </a:rPr>
              <a:t>این واژه بیان می کند که چگونه آماره یک نمونه به </a:t>
            </a:r>
            <a:r>
              <a:rPr lang="fa-IR" sz="2400" dirty="0" smtClean="0">
                <a:solidFill>
                  <a:prstClr val="black"/>
                </a:solidFill>
                <a:cs typeface="B Nazanin" panose="00000400000000000000" pitchFamily="2" charset="-78"/>
              </a:rPr>
              <a:t>پارامترهای </a:t>
            </a:r>
            <a:r>
              <a:rPr lang="fa-IR" sz="2400" dirty="0">
                <a:solidFill>
                  <a:prstClr val="black"/>
                </a:solidFill>
                <a:cs typeface="B Nazanin" panose="00000400000000000000" pitchFamily="2" charset="-78"/>
              </a:rPr>
              <a:t>جمعیت نزدیک است و یا چگونه میانگین داده ها به مقادیر واقعی نزدیک می شود</a:t>
            </a:r>
            <a:r>
              <a:rPr lang="fa-IR" sz="2400" dirty="0" smtClean="0">
                <a:solidFill>
                  <a:prstClr val="black"/>
                </a:solidFill>
                <a:cs typeface="B Nazanin" panose="00000400000000000000" pitchFamily="2" charset="-78"/>
              </a:rPr>
              <a:t>.</a:t>
            </a:r>
          </a:p>
          <a:p>
            <a:pPr lvl="0" algn="r" rtl="1"/>
            <a:r>
              <a:rPr lang="fa-IR" sz="2400" dirty="0" smtClean="0">
                <a:solidFill>
                  <a:prstClr val="black"/>
                </a:solidFill>
                <a:cs typeface="B Nazanin" panose="00000400000000000000" pitchFamily="2" charset="-78"/>
              </a:rPr>
              <a:t>انحراف معیار و میانگین جمعیت دو عدد از مقادیر واقعی هستند که از اندازه گیری افراد زیادی ایجاد شده اند و بنابراین تاثیر خطای تصادفی به حداقل می رسد. </a:t>
            </a:r>
          </a:p>
          <a:p>
            <a:pPr lvl="0" algn="r" rtl="1"/>
            <a:r>
              <a:rPr lang="fa-IR" sz="2400" dirty="0">
                <a:solidFill>
                  <a:prstClr val="black"/>
                </a:solidFill>
              </a:rPr>
              <a:t>فواصل اطمینان </a:t>
            </a:r>
            <a:r>
              <a:rPr lang="en-US" sz="2400" dirty="0">
                <a:solidFill>
                  <a:prstClr val="black"/>
                </a:solidFill>
              </a:rPr>
              <a:t>confidence intervals</a:t>
            </a:r>
            <a:r>
              <a:rPr lang="fa-IR" sz="2400" dirty="0">
                <a:solidFill>
                  <a:prstClr val="black"/>
                </a:solidFill>
              </a:rPr>
              <a:t>:</a:t>
            </a:r>
          </a:p>
          <a:p>
            <a:pPr lvl="0" algn="r" rtl="1"/>
            <a:r>
              <a:rPr lang="fa-IR" sz="2400" dirty="0">
                <a:solidFill>
                  <a:prstClr val="black"/>
                </a:solidFill>
              </a:rPr>
              <a:t>اتصال میانگین نمونه های آزمایش به میانگین جمعیت که بر حسب درصد بیان می شود.</a:t>
            </a:r>
          </a:p>
          <a:p>
            <a:pPr lvl="0" algn="r" rtl="1"/>
            <a:r>
              <a:rPr lang="fa-IR" sz="2400" dirty="0">
                <a:solidFill>
                  <a:prstClr val="black"/>
                </a:solidFill>
              </a:rPr>
              <a:t>دامنه ای از مقادیر درمورد میانگین نمونه با احتمال مشخصی (سطح اطمینان) که در میانگین جمعیت جای </a:t>
            </a:r>
            <a:r>
              <a:rPr lang="fa-IR" sz="2400" dirty="0" smtClean="0">
                <a:solidFill>
                  <a:prstClr val="black"/>
                </a:solidFill>
              </a:rPr>
              <a:t>می </a:t>
            </a:r>
            <a:r>
              <a:rPr lang="fa-IR" sz="2400" dirty="0">
                <a:solidFill>
                  <a:prstClr val="black"/>
                </a:solidFill>
              </a:rPr>
              <a:t>گیرد. </a:t>
            </a:r>
            <a:endParaRPr lang="en-US" sz="2400" dirty="0" smtClean="0">
              <a:solidFill>
                <a:prstClr val="black"/>
              </a:solidFill>
            </a:endParaRPr>
          </a:p>
          <a:p>
            <a:pPr lvl="0" algn="r" rtl="1"/>
            <a:r>
              <a:rPr lang="fa-IR" sz="2400" dirty="0" smtClean="0">
                <a:solidFill>
                  <a:prstClr val="black"/>
                </a:solidFill>
              </a:rPr>
              <a:t>اغلب </a:t>
            </a:r>
            <a:r>
              <a:rPr lang="fa-IR" sz="2400" dirty="0">
                <a:solidFill>
                  <a:prstClr val="black"/>
                </a:solidFill>
              </a:rPr>
              <a:t>آنالیزهای زیست </a:t>
            </a:r>
            <a:r>
              <a:rPr lang="fa-IR" sz="2400" dirty="0" smtClean="0">
                <a:solidFill>
                  <a:prstClr val="black"/>
                </a:solidFill>
              </a:rPr>
              <a:t>شناسی، </a:t>
            </a:r>
            <a:r>
              <a:rPr lang="fa-IR" sz="2400" dirty="0">
                <a:solidFill>
                  <a:prstClr val="black"/>
                </a:solidFill>
              </a:rPr>
              <a:t>فواصل اطمینان را 95% ر نظر می گیرند. </a:t>
            </a:r>
            <a:endParaRPr lang="en-US" sz="2400" dirty="0" smtClean="0">
              <a:solidFill>
                <a:prstClr val="black"/>
              </a:solidFill>
            </a:endParaRPr>
          </a:p>
          <a:p>
            <a:pPr lvl="0" algn="r" rtl="1"/>
            <a:r>
              <a:rPr lang="fa-IR" sz="2400" dirty="0" smtClean="0">
                <a:solidFill>
                  <a:prstClr val="black"/>
                </a:solidFill>
              </a:rPr>
              <a:t>رابطه فواصل اطمینان و آماره ها </a:t>
            </a:r>
            <a:endParaRPr lang="fa-IR" sz="2400" dirty="0">
              <a:solidFill>
                <a:prstClr val="black"/>
              </a:solidFill>
            </a:endParaRPr>
          </a:p>
          <a:p>
            <a:pPr lvl="0" algn="r" rtl="1"/>
            <a:endParaRPr lang="en-US" sz="2400" dirty="0">
              <a:solidFill>
                <a:prstClr val="black"/>
              </a:solidFill>
            </a:endParaRPr>
          </a:p>
          <a:p>
            <a:pPr lvl="0" algn="r" rtl="1"/>
            <a:endParaRPr lang="fa-IR" sz="2400" dirty="0" smtClean="0">
              <a:solidFill>
                <a:prstClr val="black"/>
              </a:solidFill>
              <a:cs typeface="B Nazanin" panose="00000400000000000000" pitchFamily="2" charset="-78"/>
            </a:endParaRPr>
          </a:p>
          <a:p>
            <a:pPr lvl="0" algn="r" rtl="1"/>
            <a:endParaRPr lang="fa-IR" sz="2400" dirty="0">
              <a:solidFill>
                <a:prstClr val="black"/>
              </a:solidFill>
              <a:cs typeface="B Nazanin" panose="00000400000000000000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7A02C-708E-4C75-A3F5-AB3D9E783F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425" y="5788948"/>
            <a:ext cx="571500" cy="946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0672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en-US" sz="2400" dirty="0" smtClean="0"/>
              <a:t>T-test</a:t>
            </a:r>
            <a:r>
              <a:rPr lang="fa-IR" sz="2400" dirty="0" smtClean="0"/>
              <a:t>: یک فرض آماری است که در مورد مقایسه میانگین ها صحبت می کند. در این مورد توزیع داده ها باید نرمال باشد که شامل موارد زیر است:</a:t>
            </a:r>
          </a:p>
          <a:p>
            <a:pPr algn="r" rtl="1"/>
            <a:r>
              <a:rPr lang="en-US" sz="2400" dirty="0" smtClean="0"/>
              <a:t>One-sample t-test</a:t>
            </a:r>
            <a:r>
              <a:rPr lang="fa-IR" sz="2400" dirty="0" smtClean="0"/>
              <a:t>،</a:t>
            </a:r>
          </a:p>
          <a:p>
            <a:pPr algn="r" rtl="1"/>
            <a:r>
              <a:rPr lang="en-US" sz="2400" dirty="0" smtClean="0"/>
              <a:t>Independent sample t-test</a:t>
            </a:r>
          </a:p>
          <a:p>
            <a:pPr algn="r" rtl="1"/>
            <a:r>
              <a:rPr lang="en-US" sz="2400" dirty="0" smtClean="0"/>
              <a:t>Paired </a:t>
            </a:r>
            <a:r>
              <a:rPr lang="en-US" sz="2400" dirty="0" smtClean="0"/>
              <a:t>t-test</a:t>
            </a:r>
            <a:endParaRPr lang="fa-IR" sz="2400" dirty="0" smtClean="0"/>
          </a:p>
          <a:p>
            <a:pPr algn="r" rtl="1"/>
            <a:r>
              <a:rPr lang="fa-IR" sz="2400" dirty="0">
                <a:cs typeface="B Lotus" panose="00000400000000000000" pitchFamily="2" charset="-78"/>
              </a:rPr>
              <a:t>آزمون فرض</a:t>
            </a:r>
            <a:r>
              <a:rPr lang="fa-IR" sz="2400" dirty="0" smtClean="0">
                <a:cs typeface="B Lotus" panose="00000400000000000000" pitchFamily="2" charset="-78"/>
              </a:rPr>
              <a:t>: در </a:t>
            </a:r>
            <a:r>
              <a:rPr lang="fa-IR" sz="2400" dirty="0">
                <a:cs typeface="B Lotus" panose="00000400000000000000" pitchFamily="2" charset="-78"/>
              </a:rPr>
              <a:t>علم </a:t>
            </a:r>
            <a:r>
              <a:rPr lang="fa-IR" sz="2400" dirty="0" smtClean="0">
                <a:cs typeface="B Lotus" panose="00000400000000000000" pitchFamily="2" charset="-78"/>
              </a:rPr>
              <a:t>آمار روشی </a:t>
            </a:r>
            <a:r>
              <a:rPr lang="fa-IR" sz="2400" dirty="0">
                <a:cs typeface="B Lotus" panose="00000400000000000000" pitchFamily="2" charset="-78"/>
              </a:rPr>
              <a:t>است برای بررسی ادعاها یا فرض‌ها دربارهٔ پارامترهای </a:t>
            </a:r>
            <a:r>
              <a:rPr lang="fa-IR" sz="2400" dirty="0">
                <a:cs typeface="B Lotus" panose="00000400000000000000" pitchFamily="2" charset="-78"/>
                <a:hlinkClick r:id="rId2" tooltip="توزیع آماری"/>
              </a:rPr>
              <a:t>توزیع</a:t>
            </a:r>
            <a:r>
              <a:rPr lang="fa-IR" sz="2400" dirty="0">
                <a:cs typeface="B Lotus" panose="00000400000000000000" pitchFamily="2" charset="-78"/>
              </a:rPr>
              <a:t> در جوامع آماری</a:t>
            </a:r>
            <a:endParaRPr lang="fa-IR" sz="2400" dirty="0" smtClean="0">
              <a:cs typeface="B Lotus" panose="00000400000000000000" pitchFamily="2" charset="-78"/>
            </a:endParaRPr>
          </a:p>
          <a:p>
            <a:pPr algn="r" rtl="1">
              <a:buFont typeface="Wingdings" panose="05000000000000000000" pitchFamily="2" charset="2"/>
              <a:buChar char="q"/>
            </a:pPr>
            <a:r>
              <a:rPr lang="fa-IR" dirty="0" smtClean="0"/>
              <a:t>فرض صفر</a:t>
            </a:r>
            <a:r>
              <a:rPr lang="en-US" dirty="0" smtClean="0"/>
              <a:t>:</a:t>
            </a:r>
            <a:r>
              <a:rPr lang="fa-IR" dirty="0" smtClean="0"/>
              <a:t> هیچ تفاوتی بین میانگین ها وجود ندارد</a:t>
            </a:r>
            <a:endParaRPr lang="en-US" dirty="0" smtClean="0"/>
          </a:p>
          <a:p>
            <a:pPr algn="r" rtl="1">
              <a:buFont typeface="Wingdings" panose="05000000000000000000" pitchFamily="2" charset="2"/>
              <a:buChar char="q"/>
            </a:pPr>
            <a:r>
              <a:rPr lang="fa-IR" dirty="0" smtClean="0"/>
              <a:t> فرض </a:t>
            </a:r>
            <a:r>
              <a:rPr lang="fa-IR" dirty="0" smtClean="0"/>
              <a:t>یک</a:t>
            </a:r>
            <a:endParaRPr lang="fa-I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7A02C-708E-4C75-A3F5-AB3D9E783F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7941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304800"/>
            <a:ext cx="9601200" cy="62484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7A02C-708E-4C75-A3F5-AB3D9E783F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1779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9347" y="1210660"/>
            <a:ext cx="9563100" cy="3419475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7A02C-708E-4C75-A3F5-AB3D9E783F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8103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+mn-lt"/>
              </a:rPr>
              <a:t>References:</a:t>
            </a:r>
            <a:endParaRPr lang="en-US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b="1" dirty="0" smtClean="0"/>
              <a:t>the cell: </a:t>
            </a:r>
            <a:r>
              <a:rPr lang="en-US" dirty="0" smtClean="0"/>
              <a:t>Albert</a:t>
            </a:r>
          </a:p>
          <a:p>
            <a:r>
              <a:rPr lang="en-US" b="1" dirty="0" smtClean="0"/>
              <a:t>Principle and techniques of biochemistry and molecular biology:</a:t>
            </a:r>
            <a:r>
              <a:rPr lang="en-US" dirty="0" smtClean="0"/>
              <a:t>  Keith Wilson &amp; john Walker</a:t>
            </a:r>
          </a:p>
          <a:p>
            <a:r>
              <a:rPr lang="en-US" b="1" dirty="0"/>
              <a:t>Handbook </a:t>
            </a:r>
            <a:r>
              <a:rPr lang="en-US" b="1" dirty="0" smtClean="0"/>
              <a:t>of Molecular and Cellular </a:t>
            </a:r>
            <a:r>
              <a:rPr lang="en-US" b="1" dirty="0"/>
              <a:t>Methods </a:t>
            </a:r>
            <a:r>
              <a:rPr lang="en-US" b="1" dirty="0" smtClean="0"/>
              <a:t>in Biology </a:t>
            </a:r>
            <a:r>
              <a:rPr lang="en-US" b="1" dirty="0"/>
              <a:t>and </a:t>
            </a:r>
            <a:r>
              <a:rPr lang="en-US" b="1" dirty="0" smtClean="0"/>
              <a:t>Medicine: </a:t>
            </a:r>
            <a:r>
              <a:rPr lang="en-US" dirty="0"/>
              <a:t>Leland J. </a:t>
            </a:r>
            <a:r>
              <a:rPr lang="en-US" dirty="0" err="1" smtClean="0"/>
              <a:t>Cseke</a:t>
            </a:r>
            <a:endParaRPr lang="en-US" dirty="0" smtClean="0"/>
          </a:p>
          <a:p>
            <a:r>
              <a:rPr lang="en-US" b="1" dirty="0" smtClean="0"/>
              <a:t>Others (paper, databases, valid websites..) 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37A02C-708E-4C75-A3F5-AB3D9E783F5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7742" y="3810000"/>
            <a:ext cx="1829008" cy="2643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738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/>
              <a:t>ایمنی در آزمایشگاه </a:t>
            </a:r>
            <a:r>
              <a:rPr lang="en-US" dirty="0" smtClean="0"/>
              <a:t>safety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 smtClean="0"/>
              <a:t>تقریبا همه آزمایشات در زیست شناسی می تواند ریسک زیادی برای بررسی کننده و محقق داشته باشد</a:t>
            </a:r>
          </a:p>
          <a:p>
            <a:pPr algn="r" rtl="1"/>
            <a:r>
              <a:rPr lang="fa-IR" dirty="0" smtClean="0">
                <a:solidFill>
                  <a:srgbClr val="FF0000"/>
                </a:solidFill>
              </a:rPr>
              <a:t>مخاطرات برای سلامتی منابع مختلفی دارد.</a:t>
            </a:r>
          </a:p>
          <a:p>
            <a:pPr algn="r" rtl="1">
              <a:buFont typeface="Wingdings" panose="05000000000000000000" pitchFamily="2" charset="2"/>
              <a:buChar char="q"/>
            </a:pPr>
            <a:r>
              <a:rPr lang="fa-IR" dirty="0" smtClean="0"/>
              <a:t>خطرات شیمیایی:</a:t>
            </a:r>
          </a:p>
          <a:p>
            <a:pPr algn="r" rtl="1"/>
            <a:r>
              <a:rPr lang="fa-IR" dirty="0" smtClean="0"/>
              <a:t>همه مواد تا اندازه ای دارای توان آسیب به بدن هستند </a:t>
            </a:r>
          </a:p>
          <a:p>
            <a:pPr algn="r" rtl="1"/>
            <a:endParaRPr lang="fa-IR" dirty="0"/>
          </a:p>
          <a:p>
            <a:pPr algn="r" rtl="1">
              <a:buFont typeface="Wingdings" panose="05000000000000000000" pitchFamily="2" charset="2"/>
              <a:buChar char="q"/>
            </a:pPr>
            <a:r>
              <a:rPr lang="fa-IR" dirty="0" smtClean="0"/>
              <a:t>خطرات زیستی: مانند مایعات بدن، خون آلوده، حیوانات آلوده حامل عوامل بیماریزا، محیط های کشت سلول و میکروارگانیسم ها</a:t>
            </a:r>
          </a:p>
          <a:p>
            <a:pPr algn="r" rtl="1">
              <a:buFont typeface="Wingdings" panose="05000000000000000000" pitchFamily="2" charset="2"/>
              <a:buChar char="q"/>
            </a:pPr>
            <a:r>
              <a:rPr lang="fa-IR" dirty="0" smtClean="0"/>
              <a:t>خطرات الکتریکی و مکانیکی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5705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4000" dirty="0" smtClean="0"/>
              <a:t>برخی از نکات ایمنی که هر فردی در ازمایشگاه ملزم به رعایت آن ها می باشد.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 smtClean="0"/>
              <a:t>آموزش قبل از ورود به آزمایشگاه</a:t>
            </a:r>
          </a:p>
          <a:p>
            <a:pPr algn="r" rtl="1"/>
            <a:r>
              <a:rPr lang="fa-IR" dirty="0" smtClean="0"/>
              <a:t>تمام مواد شیمیایی باید دارای برچسب باشند.</a:t>
            </a:r>
          </a:p>
          <a:p>
            <a:pPr algn="r" rtl="1"/>
            <a:r>
              <a:rPr lang="fa-IR" dirty="0" smtClean="0"/>
              <a:t>همه مواد شیمیایی دارای برگه اطلاعات </a:t>
            </a:r>
            <a:r>
              <a:rPr lang="en-US" dirty="0" smtClean="0"/>
              <a:t> (Material safety data sheet) MSDS</a:t>
            </a:r>
            <a:r>
              <a:rPr lang="fa-IR" dirty="0" smtClean="0"/>
              <a:t> باشند. </a:t>
            </a:r>
            <a:endParaRPr lang="en-US" dirty="0" smtClean="0"/>
          </a:p>
          <a:p>
            <a:pPr algn="r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3634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/>
              <a:t>برخی از کاربردهای میکروسکوپ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 smtClean="0"/>
              <a:t>مطالعات </a:t>
            </a:r>
            <a:r>
              <a:rPr lang="en-US" dirty="0" err="1" smtClean="0"/>
              <a:t>insitu</a:t>
            </a:r>
            <a:r>
              <a:rPr lang="en-US" dirty="0" smtClean="0"/>
              <a:t> localization</a:t>
            </a:r>
            <a:r>
              <a:rPr lang="fa-IR" dirty="0" smtClean="0"/>
              <a:t> انواع </a:t>
            </a:r>
            <a:r>
              <a:rPr lang="en-US" dirty="0" smtClean="0"/>
              <a:t>mRNA</a:t>
            </a:r>
            <a:r>
              <a:rPr lang="fa-IR" dirty="0" smtClean="0"/>
              <a:t> یا محصولات ژنی در بافت های گیاهان و جانوران</a:t>
            </a:r>
          </a:p>
          <a:p>
            <a:pPr algn="r" rtl="1"/>
            <a:r>
              <a:rPr lang="fa-IR" dirty="0" smtClean="0"/>
              <a:t>دیدن تصاویر سه بعدی از سطح ارگانیسم ها، سلول ها و بافت ها</a:t>
            </a:r>
          </a:p>
          <a:p>
            <a:pPr algn="r" rtl="1"/>
            <a:r>
              <a:rPr lang="fa-IR" dirty="0" smtClean="0"/>
              <a:t>آنالیز اشعه </a:t>
            </a:r>
            <a:r>
              <a:rPr lang="en-US" dirty="0" smtClean="0"/>
              <a:t>X</a:t>
            </a:r>
            <a:r>
              <a:rPr lang="fa-IR" dirty="0" smtClean="0"/>
              <a:t> از توزیع عناصر موجود در سلول یا بافت ها با </a:t>
            </a:r>
            <a:r>
              <a:rPr lang="en-US" dirty="0" smtClean="0"/>
              <a:t>EM</a:t>
            </a:r>
            <a:endParaRPr lang="fa-IR" dirty="0" smtClean="0"/>
          </a:p>
          <a:p>
            <a:pPr algn="r" rtl="1"/>
            <a:r>
              <a:rPr lang="fa-IR" dirty="0" smtClean="0"/>
              <a:t>دیدن نمونه های زنده و آب دار با </a:t>
            </a:r>
            <a:r>
              <a:rPr lang="en-US" dirty="0" smtClean="0"/>
              <a:t>ESEM</a:t>
            </a:r>
            <a:endParaRPr lang="fa-IR" dirty="0" smtClean="0"/>
          </a:p>
          <a:p>
            <a:pPr algn="r" rtl="1"/>
            <a:r>
              <a:rPr lang="fa-IR" dirty="0" smtClean="0"/>
              <a:t>استفاده از آنتی بادی ها برای پیدا کردن ماکرومولکول ها با </a:t>
            </a:r>
            <a:r>
              <a:rPr lang="en-US" dirty="0" smtClean="0"/>
              <a:t>TEM</a:t>
            </a:r>
            <a:r>
              <a:rPr lang="fa-IR" dirty="0" smtClean="0"/>
              <a:t> و تکنیک های خاص فیکس کردن بافت، قالب گیری و برش گیری در میکروسکوپ الکترونی و میکروسکوپ </a:t>
            </a:r>
          </a:p>
          <a:p>
            <a:pPr algn="r"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7A02C-708E-4C75-A3F5-AB3D9E783F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9047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/>
              <a:t>مقدمه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1131" y="1825624"/>
            <a:ext cx="10712669" cy="4512113"/>
          </a:xfrm>
        </p:spPr>
        <p:txBody>
          <a:bodyPr>
            <a:normAutofit lnSpcReduction="10000"/>
          </a:bodyPr>
          <a:lstStyle/>
          <a:p>
            <a:pPr algn="r" rtl="1"/>
            <a:r>
              <a:rPr lang="fa-IR" dirty="0" smtClean="0"/>
              <a:t>درک ساختار سلولی برای فهمیدن عملکرد سلول ها ضروری است. </a:t>
            </a:r>
          </a:p>
          <a:p>
            <a:pPr algn="r" rtl="1"/>
            <a:r>
              <a:rPr lang="fa-IR" dirty="0" smtClean="0"/>
              <a:t>میکروسکوپ نوری نقطه شروع کار در زیست شناسی سلولی است و هنوز هم یک وسیله غیر قابل جایگزین است. پیشرفت در روش های اختصاصی برچسب گذاری و تصویربرداری از سلول ها و ایجاد تصاویر سه بعدی باعث شده اهمیت میکروسکوپ نوری در تحقیقات سلولی و مولکولی روز به روز افزایش یابد. </a:t>
            </a:r>
          </a:p>
          <a:p>
            <a:pPr algn="r" rtl="1"/>
            <a:r>
              <a:rPr lang="fa-IR" dirty="0" smtClean="0"/>
              <a:t>یکی از مزیت های میکرسکوپ نوری ماهیت غیرتخریبی آن است که با برچسب گذاری ترکیب خاصی از سلول با نشانگر های فلورسنت </a:t>
            </a:r>
            <a:r>
              <a:rPr lang="en-US" dirty="0" smtClean="0"/>
              <a:t>(probe)</a:t>
            </a:r>
            <a:r>
              <a:rPr lang="fa-IR" dirty="0" smtClean="0"/>
              <a:t> مانند «پروتئین های ذاتا فلورسنتی» می توان حرکات، دینامیک و بره</a:t>
            </a:r>
            <a:r>
              <a:rPr lang="fa-IR" dirty="0"/>
              <a:t>م</a:t>
            </a:r>
            <a:r>
              <a:rPr lang="fa-IR" dirty="0" smtClean="0"/>
              <a:t>کنش ها در سلول های زنده را دید.</a:t>
            </a:r>
          </a:p>
          <a:p>
            <a:pPr algn="r" rtl="1"/>
            <a:r>
              <a:rPr lang="fa-IR" dirty="0" smtClean="0"/>
              <a:t>اگر چه میکروسکوپ نوری معمولی در رزولوشن و طول موج نور مرئی محدود است روش های جدید این محدودیت ها را جبران می کنند و حتی یک مولکول منفرد می تواند در سلول نقشه برداری شود.</a:t>
            </a:r>
          </a:p>
          <a:p>
            <a:pPr marL="0" indent="0" algn="r" rtl="1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950" y="239001"/>
            <a:ext cx="1428750" cy="1905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4617489" y="-554935"/>
            <a:ext cx="1590675" cy="28670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730624"/>
            <a:ext cx="996028" cy="1644869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7A02C-708E-4C75-A3F5-AB3D9E783F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022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4000" dirty="0" smtClean="0"/>
              <a:t>تاریخچه میکروسکوپ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2400" dirty="0" smtClean="0"/>
              <a:t>اولین میکروسکوپ توسط آنتونی ون لیون هوک</a:t>
            </a:r>
            <a:r>
              <a:rPr lang="en-US" sz="2400" u="sng" dirty="0" smtClean="0"/>
              <a:t>(</a:t>
            </a:r>
            <a:r>
              <a:rPr lang="en-US" sz="2400" u="sng" dirty="0" err="1">
                <a:hlinkClick r:id="rId2"/>
              </a:rPr>
              <a:t>Antonie</a:t>
            </a:r>
            <a:r>
              <a:rPr lang="en-US" sz="2400" u="sng" dirty="0">
                <a:hlinkClick r:id="rId2"/>
              </a:rPr>
              <a:t> van </a:t>
            </a:r>
            <a:r>
              <a:rPr lang="en-US" sz="2400" u="sng" dirty="0" smtClean="0">
                <a:hlinkClick r:id="rId2"/>
              </a:rPr>
              <a:t>Leeuwenhoek</a:t>
            </a:r>
            <a:r>
              <a:rPr lang="en-US" sz="2400" u="sng" dirty="0" smtClean="0"/>
              <a:t>)</a:t>
            </a:r>
            <a:r>
              <a:rPr lang="en-US" sz="2400" b="1" dirty="0" smtClean="0"/>
              <a:t> </a:t>
            </a:r>
            <a:r>
              <a:rPr lang="fa-IR" sz="2400" dirty="0" smtClean="0"/>
              <a:t> در قرن 17 ساخته شد که تا 270 برابر نمونه ها را بزرگتر می کرد. او 400 میکروسکوپ از این نوع ساخت.</a:t>
            </a:r>
          </a:p>
          <a:p>
            <a:pPr algn="r" rtl="1"/>
            <a:r>
              <a:rPr lang="fa-IR" sz="2400" dirty="0" smtClean="0"/>
              <a:t>رابرت هوک </a:t>
            </a:r>
            <a:r>
              <a:rPr lang="en-US" sz="2400" dirty="0" smtClean="0"/>
              <a:t>(Robert </a:t>
            </a:r>
            <a:r>
              <a:rPr lang="en-US" sz="2400" dirty="0" err="1" smtClean="0"/>
              <a:t>hooke</a:t>
            </a:r>
            <a:r>
              <a:rPr lang="en-US" sz="2400" dirty="0" smtClean="0"/>
              <a:t>)</a:t>
            </a:r>
            <a:r>
              <a:rPr lang="fa-IR" sz="2400" dirty="0" smtClean="0"/>
              <a:t> در قرن 17 در کتاب "میکروگرافیا" مشاهدات خود از آنچه "سلول" نامید ثبت کرد. او جانوران زیادی را با استفاده از میکروسکوپ ساخته خود توصیف کرد. اولین کتابی که حشرات و گیاهان را به تصویر کشید. او برای اولین بار "</a:t>
            </a:r>
            <a:r>
              <a:rPr lang="fa-IR" sz="2400" b="1" dirty="0" smtClean="0"/>
              <a:t>علم میکروسکوپی" </a:t>
            </a:r>
            <a:r>
              <a:rPr lang="fa-IR" sz="2400" dirty="0" smtClean="0"/>
              <a:t>را مطرح کرد. </a:t>
            </a:r>
          </a:p>
          <a:p>
            <a:pPr algn="r" rtl="1"/>
            <a:endParaRPr lang="fa-IR" sz="2400" dirty="0" smtClean="0"/>
          </a:p>
          <a:p>
            <a:pPr algn="r" rtl="1"/>
            <a:endParaRPr lang="fa-IR" sz="2400" dirty="0" smtClean="0"/>
          </a:p>
          <a:p>
            <a:pPr algn="r" rtl="1"/>
            <a:endParaRPr lang="fa-IR" sz="2400" dirty="0" smtClean="0"/>
          </a:p>
          <a:p>
            <a:pPr algn="r" rtl="1"/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918" y="4182876"/>
            <a:ext cx="3370288" cy="19940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67582" y="3816350"/>
            <a:ext cx="2095500" cy="24955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55400" y="3981812"/>
            <a:ext cx="1955987" cy="2164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319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915" y="0"/>
            <a:ext cx="10515600" cy="1325563"/>
          </a:xfrm>
        </p:spPr>
        <p:txBody>
          <a:bodyPr>
            <a:normAutofit/>
          </a:bodyPr>
          <a:lstStyle/>
          <a:p>
            <a:r>
              <a:rPr lang="fa-IR" sz="3600" b="1" dirty="0" smtClean="0">
                <a:cs typeface="B Jalal" panose="00000400000000000000" pitchFamily="2" charset="-78"/>
              </a:rPr>
              <a:t>شرکت های بزرگ جهانی سازنده میکروسکوپ </a:t>
            </a:r>
            <a:endParaRPr lang="fa-IR" sz="3600" b="1" dirty="0">
              <a:cs typeface="B Jalal" panose="00000400000000000000" pitchFamily="2" charset="-78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97918" y="1111461"/>
            <a:ext cx="3662196" cy="259234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7A02C-708E-4C75-A3F5-AB3D9E783F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435" y="1127756"/>
            <a:ext cx="2576046" cy="25760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77916" y="715169"/>
            <a:ext cx="4008568" cy="29641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0915" y="4028981"/>
            <a:ext cx="5876194" cy="23273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76442" y="3921406"/>
            <a:ext cx="4170540" cy="2192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626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r" rtl="1"/>
            <a:r>
              <a:rPr lang="fa-IR" sz="4000" dirty="0" smtClean="0"/>
              <a:t>تقسیم بندی میکروسکوپ ها </a:t>
            </a:r>
            <a:endParaRPr lang="fa-I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7835" y="1894121"/>
            <a:ext cx="6485965" cy="4351338"/>
          </a:xfr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r" rtl="1"/>
            <a:r>
              <a:rPr lang="fa-IR" dirty="0" smtClean="0"/>
              <a:t>میکروسکوپ های قدیمی یک عدسی و یک چشمی بدون منبع نور داشته اند.</a:t>
            </a:r>
          </a:p>
          <a:p>
            <a:pPr algn="r" rtl="1"/>
            <a:r>
              <a:rPr lang="fa-IR" b="1" dirty="0" smtClean="0"/>
              <a:t>میکروسکوپ </a:t>
            </a:r>
            <a:r>
              <a:rPr lang="en-US" b="1" dirty="0" smtClean="0"/>
              <a:t>compound</a:t>
            </a:r>
            <a:r>
              <a:rPr lang="fa-IR" b="1" dirty="0" smtClean="0"/>
              <a:t>: </a:t>
            </a:r>
            <a:r>
              <a:rPr lang="fa-IR" dirty="0" smtClean="0"/>
              <a:t>دارای چندین عدسی بوده و اکثر میکروسکوپ های امروزی از این نوع می باشند.</a:t>
            </a:r>
          </a:p>
          <a:p>
            <a:pPr marL="0" indent="0" algn="r" rtl="1">
              <a:buNone/>
            </a:pPr>
            <a:endParaRPr lang="fa-IR" dirty="0" smtClean="0"/>
          </a:p>
          <a:p>
            <a:pPr algn="r" rtl="1"/>
            <a:r>
              <a:rPr lang="fa-IR" dirty="0" smtClean="0"/>
              <a:t>تقسیم بندی دیگر:</a:t>
            </a:r>
          </a:p>
          <a:p>
            <a:pPr marL="0" indent="0" algn="r" rtl="1">
              <a:buNone/>
            </a:pPr>
            <a:r>
              <a:rPr lang="fa-IR" dirty="0" smtClean="0"/>
              <a:t>میکروسکوپ ها می توانند به دو گروه</a:t>
            </a:r>
            <a:r>
              <a:rPr lang="en-US" dirty="0" smtClean="0"/>
              <a:t> upright </a:t>
            </a:r>
            <a:r>
              <a:rPr lang="fa-IR" dirty="0" smtClean="0"/>
              <a:t>‌و </a:t>
            </a:r>
            <a:r>
              <a:rPr lang="en-US" dirty="0" smtClean="0"/>
              <a:t>inverted</a:t>
            </a:r>
            <a:r>
              <a:rPr lang="fa-IR" dirty="0" smtClean="0"/>
              <a:t>‌ تقسیم می شوند. </a:t>
            </a:r>
          </a:p>
          <a:p>
            <a:pPr marL="0" indent="0" algn="r" rtl="1">
              <a:buNone/>
            </a:pPr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7A02C-708E-4C75-A3F5-AB3D9E783F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1839" y="261938"/>
            <a:ext cx="1857375" cy="2857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20935" r="23419"/>
          <a:stretch/>
        </p:blipFill>
        <p:spPr>
          <a:xfrm>
            <a:off x="745242" y="3506598"/>
            <a:ext cx="2891118" cy="321487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321269" y="2112579"/>
            <a:ext cx="1744717" cy="11379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10800000">
            <a:off x="3295656" y="2077848"/>
            <a:ext cx="1770330" cy="7389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3636360" y="3615559"/>
            <a:ext cx="1114316" cy="1418896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4017802" y="3683879"/>
            <a:ext cx="367862" cy="10930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79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/>
              <a:t>میکروسکوپ دیجیتال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1825625"/>
            <a:ext cx="6781800" cy="4351338"/>
          </a:xfrm>
        </p:spPr>
        <p:txBody>
          <a:bodyPr/>
          <a:lstStyle/>
          <a:p>
            <a:pPr algn="r" rtl="1"/>
            <a:r>
              <a:rPr lang="fa-IR" dirty="0" smtClean="0"/>
              <a:t>دستگاهی دیجیتال دینولایت دستگاهی با ابعاد کوچک و قابل حمل که دارای تمام قابلیت های میکروسکوپ های معمولی است و در ضمن امکان عکس برداری از نمونه ها را زیر دستگاه فراهم می آورد.</a:t>
            </a:r>
          </a:p>
          <a:p>
            <a:pPr algn="r"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7A02C-708E-4C75-A3F5-AB3D9E783F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644" y="365125"/>
            <a:ext cx="4222376" cy="39619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3318" y="4027129"/>
            <a:ext cx="1728507" cy="15251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3941" y="3791178"/>
            <a:ext cx="3207963" cy="2161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573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/>
              <a:t>اجزای میکروسکوپ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 rtl="1">
              <a:buNone/>
            </a:pPr>
            <a:r>
              <a:rPr lang="fa-IR" dirty="0" smtClean="0"/>
              <a:t>بزرگنمایی (</a:t>
            </a:r>
            <a:r>
              <a:rPr lang="en-US" dirty="0" smtClean="0"/>
              <a:t>magnification</a:t>
            </a:r>
            <a:r>
              <a:rPr lang="fa-IR" dirty="0" smtClean="0"/>
              <a:t>)</a:t>
            </a:r>
          </a:p>
          <a:p>
            <a:pPr marL="0" indent="0" algn="r" rtl="1">
              <a:buNone/>
            </a:pPr>
            <a:r>
              <a:rPr lang="fa-IR" dirty="0" smtClean="0"/>
              <a:t>حد تفکیک (</a:t>
            </a:r>
            <a:r>
              <a:rPr lang="en-US" dirty="0" smtClean="0"/>
              <a:t>resolution</a:t>
            </a:r>
            <a:r>
              <a:rPr lang="fa-IR" dirty="0" smtClean="0"/>
              <a:t>)</a:t>
            </a:r>
          </a:p>
          <a:p>
            <a:pPr marL="0" indent="0" algn="r" rtl="1">
              <a:buNone/>
            </a:pPr>
            <a:r>
              <a:rPr lang="fa-IR" dirty="0" smtClean="0"/>
              <a:t>کنتراست (</a:t>
            </a:r>
            <a:r>
              <a:rPr lang="en-US" dirty="0" smtClean="0"/>
              <a:t>contrast</a:t>
            </a:r>
            <a:r>
              <a:rPr lang="fa-IR" dirty="0" smtClean="0"/>
              <a:t>)</a:t>
            </a:r>
          </a:p>
          <a:p>
            <a:pPr marL="0" indent="0" algn="r" rtl="1">
              <a:buNone/>
            </a:pPr>
            <a:endParaRPr lang="fa-I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7A02C-708E-4C75-A3F5-AB3D9E783F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0650" y="2279650"/>
            <a:ext cx="2857500" cy="407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1103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902" y="241113"/>
            <a:ext cx="10002603" cy="1325563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r" rtl="1"/>
            <a:r>
              <a:rPr lang="fa-IR" b="1" dirty="0" smtClean="0">
                <a:cs typeface="B Mitra" panose="00000400000000000000" pitchFamily="2" charset="-78"/>
              </a:rPr>
              <a:t>میکروسکوپ اینورت </a:t>
            </a:r>
            <a:r>
              <a:rPr lang="en-US" b="1" dirty="0" smtClean="0">
                <a:cs typeface="B Mitra" panose="00000400000000000000" pitchFamily="2" charset="-78"/>
              </a:rPr>
              <a:t>(IM)</a:t>
            </a:r>
            <a:endParaRPr lang="fa-IR" b="1" dirty="0">
              <a:cs typeface="B Mitra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7800" y="1825624"/>
            <a:ext cx="6095999" cy="4406713"/>
          </a:xfrm>
        </p:spPr>
        <p:txBody>
          <a:bodyPr/>
          <a:lstStyle/>
          <a:p>
            <a:pPr algn="r" rtl="1"/>
            <a:r>
              <a:rPr lang="en-US" dirty="0" smtClean="0"/>
              <a:t>J Smith (1850)</a:t>
            </a:r>
            <a:endParaRPr lang="fa-IR" dirty="0" smtClean="0"/>
          </a:p>
          <a:p>
            <a:pPr algn="r" rtl="1"/>
            <a:r>
              <a:rPr lang="fa-IR" dirty="0" smtClean="0"/>
              <a:t>منبع نور و کندانسور بالای نمونه است و عدسی ابژکتیو زیر نمونه قرار دارد</a:t>
            </a:r>
          </a:p>
          <a:p>
            <a:pPr algn="r" rtl="1"/>
            <a:r>
              <a:rPr lang="fa-IR" b="1" dirty="0" smtClean="0"/>
              <a:t>کاربرد:</a:t>
            </a:r>
          </a:p>
          <a:p>
            <a:pPr algn="r" rtl="1"/>
            <a:r>
              <a:rPr lang="fa-IR" dirty="0" smtClean="0"/>
              <a:t>دیدن سلول ها و بافت های زنده</a:t>
            </a:r>
          </a:p>
          <a:p>
            <a:pPr algn="r" rtl="1"/>
            <a:r>
              <a:rPr lang="fa-IR" b="1" dirty="0" smtClean="0"/>
              <a:t> </a:t>
            </a:r>
            <a:r>
              <a:rPr lang="fa-IR" dirty="0" smtClean="0"/>
              <a:t>برای تزرق و لقاح در </a:t>
            </a:r>
            <a:r>
              <a:rPr lang="en-US" dirty="0" smtClean="0"/>
              <a:t>in vitro</a:t>
            </a:r>
            <a:r>
              <a:rPr lang="fa-IR" dirty="0" smtClean="0"/>
              <a:t> و دیدن جنین در حال رشد در محیط کشت و ... استفاده می شود.</a:t>
            </a:r>
          </a:p>
          <a:p>
            <a:pPr algn="r" rtl="1"/>
            <a:r>
              <a:rPr lang="en-AU" dirty="0" smtClean="0"/>
              <a:t>Micromanipulation</a:t>
            </a:r>
            <a:r>
              <a:rPr lang="fa-IR" dirty="0" smtClean="0"/>
              <a:t> (یا دستکاری در سطح سلول و بافت)</a:t>
            </a:r>
            <a:endParaRPr lang="en-AU" dirty="0"/>
          </a:p>
          <a:p>
            <a:pPr algn="r" rtl="1"/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7A02C-708E-4C75-A3F5-AB3D9E783F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5600" y="230188"/>
            <a:ext cx="1044016" cy="13364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33487"/>
            <a:ext cx="4486275" cy="448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325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3600" b="1" dirty="0" smtClean="0">
                <a:cs typeface="B Nazanin" panose="00000400000000000000" pitchFamily="2" charset="-78"/>
              </a:rPr>
              <a:t>اهداف مطالعات آزمایشگاهی </a:t>
            </a:r>
            <a:endParaRPr lang="en-US" sz="3600" b="1" dirty="0"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 smtClean="0">
                <a:cs typeface="B Nazanin" panose="00000400000000000000" pitchFamily="2" charset="-78"/>
              </a:rPr>
              <a:t>بررسی روندهای شیمیایی که در ارگانیسم های زنده اتفاق می افتد با هدف نهایی درک ماهیت حیات در مقیاس مولکولی</a:t>
            </a:r>
          </a:p>
          <a:p>
            <a:pPr marL="0" indent="0" algn="r" rtl="1">
              <a:buNone/>
            </a:pPr>
            <a:endParaRPr lang="fa-IR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dirty="0" smtClean="0">
                <a:cs typeface="B Nazanin" panose="00000400000000000000" pitchFamily="2" charset="-78"/>
              </a:rPr>
              <a:t>مطالعات بیوشیمیایی و سلولی و مولکولی بر وجود تکنیک های مناسب و کاربرد این تکنیک ها در پیشرفت دانش و رابطه بین مولکول های زیستی مخصوصا پروتئین ها، اسیدهای نوکلئیک و عملکرد سلول دارد.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7A02C-708E-4C75-A3F5-AB3D9E783F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1502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4000" dirty="0" smtClean="0">
                <a:solidFill>
                  <a:srgbClr val="FF0000"/>
                </a:solidFill>
                <a:cs typeface="B Mitra" panose="00000400000000000000" pitchFamily="2" charset="-78"/>
              </a:rPr>
              <a:t>عدسی </a:t>
            </a:r>
            <a:r>
              <a:rPr lang="en-US" sz="4000" dirty="0" smtClean="0">
                <a:solidFill>
                  <a:srgbClr val="FF0000"/>
                </a:solidFill>
                <a:cs typeface="B Mitra" panose="00000400000000000000" pitchFamily="2" charset="-78"/>
              </a:rPr>
              <a:t>(lens)</a:t>
            </a:r>
            <a:endParaRPr lang="fa-IR" sz="4000" dirty="0">
              <a:solidFill>
                <a:srgbClr val="FF0000"/>
              </a:solidFill>
              <a:cs typeface="B Mitra" panose="00000400000000000000" pitchFamily="2" charset="-78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5219231" cy="381691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7A02C-708E-4C75-A3F5-AB3D9E783F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80678" y="1690688"/>
            <a:ext cx="7010252" cy="378565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sz="2400" dirty="0">
                <a:solidFill>
                  <a:prstClr val="black"/>
                </a:solidFill>
                <a:cs typeface="B Mitra" panose="00000400000000000000" pitchFamily="2" charset="-78"/>
              </a:rPr>
              <a:t>عدسی شیئی (ابژکتیو</a:t>
            </a:r>
            <a:r>
              <a:rPr lang="fa-IR" sz="2400" dirty="0" smtClean="0">
                <a:solidFill>
                  <a:prstClr val="black"/>
                </a:solidFill>
                <a:cs typeface="B Mitra" panose="00000400000000000000" pitchFamily="2" charset="-78"/>
              </a:rPr>
              <a:t>): به دو نوع زیر تقسیم می شود:</a:t>
            </a:r>
            <a:endParaRPr lang="fa-IR" sz="2400" dirty="0">
              <a:solidFill>
                <a:prstClr val="black"/>
              </a:solidFill>
              <a:cs typeface="B Mitra" panose="00000400000000000000" pitchFamily="2" charset="-78"/>
            </a:endParaRPr>
          </a:p>
          <a:p>
            <a:pPr marL="457200" indent="-457200">
              <a:buFont typeface="+mj-lt"/>
              <a:buAutoNum type="arabicPeriod"/>
            </a:pPr>
            <a:r>
              <a:rPr lang="fa-IR" sz="2400" dirty="0">
                <a:solidFill>
                  <a:prstClr val="black"/>
                </a:solidFill>
                <a:cs typeface="B Mitra" panose="00000400000000000000" pitchFamily="2" charset="-78"/>
              </a:rPr>
              <a:t>عدسی </a:t>
            </a:r>
            <a:r>
              <a:rPr lang="fa-IR" sz="2400" dirty="0" smtClean="0">
                <a:solidFill>
                  <a:prstClr val="black"/>
                </a:solidFill>
                <a:cs typeface="B Mitra" panose="00000400000000000000" pitchFamily="2" charset="-78"/>
              </a:rPr>
              <a:t>خشک: عدسی های کمتر از </a:t>
            </a:r>
            <a:r>
              <a:rPr lang="en-US" sz="2400" dirty="0" smtClean="0">
                <a:solidFill>
                  <a:prstClr val="black"/>
                </a:solidFill>
                <a:cs typeface="B Mitra" panose="00000400000000000000" pitchFamily="2" charset="-78"/>
              </a:rPr>
              <a:t>60X</a:t>
            </a:r>
            <a:r>
              <a:rPr lang="fa-IR" sz="2400" dirty="0" smtClean="0">
                <a:solidFill>
                  <a:prstClr val="black"/>
                </a:solidFill>
                <a:cs typeface="B Mitra" panose="00000400000000000000" pitchFamily="2" charset="-78"/>
              </a:rPr>
              <a:t>، بدون نیاز به روغن </a:t>
            </a:r>
            <a:endParaRPr lang="fa-IR" sz="2400" dirty="0">
              <a:solidFill>
                <a:prstClr val="black"/>
              </a:solidFill>
              <a:cs typeface="B Mitra" panose="00000400000000000000" pitchFamily="2" charset="-78"/>
            </a:endParaRPr>
          </a:p>
          <a:p>
            <a:pPr marL="457200" indent="-457200">
              <a:buFont typeface="+mj-lt"/>
              <a:buAutoNum type="arabicPeriod"/>
            </a:pPr>
            <a:r>
              <a:rPr lang="fa-IR" sz="2400" dirty="0">
                <a:solidFill>
                  <a:prstClr val="black"/>
                </a:solidFill>
                <a:cs typeface="B Mitra" panose="00000400000000000000" pitchFamily="2" charset="-78"/>
              </a:rPr>
              <a:t>عدسی </a:t>
            </a:r>
            <a:r>
              <a:rPr lang="fa-IR" sz="2400" dirty="0" smtClean="0">
                <a:solidFill>
                  <a:prstClr val="black"/>
                </a:solidFill>
                <a:cs typeface="B Mitra" panose="00000400000000000000" pitchFamily="2" charset="-78"/>
              </a:rPr>
              <a:t>ایمرسیون: عدسی </a:t>
            </a:r>
            <a:r>
              <a:rPr lang="en-US" sz="2400" dirty="0" smtClean="0">
                <a:solidFill>
                  <a:prstClr val="black"/>
                </a:solidFill>
                <a:cs typeface="B Mitra" panose="00000400000000000000" pitchFamily="2" charset="-78"/>
              </a:rPr>
              <a:t>60X</a:t>
            </a:r>
            <a:r>
              <a:rPr lang="fa-IR" sz="2400" dirty="0" smtClean="0">
                <a:solidFill>
                  <a:prstClr val="black"/>
                </a:solidFill>
                <a:cs typeface="B Mitra" panose="00000400000000000000" pitchFamily="2" charset="-78"/>
              </a:rPr>
              <a:t>‌ و بالاتر، نیازمند روغن صدر</a:t>
            </a:r>
          </a:p>
          <a:p>
            <a:r>
              <a:rPr lang="fa-IR" sz="2400" dirty="0" smtClean="0">
                <a:solidFill>
                  <a:prstClr val="black"/>
                </a:solidFill>
                <a:cs typeface="B Mitra" panose="00000400000000000000" pitchFamily="2" charset="-78"/>
              </a:rPr>
              <a:t>یکی از ویژگی های هر عدسی </a:t>
            </a:r>
            <a:r>
              <a:rPr lang="en-US" sz="2400" dirty="0" smtClean="0">
                <a:solidFill>
                  <a:prstClr val="black"/>
                </a:solidFill>
                <a:cs typeface="B Mitra" panose="00000400000000000000" pitchFamily="2" charset="-78"/>
              </a:rPr>
              <a:t>NA</a:t>
            </a:r>
            <a:r>
              <a:rPr lang="fa-IR" sz="2400" dirty="0" smtClean="0">
                <a:solidFill>
                  <a:prstClr val="black"/>
                </a:solidFill>
                <a:cs typeface="B Mitra" panose="00000400000000000000" pitchFamily="2" charset="-78"/>
              </a:rPr>
              <a:t>‌ آن است.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B Mitra" panose="00000400000000000000" pitchFamily="2" charset="-78"/>
              </a:rPr>
              <a:t>NA </a:t>
            </a:r>
            <a:r>
              <a:rPr lang="fa-IR" sz="2400" dirty="0" smtClean="0">
                <a:solidFill>
                  <a:prstClr val="black"/>
                </a:solidFill>
                <a:cs typeface="B Mitra" panose="00000400000000000000" pitchFamily="2" charset="-78"/>
              </a:rPr>
              <a:t>(</a:t>
            </a:r>
            <a:r>
              <a:rPr lang="en-US" sz="2400" dirty="0" smtClean="0">
                <a:solidFill>
                  <a:prstClr val="black"/>
                </a:solidFill>
                <a:cs typeface="B Mitra" panose="00000400000000000000" pitchFamily="2" charset="-78"/>
              </a:rPr>
              <a:t>numerical aperture</a:t>
            </a:r>
            <a:r>
              <a:rPr lang="fa-IR" sz="2400" dirty="0" smtClean="0">
                <a:solidFill>
                  <a:prstClr val="black"/>
                </a:solidFill>
                <a:cs typeface="B Mitra" panose="00000400000000000000" pitchFamily="2" charset="-78"/>
              </a:rPr>
              <a:t>): دامنه بین (1/4-0/04)</a:t>
            </a:r>
            <a:endParaRPr lang="en-US" sz="2400" dirty="0">
              <a:solidFill>
                <a:prstClr val="black"/>
              </a:solidFill>
              <a:cs typeface="B Mitra" panose="00000400000000000000" pitchFamily="2" charset="-78"/>
            </a:endParaRPr>
          </a:p>
          <a:p>
            <a:r>
              <a:rPr lang="fa-IR" sz="2400" dirty="0">
                <a:solidFill>
                  <a:prstClr val="black"/>
                </a:solidFill>
                <a:cs typeface="B Mitra" panose="00000400000000000000" pitchFamily="2" charset="-78"/>
              </a:rPr>
              <a:t>هر چه طول موج کوتاهتر باشد قدرت تفکیک میکروسکوپ بالاتر است.</a:t>
            </a:r>
          </a:p>
          <a:p>
            <a:r>
              <a:rPr lang="fa-IR" sz="2400" dirty="0">
                <a:solidFill>
                  <a:prstClr val="black"/>
                </a:solidFill>
                <a:cs typeface="B Mitra" panose="00000400000000000000" pitchFamily="2" charset="-78"/>
              </a:rPr>
              <a:t>محدود تفکیک نور مرئی برای عدسی خشک 300 نانومتر و برای عدسی امرسیون</a:t>
            </a:r>
          </a:p>
          <a:p>
            <a:r>
              <a:rPr lang="fa-IR" sz="2400" dirty="0">
                <a:solidFill>
                  <a:prstClr val="black"/>
                </a:solidFill>
                <a:cs typeface="B Mitra" panose="00000400000000000000" pitchFamily="2" charset="-78"/>
              </a:rPr>
              <a:t>200 نانومتر است.</a:t>
            </a:r>
          </a:p>
          <a:p>
            <a:r>
              <a:rPr lang="fa-IR" sz="2400" dirty="0">
                <a:solidFill>
                  <a:prstClr val="black"/>
                </a:solidFill>
                <a:cs typeface="B Mitra" panose="00000400000000000000" pitchFamily="2" charset="-78"/>
              </a:rPr>
              <a:t>با استفاده از </a:t>
            </a:r>
            <a:r>
              <a:rPr lang="en-US" sz="2400" dirty="0">
                <a:solidFill>
                  <a:prstClr val="black"/>
                </a:solidFill>
                <a:cs typeface="B Mitra" panose="00000400000000000000" pitchFamily="2" charset="-78"/>
              </a:rPr>
              <a:t>UV</a:t>
            </a:r>
            <a:r>
              <a:rPr lang="fa-IR" sz="2400" dirty="0">
                <a:solidFill>
                  <a:prstClr val="black"/>
                </a:solidFill>
                <a:cs typeface="B Mitra" panose="00000400000000000000" pitchFamily="2" charset="-78"/>
              </a:rPr>
              <a:t> به عنوان منبع نوری رزولوشن تا 100 نانومتر بهبود می یابد.</a:t>
            </a:r>
          </a:p>
          <a:p>
            <a:r>
              <a:rPr lang="fa-IR" sz="2400" dirty="0">
                <a:solidFill>
                  <a:prstClr val="black"/>
                </a:solidFill>
                <a:cs typeface="B Mitra" panose="00000400000000000000" pitchFamily="2" charset="-78"/>
              </a:rPr>
              <a:t>دتکت نمونه با چشم و با دوربین </a:t>
            </a:r>
            <a:r>
              <a:rPr lang="fa-IR" sz="2400" dirty="0" smtClean="0">
                <a:solidFill>
                  <a:prstClr val="black"/>
                </a:solidFill>
                <a:cs typeface="B Mitra" panose="00000400000000000000" pitchFamily="2" charset="-78"/>
              </a:rPr>
              <a:t>دیجیتال انجام می شود. </a:t>
            </a:r>
            <a:endParaRPr lang="fa-IR" sz="2400" dirty="0">
              <a:solidFill>
                <a:prstClr val="black"/>
              </a:solidFill>
              <a:cs typeface="B Mitra" panose="00000400000000000000" pitchFamily="2" charset="-78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073" y="3953435"/>
            <a:ext cx="4805083" cy="2904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889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80248"/>
            <a:ext cx="10515600" cy="1325563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 rtl="1"/>
            <a:r>
              <a:rPr lang="fa-IR" dirty="0" smtClean="0"/>
              <a:t> </a:t>
            </a:r>
            <a:r>
              <a:rPr lang="en-US" dirty="0" err="1" smtClean="0"/>
              <a:t>Steriomicroscopy</a:t>
            </a:r>
            <a:r>
              <a:rPr lang="en-US" dirty="0" smtClean="0"/>
              <a:t> </a:t>
            </a:r>
            <a:r>
              <a:rPr lang="fa-IR" dirty="0" smtClean="0"/>
              <a:t> (لوپ)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29569"/>
            <a:ext cx="10515600" cy="4351338"/>
          </a:xfrm>
        </p:spPr>
        <p:txBody>
          <a:bodyPr/>
          <a:lstStyle/>
          <a:p>
            <a:pPr algn="r" rtl="1"/>
            <a:r>
              <a:rPr lang="fa-IR" dirty="0" smtClean="0"/>
              <a:t>نوعی میکروسکوپ نوری برای مشاهده سطح اجسام و نمونه های بزرگتر</a:t>
            </a:r>
          </a:p>
          <a:p>
            <a:pPr algn="r" rtl="1"/>
            <a:r>
              <a:rPr lang="fa-IR" dirty="0" smtClean="0"/>
              <a:t>منبع نوری می تواند از هر طرف باشد. </a:t>
            </a:r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7A02C-708E-4C75-A3F5-AB3D9E783F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682" y="2441575"/>
            <a:ext cx="3429000" cy="39147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6956" y="2855182"/>
            <a:ext cx="5148777" cy="35011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9091" y="2360612"/>
            <a:ext cx="2705100" cy="407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379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02468" y="837877"/>
            <a:ext cx="4280646" cy="1325563"/>
          </a:xfrm>
        </p:spPr>
        <p:txBody>
          <a:bodyPr/>
          <a:lstStyle/>
          <a:p>
            <a:pPr algn="r" rtl="1"/>
            <a:r>
              <a:rPr lang="fa-IR" dirty="0" smtClean="0">
                <a:cs typeface="B Mitra" panose="00000400000000000000" pitchFamily="2" charset="-78"/>
              </a:rPr>
              <a:t>مسیر نور در </a:t>
            </a:r>
            <a:r>
              <a:rPr lang="en-US" dirty="0" smtClean="0">
                <a:cs typeface="B Mitra" panose="00000400000000000000" pitchFamily="2" charset="-78"/>
              </a:rPr>
              <a:t>LM</a:t>
            </a:r>
            <a:endParaRPr lang="en-US" dirty="0">
              <a:cs typeface="B Mitra" panose="00000400000000000000" pitchFamily="2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2061" y="634066"/>
            <a:ext cx="7070407" cy="654342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7A02C-708E-4C75-A3F5-AB3D9E783F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216153" y="3087695"/>
            <a:ext cx="360829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sz="2800" b="1" dirty="0">
                <a:solidFill>
                  <a:prstClr val="black"/>
                </a:solidFill>
                <a:cs typeface="B Mitra" panose="00000400000000000000" pitchFamily="2" charset="-78"/>
              </a:rPr>
              <a:t>تصویر میکروسکوپ </a:t>
            </a:r>
            <a:r>
              <a:rPr lang="fa-IR" sz="2800" b="1" dirty="0" smtClean="0">
                <a:solidFill>
                  <a:prstClr val="black"/>
                </a:solidFill>
                <a:cs typeface="B Mitra" panose="00000400000000000000" pitchFamily="2" charset="-78"/>
              </a:rPr>
              <a:t>نوری</a:t>
            </a:r>
          </a:p>
          <a:p>
            <a:endParaRPr lang="fa-IR" sz="2800" b="1" dirty="0">
              <a:solidFill>
                <a:prstClr val="black"/>
              </a:solidFill>
              <a:cs typeface="B Mitra" panose="00000400000000000000" pitchFamily="2" charset="-78"/>
            </a:endParaRPr>
          </a:p>
          <a:p>
            <a:endParaRPr lang="fa-IR" sz="2800" b="1" dirty="0">
              <a:solidFill>
                <a:prstClr val="black"/>
              </a:solidFill>
              <a:cs typeface="B Mitra" panose="00000400000000000000" pitchFamily="2" charset="-78"/>
            </a:endParaRPr>
          </a:p>
          <a:p>
            <a:r>
              <a:rPr lang="fa-IR" sz="2800" dirty="0">
                <a:solidFill>
                  <a:prstClr val="black"/>
                </a:solidFill>
                <a:cs typeface="B Mitra" panose="00000400000000000000" pitchFamily="2" charset="-78"/>
              </a:rPr>
              <a:t>تصویر مسیر نور در میکروسکوپ کامپوند را نشان می دهد.</a:t>
            </a:r>
          </a:p>
        </p:txBody>
      </p:sp>
      <p:sp>
        <p:nvSpPr>
          <p:cNvPr id="7" name="Right Arrow 6"/>
          <p:cNvSpPr/>
          <p:nvPr/>
        </p:nvSpPr>
        <p:spPr>
          <a:xfrm rot="10800000">
            <a:off x="6701118" y="3128036"/>
            <a:ext cx="1842247" cy="53731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8" name="Right Arrow 7"/>
          <p:cNvSpPr/>
          <p:nvPr/>
        </p:nvSpPr>
        <p:spPr>
          <a:xfrm rot="10800000">
            <a:off x="3767264" y="4812772"/>
            <a:ext cx="4596807" cy="52169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325654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547884" cy="672147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37882" y="107576"/>
            <a:ext cx="1801906" cy="37651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b="1" dirty="0" smtClean="0"/>
              <a:t>میکروسکوپ نوری</a:t>
            </a:r>
            <a:endParaRPr lang="fa-I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50884" y="484094"/>
            <a:ext cx="5402916" cy="5701552"/>
          </a:xfrm>
        </p:spPr>
        <p:txBody>
          <a:bodyPr>
            <a:normAutofit lnSpcReduction="10000"/>
          </a:bodyPr>
          <a:lstStyle/>
          <a:p>
            <a:pPr algn="r" rtl="1"/>
            <a:r>
              <a:rPr lang="fa-IR" sz="4000" b="1" dirty="0" smtClean="0">
                <a:cs typeface="B Mitra" panose="00000400000000000000" pitchFamily="2" charset="-78"/>
              </a:rPr>
              <a:t>کاربردهای میکروسکوپ:</a:t>
            </a:r>
          </a:p>
          <a:p>
            <a:pPr algn="r" rtl="1"/>
            <a:r>
              <a:rPr lang="fa-IR" dirty="0" smtClean="0">
                <a:cs typeface="B Mitra" panose="00000400000000000000" pitchFamily="2" charset="-78"/>
              </a:rPr>
              <a:t> امروزه اندازه گیری واکنش ها بیوشیمایی درون سلول ها، آرایش ماکرومولکول ها درون سلول و سلول های در حال رشد، وضعیت سلامتی سلول و بافت ... استفاده می شود. بنابراین غیر از ساختار می توان متابولیسم و واکنش های درون سلول را رصد کرد.</a:t>
            </a:r>
          </a:p>
          <a:p>
            <a:pPr algn="r" rtl="1"/>
            <a:r>
              <a:rPr lang="fa-IR" b="1" dirty="0" smtClean="0">
                <a:cs typeface="B Mitra" panose="00000400000000000000" pitchFamily="2" charset="-78"/>
              </a:rPr>
              <a:t>دو نوع میکروسکوپ پایه داریم: 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fa-IR" dirty="0">
                <a:cs typeface="B Mitra" panose="00000400000000000000" pitchFamily="2" charset="-78"/>
              </a:rPr>
              <a:t> </a:t>
            </a:r>
            <a:r>
              <a:rPr lang="fa-IR" dirty="0" smtClean="0">
                <a:cs typeface="B Mitra" panose="00000400000000000000" pitchFamily="2" charset="-78"/>
              </a:rPr>
              <a:t> </a:t>
            </a:r>
            <a:r>
              <a:rPr lang="en-US" dirty="0" smtClean="0">
                <a:cs typeface="B Mitra" panose="00000400000000000000" pitchFamily="2" charset="-78"/>
              </a:rPr>
              <a:t>LM (light microscope)</a:t>
            </a:r>
            <a:r>
              <a:rPr lang="fa-IR" dirty="0" smtClean="0">
                <a:cs typeface="B Mitra" panose="00000400000000000000" pitchFamily="2" charset="-78"/>
              </a:rPr>
              <a:t>: تا حدود 1500 برابر بزرگتر، رزولوشن تا 0/2 میکرومتر، مطالعه نمونه های زنده و مرده 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fa-IR" dirty="0">
                <a:cs typeface="B Mitra" panose="00000400000000000000" pitchFamily="2" charset="-78"/>
              </a:rPr>
              <a:t> </a:t>
            </a:r>
            <a:r>
              <a:rPr lang="fa-IR" dirty="0" smtClean="0">
                <a:cs typeface="B Mitra" panose="00000400000000000000" pitchFamily="2" charset="-78"/>
              </a:rPr>
              <a:t> </a:t>
            </a:r>
            <a:r>
              <a:rPr lang="en-US" dirty="0" smtClean="0">
                <a:cs typeface="B Mitra" panose="00000400000000000000" pitchFamily="2" charset="-78"/>
              </a:rPr>
              <a:t>EM (electron microscope)</a:t>
            </a:r>
            <a:r>
              <a:rPr lang="fa-IR" dirty="0" smtClean="0">
                <a:cs typeface="B Mitra" panose="00000400000000000000" pitchFamily="2" charset="-78"/>
              </a:rPr>
              <a:t>: تا 200 هزار برابر، مطالعه نمونه های نمونه مرده و بدون رنگ</a:t>
            </a:r>
            <a:endParaRPr lang="fa-IR" dirty="0">
              <a:cs typeface="B Mitra" panose="00000400000000000000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7A02C-708E-4C75-A3F5-AB3D9E783F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77670" y="121023"/>
            <a:ext cx="2380130" cy="4706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b="1" dirty="0" smtClean="0"/>
              <a:t>میکروسکوپ الکترونی گذاره (</a:t>
            </a:r>
            <a:r>
              <a:rPr lang="en-US" b="1" dirty="0" smtClean="0"/>
              <a:t>TEM</a:t>
            </a:r>
            <a:r>
              <a:rPr lang="fa-IR" b="1" dirty="0" smtClean="0"/>
              <a:t>)</a:t>
            </a:r>
            <a:endParaRPr lang="fa-IR" b="1" dirty="0"/>
          </a:p>
        </p:txBody>
      </p:sp>
    </p:spTree>
    <p:extLst>
      <p:ext uri="{BB962C8B-B14F-4D97-AF65-F5344CB8AC3E}">
        <p14:creationId xmlns:p14="http://schemas.microsoft.com/office/powerpoint/2010/main" val="2857040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/>
              <a:t>اندازه ها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r" rtl="1"/>
            <a:r>
              <a:rPr lang="fa-IR" dirty="0" smtClean="0"/>
              <a:t>قطر سلول معمولی جانوری 20-10 میکرومتر که تقریبا اندازه یک پنجم شیئی است که با چشم غیرمسلح دیده می شود. </a:t>
            </a:r>
          </a:p>
          <a:p>
            <a:pPr algn="r" rtl="1"/>
            <a:r>
              <a:rPr lang="fa-IR" dirty="0" smtClean="0"/>
              <a:t>تولد زیست شناسی سلولی با ارائه تئوری سلولی در سال 1838 توسط شوان و شلایدن تنها با کمک میکروسکوپ نوری ممکن بود.</a:t>
            </a:r>
          </a:p>
          <a:p>
            <a:pPr algn="r" rtl="1"/>
            <a:r>
              <a:rPr lang="fa-IR" b="1" dirty="0" smtClean="0"/>
              <a:t>چرا میکروسکوپ استفاده می شود؟ </a:t>
            </a:r>
            <a:r>
              <a:rPr lang="fa-IR" dirty="0" smtClean="0"/>
              <a:t>سلول های جانوری کوچک، بی رنگ و شفاف هستند. </a:t>
            </a:r>
          </a:p>
          <a:p>
            <a:pPr algn="r" rtl="1"/>
            <a:r>
              <a:rPr lang="fa-IR" dirty="0" smtClean="0"/>
              <a:t>کشف ساختارهای داخلی برای مشاهده، نیازمند رنگ آمیزی بود که ساختارهای داخلی آشکار شوند.</a:t>
            </a:r>
          </a:p>
          <a:p>
            <a:pPr algn="r" rtl="1"/>
            <a:r>
              <a:rPr lang="fa-IR" dirty="0" smtClean="0"/>
              <a:t>امروزه بیشتر کارهای میکروسکوپی صرف تکنیک های جدید برای آماده سازی نمونه شده تا دستکاری در میکروسکوپ و تغییر ساختار آن</a:t>
            </a:r>
          </a:p>
          <a:p>
            <a:pPr algn="r" rtl="1"/>
            <a:endParaRPr lang="fa-IR" dirty="0" smtClean="0"/>
          </a:p>
          <a:p>
            <a:pPr algn="r"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7A02C-708E-4C75-A3F5-AB3D9E783F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2879" y="-94781"/>
            <a:ext cx="2500521" cy="1920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234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09330" y="365126"/>
            <a:ext cx="4329952" cy="2136028"/>
          </a:xfrm>
        </p:spPr>
        <p:txBody>
          <a:bodyPr>
            <a:normAutofit fontScale="90000"/>
          </a:bodyPr>
          <a:lstStyle/>
          <a:p>
            <a:pPr algn="r" rtl="1"/>
            <a:r>
              <a:rPr lang="fa-IR" sz="3200" b="1" dirty="0" smtClean="0"/>
              <a:t>مقیاسی از سلول های زنده تا اتم ها </a:t>
            </a:r>
            <a:br>
              <a:rPr lang="fa-IR" sz="3200" b="1" dirty="0" smtClean="0"/>
            </a:br>
            <a:r>
              <a:rPr lang="fa-IR" sz="3200" b="1" dirty="0" smtClean="0"/>
              <a:t>چشم غیر مسلح: چشم انسان</a:t>
            </a:r>
            <a:br>
              <a:rPr lang="fa-IR" sz="3200" b="1" dirty="0" smtClean="0"/>
            </a:br>
            <a:r>
              <a:rPr lang="fa-IR" sz="3200" b="1" dirty="0" smtClean="0"/>
              <a:t>مسلح: استفاده از میکروسکوپ</a:t>
            </a:r>
            <a:r>
              <a:rPr lang="fa-IR" sz="3200" dirty="0" smtClean="0"/>
              <a:t/>
            </a:r>
            <a:br>
              <a:rPr lang="fa-IR" sz="3200" dirty="0" smtClean="0"/>
            </a:b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742" y="0"/>
            <a:ext cx="7370588" cy="658529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7A02C-708E-4C75-A3F5-AB3D9E783F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534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0398" y="0"/>
            <a:ext cx="8626181" cy="39795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7071" y="0"/>
            <a:ext cx="3484929" cy="1898174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7A02C-708E-4C75-A3F5-AB3D9E783F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3095" t="7558" r="4046" b="7667"/>
          <a:stretch/>
        </p:blipFill>
        <p:spPr>
          <a:xfrm>
            <a:off x="7387303" y="3615336"/>
            <a:ext cx="4730839" cy="324266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3502" y="4344670"/>
            <a:ext cx="6761786" cy="224676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sz="2800" b="1" dirty="0" smtClean="0">
                <a:cs typeface="B Mitra" panose="00000400000000000000" pitchFamily="2" charset="-78"/>
              </a:rPr>
              <a:t>محدوده ی قابل روئیت توسط چشم غیر مسلح</a:t>
            </a:r>
          </a:p>
          <a:p>
            <a:r>
              <a:rPr lang="fa-IR" sz="2800" b="1" dirty="0" smtClean="0">
                <a:cs typeface="B Mitra" panose="00000400000000000000" pitchFamily="2" charset="-78"/>
              </a:rPr>
              <a:t>میکروسکوپ نوری  و میکروسکوپ الکترونی</a:t>
            </a:r>
          </a:p>
          <a:p>
            <a:r>
              <a:rPr lang="fa-IR" sz="2800" b="1" dirty="0" smtClean="0">
                <a:cs typeface="B Mitra" panose="00000400000000000000" pitchFamily="2" charset="-78"/>
              </a:rPr>
              <a:t>(در شکل بالا به محدوده میکروسکوپ نوری دقت کنید. </a:t>
            </a:r>
          </a:p>
          <a:p>
            <a:r>
              <a:rPr lang="fa-IR" sz="2800" b="1" dirty="0" smtClean="0">
                <a:cs typeface="B Mitra" panose="00000400000000000000" pitchFamily="2" charset="-78"/>
              </a:rPr>
              <a:t>محدوده میکروسکوپ های معمولی و </a:t>
            </a:r>
          </a:p>
          <a:p>
            <a:r>
              <a:rPr lang="fa-IR" sz="2800" b="1" dirty="0" smtClean="0">
                <a:cs typeface="B Mitra" panose="00000400000000000000" pitchFamily="2" charset="-78"/>
              </a:rPr>
              <a:t>میکروسکوپ های فراتفکیک (</a:t>
            </a:r>
            <a:r>
              <a:rPr lang="en-US" sz="2800" b="1" dirty="0" smtClean="0">
                <a:cs typeface="B Mitra" panose="00000400000000000000" pitchFamily="2" charset="-78"/>
              </a:rPr>
              <a:t>super resolution</a:t>
            </a:r>
            <a:r>
              <a:rPr lang="fa-IR" sz="2800" b="1" dirty="0" smtClean="0">
                <a:cs typeface="B Mitra" panose="00000400000000000000" pitchFamily="2" charset="-78"/>
              </a:rPr>
              <a:t>))</a:t>
            </a:r>
            <a:endParaRPr lang="fa-IR" sz="2800" b="1" dirty="0">
              <a:cs typeface="B Mitra" panose="00000400000000000000" pitchFamily="2" charset="-78"/>
            </a:endParaRPr>
          </a:p>
        </p:txBody>
      </p:sp>
      <p:sp>
        <p:nvSpPr>
          <p:cNvPr id="7" name="Striped Right Arrow 6"/>
          <p:cNvSpPr/>
          <p:nvPr/>
        </p:nvSpPr>
        <p:spPr>
          <a:xfrm rot="16200000">
            <a:off x="3438934" y="3774313"/>
            <a:ext cx="681699" cy="459016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567672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8080" y="365125"/>
            <a:ext cx="12220080" cy="649287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7A02C-708E-4C75-A3F5-AB3D9E783F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53261" y="2168894"/>
            <a:ext cx="4404732" cy="1077218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sz="3200" b="1" dirty="0" smtClean="0">
                <a:cs typeface="B Mitra" panose="00000400000000000000" pitchFamily="2" charset="-78"/>
              </a:rPr>
              <a:t>رزولوشن(</a:t>
            </a:r>
            <a:r>
              <a:rPr lang="en-US" sz="3200" b="1" dirty="0" smtClean="0">
                <a:cs typeface="B Mitra" panose="00000400000000000000" pitchFamily="2" charset="-78"/>
              </a:rPr>
              <a:t>resolving power</a:t>
            </a:r>
            <a:r>
              <a:rPr lang="fa-IR" sz="3200" b="1" dirty="0" smtClean="0">
                <a:cs typeface="B Mitra" panose="00000400000000000000" pitchFamily="2" charset="-78"/>
              </a:rPr>
              <a:t>)</a:t>
            </a:r>
          </a:p>
          <a:p>
            <a:r>
              <a:rPr lang="fa-IR" sz="3200" b="1" dirty="0" smtClean="0">
                <a:cs typeface="B Mitra" panose="00000400000000000000" pitchFamily="2" charset="-78"/>
              </a:rPr>
              <a:t>(تفکیک پذیری یا وضوح)  </a:t>
            </a:r>
            <a:endParaRPr lang="fa-IR" sz="3200" b="1" dirty="0"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01721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4000" b="1" dirty="0" smtClean="0">
                <a:cs typeface="B Mitra" panose="00000400000000000000" pitchFamily="2" charset="-78"/>
              </a:rPr>
              <a:t>بخش های نوری میکروسکوپ</a:t>
            </a:r>
            <a:endParaRPr lang="en-US" sz="4000" b="1" dirty="0">
              <a:cs typeface="B Mitra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46412"/>
            <a:ext cx="10672482" cy="4630551"/>
          </a:xfrm>
        </p:spPr>
        <p:txBody>
          <a:bodyPr>
            <a:normAutofit fontScale="92500" lnSpcReduction="10000"/>
          </a:bodyPr>
          <a:lstStyle/>
          <a:p>
            <a:pPr algn="r" rtl="1"/>
            <a:r>
              <a:rPr lang="fa-IR" dirty="0" smtClean="0">
                <a:cs typeface="B Mitra" panose="00000400000000000000" pitchFamily="2" charset="-78"/>
              </a:rPr>
              <a:t>ظریب شکست</a:t>
            </a:r>
            <a:r>
              <a:rPr lang="en-US" dirty="0" smtClean="0">
                <a:cs typeface="B Mitra" panose="00000400000000000000" pitchFamily="2" charset="-78"/>
              </a:rPr>
              <a:t>refraction index </a:t>
            </a:r>
            <a:r>
              <a:rPr lang="fa-IR" dirty="0" smtClean="0">
                <a:cs typeface="B Mitra" panose="00000400000000000000" pitchFamily="2" charset="-78"/>
              </a:rPr>
              <a:t> نوری: نسبت سرعت نور در خلاء نسبت به ماده مورد آزمایش</a:t>
            </a:r>
          </a:p>
          <a:p>
            <a:pPr algn="r" rtl="1"/>
            <a:r>
              <a:rPr lang="fa-IR" dirty="0" smtClean="0">
                <a:cs typeface="B Mitra" panose="00000400000000000000" pitchFamily="2" charset="-78"/>
              </a:rPr>
              <a:t> چون نور در هنگام عبور جهت و سرعتش دچار تغییر می شود. ظریب شکست آب 1.33</a:t>
            </a:r>
          </a:p>
          <a:p>
            <a:pPr algn="r" rtl="1"/>
            <a:r>
              <a:rPr lang="fa-IR" dirty="0" smtClean="0">
                <a:cs typeface="B Mitra" panose="00000400000000000000" pitchFamily="2" charset="-78"/>
              </a:rPr>
              <a:t>وقتی دو موج نور </a:t>
            </a:r>
            <a:r>
              <a:rPr lang="fa-IR" dirty="0">
                <a:solidFill>
                  <a:prstClr val="black"/>
                </a:solidFill>
                <a:cs typeface="B Mitra" panose="00000400000000000000" pitchFamily="2" charset="-78"/>
              </a:rPr>
              <a:t>از مسیرهای مختلف </a:t>
            </a:r>
            <a:r>
              <a:rPr lang="fa-IR" dirty="0" smtClean="0">
                <a:cs typeface="B Mitra" panose="00000400000000000000" pitchFamily="2" charset="-78"/>
              </a:rPr>
              <a:t>به یک نقطه یکسان می رسند </a:t>
            </a:r>
            <a:r>
              <a:rPr lang="en-US" dirty="0" smtClean="0">
                <a:cs typeface="B Mitra" panose="00000400000000000000" pitchFamily="2" charset="-78"/>
              </a:rPr>
              <a:t>in phase</a:t>
            </a:r>
            <a:r>
              <a:rPr lang="fa-IR" dirty="0" smtClean="0">
                <a:cs typeface="B Mitra" panose="00000400000000000000" pitchFamily="2" charset="-78"/>
              </a:rPr>
              <a:t> بوده آن ها همدیگر را تقویت می کنند، در مقابل وقتی که اشعه نور در </a:t>
            </a:r>
            <a:r>
              <a:rPr lang="en-US" dirty="0" smtClean="0">
                <a:cs typeface="B Mitra" panose="00000400000000000000" pitchFamily="2" charset="-78"/>
              </a:rPr>
              <a:t>out of phase</a:t>
            </a:r>
            <a:r>
              <a:rPr lang="fa-IR" dirty="0" smtClean="0">
                <a:cs typeface="B Mitra" panose="00000400000000000000" pitchFamily="2" charset="-78"/>
              </a:rPr>
              <a:t> هستند آن ها اثر یکدیگر را خنثی می کنند (شکل اسلاید 21)</a:t>
            </a:r>
          </a:p>
          <a:p>
            <a:pPr algn="r" rtl="1"/>
            <a:r>
              <a:rPr lang="fa-IR" dirty="0" smtClean="0">
                <a:cs typeface="B Mitra" panose="00000400000000000000" pitchFamily="2" charset="-78"/>
              </a:rPr>
              <a:t>برهمکنس نور و یک شیء روابط فاز امواج نور را تغییر می دهد. شکست نور به وسیله عدسی ها انجام می شود.</a:t>
            </a:r>
          </a:p>
          <a:p>
            <a:pPr algn="r" rtl="1"/>
            <a:r>
              <a:rPr lang="en-US" dirty="0" smtClean="0">
                <a:cs typeface="B Mitra" panose="00000400000000000000" pitchFamily="2" charset="-78"/>
              </a:rPr>
              <a:t>Interference effect</a:t>
            </a:r>
            <a:r>
              <a:rPr lang="fa-IR" dirty="0" smtClean="0">
                <a:cs typeface="B Mitra" panose="00000400000000000000" pitchFamily="2" charset="-78"/>
              </a:rPr>
              <a:t>:</a:t>
            </a:r>
          </a:p>
          <a:p>
            <a:pPr algn="r" rtl="1"/>
            <a:r>
              <a:rPr lang="fa-IR" b="1" dirty="0" smtClean="0">
                <a:cs typeface="B Mitra" panose="00000400000000000000" pitchFamily="2" charset="-78"/>
              </a:rPr>
              <a:t>قدرت تفکیک </a:t>
            </a:r>
            <a:r>
              <a:rPr lang="en-US" b="1" dirty="0" smtClean="0">
                <a:cs typeface="B Mitra" panose="00000400000000000000" pitchFamily="2" charset="-78"/>
              </a:rPr>
              <a:t>limit of resolution</a:t>
            </a:r>
            <a:r>
              <a:rPr lang="fa-IR" b="1" dirty="0" smtClean="0">
                <a:cs typeface="B Mitra" panose="00000400000000000000" pitchFamily="2" charset="-78"/>
              </a:rPr>
              <a:t>: </a:t>
            </a:r>
            <a:r>
              <a:rPr lang="fa-IR" dirty="0" smtClean="0">
                <a:cs typeface="B Mitra" panose="00000400000000000000" pitchFamily="2" charset="-78"/>
              </a:rPr>
              <a:t>فاصله ای که در آن دو شیئی (دو نقطه) به نظر جدا می رسند که بستگی به طول موج نور و </a:t>
            </a:r>
            <a:r>
              <a:rPr lang="en-US" dirty="0" smtClean="0">
                <a:cs typeface="B Mitra" panose="00000400000000000000" pitchFamily="2" charset="-78"/>
              </a:rPr>
              <a:t>NA</a:t>
            </a:r>
            <a:r>
              <a:rPr lang="fa-IR" dirty="0" smtClean="0">
                <a:cs typeface="B Mitra" panose="00000400000000000000" pitchFamily="2" charset="-78"/>
              </a:rPr>
              <a:t> دارد.</a:t>
            </a:r>
          </a:p>
          <a:p>
            <a:pPr algn="r" rtl="1"/>
            <a:r>
              <a:rPr lang="en-US" dirty="0" smtClean="0">
                <a:cs typeface="B Mitra" panose="00000400000000000000" pitchFamily="2" charset="-78"/>
              </a:rPr>
              <a:t>Numerical </a:t>
            </a:r>
            <a:r>
              <a:rPr lang="en-US" dirty="0" err="1" smtClean="0">
                <a:cs typeface="B Mitra" panose="00000400000000000000" pitchFamily="2" charset="-78"/>
              </a:rPr>
              <a:t>aperure</a:t>
            </a:r>
            <a:r>
              <a:rPr lang="fa-IR" dirty="0" smtClean="0">
                <a:cs typeface="B Mitra" panose="00000400000000000000" pitchFamily="2" charset="-78"/>
              </a:rPr>
              <a:t>: به توانایی عدسی برای جمع آوری نور و به ظریب شکست ماده ای که عدسی از آن ساخته شده است می گویند.</a:t>
            </a:r>
          </a:p>
          <a:p>
            <a:pPr algn="r" rtl="1"/>
            <a:endParaRPr lang="en-US" dirty="0">
              <a:cs typeface="B Mitra" panose="00000400000000000000" pitchFamily="2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7A02C-708E-4C75-A3F5-AB3D9E783F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046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44576" y="1450783"/>
            <a:ext cx="7620660" cy="257273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7A02C-708E-4C75-A3F5-AB3D9E783F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69341" y="4593857"/>
            <a:ext cx="4733365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3600" b="1" dirty="0" smtClean="0">
                <a:cs typeface="B Mitra" panose="00000400000000000000" pitchFamily="2" charset="-78"/>
              </a:rPr>
              <a:t>تداخل امواج نوری</a:t>
            </a:r>
            <a:endParaRPr lang="fa-IR" sz="3600" b="1" dirty="0"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773881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" y="156119"/>
            <a:ext cx="10515600" cy="797469"/>
          </a:xfrm>
        </p:spPr>
        <p:txBody>
          <a:bodyPr>
            <a:normAutofit/>
          </a:bodyPr>
          <a:lstStyle/>
          <a:p>
            <a:pPr algn="r" rtl="1"/>
            <a:r>
              <a:rPr lang="fa-IR" sz="4000" b="1" dirty="0" smtClean="0">
                <a:cs typeface="B Nazanin" panose="00000400000000000000" pitchFamily="2" charset="-78"/>
              </a:rPr>
              <a:t>طراحی آزمایش</a:t>
            </a:r>
            <a:endParaRPr lang="en-US" sz="4000" b="1" dirty="0"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8749" y="1162594"/>
            <a:ext cx="10515600" cy="4351338"/>
          </a:xfrm>
        </p:spPr>
        <p:txBody>
          <a:bodyPr>
            <a:noAutofit/>
          </a:bodyPr>
          <a:lstStyle/>
          <a:p>
            <a:pPr algn="r" rtl="1"/>
            <a:r>
              <a:rPr lang="fa-IR" sz="2000" dirty="0" smtClean="0">
                <a:cs typeface="B Nazanin" panose="00000400000000000000" pitchFamily="2" charset="-78"/>
              </a:rPr>
              <a:t>پیشرفت در هر رشته ای نیازمند طراحی دقیق و آنالیز داده ها تا به سوال خاص و یک فرضیه پاسخ داده شود. طراحی چنین آزمایشی نیازمند مراحل مجزایی می باشد:</a:t>
            </a:r>
          </a:p>
          <a:p>
            <a:pPr algn="r" rtl="1"/>
            <a:r>
              <a:rPr lang="fa-IR" sz="2000" b="1" dirty="0" smtClean="0">
                <a:cs typeface="B Nazanin" panose="00000400000000000000" pitchFamily="2" charset="-78"/>
              </a:rPr>
              <a:t>معرفی عنوان آزمایش </a:t>
            </a:r>
          </a:p>
          <a:p>
            <a:pPr algn="r" rtl="1"/>
            <a:r>
              <a:rPr lang="fa-IR" sz="2000" b="1" dirty="0" smtClean="0">
                <a:cs typeface="B Nazanin" panose="00000400000000000000" pitchFamily="2" charset="-78"/>
              </a:rPr>
              <a:t>ارزیابی منابع </a:t>
            </a:r>
            <a:r>
              <a:rPr lang="en-US" sz="2000" b="1" dirty="0" smtClean="0">
                <a:cs typeface="B Nazanin" panose="00000400000000000000" pitchFamily="2" charset="-78"/>
              </a:rPr>
              <a:t>literature</a:t>
            </a:r>
            <a:r>
              <a:rPr lang="fa-IR" sz="2000" b="1" dirty="0" smtClean="0">
                <a:cs typeface="B Nazanin" panose="00000400000000000000" pitchFamily="2" charset="-78"/>
              </a:rPr>
              <a:t> در مورد موضوع مورد مطالعه </a:t>
            </a:r>
            <a:r>
              <a:rPr lang="fa-IR" sz="2000" dirty="0" smtClean="0">
                <a:cs typeface="B Nazanin" panose="00000400000000000000" pitchFamily="2" charset="-78"/>
              </a:rPr>
              <a:t>و بررسی ضعف و قوت روش های به کاررفته که قبلا به کاررفته و ایجاد فرضیه جدید از این مطالعات</a:t>
            </a:r>
          </a:p>
          <a:p>
            <a:pPr algn="r" rtl="1"/>
            <a:r>
              <a:rPr lang="fa-IR" sz="2000" b="1" dirty="0" smtClean="0">
                <a:cs typeface="B Nazanin" panose="00000400000000000000" pitchFamily="2" charset="-78"/>
              </a:rPr>
              <a:t>فرمول بندی سوالات و فرضیه ها برای آزمایشات برنامه ریزی شده</a:t>
            </a:r>
          </a:p>
          <a:p>
            <a:pPr algn="r" rtl="1"/>
            <a:r>
              <a:rPr lang="fa-IR" sz="2000" b="1" dirty="0" smtClean="0">
                <a:cs typeface="B Nazanin" panose="00000400000000000000" pitchFamily="2" charset="-78"/>
              </a:rPr>
              <a:t>انتخاب دقیق سیستم های زیستی </a:t>
            </a:r>
            <a:r>
              <a:rPr lang="fa-IR" sz="2000" dirty="0" smtClean="0">
                <a:cs typeface="B Nazanin" panose="00000400000000000000" pitchFamily="2" charset="-78"/>
              </a:rPr>
              <a:t>در این مطالعه (گونه، </a:t>
            </a:r>
            <a:r>
              <a:rPr lang="en-US" sz="2000" dirty="0" smtClean="0">
                <a:cs typeface="B Nazanin" panose="00000400000000000000" pitchFamily="2" charset="-78"/>
              </a:rPr>
              <a:t>in vivo</a:t>
            </a:r>
            <a:r>
              <a:rPr lang="fa-IR" sz="2000" dirty="0" smtClean="0">
                <a:cs typeface="B Nazanin" panose="00000400000000000000" pitchFamily="2" charset="-78"/>
              </a:rPr>
              <a:t> و </a:t>
            </a:r>
            <a:r>
              <a:rPr lang="en-US" sz="2000" dirty="0" smtClean="0">
                <a:cs typeface="B Nazanin" panose="00000400000000000000" pitchFamily="2" charset="-78"/>
              </a:rPr>
              <a:t>in vitro</a:t>
            </a:r>
            <a:r>
              <a:rPr lang="fa-IR" sz="2000" dirty="0" smtClean="0">
                <a:cs typeface="B Nazanin" panose="00000400000000000000" pitchFamily="2" charset="-78"/>
              </a:rPr>
              <a:t>)</a:t>
            </a:r>
          </a:p>
          <a:p>
            <a:pPr algn="r" rtl="1"/>
            <a:r>
              <a:rPr lang="fa-IR" sz="2000" b="1" dirty="0" smtClean="0">
                <a:cs typeface="B Nazanin" panose="00000400000000000000" pitchFamily="2" charset="-78"/>
              </a:rPr>
              <a:t>معرفی متغیرهایی </a:t>
            </a:r>
            <a:r>
              <a:rPr lang="en-US" sz="2000" b="1" dirty="0" smtClean="0">
                <a:cs typeface="B Nazanin" panose="00000400000000000000" pitchFamily="2" charset="-78"/>
              </a:rPr>
              <a:t>variables</a:t>
            </a:r>
            <a:r>
              <a:rPr lang="fa-IR" sz="2000" b="1" dirty="0" smtClean="0">
                <a:cs typeface="B Nazanin" panose="00000400000000000000" pitchFamily="2" charset="-78"/>
              </a:rPr>
              <a:t> مورد مطالعه </a:t>
            </a:r>
            <a:r>
              <a:rPr lang="fa-IR" sz="2000" dirty="0" smtClean="0">
                <a:cs typeface="B Nazanin" panose="00000400000000000000" pitchFamily="2" charset="-78"/>
              </a:rPr>
              <a:t>و شناسایی سایر متغیرهایی که نیاز به کنترل دارد</a:t>
            </a:r>
          </a:p>
          <a:p>
            <a:pPr algn="r" rtl="1"/>
            <a:r>
              <a:rPr lang="fa-IR" sz="2000" b="1" dirty="0" smtClean="0">
                <a:cs typeface="B Nazanin" panose="00000400000000000000" pitchFamily="2" charset="-78"/>
              </a:rPr>
              <a:t>طراحی آزمایش </a:t>
            </a:r>
            <a:r>
              <a:rPr lang="fa-IR" sz="2000" dirty="0" smtClean="0">
                <a:cs typeface="B Nazanin" panose="00000400000000000000" pitchFamily="2" charset="-78"/>
              </a:rPr>
              <a:t>شامل آنالیزهای آماری از نتایج، بررسی مواد مورد نیاز و جنبه های ایمنی مورد مطالعه</a:t>
            </a:r>
          </a:p>
          <a:p>
            <a:pPr algn="r" rtl="1"/>
            <a:r>
              <a:rPr lang="fa-IR" sz="2000" b="1" dirty="0" smtClean="0">
                <a:cs typeface="B Nazanin" panose="00000400000000000000" pitchFamily="2" charset="-78"/>
              </a:rPr>
              <a:t>داشتن کنترل های مناسب </a:t>
            </a:r>
            <a:r>
              <a:rPr lang="fa-IR" sz="2000" dirty="0" smtClean="0">
                <a:cs typeface="B Nazanin" panose="00000400000000000000" pitchFamily="2" charset="-78"/>
              </a:rPr>
              <a:t>و کالیبراسیون مناسب </a:t>
            </a:r>
          </a:p>
          <a:p>
            <a:pPr algn="r" rtl="1"/>
            <a:r>
              <a:rPr lang="fa-IR" sz="2000" b="1" dirty="0" smtClean="0">
                <a:cs typeface="B Nazanin" panose="00000400000000000000" pitchFamily="2" charset="-78"/>
              </a:rPr>
              <a:t>تکرار آزمایش </a:t>
            </a:r>
          </a:p>
          <a:p>
            <a:pPr algn="r" rtl="1"/>
            <a:r>
              <a:rPr lang="fa-IR" sz="2000" b="1" dirty="0" smtClean="0">
                <a:cs typeface="B Nazanin" panose="00000400000000000000" pitchFamily="2" charset="-78"/>
              </a:rPr>
              <a:t>بررسی نتایج از جمله تست های آماری </a:t>
            </a:r>
            <a:r>
              <a:rPr lang="fa-IR" sz="2000" dirty="0" smtClean="0">
                <a:cs typeface="B Nazanin" panose="00000400000000000000" pitchFamily="2" charset="-78"/>
              </a:rPr>
              <a:t>که روی داده های کمی آنالیز شوند.</a:t>
            </a:r>
          </a:p>
          <a:p>
            <a:pPr algn="r" rtl="1"/>
            <a:r>
              <a:rPr lang="fa-IR" sz="2000" b="1" dirty="0" smtClean="0">
                <a:cs typeface="B Nazanin" panose="00000400000000000000" pitchFamily="2" charset="-78"/>
              </a:rPr>
              <a:t>تفسیر نتایج اصلی </a:t>
            </a:r>
            <a:r>
              <a:rPr lang="fa-IR" sz="2000" dirty="0" smtClean="0">
                <a:cs typeface="B Nazanin" panose="00000400000000000000" pitchFamily="2" charset="-78"/>
              </a:rPr>
              <a:t>و مقایسه با سایر مطالعات</a:t>
            </a:r>
          </a:p>
          <a:p>
            <a:pPr algn="r" rtl="1"/>
            <a:r>
              <a:rPr lang="fa-IR" sz="2000" b="1" dirty="0" smtClean="0">
                <a:cs typeface="B Nazanin" panose="00000400000000000000" pitchFamily="2" charset="-78"/>
              </a:rPr>
              <a:t>ایجاد فرضیه های جدید </a:t>
            </a:r>
            <a:r>
              <a:rPr lang="fa-IR" sz="2000" dirty="0" smtClean="0">
                <a:cs typeface="B Nazanin" panose="00000400000000000000" pitchFamily="2" charset="-78"/>
              </a:rPr>
              <a:t>و حتی طراحی آزمایشات جدیدی که از این مطالعه بیرون می آید.</a:t>
            </a:r>
            <a:endParaRPr lang="en-US" sz="2000" dirty="0">
              <a:cs typeface="B Nazanin" panose="00000400000000000000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7A02C-708E-4C75-A3F5-AB3D9E783F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83719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 rtl="1"/>
            <a:r>
              <a:rPr lang="fa-IR" sz="3600" b="1" dirty="0">
                <a:cs typeface="B Mitra" panose="00000400000000000000" pitchFamily="2" charset="-78"/>
              </a:rPr>
              <a:t/>
            </a:r>
            <a:br>
              <a:rPr lang="fa-IR" sz="3600" b="1" dirty="0">
                <a:cs typeface="B Mitra" panose="00000400000000000000" pitchFamily="2" charset="-78"/>
              </a:rPr>
            </a:br>
            <a:r>
              <a:rPr lang="fa-IR" sz="3600" b="1" dirty="0">
                <a:cs typeface="B Mitra" panose="00000400000000000000" pitchFamily="2" charset="-78"/>
              </a:rPr>
              <a:t/>
            </a:r>
            <a:br>
              <a:rPr lang="fa-IR" sz="3600" b="1" dirty="0">
                <a:cs typeface="B Mitra" panose="00000400000000000000" pitchFamily="2" charset="-78"/>
              </a:rPr>
            </a:br>
            <a:r>
              <a:rPr lang="fa-IR" sz="3600" b="1" dirty="0">
                <a:cs typeface="B Mitra" panose="00000400000000000000" pitchFamily="2" charset="-78"/>
              </a:rPr>
              <a:t>میکروسکوپ </a:t>
            </a:r>
            <a:r>
              <a:rPr lang="fa-IR" sz="3600" b="1" dirty="0" smtClean="0">
                <a:cs typeface="B Mitra" panose="00000400000000000000" pitchFamily="2" charset="-78"/>
              </a:rPr>
              <a:t>نوری می تواند </a:t>
            </a:r>
            <a:r>
              <a:rPr lang="fa-IR" sz="3600" b="1" dirty="0">
                <a:cs typeface="B Mitra" panose="00000400000000000000" pitchFamily="2" charset="-78"/>
              </a:rPr>
              <a:t>جزئیات را از </a:t>
            </a:r>
            <a:r>
              <a:rPr lang="fa-IR" sz="3600" b="1" dirty="0" smtClean="0">
                <a:cs typeface="B Mitra" panose="00000400000000000000" pitchFamily="2" charset="-78"/>
              </a:rPr>
              <a:t>0/2 </a:t>
            </a:r>
            <a:r>
              <a:rPr lang="fa-IR" sz="3600" b="1" dirty="0">
                <a:cs typeface="B Mitra" panose="00000400000000000000" pitchFamily="2" charset="-78"/>
              </a:rPr>
              <a:t>میکرومتر </a:t>
            </a:r>
            <a:r>
              <a:rPr lang="fa-IR" sz="3600" b="1" dirty="0" smtClean="0">
                <a:cs typeface="B Mitra" panose="00000400000000000000" pitchFamily="2" charset="-78"/>
              </a:rPr>
              <a:t>تفکیک کند</a:t>
            </a:r>
            <a:r>
              <a:rPr lang="fa-IR" sz="3600" b="1" dirty="0">
                <a:cs typeface="B Mitra" panose="00000400000000000000" pitchFamily="2" charset="-78"/>
              </a:rPr>
              <a:t/>
            </a:r>
            <a:br>
              <a:rPr lang="fa-IR" sz="3600" b="1" dirty="0">
                <a:cs typeface="B Mitra" panose="00000400000000000000" pitchFamily="2" charset="-78"/>
              </a:rPr>
            </a:br>
            <a:endParaRPr lang="en-US" sz="3600" b="1" dirty="0">
              <a:cs typeface="B Mitra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en-US" dirty="0" smtClean="0"/>
              <a:t>Resolution</a:t>
            </a:r>
            <a:r>
              <a:rPr lang="fa-IR" dirty="0" smtClean="0"/>
              <a:t>: توانایی تشخیص بین دو نقطه نزدیک در یک نمونه را می گویند.</a:t>
            </a:r>
          </a:p>
          <a:p>
            <a:pPr algn="r" rtl="1"/>
            <a:r>
              <a:rPr lang="fa-IR" dirty="0" smtClean="0"/>
              <a:t>محدودیت رزولوشن یک میکروسکوپ نوری به وسیله طول موج نور مرئی محدود می شود از حدود 0/4 تا 0/7 میکرومتر است. </a:t>
            </a:r>
          </a:p>
          <a:p>
            <a:pPr algn="r" rtl="1"/>
            <a:r>
              <a:rPr lang="fa-IR" dirty="0" smtClean="0"/>
              <a:t>باکتری ها و میتوکندری که حدود 500 نانومتر عرض دارند (0/5 میکرومتر) عموماَ کوچکترین اشیائی هستند که به کمک میکروسکوپ نوری قابل تشخیص است. </a:t>
            </a:r>
          </a:p>
          <a:p>
            <a:pPr algn="r"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7A02C-708E-4C75-A3F5-AB3D9E783F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8353" y="4187835"/>
            <a:ext cx="5936316" cy="2078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601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/>
              <a:t>کنتراست (راه  های ایجاد کنتراست) - رزولوشن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r" rtl="1"/>
            <a:r>
              <a:rPr lang="fa-IR" dirty="0" smtClean="0"/>
              <a:t>در بهترین شرایط حد تفکیک میکروسکوپ نوری 0.2 میکرومتراست و کمتر از آن به عنوان یک شیئی دیده می شود (با توجه به طول موج بنفش 0.4 میکرومتر و </a:t>
            </a:r>
            <a:r>
              <a:rPr lang="en-US" dirty="0" smtClean="0"/>
              <a:t>NA</a:t>
            </a:r>
            <a:r>
              <a:rPr lang="fa-IR" dirty="0" smtClean="0"/>
              <a:t> 1.4)</a:t>
            </a:r>
          </a:p>
          <a:p>
            <a:pPr algn="r" rtl="1"/>
            <a:r>
              <a:rPr lang="fa-IR" dirty="0" smtClean="0"/>
              <a:t>تفاوت بین </a:t>
            </a:r>
            <a:r>
              <a:rPr lang="en-US" dirty="0" smtClean="0"/>
              <a:t>detection</a:t>
            </a:r>
            <a:r>
              <a:rPr lang="fa-IR" dirty="0" smtClean="0"/>
              <a:t> و </a:t>
            </a:r>
            <a:r>
              <a:rPr lang="en-US" dirty="0" smtClean="0"/>
              <a:t>resolution</a:t>
            </a:r>
            <a:r>
              <a:rPr lang="fa-IR" dirty="0" smtClean="0"/>
              <a:t>: روئیت حتی کمتر از حد تفکیک انجام می شود مانند یک میکروتوبول برچسب شده با فلورسنت که با وجود اندازه در حد نانو اما به صورت تار دیده می شود.</a:t>
            </a:r>
          </a:p>
          <a:p>
            <a:pPr algn="r" rtl="1"/>
            <a:r>
              <a:rPr lang="fa-IR" b="1" dirty="0" smtClean="0"/>
              <a:t>راههای ایجاد کنتراست در یک نمونه: </a:t>
            </a:r>
          </a:p>
          <a:p>
            <a:pPr algn="r" rtl="1"/>
            <a:r>
              <a:rPr lang="fa-IR" dirty="0" smtClean="0"/>
              <a:t>یکی از راه ها: رنگ آمیزی و فیکس کردن یک نمونه (کنتراست از طریق رنگ)</a:t>
            </a:r>
          </a:p>
          <a:p>
            <a:pPr algn="r" rtl="1"/>
            <a:r>
              <a:rPr lang="fa-IR" dirty="0" smtClean="0"/>
              <a:t>مشکل این روش: تخریب بخش اعظم از ویژگی های طبیعی سلول ها</a:t>
            </a:r>
          </a:p>
          <a:p>
            <a:pPr algn="r" rtl="1"/>
            <a:r>
              <a:rPr lang="fa-IR" dirty="0" smtClean="0"/>
              <a:t>بهترین روش مشاهده سلول ها در حالیست که آن ها زنده باشند (یعنی بدون فیکس کردن و یا فریز کردن نمونه ها) که میکروسکوپ های نوری بهترین ابزار این کار هستند.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7A02C-708E-4C75-A3F5-AB3D9E783F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99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3600" b="1" dirty="0" smtClean="0">
                <a:cs typeface="B Nazanin" panose="00000400000000000000" pitchFamily="2" charset="-78"/>
              </a:rPr>
              <a:t>پیشوندهای متداول با عبارات کمی</a:t>
            </a:r>
            <a:endParaRPr lang="en-US" sz="3600" b="1" dirty="0">
              <a:cs typeface="B Nazanin" panose="00000400000000000000" pitchFamily="2" charset="-78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15473" y="2187574"/>
            <a:ext cx="6938297" cy="435133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7A02C-708E-4C75-A3F5-AB3D9E783F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5310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 smtClean="0"/>
              <a:t>واحدهای اندازه گیری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37866" y="1825625"/>
            <a:ext cx="4715933" cy="4351338"/>
          </a:xfrm>
        </p:spPr>
        <p:txBody>
          <a:bodyPr/>
          <a:lstStyle/>
          <a:p>
            <a:pPr algn="r" rtl="1"/>
            <a:r>
              <a:rPr lang="fa-IR" dirty="0" smtClean="0"/>
              <a:t>سیستم </a:t>
            </a:r>
            <a:r>
              <a:rPr lang="en-US" dirty="0" smtClean="0"/>
              <a:t>SI</a:t>
            </a:r>
            <a:r>
              <a:rPr lang="fa-IR" dirty="0" smtClean="0"/>
              <a:t> سیستم پذیرفته شده برای همه واحدهای اندازه گیری است.</a:t>
            </a:r>
          </a:p>
          <a:p>
            <a:pPr algn="r" rtl="1"/>
            <a:r>
              <a:rPr lang="fa-IR" dirty="0" smtClean="0"/>
              <a:t>مولاریته (بیان غلظت):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7A02C-708E-4C75-A3F5-AB3D9E783F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219" y="110885"/>
            <a:ext cx="6096851" cy="34294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1620" y="3286125"/>
            <a:ext cx="10248900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630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 smtClean="0">
                <a:cs typeface="B Nazanin" panose="00000400000000000000" pitchFamily="2" charset="-78"/>
              </a:rPr>
              <a:t>اندازه گیری فعالیت های کمی 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 smtClean="0">
                <a:cs typeface="B Nazanin" panose="00000400000000000000" pitchFamily="2" charset="-78"/>
              </a:rPr>
              <a:t>اغلب بررسی های بیوشیمایی نیازمند تعیین کمی غلظت و مقدار یک ترکیب خاص در نمونه مورد آزمایش</a:t>
            </a:r>
          </a:p>
          <a:p>
            <a:pPr algn="r" rtl="1"/>
            <a:endParaRPr lang="fa-IR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dirty="0" smtClean="0">
                <a:cs typeface="B Nazanin" panose="00000400000000000000" pitchFamily="2" charset="-78"/>
              </a:rPr>
              <a:t>همه داده های بدست آمده ابتدا باید مورد ارزیابی و سنجش راستی آزمایی قرار بگیرند تا صحت داده ها و نتایجی که از آن ها بدست آمده مورد تایید قرار گیرد.</a:t>
            </a:r>
          </a:p>
          <a:p>
            <a:pPr algn="r" rtl="1"/>
            <a:endParaRPr lang="fa-IR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dirty="0" smtClean="0">
                <a:cs typeface="B Nazanin" panose="00000400000000000000" pitchFamily="2" charset="-78"/>
              </a:rPr>
              <a:t>داده های آزمایش باید مورد تایید قرار گیرند و تا به عنوان نمونه های واقعی </a:t>
            </a:r>
            <a:r>
              <a:rPr lang="en-US" dirty="0" smtClean="0">
                <a:cs typeface="B Nazanin" panose="00000400000000000000" pitchFamily="2" charset="-78"/>
              </a:rPr>
              <a:t>true value</a:t>
            </a:r>
            <a:r>
              <a:rPr lang="fa-IR" dirty="0" smtClean="0">
                <a:cs typeface="B Nazanin" panose="00000400000000000000" pitchFamily="2" charset="-78"/>
              </a:rPr>
              <a:t> مورد تایید قرار بگیرند (با به کار بردن تست های آماری استاندارد)</a:t>
            </a:r>
          </a:p>
          <a:p>
            <a:pPr algn="r"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7A02C-708E-4C75-A3F5-AB3D9E783F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784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>
                <a:solidFill>
                  <a:srgbClr val="7030A0"/>
                </a:solidFill>
                <a:cs typeface="B Nazanin" panose="00000400000000000000" pitchFamily="2" charset="-78"/>
              </a:rPr>
              <a:t>انتخاب روش های </a:t>
            </a:r>
            <a:r>
              <a:rPr lang="fa-IR" dirty="0" smtClean="0">
                <a:solidFill>
                  <a:srgbClr val="7030A0"/>
                </a:solidFill>
                <a:cs typeface="B Nazanin" panose="00000400000000000000" pitchFamily="2" charset="-78"/>
              </a:rPr>
              <a:t>تجزیه و تحلیل:</a:t>
            </a:r>
            <a:r>
              <a:rPr lang="fa-IR" dirty="0">
                <a:solidFill>
                  <a:srgbClr val="7030A0"/>
                </a:solidFill>
                <a:cs typeface="B Nazanin" panose="00000400000000000000" pitchFamily="2" charset="-78"/>
              </a:rPr>
              <a:t/>
            </a:r>
            <a:br>
              <a:rPr lang="fa-IR" dirty="0">
                <a:solidFill>
                  <a:srgbClr val="7030A0"/>
                </a:solidFill>
                <a:cs typeface="B Nazanin" panose="00000400000000000000" pitchFamily="2" charset="-78"/>
              </a:rPr>
            </a:br>
            <a:endParaRPr lang="en-US" dirty="0">
              <a:solidFill>
                <a:srgbClr val="7030A0"/>
              </a:solidFill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75" y="2506662"/>
            <a:ext cx="11306175" cy="4351338"/>
          </a:xfrm>
        </p:spPr>
        <p:txBody>
          <a:bodyPr/>
          <a:lstStyle/>
          <a:p>
            <a:pPr algn="r" rtl="1"/>
            <a:r>
              <a:rPr lang="fa-IR" dirty="0" smtClean="0">
                <a:cs typeface="B Nazanin" panose="00000400000000000000" pitchFamily="2" charset="-78"/>
              </a:rPr>
              <a:t>وجود دستگاه مناسب و یا قطعات خاصی از یک دستگاه</a:t>
            </a:r>
          </a:p>
          <a:p>
            <a:pPr algn="r" rtl="1"/>
            <a:r>
              <a:rPr lang="fa-IR" dirty="0" smtClean="0">
                <a:cs typeface="B Nazanin" panose="00000400000000000000" pitchFamily="2" charset="-78"/>
              </a:rPr>
              <a:t>دقت، درستی (صحت) و محدودیت های دتکت کردن در روش های رقابتی و قابل استفاده در آنالیز خاص</a:t>
            </a:r>
          </a:p>
          <a:p>
            <a:pPr algn="r" rtl="1"/>
            <a:r>
              <a:rPr lang="fa-IR" dirty="0" smtClean="0">
                <a:cs typeface="B Nazanin" panose="00000400000000000000" pitchFamily="2" charset="-78"/>
              </a:rPr>
              <a:t>تعداد ترکیبات دیگر در نمونه که ممکن است در آنالیز دخالت کنند. </a:t>
            </a:r>
          </a:p>
          <a:p>
            <a:pPr algn="r" rtl="1"/>
            <a:r>
              <a:rPr lang="fa-IR" dirty="0" smtClean="0">
                <a:cs typeface="B Nazanin" panose="00000400000000000000" pitchFamily="2" charset="-78"/>
              </a:rPr>
              <a:t>قیمت های احتمالی روش ها (مخصوصا برای تکرار آنالیز)</a:t>
            </a:r>
          </a:p>
          <a:p>
            <a:pPr algn="r" rtl="1"/>
            <a:r>
              <a:rPr lang="fa-IR" dirty="0" smtClean="0">
                <a:cs typeface="B Nazanin" panose="00000400000000000000" pitchFamily="2" charset="-78"/>
              </a:rPr>
              <a:t>خطرهای ممکن در روش و احتیاط های اولیه برای کاهش ریسک </a:t>
            </a:r>
          </a:p>
          <a:p>
            <a:pPr algn="r" rtl="1"/>
            <a:r>
              <a:rPr lang="fa-IR" dirty="0" smtClean="0">
                <a:cs typeface="B Nazanin" panose="00000400000000000000" pitchFamily="2" charset="-78"/>
              </a:rPr>
              <a:t>روش انتخاب منابع منتشر شده </a:t>
            </a:r>
          </a:p>
          <a:p>
            <a:pPr algn="r" rtl="1"/>
            <a:r>
              <a:rPr lang="fa-IR" dirty="0" smtClean="0">
                <a:cs typeface="B Nazanin" panose="00000400000000000000" pitchFamily="2" charset="-78"/>
              </a:rPr>
              <a:t>ترجیحات شخصی</a:t>
            </a:r>
          </a:p>
          <a:p>
            <a:pPr algn="r" rtl="1"/>
            <a:endParaRPr lang="fa-I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42900" y="918369"/>
            <a:ext cx="3819525" cy="365125"/>
          </a:xfrm>
        </p:spPr>
        <p:txBody>
          <a:bodyPr/>
          <a:lstStyle/>
          <a:p>
            <a:r>
              <a:rPr lang="fa-IR" sz="1800" dirty="0" smtClean="0">
                <a:solidFill>
                  <a:srgbClr val="00B0F0"/>
                </a:solidFill>
                <a:cs typeface="B Nazanin" panose="00000400000000000000" pitchFamily="2" charset="-78"/>
              </a:rPr>
              <a:t>برای آنالیزهای کمی باید در مورد تکنیک مورد نیاز تصمیم گرفته شود و روش های مختلفی برای این هدف ممکن باشد که از میان آن ها با توجه به موارد زیر انتخاب می شود:</a:t>
            </a:r>
            <a:endParaRPr lang="en-US" sz="1800" dirty="0">
              <a:solidFill>
                <a:srgbClr val="00B0F0"/>
              </a:solidFill>
              <a:cs typeface="B Nazanin" panose="00000400000000000000" pitchFamily="2" charset="-78"/>
            </a:endParaRPr>
          </a:p>
        </p:txBody>
      </p:sp>
      <p:sp>
        <p:nvSpPr>
          <p:cNvPr id="5" name="Bent-Up Arrow 4"/>
          <p:cNvSpPr/>
          <p:nvPr/>
        </p:nvSpPr>
        <p:spPr>
          <a:xfrm rot="5400000">
            <a:off x="1866900" y="1481932"/>
            <a:ext cx="1581150" cy="1524000"/>
          </a:xfrm>
          <a:prstGeom prst="bentUp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5859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4000" b="1" dirty="0" smtClean="0">
                <a:cs typeface="B Nazanin" panose="00000400000000000000" pitchFamily="2" charset="-78"/>
              </a:rPr>
              <a:t>ماهیت خطاهای آزمایش</a:t>
            </a:r>
            <a:endParaRPr lang="en-US" sz="4000" b="1" dirty="0"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dirty="0" smtClean="0">
                <a:cs typeface="B Nazanin" panose="00000400000000000000" pitchFamily="2" charset="-78"/>
              </a:rPr>
              <a:t>هر آنالیز کمی حاوی مقداری خطا و عدم اطمینان بوده که از تفاوت بین مقادیر اصلی و مقادیر آزمایش اندازه گیری می شود (</a:t>
            </a:r>
            <a:r>
              <a:rPr lang="en-US" dirty="0" smtClean="0">
                <a:cs typeface="B Nazanin" panose="00000400000000000000" pitchFamily="2" charset="-78"/>
              </a:rPr>
              <a:t>experimental error</a:t>
            </a:r>
            <a:r>
              <a:rPr lang="fa-IR" dirty="0" smtClean="0">
                <a:cs typeface="B Nazanin" panose="00000400000000000000" pitchFamily="2" charset="-78"/>
              </a:rPr>
              <a:t>).</a:t>
            </a:r>
          </a:p>
          <a:p>
            <a:pPr algn="r" rtl="1"/>
            <a:r>
              <a:rPr lang="fa-IR" dirty="0" smtClean="0">
                <a:cs typeface="B Nazanin" panose="00000400000000000000" pitchFamily="2" charset="-78"/>
              </a:rPr>
              <a:t>مقادیر واقعی </a:t>
            </a:r>
            <a:r>
              <a:rPr lang="en-US" dirty="0" smtClean="0">
                <a:cs typeface="B Nazanin" panose="00000400000000000000" pitchFamily="2" charset="-78"/>
              </a:rPr>
              <a:t>true value</a:t>
            </a:r>
            <a:r>
              <a:rPr lang="fa-IR" dirty="0" smtClean="0">
                <a:cs typeface="B Nazanin" panose="00000400000000000000" pitchFamily="2" charset="-78"/>
              </a:rPr>
              <a:t> باید از آنالیز یک نمونه استاندارد بدست بیاید.</a:t>
            </a:r>
          </a:p>
          <a:p>
            <a:pPr algn="r" rtl="1"/>
            <a:r>
              <a:rPr lang="fa-IR" b="1" dirty="0" smtClean="0">
                <a:cs typeface="B Nazanin" panose="00000400000000000000" pitchFamily="2" charset="-78"/>
              </a:rPr>
              <a:t>اشتباهات سیستماتیک: </a:t>
            </a:r>
            <a:r>
              <a:rPr lang="fa-IR" dirty="0" smtClean="0">
                <a:cs typeface="B Nazanin" panose="00000400000000000000" pitchFamily="2" charset="-78"/>
              </a:rPr>
              <a:t>این اشنباهات قابل شناسایی و حذف می باشند مانند مشکل دستگاهها (پیپت کردن، تهیه نادرست محلول از استوک، کالیبراسیون نادرست و ... </a:t>
            </a:r>
          </a:p>
          <a:p>
            <a:pPr algn="r" rtl="1"/>
            <a:r>
              <a:rPr lang="fa-IR" dirty="0" smtClean="0">
                <a:cs typeface="B Nazanin" panose="00000400000000000000" pitchFamily="2" charset="-78"/>
              </a:rPr>
              <a:t>این اشنباهات می تواند مثبت و یا منفی بوده و دارای اختلاف نسبت به مقادیر واقعی است نتایج آن می تواند ثابت بوده و یا نسبتی باشد.</a:t>
            </a:r>
          </a:p>
          <a:p>
            <a:pPr algn="r" rtl="1"/>
            <a:r>
              <a:rPr lang="fa-IR" dirty="0" smtClean="0">
                <a:cs typeface="B Nazanin" panose="00000400000000000000" pitchFamily="2" charset="-78"/>
              </a:rPr>
              <a:t>انواع خطاهای سیستماتیک مانند اشتباه آزمایش کننده با مهارت کم، نقص روش کار و خطای تجهیزات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7A02C-708E-4C75-A3F5-AB3D9E783F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09026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2279</TotalTime>
  <Words>2923</Words>
  <Application>Microsoft Office PowerPoint</Application>
  <PresentationFormat>Widescreen</PresentationFormat>
  <Paragraphs>251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41</vt:i4>
      </vt:variant>
    </vt:vector>
  </HeadingPairs>
  <TitlesOfParts>
    <vt:vector size="53" baseType="lpstr">
      <vt:lpstr>Arial</vt:lpstr>
      <vt:lpstr>B Jalal</vt:lpstr>
      <vt:lpstr>B Lotus</vt:lpstr>
      <vt:lpstr>B Mitra</vt:lpstr>
      <vt:lpstr>B Nazanin</vt:lpstr>
      <vt:lpstr>Calibri</vt:lpstr>
      <vt:lpstr>Calibri Light</vt:lpstr>
      <vt:lpstr>Times New Roman</vt:lpstr>
      <vt:lpstr>Wingdings</vt:lpstr>
      <vt:lpstr>1_Office Theme</vt:lpstr>
      <vt:lpstr>2_Office Theme</vt:lpstr>
      <vt:lpstr>Office Theme</vt:lpstr>
      <vt:lpstr>اصول و روش های سلولی و مولکولی</vt:lpstr>
      <vt:lpstr>References:</vt:lpstr>
      <vt:lpstr>اهداف مطالعات آزمایشگاهی </vt:lpstr>
      <vt:lpstr>طراحی آزمایش</vt:lpstr>
      <vt:lpstr>پیشوندهای متداول با عبارات کمی</vt:lpstr>
      <vt:lpstr>واحدهای اندازه گیری</vt:lpstr>
      <vt:lpstr>اندازه گیری فعالیت های کمی </vt:lpstr>
      <vt:lpstr>انتخاب روش های تجزیه و تحلیل: </vt:lpstr>
      <vt:lpstr>ماهیت خطاهای آزمایش</vt:lpstr>
      <vt:lpstr>PowerPoint Presentation</vt:lpstr>
      <vt:lpstr>ارزیابی انجام روش آنالیزی</vt:lpstr>
      <vt:lpstr>خطاهای تصادفی</vt:lpstr>
      <vt:lpstr>روش های ارزیابی انجام آزمایش</vt:lpstr>
      <vt:lpstr>PowerPoint Presentation</vt:lpstr>
      <vt:lpstr>دیگر معیارهای اندازه گیری</vt:lpstr>
      <vt:lpstr>سنجش accuracy</vt:lpstr>
      <vt:lpstr>PowerPoint Presentation</vt:lpstr>
      <vt:lpstr>PowerPoint Presentation</vt:lpstr>
      <vt:lpstr>PowerPoint Presentation</vt:lpstr>
      <vt:lpstr>ایمنی در آزمایشگاه safety </vt:lpstr>
      <vt:lpstr>برخی از نکات ایمنی که هر فردی در ازمایشگاه ملزم به رعایت آن ها می باشد.</vt:lpstr>
      <vt:lpstr>برخی از کاربردهای میکروسکوپ</vt:lpstr>
      <vt:lpstr>مقدمه</vt:lpstr>
      <vt:lpstr>تاریخچه میکروسکوپ</vt:lpstr>
      <vt:lpstr>شرکت های بزرگ جهانی سازنده میکروسکوپ </vt:lpstr>
      <vt:lpstr>تقسیم بندی میکروسکوپ ها </vt:lpstr>
      <vt:lpstr>میکروسکوپ دیجیتال</vt:lpstr>
      <vt:lpstr>اجزای میکروسکوپ</vt:lpstr>
      <vt:lpstr>میکروسکوپ اینورت (IM)</vt:lpstr>
      <vt:lpstr>عدسی (lens)</vt:lpstr>
      <vt:lpstr> Steriomicroscopy  (لوپ)</vt:lpstr>
      <vt:lpstr>مسیر نور در LM</vt:lpstr>
      <vt:lpstr>PowerPoint Presentation</vt:lpstr>
      <vt:lpstr>اندازه ها</vt:lpstr>
      <vt:lpstr>مقیاسی از سلول های زنده تا اتم ها  چشم غیر مسلح: چشم انسان مسلح: استفاده از میکروسکوپ </vt:lpstr>
      <vt:lpstr>PowerPoint Presentation</vt:lpstr>
      <vt:lpstr>PowerPoint Presentation</vt:lpstr>
      <vt:lpstr>بخش های نوری میکروسکوپ</vt:lpstr>
      <vt:lpstr>PowerPoint Presentation</vt:lpstr>
      <vt:lpstr>  میکروسکوپ نوری می تواند جزئیات را از 0/2 میکرومتر تفکیک کند </vt:lpstr>
      <vt:lpstr>کنتراست (راه  های ایجاد کنتراست) - رزولوشن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101</cp:revision>
  <dcterms:created xsi:type="dcterms:W3CDTF">2017-11-14T06:02:11Z</dcterms:created>
  <dcterms:modified xsi:type="dcterms:W3CDTF">2019-11-30T19:58:13Z</dcterms:modified>
</cp:coreProperties>
</file>