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3" autoAdjust="0"/>
    <p:restoredTop sz="94660"/>
  </p:normalViewPr>
  <p:slideViewPr>
    <p:cSldViewPr snapToGrid="0">
      <p:cViewPr varScale="1">
        <p:scale>
          <a:sx n="68" d="100"/>
          <a:sy n="68" d="100"/>
        </p:scale>
        <p:origin x="53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96427A-74DA-4558-B80C-6C103835F20F}" type="datetimeFigureOut">
              <a:rPr lang="en-US" smtClean="0"/>
              <a:t>3/6/2021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B2451E-DD8D-4A7E-8C61-BE990F3B73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378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AF2DC2EE-F997-4B29-BDF6-BB02117C9152}" type="datetime1">
              <a:rPr lang="en-US" smtClean="0"/>
              <a:t>3/6/2021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D8DC7-C5CD-44F7-B43C-5D3C507D08D7}" type="datetime1">
              <a:rPr lang="en-US" smtClean="0"/>
              <a:t>3/6/2021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7139-6167-4F9B-B0EF-3A3D4DF7C62F}" type="datetime1">
              <a:rPr lang="en-US" smtClean="0"/>
              <a:t>3/6/2021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DAC96-39C1-42E4-9DDC-93192DAFDD6C}" type="datetime1">
              <a:rPr lang="en-US" smtClean="0"/>
              <a:t>3/6/2021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AA80E71-DF39-42AB-927B-678B4F7B8BB8}" type="datetime1">
              <a:rPr lang="en-US" smtClean="0"/>
              <a:t>3/6/2021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C5A87-2618-4CC0-A0BF-3B47A5991259}" type="datetime1">
              <a:rPr lang="en-US" smtClean="0"/>
              <a:t>3/6/2021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8BFB5-B2CB-431F-A8EB-859270F89200}" type="datetime1">
              <a:rPr lang="en-US" smtClean="0"/>
              <a:t>3/6/2021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63DC6-A7D0-4B4E-B85C-CA28A5E965CE}" type="datetime1">
              <a:rPr lang="en-US" smtClean="0"/>
              <a:t>3/6/2021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7B0F6-5C77-4850-AAB7-EFE21CAE8DEB}" type="datetime1">
              <a:rPr lang="en-US" smtClean="0"/>
              <a:t>3/6/2021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4724B9D-B2A2-4C84-BD3F-A35BD76D1709}" type="datetime1">
              <a:rPr lang="en-US" smtClean="0"/>
              <a:t>3/6/2021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C3C0DF7-7796-4E55-A52E-04522442819E}" type="datetime1">
              <a:rPr lang="en-US" smtClean="0"/>
              <a:t>3/6/2021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92B284C6-D1E2-46CA-9310-C9276AB3DFD1}" type="datetime1">
              <a:rPr lang="en-US" smtClean="0"/>
              <a:t>3/6/2021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a-IR" sz="4800" dirty="0" smtClean="0"/>
              <a:t>تشريح مقايسه اي مهره داران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a-IR" sz="4000" b="1" dirty="0" smtClean="0">
                <a:solidFill>
                  <a:srgbClr val="00B0F0"/>
                </a:solidFill>
              </a:rPr>
              <a:t>پوست</a:t>
            </a:r>
            <a:endParaRPr lang="en-US" sz="4000" b="1" dirty="0">
              <a:solidFill>
                <a:srgbClr val="00B0F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3306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/>
              <a:t>غدد دانه دار مهره داران زميني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b="1" dirty="0" smtClean="0">
                <a:solidFill>
                  <a:srgbClr val="FF0000"/>
                </a:solidFill>
              </a:rPr>
              <a:t>غدد مخاطي در مهره داران زميني غير از پستانداران از بين رفته اند</a:t>
            </a:r>
            <a:r>
              <a:rPr lang="en-US" b="1" dirty="0" smtClean="0">
                <a:solidFill>
                  <a:srgbClr val="FF0000"/>
                </a:solidFill>
              </a:rPr>
              <a:t>.</a:t>
            </a:r>
            <a:endParaRPr lang="fa-IR" b="1" dirty="0" smtClean="0">
              <a:solidFill>
                <a:srgbClr val="FF0000"/>
              </a:solidFill>
            </a:endParaRPr>
          </a:p>
          <a:p>
            <a:pPr algn="r" rtl="1"/>
            <a:r>
              <a:rPr lang="fa-IR" dirty="0" smtClean="0">
                <a:solidFill>
                  <a:srgbClr val="00B0F0"/>
                </a:solidFill>
              </a:rPr>
              <a:t>غدد دانه دار: در </a:t>
            </a:r>
            <a:r>
              <a:rPr lang="fa-IR" dirty="0" smtClean="0">
                <a:solidFill>
                  <a:srgbClr val="00B0F0"/>
                </a:solidFill>
              </a:rPr>
              <a:t>وزغ ها (دوزيستان) </a:t>
            </a:r>
            <a:r>
              <a:rPr lang="fa-IR" dirty="0" smtClean="0">
                <a:solidFill>
                  <a:srgbClr val="00B0F0"/>
                </a:solidFill>
              </a:rPr>
              <a:t>و خزندگان بوده اما در پرندگان و پستانداران وجود ندارد.</a:t>
            </a:r>
          </a:p>
          <a:p>
            <a:pPr algn="r" rtl="1"/>
            <a:r>
              <a:rPr lang="fa-IR" dirty="0" smtClean="0">
                <a:solidFill>
                  <a:srgbClr val="00B0F0"/>
                </a:solidFill>
              </a:rPr>
              <a:t>ترشح آلکالوئيد هاي محرک و هر آگين (سمي)</a:t>
            </a:r>
          </a:p>
          <a:p>
            <a:pPr algn="r" rtl="1"/>
            <a:r>
              <a:rPr lang="fa-IR" dirty="0" smtClean="0">
                <a:solidFill>
                  <a:srgbClr val="00B0F0"/>
                </a:solidFill>
              </a:rPr>
              <a:t>نقش دفاعي</a:t>
            </a:r>
          </a:p>
          <a:p>
            <a:pPr algn="r" rtl="1"/>
            <a:r>
              <a:rPr lang="fa-IR" dirty="0" smtClean="0">
                <a:solidFill>
                  <a:srgbClr val="00B0F0"/>
                </a:solidFill>
              </a:rPr>
              <a:t>منبع فرمون</a:t>
            </a:r>
          </a:p>
          <a:p>
            <a:pPr algn="r" rtl="1"/>
            <a:r>
              <a:rPr lang="en-US" dirty="0" smtClean="0">
                <a:solidFill>
                  <a:srgbClr val="00B0F0"/>
                </a:solidFill>
              </a:rPr>
              <a:t>Localized</a:t>
            </a:r>
            <a:r>
              <a:rPr lang="fa-IR" dirty="0" smtClean="0">
                <a:solidFill>
                  <a:srgbClr val="00B0F0"/>
                </a:solidFill>
              </a:rPr>
              <a:t> در بدن</a:t>
            </a:r>
          </a:p>
          <a:p>
            <a:pPr algn="r" rtl="1"/>
            <a:r>
              <a:rPr lang="fa-IR" dirty="0" smtClean="0">
                <a:solidFill>
                  <a:srgbClr val="00B0F0"/>
                </a:solidFill>
              </a:rPr>
              <a:t>غدد پاروتويد </a:t>
            </a:r>
            <a:r>
              <a:rPr lang="en-US" dirty="0" err="1" smtClean="0">
                <a:solidFill>
                  <a:srgbClr val="00B0F0"/>
                </a:solidFill>
              </a:rPr>
              <a:t>paratoid</a:t>
            </a:r>
            <a:r>
              <a:rPr lang="fa-IR" dirty="0" smtClean="0">
                <a:solidFill>
                  <a:srgbClr val="00B0F0"/>
                </a:solidFill>
              </a:rPr>
              <a:t> در وزغ ها</a:t>
            </a:r>
          </a:p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484" y="3231670"/>
            <a:ext cx="2741947" cy="342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0770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4011" y="4333875"/>
            <a:ext cx="4286250" cy="25241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b="1" dirty="0" smtClean="0"/>
              <a:t>انواع غدد دانه دار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rtl="1"/>
            <a:r>
              <a:rPr lang="fa-IR" dirty="0" smtClean="0">
                <a:solidFill>
                  <a:srgbClr val="7030A0"/>
                </a:solidFill>
              </a:rPr>
              <a:t>غدد دانه دار اطراف مخرج سوسمارها و مارها (ترشح فرمون)</a:t>
            </a:r>
          </a:p>
          <a:p>
            <a:pPr algn="ctr" rtl="1"/>
            <a:r>
              <a:rPr lang="fa-IR" dirty="0" smtClean="0">
                <a:solidFill>
                  <a:srgbClr val="7030A0"/>
                </a:solidFill>
              </a:rPr>
              <a:t>غدد راني سوسمارها در نرها (جفت گيري)</a:t>
            </a:r>
          </a:p>
          <a:p>
            <a:pPr algn="ctr" rtl="1"/>
            <a:r>
              <a:rPr lang="fa-IR" dirty="0" smtClean="0">
                <a:solidFill>
                  <a:srgbClr val="7030A0"/>
                </a:solidFill>
              </a:rPr>
              <a:t>غدد مشک لاک پشت ها در طرفين بدن</a:t>
            </a:r>
          </a:p>
          <a:p>
            <a:pPr algn="ctr" rtl="1"/>
            <a:r>
              <a:rPr lang="fa-IR" dirty="0" smtClean="0">
                <a:solidFill>
                  <a:srgbClr val="7030A0"/>
                </a:solidFill>
              </a:rPr>
              <a:t>غدد مشک لاک پشت </a:t>
            </a:r>
            <a:r>
              <a:rPr lang="en-US" dirty="0" smtClean="0">
                <a:solidFill>
                  <a:srgbClr val="7030A0"/>
                </a:solidFill>
              </a:rPr>
              <a:t>musk</a:t>
            </a:r>
            <a:endParaRPr lang="fa-IR" dirty="0" smtClean="0">
              <a:solidFill>
                <a:srgbClr val="7030A0"/>
              </a:solidFill>
            </a:endParaRPr>
          </a:p>
          <a:p>
            <a:pPr algn="ct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8743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/>
              <a:t>غدد روغني پرندگان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2400" dirty="0" smtClean="0"/>
              <a:t>پرندگان غدد کمي دارند.</a:t>
            </a:r>
          </a:p>
          <a:p>
            <a:pPr algn="r" rtl="1"/>
            <a:r>
              <a:rPr lang="fa-IR" sz="2400" dirty="0" smtClean="0"/>
              <a:t>غدد </a:t>
            </a:r>
            <a:r>
              <a:rPr lang="en-US" sz="2400" dirty="0" err="1" smtClean="0"/>
              <a:t>uropygial</a:t>
            </a:r>
            <a:r>
              <a:rPr lang="fa-IR" sz="2400" dirty="0" smtClean="0"/>
              <a:t> در بخش دنبالچه</a:t>
            </a:r>
          </a:p>
          <a:p>
            <a:pPr algn="r" rtl="1"/>
            <a:r>
              <a:rPr lang="fa-IR" sz="2400" dirty="0" smtClean="0"/>
              <a:t>اندازه بزرگ در پرندگان آبزي</a:t>
            </a:r>
          </a:p>
          <a:p>
            <a:pPr algn="r" rtl="1"/>
            <a:r>
              <a:rPr lang="fa-IR" sz="2400" dirty="0" smtClean="0"/>
              <a:t>براي پر آرايي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5418" y="1971379"/>
            <a:ext cx="2375234" cy="21053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5418" y="4467225"/>
            <a:ext cx="3028950" cy="15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1919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/>
              <a:t>غدد چربي </a:t>
            </a:r>
            <a:r>
              <a:rPr lang="en-US" dirty="0" smtClean="0"/>
              <a:t>sebaceous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 smtClean="0"/>
              <a:t>در پستانداران پيچيده و تخصص يافته</a:t>
            </a:r>
          </a:p>
          <a:p>
            <a:pPr algn="r" rtl="1"/>
            <a:r>
              <a:rPr lang="fa-IR" dirty="0" smtClean="0"/>
              <a:t>کيسه اي شکل</a:t>
            </a:r>
          </a:p>
          <a:p>
            <a:pPr algn="r" rtl="1"/>
            <a:r>
              <a:rPr lang="fa-IR" dirty="0" smtClean="0"/>
              <a:t>در محل وجود موها</a:t>
            </a:r>
          </a:p>
          <a:p>
            <a:pPr algn="r" rtl="1"/>
            <a:r>
              <a:rPr lang="fa-IR" dirty="0" smtClean="0"/>
              <a:t>تراوش به درون فوليکول مو</a:t>
            </a:r>
          </a:p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67" b="16579"/>
          <a:stretch/>
        </p:blipFill>
        <p:spPr>
          <a:xfrm>
            <a:off x="0" y="-495840"/>
            <a:ext cx="5489169" cy="755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1075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>
                <a:solidFill>
                  <a:srgbClr val="00B0F0"/>
                </a:solidFill>
              </a:rPr>
              <a:t>غدد عرق </a:t>
            </a:r>
            <a:r>
              <a:rPr lang="en-US" dirty="0" smtClean="0">
                <a:solidFill>
                  <a:srgbClr val="00B0F0"/>
                </a:solidFill>
              </a:rPr>
              <a:t>sweat gland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7644" y="3484408"/>
            <a:ext cx="9601200" cy="3581400"/>
          </a:xfrm>
        </p:spPr>
        <p:txBody>
          <a:bodyPr/>
          <a:lstStyle/>
          <a:p>
            <a:pPr algn="r" rtl="1"/>
            <a:r>
              <a:rPr lang="fa-IR" dirty="0" smtClean="0"/>
              <a:t>غدد لوله اي و پيچ خورده</a:t>
            </a:r>
          </a:p>
          <a:p>
            <a:pPr algn="r" rtl="1"/>
            <a:r>
              <a:rPr lang="fa-IR" dirty="0" smtClean="0"/>
              <a:t>اثر خنک کنندگي در اثر تبخير عرق و گرما تنظيمي در پستانداران</a:t>
            </a:r>
          </a:p>
          <a:p>
            <a:pPr algn="r" rtl="1"/>
            <a:r>
              <a:rPr lang="fa-IR" dirty="0" smtClean="0"/>
              <a:t>در برخي پستانداران محدود به برخي نواحي مانند پاي گربه و موش، لب خرگوش، بال خفاش و گوش اسب آبي</a:t>
            </a:r>
          </a:p>
          <a:p>
            <a:pPr algn="r" rtl="1"/>
            <a:r>
              <a:rPr lang="fa-IR" dirty="0" smtClean="0"/>
              <a:t>پستانداران فاقد غدد عرق: پانگولين، گاو دريايي، آب بازان و اکيدنه ها </a:t>
            </a:r>
          </a:p>
          <a:p>
            <a:pPr algn="r" rtl="1"/>
            <a:r>
              <a:rPr lang="fa-IR" dirty="0" smtClean="0"/>
              <a:t>غدد مژگاني در چشم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844" y="564444"/>
            <a:ext cx="3540427" cy="348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8425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/>
              <a:t>غدد بودار </a:t>
            </a:r>
            <a:r>
              <a:rPr lang="en-US" dirty="0" smtClean="0"/>
              <a:t>scent gland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 smtClean="0"/>
              <a:t>ترشح شده توسط غدد عرق و چربي</a:t>
            </a:r>
          </a:p>
          <a:p>
            <a:pPr algn="r" rtl="1"/>
            <a:r>
              <a:rPr lang="fa-IR" dirty="0" smtClean="0"/>
              <a:t>ممکن است فرمون باشند.</a:t>
            </a:r>
          </a:p>
          <a:p>
            <a:pPr algn="r" rtl="1"/>
            <a:r>
              <a:rPr lang="fa-IR" dirty="0" smtClean="0"/>
              <a:t>در بزها روي پاها</a:t>
            </a:r>
          </a:p>
          <a:p>
            <a:pPr algn="r" rtl="1"/>
            <a:r>
              <a:rPr lang="fa-IR" dirty="0" smtClean="0"/>
              <a:t>غدد مخرجي در راسوها</a:t>
            </a:r>
          </a:p>
          <a:p>
            <a:pPr algn="r" rtl="1"/>
            <a:r>
              <a:rPr lang="fa-IR" dirty="0" smtClean="0"/>
              <a:t>غدد مخرجي در آهوي مشک جنس نر</a:t>
            </a:r>
          </a:p>
          <a:p>
            <a:pPr algn="r" rtl="1"/>
            <a:r>
              <a:rPr lang="fa-IR" dirty="0" smtClean="0"/>
              <a:t>غدد پشت موش کانگرويي</a:t>
            </a:r>
          </a:p>
          <a:p>
            <a:pPr algn="r" rtl="1"/>
            <a:r>
              <a:rPr lang="fa-IR" dirty="0" smtClean="0"/>
              <a:t>غدد گيجگاهي در فيل نر</a:t>
            </a:r>
          </a:p>
          <a:p>
            <a:pPr algn="r" rtl="1"/>
            <a:r>
              <a:rPr lang="fa-IR" dirty="0" smtClean="0"/>
              <a:t>غدد بو روي ساعد لمور نر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159" y="723801"/>
            <a:ext cx="2085975" cy="2190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4010025"/>
            <a:ext cx="2314575" cy="19716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7591" y="549528"/>
            <a:ext cx="1743075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3865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/>
              <a:t>غدد پستاني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79695" y="1949116"/>
            <a:ext cx="5991726" cy="3581400"/>
          </a:xfrm>
        </p:spPr>
        <p:txBody>
          <a:bodyPr/>
          <a:lstStyle/>
          <a:p>
            <a:pPr algn="r" rtl="1"/>
            <a:r>
              <a:rPr lang="fa-IR" dirty="0" smtClean="0"/>
              <a:t>غدد حبابچه اي مرکب</a:t>
            </a:r>
          </a:p>
          <a:p>
            <a:pPr algn="r" rtl="1"/>
            <a:r>
              <a:rPr lang="fa-IR" dirty="0" smtClean="0"/>
              <a:t>به صورت غدد شيري در جدار شکمي-کناري از زير بغل تا کشاله ران</a:t>
            </a:r>
          </a:p>
          <a:p>
            <a:pPr algn="r" rtl="1"/>
            <a:r>
              <a:rPr lang="fa-IR" dirty="0" smtClean="0"/>
              <a:t>وجود هورمون ها براي شکل دهي به آنها</a:t>
            </a:r>
          </a:p>
          <a:p>
            <a:pPr algn="r" rtl="1"/>
            <a:r>
              <a:rPr lang="fa-IR" dirty="0" smtClean="0"/>
              <a:t>غدد پستاني مشتق شده از غدد چربي</a:t>
            </a:r>
          </a:p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45" b="29408"/>
          <a:stretch/>
        </p:blipFill>
        <p:spPr>
          <a:xfrm>
            <a:off x="0" y="0"/>
            <a:ext cx="5624286" cy="596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3203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>
                <a:solidFill>
                  <a:srgbClr val="00B0F0"/>
                </a:solidFill>
              </a:rPr>
              <a:t>لايه شاخي </a:t>
            </a:r>
            <a:r>
              <a:rPr lang="en-US" dirty="0" smtClean="0">
                <a:solidFill>
                  <a:srgbClr val="00B0F0"/>
                </a:solidFill>
              </a:rPr>
              <a:t>stratum </a:t>
            </a:r>
            <a:r>
              <a:rPr lang="en-US" dirty="0" err="1" smtClean="0">
                <a:solidFill>
                  <a:srgbClr val="00B0F0"/>
                </a:solidFill>
              </a:rPr>
              <a:t>corneum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 smtClean="0"/>
              <a:t>لايه محافظ در برابر خشک شدگي </a:t>
            </a:r>
            <a:r>
              <a:rPr lang="en-US" dirty="0" err="1" smtClean="0"/>
              <a:t>desication</a:t>
            </a:r>
            <a:endParaRPr lang="fa-IR" dirty="0" smtClean="0"/>
          </a:p>
          <a:p>
            <a:pPr algn="r" rtl="1"/>
            <a:r>
              <a:rPr lang="fa-IR" dirty="0" smtClean="0"/>
              <a:t>ويژه شدگي اين لايه به صورت پولک، جنگال، پر، مو ...</a:t>
            </a:r>
          </a:p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34" y="3260558"/>
            <a:ext cx="4796589" cy="359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1246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/>
              <a:t>پولک هاي اپيدرمي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1556" y="2171700"/>
            <a:ext cx="6264930" cy="3581400"/>
          </a:xfrm>
        </p:spPr>
        <p:txBody>
          <a:bodyPr>
            <a:normAutofit lnSpcReduction="10000"/>
          </a:bodyPr>
          <a:lstStyle/>
          <a:p>
            <a:pPr algn="r" rtl="1"/>
            <a:r>
              <a:rPr lang="fa-IR" dirty="0" smtClean="0"/>
              <a:t>پولک ها ضخيم شدگي لايه شاخي در آمنيون </a:t>
            </a:r>
            <a:r>
              <a:rPr lang="fa-IR" dirty="0" smtClean="0"/>
              <a:t>داران</a:t>
            </a:r>
          </a:p>
          <a:p>
            <a:pPr algn="r" rtl="1"/>
            <a:endParaRPr lang="fa-IR" dirty="0" smtClean="0"/>
          </a:p>
          <a:p>
            <a:pPr algn="r" rtl="1"/>
            <a:r>
              <a:rPr lang="fa-IR" dirty="0" smtClean="0"/>
              <a:t>در </a:t>
            </a:r>
            <a:r>
              <a:rPr lang="en-US" dirty="0" err="1" smtClean="0"/>
              <a:t>Squamata</a:t>
            </a:r>
            <a:r>
              <a:rPr lang="fa-IR" dirty="0" smtClean="0"/>
              <a:t> لايه شاخي جنين ها همپوشان هستند</a:t>
            </a:r>
            <a:r>
              <a:rPr lang="fa-IR" dirty="0" smtClean="0"/>
              <a:t>.</a:t>
            </a:r>
          </a:p>
          <a:p>
            <a:pPr algn="r" rtl="1"/>
            <a:endParaRPr lang="fa-IR" dirty="0" smtClean="0"/>
          </a:p>
          <a:p>
            <a:pPr algn="r" rtl="1"/>
            <a:r>
              <a:rPr lang="fa-IR" dirty="0" smtClean="0"/>
              <a:t>در کروکوديل ها لايه شاخي يکپارچه، کوچک و ناهمپوشان و زياد شاخي </a:t>
            </a:r>
            <a:r>
              <a:rPr lang="fa-IR" dirty="0" smtClean="0"/>
              <a:t>شده</a:t>
            </a:r>
          </a:p>
          <a:p>
            <a:pPr algn="r" rtl="1"/>
            <a:endParaRPr lang="fa-IR" dirty="0" smtClean="0"/>
          </a:p>
          <a:p>
            <a:pPr algn="r" rtl="1"/>
            <a:r>
              <a:rPr lang="fa-IR" dirty="0" smtClean="0"/>
              <a:t>پولک هاي منظم، چهاروجهي و چند وجهي را سپر </a:t>
            </a:r>
            <a:r>
              <a:rPr lang="en-US" dirty="0" err="1" smtClean="0"/>
              <a:t>scute</a:t>
            </a:r>
            <a:r>
              <a:rPr lang="fa-IR" dirty="0" smtClean="0"/>
              <a:t> مي نامند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05" b="24178"/>
          <a:stretch/>
        </p:blipFill>
        <p:spPr>
          <a:xfrm>
            <a:off x="0" y="1428750"/>
            <a:ext cx="4955115" cy="550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5125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86" b="27219"/>
          <a:stretch/>
        </p:blipFill>
        <p:spPr>
          <a:xfrm>
            <a:off x="1188794" y="1013637"/>
            <a:ext cx="4295274" cy="564205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0673" y="2171700"/>
            <a:ext cx="5278355" cy="296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314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/>
              <a:t>پوست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 smtClean="0"/>
              <a:t>محافظت از بدن در برابر محرک هاي محيطي و مرز بين بدن و محيط خارجي</a:t>
            </a:r>
          </a:p>
          <a:p>
            <a:pPr algn="r" rtl="1"/>
            <a:r>
              <a:rPr lang="fa-IR" dirty="0" smtClean="0"/>
              <a:t>پوست همه مهره داران داراي دو لايه اپيدرم و درم است. تفاوت آنها در نوع غدد پوستي و تعداد آنها، ويژه شدگي سطح پوست و ميزان نمو استخوان در لايه درم مي باشد.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63" t="10494" r="24544" b="17171"/>
          <a:stretch/>
        </p:blipFill>
        <p:spPr>
          <a:xfrm rot="16200000">
            <a:off x="5017167" y="601583"/>
            <a:ext cx="2586793" cy="8819149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06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/>
              <a:t>چنگال </a:t>
            </a:r>
            <a:r>
              <a:rPr lang="en-US" dirty="0" smtClean="0"/>
              <a:t>claw</a:t>
            </a:r>
            <a:r>
              <a:rPr lang="fa-IR" dirty="0" smtClean="0"/>
              <a:t>، سم </a:t>
            </a:r>
            <a:r>
              <a:rPr lang="en-US" dirty="0" smtClean="0"/>
              <a:t>hoof</a:t>
            </a:r>
            <a:r>
              <a:rPr lang="fa-IR" dirty="0" smtClean="0"/>
              <a:t> و ناخن </a:t>
            </a:r>
            <a:r>
              <a:rPr lang="en-US" dirty="0" smtClean="0"/>
              <a:t>nail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 smtClean="0"/>
              <a:t>تغييرات لايه شاخي در انتهاي انگشتان</a:t>
            </a:r>
          </a:p>
          <a:p>
            <a:pPr algn="r" rtl="1"/>
            <a:r>
              <a:rPr lang="fa-IR" dirty="0" smtClean="0"/>
              <a:t>در خزندگان ايجاد و در پرندگان و پستانداران ابقا شده</a:t>
            </a:r>
          </a:p>
          <a:p>
            <a:pPr algn="r" rtl="1"/>
            <a:r>
              <a:rPr lang="fa-IR" dirty="0" smtClean="0"/>
              <a:t>چنگال وزغ چنگال دار آفريقايي با چنگال خزندگان همولوگ نيست.</a:t>
            </a:r>
          </a:p>
          <a:p>
            <a:pPr algn="r" rtl="1"/>
            <a:r>
              <a:rPr lang="fa-IR" dirty="0" smtClean="0"/>
              <a:t>چنگال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20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16" b="33355"/>
          <a:stretch/>
        </p:blipFill>
        <p:spPr>
          <a:xfrm>
            <a:off x="-105464" y="3666061"/>
            <a:ext cx="4243901" cy="32501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0981" y="4312556"/>
            <a:ext cx="1876425" cy="2438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7255" y="4312556"/>
            <a:ext cx="2171700" cy="21050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9319" y="4312556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4608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/>
              <a:t>پر </a:t>
            </a:r>
            <a:r>
              <a:rPr lang="en-US" dirty="0" smtClean="0"/>
              <a:t>feather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7828" y="1428750"/>
            <a:ext cx="9601200" cy="3581400"/>
          </a:xfrm>
        </p:spPr>
        <p:txBody>
          <a:bodyPr/>
          <a:lstStyle/>
          <a:p>
            <a:pPr algn="r" rtl="1"/>
            <a:r>
              <a:rPr lang="fa-IR" dirty="0" smtClean="0"/>
              <a:t>از ضمائم شاخي شده اپيدرم در پرندگان</a:t>
            </a:r>
          </a:p>
          <a:p>
            <a:pPr algn="r" rtl="1"/>
            <a:r>
              <a:rPr lang="fa-IR" dirty="0" smtClean="0"/>
              <a:t>انواع پرها: </a:t>
            </a:r>
            <a:r>
              <a:rPr lang="en-US" dirty="0" smtClean="0"/>
              <a:t>contour feather</a:t>
            </a:r>
            <a:r>
              <a:rPr lang="fa-IR" dirty="0" smtClean="0"/>
              <a:t> (پر پيراموني)، </a:t>
            </a:r>
            <a:r>
              <a:rPr lang="en-US" dirty="0" smtClean="0"/>
              <a:t>down (</a:t>
            </a:r>
            <a:r>
              <a:rPr lang="en-US" dirty="0" err="1" smtClean="0"/>
              <a:t>plumules</a:t>
            </a:r>
            <a:r>
              <a:rPr lang="en-US" dirty="0" smtClean="0"/>
              <a:t> feather</a:t>
            </a:r>
            <a:r>
              <a:rPr lang="fa-IR" dirty="0" smtClean="0"/>
              <a:t> کرک پر و </a:t>
            </a:r>
            <a:r>
              <a:rPr lang="en-US" dirty="0" err="1" smtClean="0"/>
              <a:t>filioplume</a:t>
            </a:r>
            <a:r>
              <a:rPr lang="fa-IR" dirty="0" smtClean="0"/>
              <a:t> مو پر</a:t>
            </a:r>
          </a:p>
          <a:p>
            <a:pPr algn="r" rtl="1"/>
            <a:r>
              <a:rPr lang="fa-IR" dirty="0" smtClean="0"/>
              <a:t>در شتر مرغ کليه پرها، کرکي هستند.</a:t>
            </a:r>
          </a:p>
          <a:p>
            <a:pPr algn="r" rtl="1"/>
            <a:r>
              <a:rPr lang="fa-IR" dirty="0" smtClean="0"/>
              <a:t>پرهاي اصلي در پر راهه هستند</a:t>
            </a:r>
            <a:endParaRPr lang="fa-IR" dirty="0" smtClean="0"/>
          </a:p>
          <a:p>
            <a:pPr algn="r" rtl="1"/>
            <a:endParaRPr lang="fa-IR" dirty="0" smtClean="0"/>
          </a:p>
          <a:p>
            <a:pPr algn="r" rtl="1"/>
            <a:endParaRPr lang="fa-IR" dirty="0" smtClean="0"/>
          </a:p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21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74" b="35833"/>
          <a:stretch/>
        </p:blipFill>
        <p:spPr>
          <a:xfrm>
            <a:off x="817234" y="2377203"/>
            <a:ext cx="5624286" cy="42784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7" t="39537" r="57576" b="39630"/>
          <a:stretch/>
        </p:blipFill>
        <p:spPr>
          <a:xfrm>
            <a:off x="6599096" y="4115693"/>
            <a:ext cx="2156178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9515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7" y="315549"/>
            <a:ext cx="9601200" cy="1485900"/>
          </a:xfrm>
        </p:spPr>
        <p:txBody>
          <a:bodyPr>
            <a:normAutofit/>
          </a:bodyPr>
          <a:lstStyle/>
          <a:p>
            <a:pPr algn="r" rtl="1"/>
            <a:r>
              <a:rPr lang="fa-IR" sz="4000" dirty="0" smtClean="0"/>
              <a:t>شاخ ها </a:t>
            </a:r>
            <a:r>
              <a:rPr lang="en-US" sz="4000" dirty="0" smtClean="0"/>
              <a:t>horns</a:t>
            </a:r>
            <a:r>
              <a:rPr lang="fa-IR" sz="4000" dirty="0" smtClean="0"/>
              <a:t> و شاخ هاي گوزني </a:t>
            </a:r>
            <a:r>
              <a:rPr lang="en-US" sz="4000" dirty="0" smtClean="0"/>
              <a:t>antlers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8889" y="1044928"/>
            <a:ext cx="9601200" cy="3581400"/>
          </a:xfrm>
        </p:spPr>
        <p:txBody>
          <a:bodyPr/>
          <a:lstStyle/>
          <a:p>
            <a:pPr algn="r" rtl="1"/>
            <a:r>
              <a:rPr lang="fa-IR" dirty="0" smtClean="0"/>
              <a:t>شاخ هاي گاوي </a:t>
            </a:r>
            <a:r>
              <a:rPr lang="en-US" dirty="0" smtClean="0"/>
              <a:t>bovine horns</a:t>
            </a:r>
            <a:r>
              <a:rPr lang="fa-IR" dirty="0" smtClean="0"/>
              <a:t>: شاخ هاي حقيقي</a:t>
            </a:r>
          </a:p>
          <a:p>
            <a:pPr algn="r" rtl="1"/>
            <a:r>
              <a:rPr lang="fa-IR" dirty="0"/>
              <a:t> </a:t>
            </a:r>
            <a:r>
              <a:rPr lang="fa-IR" dirty="0" smtClean="0"/>
              <a:t>در زوج سمان، گاوها، گوسفند، آنتلوپ،</a:t>
            </a:r>
          </a:p>
          <a:p>
            <a:pPr algn="r" rtl="1"/>
            <a:r>
              <a:rPr lang="fa-IR" dirty="0" smtClean="0"/>
              <a:t>بخش مياني شاخ استخوان با منشا درمي و پوشيده شده توسط غلاف شاخي</a:t>
            </a:r>
          </a:p>
          <a:p>
            <a:pPr algn="r" rtl="1"/>
            <a:r>
              <a:rPr lang="fa-IR" dirty="0" smtClean="0"/>
              <a:t>در هر دو جنس نر و ماده</a:t>
            </a:r>
          </a:p>
          <a:p>
            <a:pPr algn="r" rtl="1"/>
            <a:r>
              <a:rPr lang="fa-IR" dirty="0" smtClean="0"/>
              <a:t>شاخ گاوها نمي افتد.</a:t>
            </a:r>
          </a:p>
          <a:p>
            <a:pPr algn="r" rtl="1"/>
            <a:r>
              <a:rPr lang="fa-IR" dirty="0" smtClean="0"/>
              <a:t>شاخ </a:t>
            </a:r>
            <a:r>
              <a:rPr lang="en-US" dirty="0" smtClean="0"/>
              <a:t>pronghorn</a:t>
            </a:r>
            <a:r>
              <a:rPr lang="fa-IR" dirty="0" smtClean="0"/>
              <a:t>: شاخ منشعب شده و غلاف آن  هر ساله مي افتد.</a:t>
            </a:r>
          </a:p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22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" t="27407" b="37037"/>
          <a:stretch/>
        </p:blipFill>
        <p:spPr>
          <a:xfrm>
            <a:off x="-316088" y="3048001"/>
            <a:ext cx="4731314" cy="381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77952"/>
            <a:ext cx="2499393" cy="16700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4357" y="4710311"/>
            <a:ext cx="2619375" cy="17430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2863" y="4626328"/>
            <a:ext cx="2480081" cy="165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6892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1223" y="275155"/>
            <a:ext cx="9601200" cy="1485900"/>
          </a:xfrm>
        </p:spPr>
        <p:txBody>
          <a:bodyPr/>
          <a:lstStyle/>
          <a:p>
            <a:pPr algn="r" rtl="1"/>
            <a:r>
              <a:rPr lang="fa-IR" dirty="0" smtClean="0">
                <a:solidFill>
                  <a:srgbClr val="00B0F0"/>
                </a:solidFill>
              </a:rPr>
              <a:t>انواع شاخ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599" y="1603022"/>
            <a:ext cx="10594623" cy="5125156"/>
          </a:xfrm>
        </p:spPr>
        <p:txBody>
          <a:bodyPr>
            <a:normAutofit/>
          </a:bodyPr>
          <a:lstStyle/>
          <a:p>
            <a:pPr algn="r" rtl="1"/>
            <a:r>
              <a:rPr lang="fa-IR" dirty="0" smtClean="0"/>
              <a:t>شاخ مويي </a:t>
            </a:r>
            <a:r>
              <a:rPr lang="en-US" dirty="0" smtClean="0"/>
              <a:t>hair horn</a:t>
            </a:r>
            <a:r>
              <a:rPr lang="fa-IR" dirty="0" smtClean="0"/>
              <a:t>: کرگدن: رشته موهاي به هم چسبيده و کراتيني شده (توپر) در ناحيه استخوان بيني </a:t>
            </a:r>
            <a:r>
              <a:rPr lang="en-US" dirty="0" smtClean="0"/>
              <a:t>nasal bone</a:t>
            </a:r>
          </a:p>
          <a:p>
            <a:pPr algn="r" rtl="1"/>
            <a:r>
              <a:rPr lang="fa-IR" dirty="0" smtClean="0"/>
              <a:t>در هر دو جنس نر و ماده</a:t>
            </a:r>
          </a:p>
          <a:p>
            <a:pPr algn="r" rtl="1"/>
            <a:r>
              <a:rPr lang="fa-IR" dirty="0" smtClean="0"/>
              <a:t>دائمي</a:t>
            </a:r>
          </a:p>
          <a:p>
            <a:pPr algn="r" rtl="1"/>
            <a:endParaRPr lang="fa-IR" dirty="0"/>
          </a:p>
          <a:p>
            <a:pPr algn="r" rtl="1"/>
            <a:r>
              <a:rPr lang="fa-IR" dirty="0" smtClean="0"/>
              <a:t>شاخ گوزن </a:t>
            </a:r>
            <a:r>
              <a:rPr lang="en-US" dirty="0" smtClean="0"/>
              <a:t>antlers</a:t>
            </a:r>
            <a:r>
              <a:rPr lang="fa-IR" dirty="0" smtClean="0"/>
              <a:t>:</a:t>
            </a:r>
          </a:p>
          <a:p>
            <a:pPr algn="r" rtl="1"/>
            <a:r>
              <a:rPr lang="fa-IR" dirty="0" smtClean="0"/>
              <a:t>تيره گوزن ها</a:t>
            </a:r>
          </a:p>
          <a:p>
            <a:pPr algn="r" rtl="1"/>
            <a:r>
              <a:rPr lang="fa-IR" dirty="0" smtClean="0"/>
              <a:t>تشکيل شده از استخوان </a:t>
            </a:r>
            <a:r>
              <a:rPr lang="en-US" dirty="0" smtClean="0"/>
              <a:t>dermal</a:t>
            </a:r>
            <a:r>
              <a:rPr lang="fa-IR" dirty="0" smtClean="0"/>
              <a:t> متصل به استخوان پيشاني </a:t>
            </a:r>
            <a:r>
              <a:rPr lang="en-US" dirty="0" smtClean="0"/>
              <a:t>frontal bone</a:t>
            </a:r>
            <a:r>
              <a:rPr lang="fa-IR" dirty="0" smtClean="0"/>
              <a:t/>
            </a:r>
            <a:br>
              <a:rPr lang="fa-IR" dirty="0" smtClean="0"/>
            </a:br>
            <a:endParaRPr lang="fa-IR" dirty="0" smtClean="0"/>
          </a:p>
          <a:p>
            <a:pPr algn="r" rtl="1"/>
            <a:r>
              <a:rPr lang="fa-IR" dirty="0" smtClean="0"/>
              <a:t>مخمل پوش </a:t>
            </a:r>
            <a:r>
              <a:rPr lang="en-US" dirty="0" smtClean="0"/>
              <a:t>velvet</a:t>
            </a:r>
            <a:r>
              <a:rPr lang="fa-IR" dirty="0" smtClean="0"/>
              <a:t/>
            </a:r>
            <a:br>
              <a:rPr lang="fa-IR" dirty="0" smtClean="0"/>
            </a:br>
            <a:r>
              <a:rPr lang="fa-IR" dirty="0" smtClean="0"/>
              <a:t>شاخ گوزن ها فقط در جنس نر بجز کاريبو و </a:t>
            </a:r>
            <a:r>
              <a:rPr lang="en-US" dirty="0" smtClean="0"/>
              <a:t>reindeer</a:t>
            </a:r>
            <a:r>
              <a:rPr lang="fa-IR" dirty="0" smtClean="0"/>
              <a:t/>
            </a:r>
            <a:br>
              <a:rPr lang="fa-IR" dirty="0" smtClean="0"/>
            </a:br>
            <a:r>
              <a:rPr lang="fa-IR" dirty="0" smtClean="0"/>
              <a:t>شاخ ها هر ساله مي افتند.</a:t>
            </a:r>
          </a:p>
          <a:p>
            <a:pPr algn="r" rtl="1"/>
            <a:r>
              <a:rPr lang="fa-IR" dirty="0" smtClean="0"/>
              <a:t>شاخ زرافه شبيه شاخ گوزن ها است و برآمدگي استخوان پيشاني </a:t>
            </a:r>
          </a:p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23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972" y="2171700"/>
            <a:ext cx="2619375" cy="1743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598" y="4186237"/>
            <a:ext cx="1619250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9759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571500" indent="-571500" algn="r" rtl="1">
              <a:buFont typeface="Wingdings" panose="05000000000000000000" pitchFamily="2" charset="2"/>
              <a:buChar char="q"/>
            </a:pPr>
            <a:r>
              <a:rPr lang="fa-IR" sz="4000" b="1" dirty="0" smtClean="0"/>
              <a:t>ديگر ساختارهاي شاخي</a:t>
            </a:r>
            <a:r>
              <a:rPr lang="fa-IR" dirty="0" smtClean="0"/>
              <a:t/>
            </a:r>
            <a:br>
              <a:rPr lang="fa-IR" dirty="0" smtClean="0"/>
            </a:br>
            <a:r>
              <a:rPr lang="fa-IR" dirty="0"/>
              <a:t/>
            </a:r>
            <a:br>
              <a:rPr lang="fa-IR" dirty="0"/>
            </a:br>
            <a:r>
              <a:rPr lang="fa-IR" dirty="0" smtClean="0"/>
              <a:t/>
            </a:r>
            <a:br>
              <a:rPr lang="fa-IR" dirty="0" smtClean="0"/>
            </a:br>
            <a:r>
              <a:rPr lang="fa-IR" sz="3600" dirty="0" smtClean="0"/>
              <a:t>بالين در وال هاي بي دندان</a:t>
            </a:r>
            <a:br>
              <a:rPr lang="fa-IR" sz="3600" dirty="0" smtClean="0"/>
            </a:br>
            <a:r>
              <a:rPr lang="fa-IR" sz="3600" dirty="0" smtClean="0"/>
              <a:t>منقار پرندگان</a:t>
            </a:r>
            <a:br>
              <a:rPr lang="fa-IR" sz="3600" dirty="0" smtClean="0"/>
            </a:br>
            <a:r>
              <a:rPr lang="fa-IR" sz="3600" dirty="0" smtClean="0"/>
              <a:t>زنگوله مار زنگي</a:t>
            </a:r>
            <a:br>
              <a:rPr lang="fa-IR" sz="3600" dirty="0" smtClean="0"/>
            </a:br>
            <a:r>
              <a:rPr lang="fa-IR" sz="3600" dirty="0" smtClean="0"/>
              <a:t>تاج خروس</a:t>
            </a:r>
            <a:br>
              <a:rPr lang="fa-IR" sz="3600" dirty="0" smtClean="0"/>
            </a:br>
            <a:r>
              <a:rPr lang="fa-IR" sz="3600" dirty="0" smtClean="0"/>
              <a:t>بالشتک زانوي شتر</a:t>
            </a:r>
            <a:br>
              <a:rPr lang="fa-IR" sz="3600" dirty="0" smtClean="0"/>
            </a:br>
            <a:r>
              <a:rPr lang="fa-IR" sz="3600" dirty="0" smtClean="0"/>
              <a:t>برجستگي دست ميمون ها</a:t>
            </a:r>
            <a:endParaRPr lang="en-US" sz="3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0" t="34114" b="36659"/>
          <a:stretch/>
        </p:blipFill>
        <p:spPr>
          <a:xfrm>
            <a:off x="947737" y="1982434"/>
            <a:ext cx="4250018" cy="303196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24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328" y="5203660"/>
            <a:ext cx="2628900" cy="17430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8345" y="97720"/>
            <a:ext cx="2695575" cy="16954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4801" y="5350414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980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/>
              <a:t>پوست </a:t>
            </a:r>
            <a:r>
              <a:rPr lang="en-US" dirty="0" smtClean="0"/>
              <a:t>red eft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7716" y="1642534"/>
            <a:ext cx="9601200" cy="3581400"/>
          </a:xfrm>
        </p:spPr>
        <p:txBody>
          <a:bodyPr/>
          <a:lstStyle/>
          <a:p>
            <a:pPr algn="r" rtl="1"/>
            <a:r>
              <a:rPr lang="fa-IR" dirty="0" smtClean="0"/>
              <a:t>اپيدرم داراي بافت پوششي مطبق </a:t>
            </a:r>
            <a:r>
              <a:rPr lang="en-US" dirty="0" smtClean="0"/>
              <a:t>stratified </a:t>
            </a:r>
            <a:r>
              <a:rPr lang="en-US" dirty="0" err="1" smtClean="0"/>
              <a:t>epiderm</a:t>
            </a:r>
            <a:endParaRPr lang="en-US" dirty="0" smtClean="0"/>
          </a:p>
          <a:p>
            <a:pPr algn="r" rtl="1"/>
            <a:r>
              <a:rPr lang="fa-IR" dirty="0" smtClean="0"/>
              <a:t>سلول هاي استوانه اي زاينده لايه قاعده اي تقسيم به روش ميتوز</a:t>
            </a:r>
          </a:p>
          <a:p>
            <a:pPr algn="r" rtl="1"/>
            <a:r>
              <a:rPr lang="fa-IR" dirty="0" smtClean="0"/>
              <a:t>ترشح کراتين و به سمت سطح سلول ها به پولک وار </a:t>
            </a:r>
            <a:r>
              <a:rPr lang="en-US" dirty="0" smtClean="0"/>
              <a:t>squamous</a:t>
            </a:r>
            <a:r>
              <a:rPr lang="fa-IR" dirty="0" smtClean="0"/>
              <a:t> تغيير کرده و تبديل به سلول هاي شاخي </a:t>
            </a:r>
            <a:r>
              <a:rPr lang="en-US" dirty="0" err="1" smtClean="0"/>
              <a:t>cornified</a:t>
            </a:r>
            <a:r>
              <a:rPr lang="fa-IR" dirty="0" smtClean="0"/>
              <a:t> يا </a:t>
            </a:r>
            <a:r>
              <a:rPr lang="en-US" dirty="0" smtClean="0"/>
              <a:t>keratinized</a:t>
            </a:r>
            <a:r>
              <a:rPr lang="fa-IR" dirty="0" smtClean="0"/>
              <a:t> مي شوند و دچار مرگ سلولي شده.</a:t>
            </a:r>
          </a:p>
          <a:p>
            <a:pPr algn="r" rtl="1"/>
            <a:r>
              <a:rPr lang="fa-IR" dirty="0" smtClean="0"/>
              <a:t>غدد مخاطي از اپيدرم رشد کرده و به شکل کيسه هايي به درم برآمدگي پيدا مي کنند.</a:t>
            </a:r>
          </a:p>
          <a:p>
            <a:pPr algn="r" rtl="1"/>
            <a:r>
              <a:rPr lang="fa-IR" dirty="0" smtClean="0"/>
              <a:t>درم (بافت پيوندي) پشتيبان پايه غدد، حاوي رگ هاي خوني، لنفاتيک، اعصاب و سلول هاي پيگمان دار</a:t>
            </a:r>
          </a:p>
          <a:p>
            <a:pPr algn="r" rtl="1"/>
            <a:r>
              <a:rPr lang="fa-IR" dirty="0" smtClean="0"/>
              <a:t>چسبيده به </a:t>
            </a:r>
            <a:r>
              <a:rPr lang="fa-IR" dirty="0" smtClean="0"/>
              <a:t>ماهيچه </a:t>
            </a:r>
            <a:r>
              <a:rPr lang="fa-IR" dirty="0" smtClean="0"/>
              <a:t>هاي جدار بدن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428625"/>
            <a:ext cx="2619375" cy="1743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t="18919" r="30329" b="17545"/>
          <a:stretch/>
        </p:blipFill>
        <p:spPr>
          <a:xfrm>
            <a:off x="479778" y="4138489"/>
            <a:ext cx="5594682" cy="271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5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3200" b="1" dirty="0" smtClean="0">
                <a:solidFill>
                  <a:srgbClr val="00B0F0"/>
                </a:solidFill>
              </a:rPr>
              <a:t>تفاوت پوست در مهره داران آبزي و خشکي زي</a:t>
            </a:r>
            <a:endParaRPr lang="en-US" sz="3200" b="1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6452" y="1448025"/>
            <a:ext cx="9601200" cy="3581400"/>
          </a:xfrm>
        </p:spPr>
        <p:txBody>
          <a:bodyPr>
            <a:normAutofit/>
          </a:bodyPr>
          <a:lstStyle/>
          <a:p>
            <a:pPr algn="r" rtl="1"/>
            <a:r>
              <a:rPr lang="fa-IR" sz="2400" dirty="0" smtClean="0"/>
              <a:t>در ماهيان و دوزيستان آبزي غدد مخاطي فراوان است و فعال شده و سلول هاي شاخي مي ريزند اما در مهره داران خشکي زي غدد مخاطي غيرفعال مي شوند و لايه شاخي (</a:t>
            </a:r>
            <a:r>
              <a:rPr lang="en-US" sz="2400" dirty="0" smtClean="0"/>
              <a:t>stratum </a:t>
            </a:r>
            <a:r>
              <a:rPr lang="en-US" sz="2400" dirty="0" err="1" smtClean="0"/>
              <a:t>corneum</a:t>
            </a:r>
            <a:r>
              <a:rPr lang="fa-IR" sz="2400" dirty="0" smtClean="0"/>
              <a:t>) بزرگ و ضخيم مي شود. </a:t>
            </a:r>
          </a:p>
          <a:p>
            <a:pPr algn="r" rtl="1"/>
            <a:r>
              <a:rPr lang="fa-IR" sz="2400" dirty="0" smtClean="0"/>
              <a:t>غدد دانه دار </a:t>
            </a:r>
            <a:r>
              <a:rPr lang="en-US" sz="2400" dirty="0" smtClean="0"/>
              <a:t>glandular </a:t>
            </a:r>
            <a:r>
              <a:rPr lang="fa-IR" sz="2400" dirty="0" smtClean="0"/>
              <a:t>: در ماهيان و دوزيستان منشا اپيدرمي دارند اما به لايه درم نفوذ مي کنند.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7" t="28608" r="24111" b="10852"/>
          <a:stretch/>
        </p:blipFill>
        <p:spPr>
          <a:xfrm>
            <a:off x="481263" y="3942814"/>
            <a:ext cx="6015789" cy="291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814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>
                <a:solidFill>
                  <a:srgbClr val="00B0F0"/>
                </a:solidFill>
              </a:rPr>
              <a:t>اپيدرم: </a:t>
            </a:r>
            <a:r>
              <a:rPr lang="fa-IR" sz="3200" dirty="0" smtClean="0"/>
              <a:t>غدد اپيدرمي ماهيان و دوزيستان آبزي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782382"/>
            <a:ext cx="9601200" cy="3581400"/>
          </a:xfrm>
        </p:spPr>
        <p:txBody>
          <a:bodyPr/>
          <a:lstStyle/>
          <a:p>
            <a:pPr algn="r" rtl="1"/>
            <a:r>
              <a:rPr lang="fa-IR" dirty="0" smtClean="0"/>
              <a:t>غدد فراوان اپيدرمي ويژگي بارز آنهاست.</a:t>
            </a:r>
          </a:p>
          <a:p>
            <a:pPr algn="r" rtl="1"/>
            <a:r>
              <a:rPr lang="fa-IR" dirty="0" smtClean="0"/>
              <a:t>ماهيان: حاوي غدد تک سلولي جامي شکل </a:t>
            </a:r>
            <a:r>
              <a:rPr lang="en-US" dirty="0" smtClean="0"/>
              <a:t>goblet </a:t>
            </a:r>
            <a:r>
              <a:rPr lang="en-US" dirty="0" smtClean="0"/>
              <a:t>cells</a:t>
            </a:r>
            <a:endParaRPr lang="fa-IR" dirty="0" smtClean="0"/>
          </a:p>
          <a:p>
            <a:pPr algn="r" rtl="1"/>
            <a:r>
              <a:rPr lang="fa-IR" dirty="0" smtClean="0"/>
              <a:t>ماده مخاطي لزج در هاگ فيش ها زياد است.</a:t>
            </a:r>
          </a:p>
          <a:p>
            <a:pPr algn="r" rtl="1"/>
            <a:r>
              <a:rPr lang="fa-IR" dirty="0" smtClean="0"/>
              <a:t>در شش ماهي </a:t>
            </a:r>
            <a:r>
              <a:rPr lang="en-US" i="1" dirty="0" err="1" smtClean="0"/>
              <a:t>Protepterus</a:t>
            </a:r>
            <a:r>
              <a:rPr lang="fa-IR" dirty="0" smtClean="0"/>
              <a:t> در اطراف خود در فصل تابستان پيله مخاطي ترشح مي کنند.</a:t>
            </a:r>
          </a:p>
          <a:p>
            <a:pPr algn="r" rtl="1"/>
            <a:r>
              <a:rPr lang="fa-IR" dirty="0" smtClean="0"/>
              <a:t>در سفره ماهي ماده مخاطي در سلول هاي قاعده اندام گزنده وجود دارد و حاوي سم است.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74" b="52796"/>
          <a:stretch/>
        </p:blipFill>
        <p:spPr>
          <a:xfrm>
            <a:off x="5580275" y="4824663"/>
            <a:ext cx="6611725" cy="18245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09" b="66513"/>
          <a:stretch/>
        </p:blipFill>
        <p:spPr>
          <a:xfrm>
            <a:off x="446314" y="4824663"/>
            <a:ext cx="5624286" cy="203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726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3156" y="1790700"/>
            <a:ext cx="9601200" cy="1485900"/>
          </a:xfrm>
        </p:spPr>
        <p:txBody>
          <a:bodyPr/>
          <a:lstStyle/>
          <a:p>
            <a:pPr algn="r" rtl="1"/>
            <a:r>
              <a:rPr lang="fa-IR" dirty="0" smtClean="0">
                <a:solidFill>
                  <a:srgbClr val="0070C0"/>
                </a:solidFill>
              </a:rPr>
              <a:t>دوزيستان آبزي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6044" y="3382101"/>
            <a:ext cx="9601200" cy="3581400"/>
          </a:xfrm>
        </p:spPr>
        <p:txBody>
          <a:bodyPr/>
          <a:lstStyle/>
          <a:p>
            <a:pPr algn="r" rtl="1"/>
            <a:r>
              <a:rPr lang="fa-IR" dirty="0" smtClean="0"/>
              <a:t>غدد مخاطي  و دانه دار (</a:t>
            </a:r>
            <a:r>
              <a:rPr lang="en-US" dirty="0" smtClean="0"/>
              <a:t>granular</a:t>
            </a:r>
            <a:r>
              <a:rPr lang="fa-IR" dirty="0" smtClean="0"/>
              <a:t>) پرسلولي در اپيدرم آنها وجود دارد.</a:t>
            </a:r>
          </a:p>
          <a:p>
            <a:pPr algn="r" rtl="1"/>
            <a:r>
              <a:rPr lang="fa-IR" dirty="0" smtClean="0"/>
              <a:t>غدد مخاطي روي شست نر به جفت گيري کمک مي کند.</a:t>
            </a:r>
          </a:p>
          <a:p>
            <a:pPr algn="r" rtl="1"/>
            <a:r>
              <a:rPr lang="fa-IR" dirty="0" smtClean="0">
                <a:solidFill>
                  <a:srgbClr val="FF0000"/>
                </a:solidFill>
              </a:rPr>
              <a:t>غدد </a:t>
            </a:r>
            <a:r>
              <a:rPr lang="en-US" dirty="0" err="1" smtClean="0">
                <a:solidFill>
                  <a:srgbClr val="FF0000"/>
                </a:solidFill>
              </a:rPr>
              <a:t>Photophore</a:t>
            </a:r>
            <a:r>
              <a:rPr lang="fa-IR" dirty="0" smtClean="0">
                <a:solidFill>
                  <a:srgbClr val="FF0000"/>
                </a:solidFill>
              </a:rPr>
              <a:t>: اندام نورزاي ماهيان در اعماق زياد</a:t>
            </a:r>
          </a:p>
          <a:p>
            <a:pPr algn="r" rtl="1"/>
            <a:r>
              <a:rPr lang="fa-IR" dirty="0" smtClean="0">
                <a:solidFill>
                  <a:srgbClr val="FF0000"/>
                </a:solidFill>
              </a:rPr>
              <a:t>اندام نورزا سلول مخاطي تغيير شکل يافته داراي سلول هاي عدسي</a:t>
            </a:r>
          </a:p>
          <a:p>
            <a:pPr algn="r" rtl="1"/>
            <a:r>
              <a:rPr lang="fa-IR" dirty="0" smtClean="0">
                <a:solidFill>
                  <a:srgbClr val="FF0000"/>
                </a:solidFill>
              </a:rPr>
              <a:t>عمل آنزيم لوسيفراز بر لوسيفرين باعث توليد نور مي شود</a:t>
            </a:r>
          </a:p>
          <a:p>
            <a:pPr algn="r" rtl="1"/>
            <a:r>
              <a:rPr lang="fa-IR" dirty="0" smtClean="0">
                <a:solidFill>
                  <a:srgbClr val="FF0000"/>
                </a:solidFill>
              </a:rPr>
              <a:t>کاربرد اين اندام درشناسايي گونه، هشدار دهنده، گول زننده و مخفي </a:t>
            </a:r>
            <a:r>
              <a:rPr lang="fa-IR" dirty="0" smtClean="0">
                <a:solidFill>
                  <a:srgbClr val="FF0000"/>
                </a:solidFill>
              </a:rPr>
              <a:t>کننده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84" b="26448"/>
          <a:stretch/>
        </p:blipFill>
        <p:spPr>
          <a:xfrm>
            <a:off x="0" y="0"/>
            <a:ext cx="5624286" cy="30319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030" y="4862512"/>
            <a:ext cx="2276475" cy="200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131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>
                <a:solidFill>
                  <a:srgbClr val="FF0000"/>
                </a:solidFill>
              </a:rPr>
              <a:t>کراتين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7828" y="1936044"/>
            <a:ext cx="9601200" cy="3581400"/>
          </a:xfrm>
        </p:spPr>
        <p:txBody>
          <a:bodyPr/>
          <a:lstStyle/>
          <a:p>
            <a:pPr algn="r" rtl="1"/>
            <a:r>
              <a:rPr lang="fa-IR" dirty="0" smtClean="0"/>
              <a:t>کراتين بيشتر در دوزيستان آبزي بوده و در سلول هاي شاخي شده است و در ماهيان کمتر مي باشد.</a:t>
            </a:r>
          </a:p>
          <a:p>
            <a:pPr algn="r" rtl="1"/>
            <a:r>
              <a:rPr lang="fa-IR" dirty="0"/>
              <a:t> </a:t>
            </a:r>
            <a:r>
              <a:rPr lang="fa-IR" dirty="0" smtClean="0"/>
              <a:t>در ماهيان دهان گرد مانند لامپري کراتين در دندان هاي حفره دهاني و روي زبان و دندان هاي شاخي لارو دوزيستان وجود دارد.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106" y="3386111"/>
            <a:ext cx="4359442" cy="326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0472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b="1" dirty="0" smtClean="0">
                <a:solidFill>
                  <a:srgbClr val="FFC000"/>
                </a:solidFill>
              </a:rPr>
              <a:t>اپيدرم مهره داران زميني</a:t>
            </a:r>
            <a:endParaRPr lang="en-US" sz="4000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687689"/>
            <a:ext cx="9601200" cy="3581400"/>
          </a:xfrm>
        </p:spPr>
        <p:txBody>
          <a:bodyPr/>
          <a:lstStyle/>
          <a:p>
            <a:pPr algn="r" rtl="1"/>
            <a:r>
              <a:rPr lang="fa-IR" dirty="0" smtClean="0"/>
              <a:t>دو بخش در اپيدرم: شامل غدد اپيدرمي و لايه شاخي در مهره داران خشکي بحث مي شود.</a:t>
            </a:r>
          </a:p>
          <a:p>
            <a:pPr algn="r" rtl="1"/>
            <a:r>
              <a:rPr lang="fa-IR" dirty="0" smtClean="0"/>
              <a:t>غدد اپيدرمي:</a:t>
            </a:r>
          </a:p>
          <a:p>
            <a:pPr algn="r" rtl="1"/>
            <a:r>
              <a:rPr lang="fa-IR" dirty="0" smtClean="0"/>
              <a:t>غدد کيسه اي (</a:t>
            </a:r>
            <a:r>
              <a:rPr lang="en-US" dirty="0" smtClean="0"/>
              <a:t>saccular</a:t>
            </a:r>
            <a:r>
              <a:rPr lang="fa-IR" dirty="0" smtClean="0"/>
              <a:t>) و لوله اي </a:t>
            </a:r>
            <a:r>
              <a:rPr lang="fa-IR" dirty="0"/>
              <a:t>(</a:t>
            </a:r>
            <a:r>
              <a:rPr lang="en-US" dirty="0" smtClean="0"/>
              <a:t>(tubular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81" b="32105"/>
          <a:stretch/>
        </p:blipFill>
        <p:spPr>
          <a:xfrm rot="10800000">
            <a:off x="451555" y="2615312"/>
            <a:ext cx="4971467" cy="383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036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>
                <a:solidFill>
                  <a:srgbClr val="7030A0"/>
                </a:solidFill>
              </a:rPr>
              <a:t>انواع غدد در مهره داران خشکي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 smtClean="0">
                <a:solidFill>
                  <a:srgbClr val="00B0F0"/>
                </a:solidFill>
              </a:rPr>
              <a:t>غدد </a:t>
            </a:r>
            <a:r>
              <a:rPr lang="en-US" dirty="0" err="1" smtClean="0">
                <a:solidFill>
                  <a:srgbClr val="00B0F0"/>
                </a:solidFill>
              </a:rPr>
              <a:t>merocrite</a:t>
            </a:r>
            <a:r>
              <a:rPr lang="fa-IR" dirty="0" smtClean="0">
                <a:solidFill>
                  <a:srgbClr val="00B0F0"/>
                </a:solidFill>
              </a:rPr>
              <a:t> (پاره ريز): ترشحات خود را بيرون ريخته اما خود بدون تغيير باقي مانده): غدد عرق</a:t>
            </a:r>
          </a:p>
          <a:p>
            <a:pPr algn="r" rtl="1"/>
            <a:endParaRPr lang="fa-IR" dirty="0" smtClean="0">
              <a:solidFill>
                <a:srgbClr val="00B0F0"/>
              </a:solidFill>
            </a:endParaRPr>
          </a:p>
          <a:p>
            <a:pPr algn="r" rtl="1"/>
            <a:r>
              <a:rPr lang="fa-IR" dirty="0" smtClean="0">
                <a:solidFill>
                  <a:srgbClr val="00B0F0"/>
                </a:solidFill>
              </a:rPr>
              <a:t>غدد </a:t>
            </a:r>
            <a:r>
              <a:rPr lang="en-US" dirty="0" err="1" smtClean="0">
                <a:solidFill>
                  <a:srgbClr val="00B0F0"/>
                </a:solidFill>
              </a:rPr>
              <a:t>holocrine</a:t>
            </a:r>
            <a:r>
              <a:rPr lang="fa-IR" dirty="0" smtClean="0">
                <a:solidFill>
                  <a:srgbClr val="00B0F0"/>
                </a:solidFill>
              </a:rPr>
              <a:t> (تمام ريز): خود سلول همراه ترشحات ريخته مي شود مانند غدد روغني پرندگان و غدد چربي پستانداران</a:t>
            </a:r>
          </a:p>
          <a:p>
            <a:pPr algn="r" rtl="1"/>
            <a:endParaRPr lang="fa-IR" dirty="0" smtClean="0">
              <a:solidFill>
                <a:srgbClr val="00B0F0"/>
              </a:solidFill>
            </a:endParaRPr>
          </a:p>
          <a:p>
            <a:pPr algn="r" rtl="1"/>
            <a:r>
              <a:rPr lang="fa-IR" dirty="0" smtClean="0">
                <a:solidFill>
                  <a:srgbClr val="00B0F0"/>
                </a:solidFill>
              </a:rPr>
              <a:t>غدد </a:t>
            </a:r>
            <a:r>
              <a:rPr lang="en-US" dirty="0" smtClean="0">
                <a:solidFill>
                  <a:srgbClr val="00B0F0"/>
                </a:solidFill>
              </a:rPr>
              <a:t>apocrine</a:t>
            </a:r>
            <a:r>
              <a:rPr lang="fa-IR" dirty="0" smtClean="0">
                <a:solidFill>
                  <a:srgbClr val="00B0F0"/>
                </a:solidFill>
              </a:rPr>
              <a:t> (آپوکرين): ماده در راس سلول جمع شده و قسمتي از سيتوپلاسم سلول همراه ترشحات خارج مي شود مانند غدد پستاني</a:t>
            </a:r>
          </a:p>
          <a:p>
            <a:pPr marL="0" indent="0" algn="r" rtl="1">
              <a:buNone/>
            </a:pPr>
            <a:endParaRPr lang="fa-IR" dirty="0"/>
          </a:p>
          <a:p>
            <a:pPr marL="0" indent="0" algn="r" rtl="1">
              <a:buNone/>
            </a:pPr>
            <a:endParaRPr lang="fa-IR" dirty="0"/>
          </a:p>
          <a:p>
            <a:pPr marL="0" indent="0" algn="r" rtl="1">
              <a:buNone/>
            </a:pPr>
            <a:endParaRPr lang="fa-IR" dirty="0" smtClean="0"/>
          </a:p>
          <a:p>
            <a:pPr marL="0" indent="0" algn="r" rtl="1">
              <a:buNone/>
            </a:pPr>
            <a:endParaRPr lang="fa-IR" dirty="0"/>
          </a:p>
          <a:p>
            <a:pPr marL="0" indent="0" algn="r" rtl="1">
              <a:buNone/>
            </a:pPr>
            <a:endParaRPr lang="fa-IR" dirty="0" smtClean="0"/>
          </a:p>
          <a:p>
            <a:pPr marL="0" indent="0" algn="r" rtl="1">
              <a:buNone/>
            </a:pPr>
            <a:endParaRPr lang="fa-IR" dirty="0"/>
          </a:p>
          <a:p>
            <a:pPr marL="0" indent="0" algn="r" rtl="1">
              <a:buNone/>
            </a:pPr>
            <a:endParaRPr lang="fa-IR" dirty="0" smtClean="0"/>
          </a:p>
          <a:p>
            <a:pPr marL="0" indent="0" algn="r" rtl="1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146674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4A2318"/>
      </a:dk2>
      <a:lt2>
        <a:srgbClr val="EDECEB"/>
      </a:lt2>
      <a:accent1>
        <a:srgbClr val="F3C82E"/>
      </a:accent1>
      <a:accent2>
        <a:srgbClr val="A26176"/>
      </a:accent2>
      <a:accent3>
        <a:srgbClr val="74A94E"/>
      </a:accent3>
      <a:accent4>
        <a:srgbClr val="188E8D"/>
      </a:accent4>
      <a:accent5>
        <a:srgbClr val="EE913A"/>
      </a:accent5>
      <a:accent6>
        <a:srgbClr val="DF5D4A"/>
      </a:accent6>
      <a:hlink>
        <a:srgbClr val="188E8D"/>
      </a:hlink>
      <a:folHlink>
        <a:srgbClr val="A26176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D7AA1D6E-F3E9-4763-A3BC-84DF2E02F60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TM10001105[[fn=Crop]]</Template>
  <TotalTime>345</TotalTime>
  <Words>1110</Words>
  <Application>Microsoft Office PowerPoint</Application>
  <PresentationFormat>Widescreen</PresentationFormat>
  <Paragraphs>154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Calibri</vt:lpstr>
      <vt:lpstr>Franklin Gothic Book</vt:lpstr>
      <vt:lpstr>Tahoma</vt:lpstr>
      <vt:lpstr>Wingdings</vt:lpstr>
      <vt:lpstr>Crop</vt:lpstr>
      <vt:lpstr>تشريح مقايسه اي مهره داران</vt:lpstr>
      <vt:lpstr>پوست</vt:lpstr>
      <vt:lpstr>پوست red eft</vt:lpstr>
      <vt:lpstr>تفاوت پوست در مهره داران آبزي و خشکي زي</vt:lpstr>
      <vt:lpstr>اپيدرم: غدد اپيدرمي ماهيان و دوزيستان آبزي</vt:lpstr>
      <vt:lpstr>دوزيستان آبزي</vt:lpstr>
      <vt:lpstr>کراتين</vt:lpstr>
      <vt:lpstr>اپيدرم مهره داران زميني</vt:lpstr>
      <vt:lpstr>انواع غدد در مهره داران خشکي</vt:lpstr>
      <vt:lpstr>غدد دانه دار مهره داران زميني</vt:lpstr>
      <vt:lpstr>انواع غدد دانه دار</vt:lpstr>
      <vt:lpstr>غدد روغني پرندگان</vt:lpstr>
      <vt:lpstr>غدد چربي sebaceous</vt:lpstr>
      <vt:lpstr>غدد عرق sweat gland</vt:lpstr>
      <vt:lpstr>غدد بودار scent gland</vt:lpstr>
      <vt:lpstr>غدد پستاني</vt:lpstr>
      <vt:lpstr>لايه شاخي stratum corneum</vt:lpstr>
      <vt:lpstr>پولک هاي اپيدرمي</vt:lpstr>
      <vt:lpstr>PowerPoint Presentation</vt:lpstr>
      <vt:lpstr>چنگال claw، سم hoof و ناخن nail</vt:lpstr>
      <vt:lpstr>پر feather</vt:lpstr>
      <vt:lpstr>شاخ ها horns و شاخ هاي گوزني antlers</vt:lpstr>
      <vt:lpstr>انواع شاخ</vt:lpstr>
      <vt:lpstr>ديگر ساختارهاي شاخي   بالين در وال هاي بي دندان منقار پرندگان زنگوله مار زنگي تاج خروس بالشتک زانوي شتر برجستگي دست ميمون ها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تشريح مقايسه اي مهره داران</dc:title>
  <dc:creator>Admin</dc:creator>
  <cp:lastModifiedBy>Admin</cp:lastModifiedBy>
  <cp:revision>32</cp:revision>
  <dcterms:created xsi:type="dcterms:W3CDTF">2021-03-05T17:06:11Z</dcterms:created>
  <dcterms:modified xsi:type="dcterms:W3CDTF">2021-03-06T14:30:35Z</dcterms:modified>
</cp:coreProperties>
</file>