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1" r:id="rId3"/>
    <p:sldId id="256" r:id="rId4"/>
    <p:sldId id="263" r:id="rId5"/>
    <p:sldId id="264" r:id="rId6"/>
    <p:sldId id="257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381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54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776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477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89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576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93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642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728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44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47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850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3D146-6D9F-4CFF-92A1-902F0059CE7A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8A5B4-ED88-43D9-9320-B74C516F59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201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en.wikipedia.org/wiki/Control_syste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048470"/>
            <a:ext cx="5572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Presentation  No. </a:t>
            </a:r>
            <a:r>
              <a:rPr lang="en-US" sz="5400" smtClean="0"/>
              <a:t>2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428698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14400"/>
            <a:ext cx="6557962" cy="5435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179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650" y="228600"/>
            <a:ext cx="8210550" cy="646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179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10918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838200"/>
            <a:ext cx="7620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Lag Time:</a:t>
            </a:r>
            <a:r>
              <a:rPr lang="fa-IR" dirty="0" smtClean="0"/>
              <a:t> میزان کند بودن انجام یک فرایند </a:t>
            </a:r>
            <a:endParaRPr lang="en-US" dirty="0" smtClean="0"/>
          </a:p>
          <a:p>
            <a:r>
              <a:rPr lang="en-US" dirty="0" smtClean="0"/>
              <a:t> -a </a:t>
            </a:r>
            <a:r>
              <a:rPr lang="en-US" dirty="0"/>
              <a:t>period of time between two related actions or an interval of </a:t>
            </a:r>
            <a:r>
              <a:rPr lang="en-US" dirty="0" smtClean="0"/>
              <a:t>time between </a:t>
            </a:r>
            <a:r>
              <a:rPr lang="en-US" dirty="0"/>
              <a:t>two related </a:t>
            </a:r>
            <a:r>
              <a:rPr lang="en-US" dirty="0" smtClean="0"/>
              <a:t>phenomena (Merriam Webster Dictionary)</a:t>
            </a:r>
          </a:p>
          <a:p>
            <a:r>
              <a:rPr lang="en-US" dirty="0" smtClean="0"/>
              <a:t>-Fail </a:t>
            </a:r>
            <a:r>
              <a:rPr lang="en-US" dirty="0"/>
              <a:t>to keep up with another or others in movement or development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-There's </a:t>
            </a:r>
            <a:r>
              <a:rPr lang="en-US" dirty="0"/>
              <a:t>a </a:t>
            </a:r>
            <a:r>
              <a:rPr lang="en-US" i="1" dirty="0"/>
              <a:t>time lag</a:t>
            </a:r>
            <a:r>
              <a:rPr lang="en-US" dirty="0"/>
              <a:t> between when you see a stop sign and when your foot steps on the brake</a:t>
            </a:r>
            <a:r>
              <a:rPr lang="en-US" dirty="0" smtClean="0"/>
              <a:t>.</a:t>
            </a:r>
          </a:p>
          <a:p>
            <a:r>
              <a:rPr lang="en-US" dirty="0" smtClean="0"/>
              <a:t>-</a:t>
            </a:r>
            <a:r>
              <a:rPr lang="en-US" dirty="0"/>
              <a:t>a </a:t>
            </a:r>
            <a:r>
              <a:rPr lang="en-US" dirty="0" smtClean="0"/>
              <a:t>lag time between </a:t>
            </a:r>
            <a:r>
              <a:rPr lang="en-US" dirty="0"/>
              <a:t>infection and </a:t>
            </a:r>
            <a:r>
              <a:rPr lang="en-US" dirty="0" smtClean="0"/>
              <a:t>symptoms</a:t>
            </a:r>
          </a:p>
          <a:p>
            <a:r>
              <a:rPr lang="en-US" dirty="0" smtClean="0"/>
              <a:t>-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Time Delay: </a:t>
            </a:r>
            <a:r>
              <a:rPr lang="fa-IR" dirty="0" smtClean="0"/>
              <a:t>تاخیر در دریافت سیگنال</a:t>
            </a:r>
            <a:endParaRPr lang="en-US" dirty="0" smtClean="0"/>
          </a:p>
          <a:p>
            <a:r>
              <a:rPr lang="en-US" dirty="0"/>
              <a:t>a delay </a:t>
            </a:r>
            <a:r>
              <a:rPr lang="en-US" dirty="0" smtClean="0"/>
              <a:t>between transmitting and receiving broadcast material</a:t>
            </a:r>
          </a:p>
          <a:p>
            <a:r>
              <a:rPr lang="en-US" dirty="0" smtClean="0"/>
              <a:t>-a live program is underway but it would </a:t>
            </a:r>
            <a:r>
              <a:rPr lang="en-US" dirty="0"/>
              <a:t>have a short time delay built into the transmission </a:t>
            </a:r>
            <a:r>
              <a:rPr lang="en-US" dirty="0" smtClean="0"/>
              <a:t>of sound.</a:t>
            </a:r>
            <a:endParaRPr lang="en-US" dirty="0"/>
          </a:p>
          <a:p>
            <a:r>
              <a:rPr lang="en-US" dirty="0" smtClean="0"/>
              <a:t>Example: sending a print page to a printer but not responding instantly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030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7378" y="381000"/>
            <a:ext cx="6000750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86200" y="3895725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Closed-loop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4419600"/>
            <a:ext cx="85344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control systems </a:t>
            </a:r>
            <a:r>
              <a:rPr lang="en-US" dirty="0" smtClean="0"/>
              <a:t>engineering</a:t>
            </a:r>
            <a:r>
              <a:rPr lang="en-US" dirty="0"/>
              <a:t> </a:t>
            </a:r>
            <a:r>
              <a:rPr lang="en-US" dirty="0" smtClean="0"/>
              <a:t>there are two systems: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1. Open </a:t>
            </a:r>
            <a:r>
              <a:rPr lang="en-US" dirty="0"/>
              <a:t>loop system which is also called as Manual control system.</a:t>
            </a:r>
          </a:p>
          <a:p>
            <a:r>
              <a:rPr lang="en-US" dirty="0" smtClean="0"/>
              <a:t>2. Closed </a:t>
            </a:r>
            <a:r>
              <a:rPr lang="en-US" dirty="0"/>
              <a:t>loop system which is also named as automatic control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80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400"/>
            <a:ext cx="405604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Open Loop System: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b="1" dirty="0" smtClean="0"/>
              <a:t>Advantages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Simplicity and </a:t>
            </a:r>
            <a:r>
              <a:rPr lang="en-US" dirty="0" smtClean="0"/>
              <a:t>stability in Construction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b="1" dirty="0" smtClean="0"/>
              <a:t>Disadvantages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Accuracy and Reliability: since these systems do not have a feedback mechanism, so they are very inaccurate in terms of result output and hence they are unreliable too.</a:t>
            </a:r>
          </a:p>
          <a:p>
            <a:r>
              <a:rPr lang="en-US" dirty="0"/>
              <a:t>Due to the absence of a feedback mechanism, they are unable to remove the disturbances occurring from external sources.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52400"/>
            <a:ext cx="46863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5246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4648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Closed Loop System: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b="1" dirty="0" smtClean="0"/>
              <a:t>Advantages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smtClean="0"/>
              <a:t>1. Accuracy</a:t>
            </a:r>
            <a:endParaRPr lang="en-US" dirty="0"/>
          </a:p>
          <a:p>
            <a:r>
              <a:rPr lang="en-US" dirty="0" smtClean="0"/>
              <a:t>2. Noise </a:t>
            </a:r>
            <a:r>
              <a:rPr lang="en-US" dirty="0"/>
              <a:t>reduction ability: Since they are composed of a feedback mechanism, so they clear out the errors between input and output signals, and hence remain unaffected to the external noise sources.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Disadvantages:</a:t>
            </a:r>
            <a:endParaRPr lang="en-US" dirty="0"/>
          </a:p>
          <a:p>
            <a:r>
              <a:rPr lang="en-US" dirty="0" smtClean="0"/>
              <a:t>1. Construction</a:t>
            </a:r>
            <a:r>
              <a:rPr lang="en-US" dirty="0"/>
              <a:t>: They are relatively more complex in construction and hence it adds up to the cost making it costlier than open loop system.</a:t>
            </a:r>
          </a:p>
          <a:p>
            <a:r>
              <a:rPr lang="en-US" dirty="0" smtClean="0"/>
              <a:t>2. Since </a:t>
            </a:r>
            <a:r>
              <a:rPr lang="en-US" dirty="0"/>
              <a:t>it consists of feedback loop, it may create oscillatory response of the system and it also reduces the overall gain of the system.</a:t>
            </a:r>
          </a:p>
          <a:p>
            <a:r>
              <a:rPr lang="en-US" dirty="0" smtClean="0"/>
              <a:t>3. Stability</a:t>
            </a:r>
            <a:r>
              <a:rPr lang="en-US" dirty="0"/>
              <a:t>: It is less stable than open loop </a:t>
            </a:r>
            <a:r>
              <a:rPr lang="en-US" dirty="0" smtClean="0"/>
              <a:t>system but this disadvantage can be solved since we can make the sensitivity of the system very small so as to make the system as stable as possible.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9976" y="609600"/>
            <a:ext cx="4268106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44253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8189686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2200" y="762000"/>
            <a:ext cx="3126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Examples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73123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" y="642938"/>
            <a:ext cx="7696200" cy="557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8493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511314"/>
            <a:ext cx="57860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Feed-back </a:t>
            </a:r>
            <a:r>
              <a:rPr lang="en-US" sz="4000" dirty="0" err="1" smtClean="0"/>
              <a:t>vs</a:t>
            </a:r>
            <a:r>
              <a:rPr lang="en-US" sz="4000" dirty="0" smtClean="0"/>
              <a:t> Feed-forward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838200" y="1371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Feed-back: </a:t>
            </a:r>
            <a:r>
              <a:rPr lang="en-US" dirty="0"/>
              <a:t>the path by which some of the output of a circuit, system, or device is returned to the input.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Feed-forward</a:t>
            </a:r>
            <a:r>
              <a:rPr lang="en-US" dirty="0"/>
              <a:t>, sometimes written </a:t>
            </a:r>
            <a:r>
              <a:rPr lang="en-US" dirty="0" err="1"/>
              <a:t>feedforward</a:t>
            </a:r>
            <a:r>
              <a:rPr lang="en-US" dirty="0"/>
              <a:t>, is a term describing an element or pathway within a </a:t>
            </a:r>
            <a:r>
              <a:rPr lang="en-US" dirty="0">
                <a:hlinkClick r:id="rId2" tooltip="Control system"/>
              </a:rPr>
              <a:t>control system</a:t>
            </a:r>
            <a:r>
              <a:rPr lang="en-US" dirty="0"/>
              <a:t> which passes a controlling signal from a source in its external environment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219200"/>
            <a:ext cx="23336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90381" y="44196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timer to fill the drum or using a water </a:t>
            </a:r>
          </a:p>
          <a:p>
            <a:r>
              <a:rPr lang="en-US" dirty="0" smtClean="0"/>
              <a:t>level sensor to check waters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703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773" y="609600"/>
            <a:ext cx="6705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Examples:</a:t>
            </a:r>
          </a:p>
          <a:p>
            <a:r>
              <a:rPr lang="en-US" dirty="0" smtClean="0"/>
              <a:t>-In </a:t>
            </a:r>
            <a:r>
              <a:rPr lang="en-US" dirty="0"/>
              <a:t>the house example, a feed-forward system may measure the fact that the door is opened and automatically turn on the heater before the house can get too </a:t>
            </a:r>
            <a:r>
              <a:rPr lang="en-US" dirty="0" smtClean="0"/>
              <a:t>cold however, </a:t>
            </a:r>
            <a:r>
              <a:rPr lang="en-US" dirty="0"/>
              <a:t>if a window was opened </a:t>
            </a:r>
            <a:r>
              <a:rPr lang="en-US" dirty="0" smtClean="0"/>
              <a:t>which </a:t>
            </a:r>
            <a:r>
              <a:rPr lang="en-US" dirty="0"/>
              <a:t>was not being measured, the feed-forward-controlled thermostat might still let the house cool down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-Car </a:t>
            </a:r>
            <a:r>
              <a:rPr lang="en-US" dirty="0"/>
              <a:t>approaching </a:t>
            </a:r>
            <a:r>
              <a:rPr lang="en-US" dirty="0" smtClean="0"/>
              <a:t>hill : see </a:t>
            </a:r>
            <a:r>
              <a:rPr lang="en-US" dirty="0"/>
              <a:t>how steep the hill is (measurement)</a:t>
            </a:r>
          </a:p>
          <a:p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/>
              <a:t>Push on pedal to keep steady </a:t>
            </a:r>
            <a:r>
              <a:rPr lang="en-US" dirty="0" smtClean="0"/>
              <a:t>speed</a:t>
            </a:r>
          </a:p>
          <a:p>
            <a:r>
              <a:rPr lang="en-US" dirty="0" smtClean="0"/>
              <a:t>-Filling house reservoir during the night for next day</a:t>
            </a:r>
          </a:p>
          <a:p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6179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294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tgk</dc:creator>
  <cp:lastModifiedBy>2009</cp:lastModifiedBy>
  <cp:revision>43</cp:revision>
  <dcterms:created xsi:type="dcterms:W3CDTF">2016-10-17T05:47:00Z</dcterms:created>
  <dcterms:modified xsi:type="dcterms:W3CDTF">2019-12-11T19:15:27Z</dcterms:modified>
</cp:coreProperties>
</file>