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85" r:id="rId21"/>
    <p:sldId id="277" r:id="rId22"/>
    <p:sldId id="287" r:id="rId23"/>
    <p:sldId id="278" r:id="rId24"/>
    <p:sldId id="279" r:id="rId25"/>
    <p:sldId id="280" r:id="rId26"/>
    <p:sldId id="282" r:id="rId27"/>
    <p:sldId id="288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54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png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png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5047-37A7-406E-BCD2-31EAC150617B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84FD-C23C-4479-8AF3-4E6D13F80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0.jpeg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7.jpe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cs typeface="B Zar" pitchFamily="2" charset="-78"/>
              </a:rPr>
              <a:t>فصل ششم</a:t>
            </a:r>
            <a:endParaRPr lang="en-US" sz="72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4800" dirty="0" smtClean="0">
                <a:solidFill>
                  <a:srgbClr val="FF0000"/>
                </a:solidFill>
                <a:cs typeface="B Zar" pitchFamily="2" charset="-78"/>
              </a:rPr>
              <a:t>مر</a:t>
            </a:r>
            <a:r>
              <a:rPr lang="fa-IR" sz="4800" dirty="0">
                <a:solidFill>
                  <a:srgbClr val="FF0000"/>
                </a:solidFill>
                <a:cs typeface="B Zar" pitchFamily="2" charset="-78"/>
              </a:rPr>
              <a:t>ا</a:t>
            </a:r>
            <a:r>
              <a:rPr lang="fa-IR" sz="4800" dirty="0" smtClean="0">
                <a:solidFill>
                  <a:srgbClr val="FF0000"/>
                </a:solidFill>
                <a:cs typeface="B Zar" pitchFamily="2" charset="-78"/>
              </a:rPr>
              <a:t>کز سطوح و ممان های اینرسی</a:t>
            </a:r>
            <a:endParaRPr lang="en-US" sz="48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r" rtl="1">
              <a:buNone/>
            </a:pPr>
            <a:endParaRPr lang="en-US" sz="48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l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Centroids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Area and </a:t>
            </a:r>
          </a:p>
          <a:p>
            <a:pPr algn="l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Moments  of Inertia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r="2687" b="49849"/>
          <a:stretch>
            <a:fillRect/>
          </a:stretch>
        </p:blipFill>
        <p:spPr bwMode="auto">
          <a:xfrm>
            <a:off x="0" y="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4141"/>
            <a:ext cx="7772400" cy="25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0414"/>
            <a:ext cx="3657600" cy="23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 b="56738"/>
          <a:stretch>
            <a:fillRect/>
          </a:stretch>
        </p:blipFill>
        <p:spPr bwMode="auto">
          <a:xfrm>
            <a:off x="0" y="5486400"/>
            <a:ext cx="4438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 t="51064"/>
          <a:stretch>
            <a:fillRect/>
          </a:stretch>
        </p:blipFill>
        <p:spPr bwMode="auto">
          <a:xfrm>
            <a:off x="0" y="6200775"/>
            <a:ext cx="4438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2121" r="6061"/>
          <a:stretch>
            <a:fillRect/>
          </a:stretch>
        </p:blipFill>
        <p:spPr bwMode="auto">
          <a:xfrm>
            <a:off x="0" y="1491560"/>
            <a:ext cx="3657600" cy="41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980855"/>
            <a:ext cx="3514725" cy="5715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3310" y="2666655"/>
            <a:ext cx="5520690" cy="5334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81055"/>
            <a:ext cx="4212166" cy="686145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272873" y="87868"/>
            <a:ext cx="2032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itchFamily="2" charset="-78"/>
              </a:rPr>
              <a:t>ممان اینرسی</a:t>
            </a:r>
            <a:endParaRPr lang="en-US" sz="32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85576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1490662" cy="6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199" y="2057400"/>
            <a:ext cx="306705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057400"/>
            <a:ext cx="1228725" cy="53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124200"/>
            <a:ext cx="3200400" cy="6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21420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C00000"/>
                </a:solidFill>
                <a:cs typeface="B Zar" pitchFamily="2" charset="-78"/>
              </a:rPr>
              <a:t>ممان اینرسی حول محورهای مختصات و مرکز سطح</a:t>
            </a:r>
            <a:endParaRPr lang="en-US" sz="36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413"/>
          <a:stretch>
            <a:fillRect/>
          </a:stretch>
        </p:blipFill>
        <p:spPr bwMode="auto">
          <a:xfrm>
            <a:off x="0" y="1143000"/>
            <a:ext cx="4725811" cy="31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2566987" cy="210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1"/>
            <a:ext cx="2590800" cy="100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86400"/>
            <a:ext cx="260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79143"/>
            <a:ext cx="8648701" cy="80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انتخاب المان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Zar" pitchFamily="2" charset="-78"/>
              </a:rPr>
              <a:t>برای محاسبه ممان های اینرسی حول هر محوری، المان بایستی موازی محور مورد نظر باشد تا فاصله تک تک نقاط المان نسبت به محور مورد نظر برابر باشد.</a:t>
            </a:r>
            <a:endParaRPr lang="en-US" sz="2800" dirty="0">
              <a:cs typeface="B Zar" pitchFamily="2" charset="-78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3405188"/>
            <a:ext cx="7931150" cy="3224212"/>
            <a:chOff x="236" y="1761"/>
            <a:chExt cx="2349" cy="1101"/>
          </a:xfrm>
        </p:grpSpPr>
        <p:pic>
          <p:nvPicPr>
            <p:cNvPr id="5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" y="1761"/>
              <a:ext cx="1150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1800"/>
              <a:ext cx="1111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fa-IR" dirty="0" smtClean="0"/>
              <a:t>شعاع ژیراسیون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9053079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632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9800"/>
            <a:ext cx="2743200" cy="5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91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Zar" pitchFamily="2" charset="-78"/>
              </a:rPr>
              <a:t>ممان های اینرسی حول محور </a:t>
            </a:r>
            <a:r>
              <a:rPr lang="en-US" sz="2800" b="1" dirty="0" smtClean="0">
                <a:cs typeface="B Zar" pitchFamily="2" charset="-78"/>
              </a:rPr>
              <a:t>x0</a:t>
            </a:r>
            <a:r>
              <a:rPr lang="fa-IR" sz="2800" b="1" dirty="0" smtClean="0">
                <a:cs typeface="B Zar" pitchFamily="2" charset="-78"/>
              </a:rPr>
              <a:t>، </a:t>
            </a:r>
            <a:r>
              <a:rPr lang="en-US" sz="2800" b="1" dirty="0" smtClean="0">
                <a:cs typeface="B Zar" pitchFamily="2" charset="-78"/>
              </a:rPr>
              <a:t>y0</a:t>
            </a:r>
            <a:r>
              <a:rPr lang="fa-IR" sz="2800" b="1" dirty="0" smtClean="0">
                <a:cs typeface="B Zar" pitchFamily="2" charset="-78"/>
              </a:rPr>
              <a:t> و محور </a:t>
            </a:r>
            <a:r>
              <a:rPr lang="en-US" sz="2800" b="1" dirty="0" smtClean="0">
                <a:cs typeface="B Zar" pitchFamily="2" charset="-78"/>
              </a:rPr>
              <a:t>z0</a:t>
            </a:r>
            <a:r>
              <a:rPr lang="fa-IR" sz="2800" b="1" dirty="0" smtClean="0">
                <a:cs typeface="B Zar" pitchFamily="2" charset="-78"/>
              </a:rPr>
              <a:t> را بدست آورید</a:t>
            </a:r>
            <a:endParaRPr lang="en-US" sz="2800" b="1" dirty="0">
              <a:cs typeface="B Za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3733800" cy="36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7341" y="1295400"/>
            <a:ext cx="239825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362200"/>
            <a:ext cx="4495800" cy="139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76800"/>
            <a:ext cx="1828800" cy="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4495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با تعریف یک المان موازی  محور</a:t>
            </a:r>
            <a:r>
              <a:rPr lang="en-US" sz="2000" b="1" dirty="0" smtClean="0">
                <a:cs typeface="B Zar" pitchFamily="2" charset="-78"/>
              </a:rPr>
              <a:t>y</a:t>
            </a:r>
            <a:r>
              <a:rPr lang="fa-IR" sz="2000" b="1" dirty="0" smtClean="0">
                <a:cs typeface="B Zar" pitchFamily="2" charset="-78"/>
              </a:rPr>
              <a:t> و انتیگرال گیری مشابه متد </a:t>
            </a:r>
            <a:r>
              <a:rPr lang="en-US" sz="2000" b="1" dirty="0" smtClean="0">
                <a:cs typeface="B Zar" pitchFamily="2" charset="-78"/>
              </a:rPr>
              <a:t>Ix</a:t>
            </a:r>
            <a:r>
              <a:rPr lang="fa-IR" sz="2000" b="1" dirty="0" smtClean="0">
                <a:cs typeface="B Zar" pitchFamily="2" charset="-78"/>
              </a:rPr>
              <a:t>، </a:t>
            </a:r>
            <a:r>
              <a:rPr lang="en-US" sz="2000" b="1" dirty="0" err="1" smtClean="0">
                <a:cs typeface="B Zar" pitchFamily="2" charset="-78"/>
              </a:rPr>
              <a:t>Iy</a:t>
            </a:r>
            <a:r>
              <a:rPr lang="fa-IR" sz="2000" b="1" dirty="0" smtClean="0">
                <a:cs typeface="B Zar" pitchFamily="2" charset="-78"/>
              </a:rPr>
              <a:t> بدست می آید: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943600"/>
            <a:ext cx="8610600" cy="7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476750" cy="32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r="61778"/>
          <a:stretch>
            <a:fillRect/>
          </a:stretch>
        </p:blipFill>
        <p:spPr bwMode="auto">
          <a:xfrm>
            <a:off x="4419599" y="609600"/>
            <a:ext cx="15240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733800" y="1447800"/>
            <a:ext cx="5267389" cy="1370810"/>
            <a:chOff x="2333" y="1601"/>
            <a:chExt cx="2939" cy="651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333" y="1601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>
                <a:spcBef>
                  <a:spcPct val="50000"/>
                </a:spcBef>
                <a:buFontTx/>
                <a:buChar char="•"/>
              </a:pPr>
              <a:r>
                <a:rPr lang="en-US" sz="1800" dirty="0"/>
                <a:t>For similar triangles,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2588" y="1872"/>
            <a:ext cx="2684" cy="380"/>
          </p:xfrm>
          <a:graphic>
            <a:graphicData uri="http://schemas.openxmlformats.org/presentationml/2006/ole">
              <p:oleObj spid="_x0000_s3074" name="Equation" r:id="rId5" imgW="2781000" imgH="393480" progId="Equation.3">
                <p:embed/>
              </p:oleObj>
            </a:graphicData>
          </a:graphic>
        </p:graphicFrame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04800" y="3657600"/>
            <a:ext cx="8380413" cy="2819400"/>
            <a:chOff x="2394" y="2335"/>
            <a:chExt cx="3138" cy="1291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394" y="2335"/>
              <a:ext cx="26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Integrating </a:t>
              </a:r>
              <a:r>
                <a:rPr lang="en-US" sz="1800" i="1"/>
                <a:t>dI</a:t>
              </a:r>
              <a:r>
                <a:rPr lang="en-US" sz="1800" i="1" baseline="-25000"/>
                <a:t>x</a:t>
              </a:r>
              <a:r>
                <a:rPr lang="en-US" sz="1800"/>
                <a:t> from </a:t>
              </a:r>
              <a:r>
                <a:rPr lang="en-US" sz="1800" i="1"/>
                <a:t>y</a:t>
              </a:r>
              <a:r>
                <a:rPr lang="en-US" sz="1800"/>
                <a:t> = 0 to </a:t>
              </a:r>
              <a:r>
                <a:rPr lang="en-US" sz="1800" i="1"/>
                <a:t>y = h,</a:t>
              </a:r>
              <a:endParaRPr lang="en-US" sz="1800"/>
            </a:p>
          </p:txBody>
        </p:sp>
        <p:graphicFrame>
          <p:nvGraphicFramePr>
            <p:cNvPr id="10" name="Object 0"/>
            <p:cNvGraphicFramePr>
              <a:graphicFrameLocks noChangeAspect="1"/>
            </p:cNvGraphicFramePr>
            <p:nvPr/>
          </p:nvGraphicFramePr>
          <p:xfrm>
            <a:off x="2724" y="2626"/>
            <a:ext cx="2632" cy="1000"/>
          </p:xfrm>
          <a:graphic>
            <a:graphicData uri="http://schemas.openxmlformats.org/presentationml/2006/ole">
              <p:oleObj spid="_x0000_s3075" name="Equation" r:id="rId6" imgW="4178160" imgH="1587240" progId="Equation.3">
                <p:embed/>
              </p:oleObj>
            </a:graphicData>
          </a:graphic>
        </p:graphicFrame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5044" y="3197"/>
            <a:ext cx="488" cy="384"/>
          </p:xfrm>
          <a:graphic>
            <a:graphicData uri="http://schemas.openxmlformats.org/presentationml/2006/ole">
              <p:oleObj spid="_x0000_s3076" name="Equation" r:id="rId7" imgW="774360" imgH="609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591050" cy="37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28932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7924800" cy="11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10199"/>
            <a:ext cx="7842256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5987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123" y="914400"/>
            <a:ext cx="4316877" cy="22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524281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8610600" cy="10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4457700" cy="400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953000"/>
            <a:ext cx="4754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9 -  </a:t>
            </a:r>
            <a:fld id="{54741456-5434-40CF-855D-908D1E04B82D}" type="slidenum">
              <a:rPr lang="en-US"/>
              <a:pPr/>
              <a:t>20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715962"/>
          </a:xfrm>
          <a:ln/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)</a:t>
            </a:r>
            <a:r>
              <a:rPr lang="en-US" sz="3200" dirty="0" smtClean="0">
                <a:solidFill>
                  <a:srgbClr val="C00000"/>
                </a:solidFill>
                <a:cs typeface="B Zar" pitchFamily="2" charset="-78"/>
              </a:rPr>
              <a:t>Parallel </a:t>
            </a:r>
            <a:r>
              <a:rPr lang="en-US" sz="3200" dirty="0">
                <a:solidFill>
                  <a:srgbClr val="C00000"/>
                </a:solidFill>
                <a:cs typeface="B Zar" pitchFamily="2" charset="-78"/>
              </a:rPr>
              <a:t>Axis </a:t>
            </a:r>
            <a:r>
              <a:rPr lang="en-US" sz="3200" dirty="0" smtClean="0">
                <a:solidFill>
                  <a:srgbClr val="C00000"/>
                </a:solidFill>
                <a:cs typeface="B Zar" pitchFamily="2" charset="-78"/>
              </a:rPr>
              <a:t>Theorem</a:t>
            </a:r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قضیه محورهای موازی (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3315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1" y="828421"/>
            <a:ext cx="4278289" cy="267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4463" y="1176338"/>
            <a:ext cx="5140325" cy="1346199"/>
            <a:chOff x="2521" y="741"/>
            <a:chExt cx="3238" cy="848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521" y="741"/>
              <a:ext cx="32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 algn="r" rtl="1">
                <a:spcBef>
                  <a:spcPct val="50000"/>
                </a:spcBef>
                <a:buFontTx/>
                <a:buChar char="•"/>
              </a:pPr>
              <a:r>
                <a:rPr lang="fa-IR" sz="2400" dirty="0" smtClean="0"/>
                <a:t>ممان اینرسی المان مساحت حول محور </a:t>
              </a:r>
              <a:r>
                <a:rPr lang="en-US" sz="2400" dirty="0" smtClean="0"/>
                <a:t>AA’</a:t>
              </a:r>
              <a:endParaRPr lang="en-US" sz="2400" dirty="0"/>
            </a:p>
          </p:txBody>
        </p:sp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2929" y="1250"/>
            <a:ext cx="893" cy="339"/>
          </p:xfrm>
          <a:graphic>
            <a:graphicData uri="http://schemas.openxmlformats.org/presentationml/2006/ole">
              <p:oleObj spid="_x0000_s4100" name="Equation" r:id="rId4" imgW="1104840" imgH="419040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3780" y="3503612"/>
            <a:ext cx="8563358" cy="2973388"/>
            <a:chOff x="2491" y="1856"/>
            <a:chExt cx="3269" cy="1633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491" y="1856"/>
              <a:ext cx="326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 algn="r" rtl="1">
                <a:spcBef>
                  <a:spcPct val="50000"/>
                </a:spcBef>
              </a:pPr>
              <a:r>
                <a:rPr lang="en-US" sz="2400" dirty="0" smtClean="0"/>
                <a:t> </a:t>
              </a:r>
              <a:r>
                <a:rPr lang="fa-IR" sz="2400" dirty="0" smtClean="0"/>
                <a:t> محور </a:t>
              </a:r>
              <a:r>
                <a:rPr lang="en-US" sz="2400" dirty="0" smtClean="0"/>
                <a:t>BB’</a:t>
              </a:r>
              <a:r>
                <a:rPr lang="fa-IR" sz="2400" dirty="0" smtClean="0"/>
                <a:t>، محوری است که از مرکز سطح عبور می کند لذا خواهیم داشت:</a:t>
              </a:r>
              <a:endParaRPr lang="en-US" sz="2400" dirty="0"/>
            </a:p>
          </p:txBody>
        </p:sp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2643" y="2337"/>
            <a:ext cx="2720" cy="768"/>
          </p:xfrm>
          <a:graphic>
            <a:graphicData uri="http://schemas.openxmlformats.org/presentationml/2006/ole">
              <p:oleObj spid="_x0000_s4098" name="Equation" r:id="rId5" imgW="3238200" imgH="914400" progId="Equation.3">
                <p:embed/>
              </p:oleObj>
            </a:graphicData>
          </a:graphic>
        </p:graphicFrame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2592" y="3153"/>
            <a:ext cx="1114" cy="310"/>
          </p:xfrm>
          <a:graphic>
            <a:graphicData uri="http://schemas.openxmlformats.org/presentationml/2006/ole">
              <p:oleObj spid="_x0000_s4099" name="Equation" r:id="rId6" imgW="1231560" imgH="342720" progId="Equation.3">
                <p:embed/>
              </p:oleObj>
            </a:graphicData>
          </a:graphic>
        </p:graphicFrame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3958" y="3239"/>
              <a:ext cx="16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parallel axis theorem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41005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35611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914400"/>
            <a:ext cx="8682038" cy="2246313"/>
            <a:chOff x="328" y="703"/>
            <a:chExt cx="5141" cy="1288"/>
          </a:xfrm>
        </p:grpSpPr>
        <p:pic>
          <p:nvPicPr>
            <p:cNvPr id="36868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" y="797"/>
              <a:ext cx="1769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2112" y="703"/>
              <a:ext cx="33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7013" indent="-227013" algn="r" rtl="1">
                <a:spcBef>
                  <a:spcPct val="50000"/>
                </a:spcBef>
                <a:buFontTx/>
                <a:buChar char="•"/>
              </a:pPr>
              <a:r>
                <a:rPr lang="fa-IR" sz="2000" b="1" dirty="0" smtClean="0"/>
                <a:t>ممان اینرسی حول محور </a:t>
              </a:r>
              <a:r>
                <a:rPr lang="en-US" sz="2000" b="1" dirty="0" smtClean="0"/>
                <a:t>T</a:t>
              </a:r>
              <a:r>
                <a:rPr lang="fa-IR" sz="2000" b="1" dirty="0" smtClean="0"/>
                <a:t> با توجه به ممان اینرسی حول محور عبوری از مرکز و قضیه محور های موازی</a:t>
              </a:r>
              <a:endParaRPr lang="en-US" sz="2000" b="1" dirty="0"/>
            </a:p>
          </p:txBody>
        </p:sp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304" y="1168"/>
            <a:ext cx="3024" cy="796"/>
          </p:xfrm>
          <a:graphic>
            <a:graphicData uri="http://schemas.openxmlformats.org/presentationml/2006/ole">
              <p:oleObj spid="_x0000_s5123" name="Equation" r:id="rId4" imgW="3263760" imgH="965160" progId="Equation.3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0" y="3479800"/>
            <a:ext cx="9017000" cy="3022600"/>
            <a:chOff x="-17" y="2192"/>
            <a:chExt cx="5776" cy="1904"/>
          </a:xfrm>
        </p:grpSpPr>
        <p:pic>
          <p:nvPicPr>
            <p:cNvPr id="3686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7" y="2379"/>
              <a:ext cx="2561" cy="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364" y="2192"/>
              <a:ext cx="33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 algn="r" rtl="1">
                <a:spcBef>
                  <a:spcPct val="50000"/>
                </a:spcBef>
                <a:buFontTx/>
                <a:buChar char="•"/>
              </a:pPr>
              <a:r>
                <a:rPr lang="fa-IR" sz="2000" b="1" dirty="0" smtClean="0"/>
                <a:t>محاسبه ممان اینرسی حول محور عبوری از مرکز</a:t>
              </a:r>
              <a:endParaRPr lang="en-US" sz="2000" b="1" dirty="0"/>
            </a:p>
          </p:txBody>
        </p:sp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2637" y="2691"/>
            <a:ext cx="2883" cy="1065"/>
          </p:xfrm>
          <a:graphic>
            <a:graphicData uri="http://schemas.openxmlformats.org/presentationml/2006/ole">
              <p:oleObj spid="_x0000_s5122" name="Equation" r:id="rId6" imgW="3987720" imgH="14731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60" y="685800"/>
            <a:ext cx="83500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0637"/>
            <a:ext cx="7953375" cy="607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4038600" cy="838200"/>
          </a:xfrm>
        </p:spPr>
        <p:txBody>
          <a:bodyPr>
            <a:normAutofit fontScale="90000"/>
          </a:bodyPr>
          <a:lstStyle/>
          <a:p>
            <a:pPr rtl="1"/>
            <a:r>
              <a:rPr lang="fa-IR" sz="2800" b="1" dirty="0" smtClean="0"/>
              <a:t>در شکل زیر ممان اینرسی</a:t>
            </a:r>
            <a:br>
              <a:rPr lang="fa-IR" sz="2800" b="1" dirty="0" smtClean="0"/>
            </a:br>
            <a:r>
              <a:rPr lang="fa-IR" sz="2800" b="1" dirty="0" smtClean="0"/>
              <a:t> حول محور </a:t>
            </a:r>
            <a:r>
              <a:rPr lang="en-US" sz="2800" b="1" dirty="0" smtClean="0"/>
              <a:t>x</a:t>
            </a:r>
            <a:r>
              <a:rPr lang="fa-IR" sz="2800" b="1" dirty="0" smtClean="0"/>
              <a:t> را محاسبه کنید</a:t>
            </a:r>
            <a:endParaRPr lang="en-US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3392" t="4396"/>
          <a:stretch>
            <a:fillRect/>
          </a:stretch>
        </p:blipFill>
        <p:spPr bwMode="auto">
          <a:xfrm>
            <a:off x="609600" y="304800"/>
            <a:ext cx="44353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445705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804547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334000"/>
            <a:ext cx="8077200" cy="15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48600" cy="63976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itchFamily="2" charset="-78"/>
              </a:rPr>
              <a:t>ممان اینرسی سطوح مرکب</a:t>
            </a:r>
            <a:endParaRPr lang="en-US" sz="32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6858000" cy="433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235"/>
          <a:stretch>
            <a:fillRect/>
          </a:stretch>
        </p:blipFill>
        <p:spPr bwMode="auto">
          <a:xfrm>
            <a:off x="4876800" y="0"/>
            <a:ext cx="4419600" cy="40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543" r="2533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4444" r="15556"/>
          <a:stretch>
            <a:fillRect/>
          </a:stretch>
        </p:blipFill>
        <p:spPr bwMode="auto">
          <a:xfrm>
            <a:off x="228600" y="0"/>
            <a:ext cx="4038600" cy="3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4419600" cy="265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48200" y="304800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Zar" pitchFamily="2" charset="-78"/>
              </a:rPr>
              <a:t>ممان اینرسی شکل زیر را محاسبه کنید</a:t>
            </a:r>
            <a:endParaRPr lang="en-US" sz="24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4652" y="76200"/>
          <a:ext cx="7997348" cy="1867970"/>
        </p:xfrm>
        <a:graphic>
          <a:graphicData uri="http://schemas.openxmlformats.org/presentationml/2006/ole">
            <p:oleObj spid="_x0000_s8194" name="Bitmap Image" r:id="rId3" imgW="7706801" imgH="1800476" progId="Paint.Picture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04800" y="1981200"/>
          <a:ext cx="5638800" cy="582613"/>
        </p:xfrm>
        <a:graphic>
          <a:graphicData uri="http://schemas.openxmlformats.org/presentationml/2006/ole">
            <p:oleObj spid="_x0000_s8195" name="Equation" r:id="rId4" imgW="3936960" imgH="4060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1981200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Zar" pitchFamily="2" charset="-78"/>
              </a:rPr>
              <a:t>ممان اینرسی مستطیل</a:t>
            </a:r>
            <a:endParaRPr lang="en-US" sz="2400" b="1" dirty="0">
              <a:cs typeface="B Zar" pitchFamily="2" charset="-78"/>
            </a:endParaRP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28600" y="2514600"/>
            <a:ext cx="9372600" cy="1760537"/>
            <a:chOff x="251" y="1841"/>
            <a:chExt cx="5508" cy="917"/>
          </a:xfrm>
        </p:grpSpPr>
        <p:pic>
          <p:nvPicPr>
            <p:cNvPr id="13" name="Picture 5" descr="msotw9_temp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" y="1922"/>
              <a:ext cx="1876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2439" y="1841"/>
              <a:ext cx="3320" cy="646"/>
              <a:chOff x="2393" y="1571"/>
              <a:chExt cx="3320" cy="646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393" y="1571"/>
                <a:ext cx="3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27013" indent="-227013">
                  <a:spcBef>
                    <a:spcPct val="50000"/>
                  </a:spcBef>
                </a:pPr>
                <a:r>
                  <a:rPr lang="en-US" sz="1800" dirty="0"/>
                  <a:t>Half-circle:  </a:t>
                </a:r>
                <a:br>
                  <a:rPr lang="en-US" sz="1800" dirty="0"/>
                </a:br>
                <a:r>
                  <a:rPr lang="en-US" sz="1800" dirty="0"/>
                  <a:t>moment of inertia with respect to </a:t>
                </a:r>
                <a:r>
                  <a:rPr lang="en-US" sz="1800" i="1" dirty="0"/>
                  <a:t>AA’,</a:t>
                </a:r>
              </a:p>
            </p:txBody>
          </p:sp>
          <p:graphicFrame>
            <p:nvGraphicFramePr>
              <p:cNvPr id="16" name="Object 10"/>
              <p:cNvGraphicFramePr>
                <a:graphicFrameLocks noChangeAspect="1"/>
              </p:cNvGraphicFramePr>
              <p:nvPr/>
            </p:nvGraphicFramePr>
            <p:xfrm>
              <a:off x="2693" y="1953"/>
              <a:ext cx="2408" cy="264"/>
            </p:xfrm>
            <a:graphic>
              <a:graphicData uri="http://schemas.openxmlformats.org/presentationml/2006/ole">
                <p:oleObj spid="_x0000_s8198" name="Equation" r:id="rId6" imgW="3822480" imgH="419040" progId="Equation.3">
                  <p:embed/>
                </p:oleObj>
              </a:graphicData>
            </a:graphic>
          </p:graphicFrame>
        </p:grp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706154" y="3810000"/>
            <a:ext cx="7523446" cy="2218471"/>
            <a:chOff x="750" y="2508"/>
            <a:chExt cx="4510" cy="1290"/>
          </a:xfrm>
        </p:grpSpPr>
        <p:graphicFrame>
          <p:nvGraphicFramePr>
            <p:cNvPr id="18" name="Object 12"/>
            <p:cNvGraphicFramePr>
              <a:graphicFrameLocks noChangeAspect="1"/>
            </p:cNvGraphicFramePr>
            <p:nvPr/>
          </p:nvGraphicFramePr>
          <p:xfrm>
            <a:off x="750" y="3094"/>
            <a:ext cx="1201" cy="704"/>
          </p:xfrm>
          <a:graphic>
            <a:graphicData uri="http://schemas.openxmlformats.org/presentationml/2006/ole">
              <p:oleObj spid="_x0000_s8199" name="Equation" r:id="rId7" imgW="1904760" imgH="1117440" progId="Equation.3">
                <p:embed/>
              </p:oleObj>
            </a:graphicData>
          </a:graphic>
        </p:graphicFrame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439" y="2508"/>
              <a:ext cx="2821" cy="714"/>
              <a:chOff x="2393" y="2238"/>
              <a:chExt cx="2821" cy="714"/>
            </a:xfrm>
          </p:grpSpPr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2393" y="2238"/>
                <a:ext cx="28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27013" indent="-227013">
                  <a:spcBef>
                    <a:spcPct val="50000"/>
                  </a:spcBef>
                </a:pPr>
                <a:r>
                  <a:rPr lang="en-US" sz="1800"/>
                  <a:t>	moment of inertia with respect to </a:t>
                </a:r>
                <a:r>
                  <a:rPr lang="en-US" sz="1800" i="1"/>
                  <a:t>x’,</a:t>
                </a:r>
                <a:endParaRPr lang="en-US" sz="1800"/>
              </a:p>
            </p:txBody>
          </p:sp>
          <p:graphicFrame>
            <p:nvGraphicFramePr>
              <p:cNvPr id="21" name="Object 14"/>
              <p:cNvGraphicFramePr>
                <a:graphicFrameLocks noChangeAspect="1"/>
              </p:cNvGraphicFramePr>
              <p:nvPr/>
            </p:nvGraphicFramePr>
            <p:xfrm>
              <a:off x="2693" y="2496"/>
              <a:ext cx="2512" cy="456"/>
            </p:xfrm>
            <a:graphic>
              <a:graphicData uri="http://schemas.openxmlformats.org/presentationml/2006/ole">
                <p:oleObj spid="_x0000_s8200" name="Equation" r:id="rId8" imgW="3987720" imgH="723600" progId="Equation.3">
                  <p:embed/>
                </p:oleObj>
              </a:graphicData>
            </a:graphic>
          </p:graphicFrame>
        </p:grp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3486150" y="5257800"/>
            <a:ext cx="5048250" cy="1219200"/>
            <a:chOff x="2393" y="3067"/>
            <a:chExt cx="3084" cy="694"/>
          </a:xfrm>
        </p:grpSpPr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393" y="3067"/>
              <a:ext cx="28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7013" indent="-227013">
                <a:spcBef>
                  <a:spcPct val="50000"/>
                </a:spcBef>
              </a:pPr>
              <a:r>
                <a:rPr lang="en-US" sz="1800" dirty="0"/>
                <a:t>	moment of inertia with respect to </a:t>
              </a:r>
              <a:r>
                <a:rPr lang="en-US" sz="1800" i="1" dirty="0"/>
                <a:t>x</a:t>
              </a:r>
              <a:r>
                <a:rPr lang="en-US" sz="1800" dirty="0"/>
                <a:t>,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2693" y="3305"/>
            <a:ext cx="2784" cy="456"/>
          </p:xfrm>
          <a:graphic>
            <a:graphicData uri="http://schemas.openxmlformats.org/presentationml/2006/ole">
              <p:oleObj spid="_x0000_s8201" name="Equation" r:id="rId9" imgW="4419360" imgH="723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نحوه انتخاب المان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2717"/>
          <a:stretch>
            <a:fillRect/>
          </a:stretch>
        </p:blipFill>
        <p:spPr bwMode="auto">
          <a:xfrm>
            <a:off x="76200" y="76200"/>
            <a:ext cx="47798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431"/>
          <a:stretch>
            <a:fillRect/>
          </a:stretch>
        </p:blipFill>
        <p:spPr bwMode="auto">
          <a:xfrm>
            <a:off x="0" y="3352800"/>
            <a:ext cx="56956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b="11674"/>
          <a:stretch>
            <a:fillRect/>
          </a:stretch>
        </p:blipFill>
        <p:spPr bwMode="auto">
          <a:xfrm>
            <a:off x="6086475" y="2743200"/>
            <a:ext cx="3057525" cy="2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9 -  </a:t>
            </a:r>
            <a:fld id="{FD433BAC-CE19-4D31-9739-E4DB893C8A14}" type="slidenum">
              <a:rPr lang="en-US"/>
              <a:pPr/>
              <a:t>30</a:t>
            </a:fld>
            <a:endParaRPr lang="en-US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38628" y="2133601"/>
          <a:ext cx="8183072" cy="1911350"/>
        </p:xfrm>
        <a:graphic>
          <a:graphicData uri="http://schemas.openxmlformats.org/presentationml/2006/ole">
            <p:oleObj spid="_x0000_s10242" name="Bitmap Image" r:id="rId3" imgW="7706801" imgH="1800476" progId="Paint.Picture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1709738" y="5078413"/>
          <a:ext cx="1854200" cy="355600"/>
        </p:xfrm>
        <a:graphic>
          <a:graphicData uri="http://schemas.openxmlformats.org/presentationml/2006/ole">
            <p:oleObj spid="_x0000_s10243" name="Equation" r:id="rId4" imgW="1854000" imgH="355320" progId="Equation.3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51013" y="4271963"/>
            <a:ext cx="6332537" cy="304800"/>
            <a:chOff x="1133" y="3042"/>
            <a:chExt cx="3989" cy="192"/>
          </a:xfrm>
        </p:grpSpPr>
        <p:graphicFrame>
          <p:nvGraphicFramePr>
            <p:cNvPr id="44045" name="Object 13"/>
            <p:cNvGraphicFramePr>
              <a:graphicFrameLocks noChangeAspect="1"/>
            </p:cNvGraphicFramePr>
            <p:nvPr/>
          </p:nvGraphicFramePr>
          <p:xfrm>
            <a:off x="1133" y="3046"/>
            <a:ext cx="144" cy="184"/>
          </p:xfrm>
          <a:graphic>
            <a:graphicData uri="http://schemas.openxmlformats.org/presentationml/2006/ole">
              <p:oleObj spid="_x0000_s10244" name="Equation" r:id="rId5" imgW="228600" imgH="291960" progId="Equation.3">
                <p:embed/>
              </p:oleObj>
            </a:graphicData>
          </a:graphic>
        </p:graphicFrame>
        <p:graphicFrame>
          <p:nvGraphicFramePr>
            <p:cNvPr id="44046" name="Object 14"/>
            <p:cNvGraphicFramePr>
              <a:graphicFrameLocks noChangeAspect="1"/>
            </p:cNvGraphicFramePr>
            <p:nvPr/>
          </p:nvGraphicFramePr>
          <p:xfrm>
            <a:off x="2006" y="3102"/>
            <a:ext cx="104" cy="72"/>
          </p:xfrm>
          <a:graphic>
            <a:graphicData uri="http://schemas.openxmlformats.org/presentationml/2006/ole">
              <p:oleObj spid="_x0000_s10245" name="Equation" r:id="rId6" imgW="164880" imgH="114120" progId="Equation.3">
                <p:embed/>
              </p:oleObj>
            </a:graphicData>
          </a:graphic>
        </p:graphicFrame>
        <p:graphicFrame>
          <p:nvGraphicFramePr>
            <p:cNvPr id="44047" name="Object 15"/>
            <p:cNvGraphicFramePr>
              <a:graphicFrameLocks noChangeAspect="1"/>
            </p:cNvGraphicFramePr>
            <p:nvPr/>
          </p:nvGraphicFramePr>
          <p:xfrm>
            <a:off x="2476" y="3042"/>
            <a:ext cx="944" cy="192"/>
          </p:xfrm>
          <a:graphic>
            <a:graphicData uri="http://schemas.openxmlformats.org/presentationml/2006/ole">
              <p:oleObj spid="_x0000_s10246" name="Equation" r:id="rId7" imgW="1498320" imgH="304560" progId="Equation.3">
                <p:embed/>
              </p:oleObj>
            </a:graphicData>
          </a:graphic>
        </p:graphicFrame>
        <p:graphicFrame>
          <p:nvGraphicFramePr>
            <p:cNvPr id="44048" name="Object 16"/>
            <p:cNvGraphicFramePr>
              <a:graphicFrameLocks noChangeAspect="1"/>
            </p:cNvGraphicFramePr>
            <p:nvPr/>
          </p:nvGraphicFramePr>
          <p:xfrm>
            <a:off x="3771" y="3114"/>
            <a:ext cx="104" cy="48"/>
          </p:xfrm>
          <a:graphic>
            <a:graphicData uri="http://schemas.openxmlformats.org/presentationml/2006/ole">
              <p:oleObj spid="_x0000_s10247" name="Equation" r:id="rId8" imgW="164880" imgH="75960" progId="Equation.3">
                <p:embed/>
              </p:oleObj>
            </a:graphicData>
          </a:graphic>
        </p:graphicFrame>
        <p:graphicFrame>
          <p:nvGraphicFramePr>
            <p:cNvPr id="44049" name="Object 17"/>
            <p:cNvGraphicFramePr>
              <a:graphicFrameLocks noChangeAspect="1"/>
            </p:cNvGraphicFramePr>
            <p:nvPr/>
          </p:nvGraphicFramePr>
          <p:xfrm>
            <a:off x="4242" y="3042"/>
            <a:ext cx="880" cy="192"/>
          </p:xfrm>
          <a:graphic>
            <a:graphicData uri="http://schemas.openxmlformats.org/presentationml/2006/ole">
              <p:oleObj spid="_x0000_s10248" name="Equation" r:id="rId9" imgW="1396800" imgH="304560" progId="Equation.3">
                <p:embed/>
              </p:oleObj>
            </a:graphicData>
          </a:graphic>
        </p:graphicFrame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در شکل زیر فاصله مرکز شکل نسبت به محور </a:t>
            </a:r>
            <a:r>
              <a:rPr lang="en-US" sz="2800" b="1" dirty="0" smtClean="0">
                <a:solidFill>
                  <a:srgbClr val="C00000"/>
                </a:solidFill>
                <a:cs typeface="B Zar" pitchFamily="2" charset="-78"/>
              </a:rPr>
              <a:t>X</a:t>
            </a:r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ها را تعیین کنید؟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810000" cy="30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1752600" cy="54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14600"/>
            <a:ext cx="2286000" cy="5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599"/>
            <a:ext cx="7391400" cy="113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137" t="4951" r="19451"/>
          <a:stretch>
            <a:fillRect/>
          </a:stretch>
        </p:blipFill>
        <p:spPr bwMode="auto">
          <a:xfrm>
            <a:off x="0" y="1371600"/>
            <a:ext cx="3276600" cy="34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در شکل زیر فاصله مرکز شکل نسبت به محور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y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ها را تعیین کنید؟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452" r="22581" b="6827"/>
          <a:stretch>
            <a:fillRect/>
          </a:stretch>
        </p:blipFill>
        <p:spPr bwMode="auto">
          <a:xfrm>
            <a:off x="4724400" y="838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953000"/>
            <a:ext cx="2286000" cy="5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715000"/>
            <a:ext cx="24649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724400"/>
            <a:ext cx="240284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6248400" cy="37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43400"/>
            <a:ext cx="5288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81600" y="76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در شکل زیر 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مختصات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مرکز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شکل را تعیین کنید؟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7719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82" y="3333098"/>
            <a:ext cx="3704818" cy="32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1676400" cy="6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49" y="1981200"/>
            <a:ext cx="2592265" cy="552450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100" y="2438400"/>
            <a:ext cx="2095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352800"/>
            <a:ext cx="328041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648200"/>
            <a:ext cx="1676400" cy="66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648200"/>
            <a:ext cx="1524000" cy="68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5334000"/>
            <a:ext cx="426829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145676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766"/>
          <a:stretch>
            <a:fillRect/>
          </a:stretch>
        </p:blipFill>
        <p:spPr bwMode="auto">
          <a:xfrm>
            <a:off x="642937" y="3309938"/>
            <a:ext cx="278606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4800600" cy="11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در شکل مرکب زیر مختصات مرکز سطح را محاسبه کنید.</a:t>
            </a:r>
            <a:endParaRPr lang="en-US" sz="28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42857"/>
            <a:ext cx="6248400" cy="43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254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Microsoft Equation 3.0</vt:lpstr>
      <vt:lpstr>Paintbrush Picture</vt:lpstr>
      <vt:lpstr>Bitmap Image</vt:lpstr>
      <vt:lpstr>فصل ششم</vt:lpstr>
      <vt:lpstr>Slide 2</vt:lpstr>
      <vt:lpstr>نحوه انتخاب المان</vt:lpstr>
      <vt:lpstr>در شکل زیر فاصله مرکز شکل نسبت به محور Xها را تعیین کنید؟</vt:lpstr>
      <vt:lpstr>Slide 5</vt:lpstr>
      <vt:lpstr>Slide 6</vt:lpstr>
      <vt:lpstr>Slide 7</vt:lpstr>
      <vt:lpstr>Slide 8</vt:lpstr>
      <vt:lpstr>در شکل مرکب زیر مختصات مرکز سطح را محاسبه کنید.</vt:lpstr>
      <vt:lpstr>Slide 10</vt:lpstr>
      <vt:lpstr>Slide 11</vt:lpstr>
      <vt:lpstr>Slide 12</vt:lpstr>
      <vt:lpstr>ممان اینرسی حول محورهای مختصات و مرکز سطح</vt:lpstr>
      <vt:lpstr>انتخاب المان</vt:lpstr>
      <vt:lpstr>شعاع ژیراسیون</vt:lpstr>
      <vt:lpstr>ممان های اینرسی حول محور x0، y0 و محور z0 را بدست آورید</vt:lpstr>
      <vt:lpstr>Slide 17</vt:lpstr>
      <vt:lpstr>Slide 18</vt:lpstr>
      <vt:lpstr>Slide 19</vt:lpstr>
      <vt:lpstr>)Parallel Axis Theoremقضیه محورهای موازی (</vt:lpstr>
      <vt:lpstr>Slide 21</vt:lpstr>
      <vt:lpstr>Slide 22</vt:lpstr>
      <vt:lpstr>Slide 23</vt:lpstr>
      <vt:lpstr>Slide 24</vt:lpstr>
      <vt:lpstr>در شکل زیر ممان اینرسی  حول محور x را محاسبه کنید</vt:lpstr>
      <vt:lpstr>ممان اینرسی سطوح مرکب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ششم</dc:title>
  <dc:creator>Asus</dc:creator>
  <cp:lastModifiedBy>Asus</cp:lastModifiedBy>
  <cp:revision>32</cp:revision>
  <dcterms:created xsi:type="dcterms:W3CDTF">2018-08-19T13:47:53Z</dcterms:created>
  <dcterms:modified xsi:type="dcterms:W3CDTF">2018-08-21T17:20:43Z</dcterms:modified>
</cp:coreProperties>
</file>