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42" r:id="rId3"/>
    <p:sldId id="343" r:id="rId4"/>
    <p:sldId id="307" r:id="rId5"/>
    <p:sldId id="331" r:id="rId6"/>
    <p:sldId id="330" r:id="rId7"/>
    <p:sldId id="332" r:id="rId8"/>
    <p:sldId id="333" r:id="rId9"/>
    <p:sldId id="334" r:id="rId10"/>
    <p:sldId id="335" r:id="rId11"/>
    <p:sldId id="336" r:id="rId12"/>
    <p:sldId id="337" r:id="rId13"/>
    <p:sldId id="338" r:id="rId14"/>
    <p:sldId id="339" r:id="rId15"/>
    <p:sldId id="340" r:id="rId16"/>
    <p:sldId id="341" r:id="rId17"/>
    <p:sldId id="287" r:id="rId18"/>
    <p:sldId id="288" r:id="rId19"/>
    <p:sldId id="289" r:id="rId20"/>
    <p:sldId id="284" r:id="rId21"/>
    <p:sldId id="285"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5" r:id="rId36"/>
    <p:sldId id="306" r:id="rId37"/>
    <p:sldId id="304" r:id="rId38"/>
    <p:sldId id="344"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27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image" Target="../media/image115.wmf"/><Relationship Id="rId1" Type="http://schemas.openxmlformats.org/officeDocument/2006/relationships/image" Target="../media/image11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2039882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B24C92C-200D-4E38-8192-0278C5FA317C}"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463991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1324022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29873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655710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404687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148384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02191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274817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893222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02896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24C92C-200D-4E38-8192-0278C5FA317C}"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2331081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24C92C-200D-4E38-8192-0278C5FA317C}" type="datetimeFigureOut">
              <a:rPr lang="en-US" smtClean="0"/>
              <a:t>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3207196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1984107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186985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B24C92C-200D-4E38-8192-0278C5FA317C}" type="datetimeFigureOut">
              <a:rPr lang="en-US" smtClean="0"/>
              <a:t>1/2/2019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77991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B24C92C-200D-4E38-8192-0278C5FA317C}" type="datetimeFigureOut">
              <a:rPr lang="en-US" smtClean="0"/>
              <a:t>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8D38E5-08FF-49D9-99AE-4052868283BE}" type="slidenum">
              <a:rPr lang="en-US" smtClean="0"/>
              <a:t>‹#›</a:t>
            </a:fld>
            <a:endParaRPr lang="en-US"/>
          </a:p>
        </p:txBody>
      </p:sp>
    </p:spTree>
    <p:extLst>
      <p:ext uri="{BB962C8B-B14F-4D97-AF65-F5344CB8AC3E}">
        <p14:creationId xmlns:p14="http://schemas.microsoft.com/office/powerpoint/2010/main" val="2635355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B24C92C-200D-4E38-8192-0278C5FA317C}" type="datetimeFigureOut">
              <a:rPr lang="en-US" smtClean="0"/>
              <a:t>1/2/2019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C8D38E5-08FF-49D9-99AE-4052868283BE}" type="slidenum">
              <a:rPr lang="en-US" smtClean="0"/>
              <a:t>‹#›</a:t>
            </a:fld>
            <a:endParaRPr lang="en-US"/>
          </a:p>
        </p:txBody>
      </p:sp>
    </p:spTree>
    <p:extLst>
      <p:ext uri="{BB962C8B-B14F-4D97-AF65-F5344CB8AC3E}">
        <p14:creationId xmlns:p14="http://schemas.microsoft.com/office/powerpoint/2010/main" val="675639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emf"/><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 Id="rId9" Type="http://schemas.openxmlformats.org/officeDocument/2006/relationships/image" Target="../media/image13.emf"/></Relationships>
</file>

<file path=ppt/slides/_rels/slide1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43.emf"/></Relationships>
</file>

<file path=ppt/slides/_rels/slide1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45.emf"/></Relationships>
</file>

<file path=ppt/slides/_rels/slide1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48.emf"/><Relationship Id="rId4" Type="http://schemas.openxmlformats.org/officeDocument/2006/relationships/image" Target="../media/image47.emf"/></Relationships>
</file>

<file path=ppt/slides/_rels/slide13.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image" Target="../media/image49.emf"/><Relationship Id="rId7" Type="http://schemas.openxmlformats.org/officeDocument/2006/relationships/image" Target="../media/image53.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52.emf"/><Relationship Id="rId5" Type="http://schemas.openxmlformats.org/officeDocument/2006/relationships/image" Target="../media/image51.emf"/><Relationship Id="rId4" Type="http://schemas.openxmlformats.org/officeDocument/2006/relationships/image" Target="../media/image50.emf"/></Relationships>
</file>

<file path=ppt/slides/_rels/slide14.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image" Target="../media/image55.emf"/><Relationship Id="rId7" Type="http://schemas.openxmlformats.org/officeDocument/2006/relationships/image" Target="../media/image59.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15.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63.emf"/><Relationship Id="rId4" Type="http://schemas.openxmlformats.org/officeDocument/2006/relationships/image" Target="../media/image62.emf"/></Relationships>
</file>

<file path=ppt/slides/_rels/slide16.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67.emf"/><Relationship Id="rId5" Type="http://schemas.openxmlformats.org/officeDocument/2006/relationships/image" Target="../media/image66.emf"/><Relationship Id="rId4" Type="http://schemas.openxmlformats.org/officeDocument/2006/relationships/image" Target="../media/image65.emf"/></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71.wmf"/><Relationship Id="rId4" Type="http://schemas.openxmlformats.org/officeDocument/2006/relationships/image" Target="../media/image70.wmf"/></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75.wmf"/><Relationship Id="rId5" Type="http://schemas.openxmlformats.org/officeDocument/2006/relationships/image" Target="../media/image74.wmf"/><Relationship Id="rId4" Type="http://schemas.openxmlformats.org/officeDocument/2006/relationships/image" Target="../media/image73.wmf"/></Relationships>
</file>

<file path=ppt/slides/_rels/slide21.xml.rels><?xml version="1.0" encoding="UTF-8" standalone="yes"?>
<Relationships xmlns="http://schemas.openxmlformats.org/package/2006/relationships"><Relationship Id="rId8" Type="http://schemas.openxmlformats.org/officeDocument/2006/relationships/image" Target="../media/image81.wmf"/><Relationship Id="rId3" Type="http://schemas.openxmlformats.org/officeDocument/2006/relationships/image" Target="../media/image76.wmf"/><Relationship Id="rId7" Type="http://schemas.openxmlformats.org/officeDocument/2006/relationships/image" Target="../media/image80.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79.wmf"/><Relationship Id="rId5" Type="http://schemas.openxmlformats.org/officeDocument/2006/relationships/image" Target="../media/image78.wmf"/><Relationship Id="rId4" Type="http://schemas.openxmlformats.org/officeDocument/2006/relationships/image" Target="../media/image77.wmf"/></Relationships>
</file>

<file path=ppt/slides/_rels/slide22.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85.wmf"/><Relationship Id="rId5" Type="http://schemas.openxmlformats.org/officeDocument/2006/relationships/image" Target="../media/image84.wmf"/><Relationship Id="rId4" Type="http://schemas.openxmlformats.org/officeDocument/2006/relationships/image" Target="../media/image83.wmf"/></Relationships>
</file>

<file path=ppt/slides/_rels/slide23.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88.wmf"/><Relationship Id="rId5" Type="http://schemas.openxmlformats.org/officeDocument/2006/relationships/image" Target="../media/image87.wmf"/><Relationship Id="rId4" Type="http://schemas.openxmlformats.org/officeDocument/2006/relationships/image" Target="../media/image85.wmf"/></Relationships>
</file>

<file path=ppt/slides/_rels/slide24.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92.wmf"/><Relationship Id="rId5" Type="http://schemas.openxmlformats.org/officeDocument/2006/relationships/image" Target="../media/image91.wmf"/><Relationship Id="rId4" Type="http://schemas.openxmlformats.org/officeDocument/2006/relationships/image" Target="../media/image90.wmf"/></Relationships>
</file>

<file path=ppt/slides/_rels/slide25.xml.rels><?xml version="1.0" encoding="UTF-8" standalone="yes"?>
<Relationships xmlns="http://schemas.openxmlformats.org/package/2006/relationships"><Relationship Id="rId3" Type="http://schemas.openxmlformats.org/officeDocument/2006/relationships/image" Target="../media/image93.wmf"/><Relationship Id="rId7" Type="http://schemas.openxmlformats.org/officeDocument/2006/relationships/image" Target="../media/image97.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96.wmf"/><Relationship Id="rId5" Type="http://schemas.openxmlformats.org/officeDocument/2006/relationships/image" Target="../media/image95.wmf"/><Relationship Id="rId4" Type="http://schemas.openxmlformats.org/officeDocument/2006/relationships/image" Target="../media/image94.wmf"/></Relationships>
</file>

<file path=ppt/slides/_rels/slide26.xml.rels><?xml version="1.0" encoding="UTF-8" standalone="yes"?>
<Relationships xmlns="http://schemas.openxmlformats.org/package/2006/relationships"><Relationship Id="rId3" Type="http://schemas.openxmlformats.org/officeDocument/2006/relationships/image" Target="../media/image98.wmf"/><Relationship Id="rId7" Type="http://schemas.openxmlformats.org/officeDocument/2006/relationships/image" Target="../media/image102.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1.wmf"/><Relationship Id="rId5" Type="http://schemas.openxmlformats.org/officeDocument/2006/relationships/image" Target="../media/image100.wmf"/><Relationship Id="rId4" Type="http://schemas.openxmlformats.org/officeDocument/2006/relationships/image" Target="../media/image99.wmf"/></Relationships>
</file>

<file path=ppt/slides/_rels/slide27.xml.rels><?xml version="1.0" encoding="UTF-8" standalone="yes"?>
<Relationships xmlns="http://schemas.openxmlformats.org/package/2006/relationships"><Relationship Id="rId8" Type="http://schemas.openxmlformats.org/officeDocument/2006/relationships/image" Target="../media/image103.wmf"/><Relationship Id="rId3" Type="http://schemas.openxmlformats.org/officeDocument/2006/relationships/image" Target="../media/image6.jpg"/><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06.wmf"/><Relationship Id="rId5" Type="http://schemas.openxmlformats.org/officeDocument/2006/relationships/image" Target="../media/image105.wmf"/><Relationship Id="rId4" Type="http://schemas.openxmlformats.org/officeDocument/2006/relationships/image" Target="../media/image104.wmf"/></Relationships>
</file>

<file path=ppt/slides/_rels/slide28.xml.rels><?xml version="1.0" encoding="UTF-8" standalone="yes"?>
<Relationships xmlns="http://schemas.openxmlformats.org/package/2006/relationships"><Relationship Id="rId8" Type="http://schemas.openxmlformats.org/officeDocument/2006/relationships/image" Target="../media/image111.wmf"/><Relationship Id="rId3" Type="http://schemas.openxmlformats.org/officeDocument/2006/relationships/image" Target="../media/image106.wmf"/><Relationship Id="rId7" Type="http://schemas.openxmlformats.org/officeDocument/2006/relationships/image" Target="../media/image110.w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9.wmf"/><Relationship Id="rId5" Type="http://schemas.openxmlformats.org/officeDocument/2006/relationships/image" Target="../media/image108.wmf"/><Relationship Id="rId4" Type="http://schemas.openxmlformats.org/officeDocument/2006/relationships/image" Target="../media/image107.wmf"/></Relationships>
</file>

<file path=ppt/slides/_rels/slide29.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fa.wikipedia.org/wiki/%D9%85%DA%A9%D8%A7%D9%86%DB%8C%DA%A9_%D9%85%D8%AD%DB%8C%D8%B7%E2%80%8C%D9%87%D8%A7%DB%8C_%D9%BE%DB%8C%D9%88%D8%B3%D8%AA%D9%87" TargetMode="External"/><Relationship Id="rId13" Type="http://schemas.openxmlformats.org/officeDocument/2006/relationships/hyperlink" Target="https://fa.wikipedia.org/wiki/%D9%85%D9%87%D9%86%D8%AF%D8%B3%DB%8C_%D9%85%DA%A9%D8%A7%D9%86%DB%8C%DA%A9" TargetMode="External"/><Relationship Id="rId3" Type="http://schemas.openxmlformats.org/officeDocument/2006/relationships/hyperlink" Target="https://fa.wikipedia.org/wiki/%D8%B9%D9%84%D9%85_%D9%85%D9%88%D8%A7%D8%AF" TargetMode="External"/><Relationship Id="rId7" Type="http://schemas.openxmlformats.org/officeDocument/2006/relationships/hyperlink" Target="https://fa.wikipedia.org/wiki/%D9%85%DA%A9%D8%A7%D9%86%DB%8C%DA%A9_%D8%AC%D8%A7%D9%85%D8%AF%D8%A7%D8%AA" TargetMode="External"/><Relationship Id="rId12" Type="http://schemas.openxmlformats.org/officeDocument/2006/relationships/hyperlink" Target="https://fa.wikipedia.org/wiki/%D9%85%D9%87%D9%86%D8%AF%D8%B3%DB%8C_%D9%BE%D8%B2%D8%B4%DA%A9%DB%8C" TargetMode="External"/><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hyperlink" Target="https://fa.wikipedia.org/wiki/%D8%AA%D8%BA%DB%8C%DB%8C%D8%B1_%D8%B4%DA%A9%D9%84" TargetMode="External"/><Relationship Id="rId11" Type="http://schemas.openxmlformats.org/officeDocument/2006/relationships/hyperlink" Target="https://fa.wikipedia.org/wiki/%D8%B2%D9%85%DB%8C%D9%86%E2%80%8C%D8%B4%D9%86%D8%A7%D8%B3%DB%8C_%D9%85%D9%87%D9%86%D8%AF%D8%B3%DB%8C" TargetMode="External"/><Relationship Id="rId5" Type="http://schemas.openxmlformats.org/officeDocument/2006/relationships/hyperlink" Target="https://fa.wikipedia.org/wiki/%DA%A9%D8%B1%D9%86%D8%B4" TargetMode="External"/><Relationship Id="rId10" Type="http://schemas.openxmlformats.org/officeDocument/2006/relationships/hyperlink" Target="https://fa.wikipedia.org/wiki/%DA%98%D8%A6%D9%88%D9%81%DB%8C%D8%B2%DB%8C%DA%A9" TargetMode="External"/><Relationship Id="rId4" Type="http://schemas.openxmlformats.org/officeDocument/2006/relationships/hyperlink" Target="https://fa.wikipedia.org/wiki/%D8%AA%D9%86%D8%B4" TargetMode="External"/><Relationship Id="rId9" Type="http://schemas.openxmlformats.org/officeDocument/2006/relationships/hyperlink" Target="https://fa.wikipedia.org/wiki/%D8%B3%D8%A7%D8%B2%D9%87"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oleObject" Target="../embeddings/oleObject8.bin"/><Relationship Id="rId18" Type="http://schemas.openxmlformats.org/officeDocument/2006/relationships/image" Target="../media/image118.wmf"/><Relationship Id="rId3" Type="http://schemas.openxmlformats.org/officeDocument/2006/relationships/image" Target="../media/image6.jpg"/><Relationship Id="rId7" Type="http://schemas.openxmlformats.org/officeDocument/2006/relationships/image" Target="../media/image115.wmf"/><Relationship Id="rId12" Type="http://schemas.openxmlformats.org/officeDocument/2006/relationships/oleObject" Target="../embeddings/oleObject7.bin"/><Relationship Id="rId17" Type="http://schemas.openxmlformats.org/officeDocument/2006/relationships/image" Target="../media/image117.wmf"/><Relationship Id="rId2" Type="http://schemas.openxmlformats.org/officeDocument/2006/relationships/slideLayout" Target="../slideLayouts/slideLayout1.xml"/><Relationship Id="rId16" Type="http://schemas.openxmlformats.org/officeDocument/2006/relationships/oleObject" Target="../embeddings/oleObject11.bin"/><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16.wmf"/><Relationship Id="rId5" Type="http://schemas.openxmlformats.org/officeDocument/2006/relationships/image" Target="../media/image114.wmf"/><Relationship Id="rId15" Type="http://schemas.openxmlformats.org/officeDocument/2006/relationships/oleObject" Target="../embeddings/oleObject10.bin"/><Relationship Id="rId10" Type="http://schemas.openxmlformats.org/officeDocument/2006/relationships/oleObject" Target="../embeddings/oleObject6.bin"/><Relationship Id="rId19" Type="http://schemas.openxmlformats.org/officeDocument/2006/relationships/image" Target="../media/image119.wmf"/><Relationship Id="rId4" Type="http://schemas.openxmlformats.org/officeDocument/2006/relationships/oleObject" Target="../embeddings/oleObject2.bin"/><Relationship Id="rId9" Type="http://schemas.openxmlformats.org/officeDocument/2006/relationships/oleObject" Target="../embeddings/oleObject5.bin"/><Relationship Id="rId14" Type="http://schemas.openxmlformats.org/officeDocument/2006/relationships/oleObject" Target="../embeddings/oleObject9.bin"/></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1.emf"/><Relationship Id="rId4" Type="http://schemas.openxmlformats.org/officeDocument/2006/relationships/image" Target="../media/image15.emf"/><Relationship Id="rId9" Type="http://schemas.openxmlformats.org/officeDocument/2006/relationships/image" Target="../media/image20.emf"/></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31.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35.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9.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36.emf"/><Relationship Id="rId7" Type="http://schemas.openxmlformats.org/officeDocument/2006/relationships/image" Target="../media/image40.emf"/><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8192" y="1479112"/>
            <a:ext cx="5374168" cy="529778"/>
          </a:xfrm>
        </p:spPr>
        <p:txBody>
          <a:bodyPr/>
          <a:lstStyle/>
          <a:p>
            <a:pPr algn="ctr"/>
            <a:r>
              <a:rPr lang="fa-IR" sz="2800" b="1" dirty="0" smtClean="0">
                <a:solidFill>
                  <a:schemeClr val="bg2">
                    <a:lumMod val="60000"/>
                    <a:lumOff val="40000"/>
                  </a:schemeClr>
                </a:solidFill>
                <a:cs typeface="B Titr" panose="00000700000000000000" pitchFamily="2" charset="-78"/>
              </a:rPr>
              <a:t>آشنایی با مبانی مکانیک </a:t>
            </a:r>
            <a:r>
              <a:rPr lang="fa-IR" sz="2800" b="1" dirty="0">
                <a:solidFill>
                  <a:schemeClr val="bg2">
                    <a:lumMod val="60000"/>
                    <a:lumOff val="40000"/>
                  </a:schemeClr>
                </a:solidFill>
                <a:cs typeface="B Titr" panose="00000700000000000000" pitchFamily="2" charset="-78"/>
              </a:rPr>
              <a:t>شکست تصادفی</a:t>
            </a:r>
            <a:endParaRPr lang="en-US" sz="2800" dirty="0">
              <a:solidFill>
                <a:schemeClr val="bg2">
                  <a:lumMod val="60000"/>
                  <a:lumOff val="40000"/>
                </a:schemeClr>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5" name="Subtitle 4"/>
          <p:cNvSpPr>
            <a:spLocks noGrp="1"/>
          </p:cNvSpPr>
          <p:nvPr>
            <p:ph type="subTitle" idx="1"/>
          </p:nvPr>
        </p:nvSpPr>
        <p:spPr>
          <a:xfrm>
            <a:off x="3201901" y="2081381"/>
            <a:ext cx="4528829" cy="460697"/>
          </a:xfrm>
        </p:spPr>
        <p:txBody>
          <a:bodyPr>
            <a:normAutofit/>
          </a:bodyPr>
          <a:lstStyle/>
          <a:p>
            <a:pPr algn="ctr" rtl="1"/>
            <a:r>
              <a:rPr lang="fa-IR" sz="2400" dirty="0" smtClean="0">
                <a:solidFill>
                  <a:srgbClr val="FFFF00"/>
                </a:solidFill>
                <a:cs typeface="B Titr" panose="00000700000000000000" pitchFamily="2" charset="-78"/>
              </a:rPr>
              <a:t>نبـرد حبیبـی </a:t>
            </a:r>
            <a:r>
              <a:rPr lang="en-US" sz="1200" dirty="0" smtClean="0">
                <a:solidFill>
                  <a:srgbClr val="FFFF00"/>
                </a:solidFill>
                <a:cs typeface="B Titr" panose="00000700000000000000" pitchFamily="2" charset="-78"/>
              </a:rPr>
              <a:t>)</a:t>
            </a:r>
            <a:r>
              <a:rPr lang="fa-IR" sz="1200" dirty="0" smtClean="0">
                <a:solidFill>
                  <a:srgbClr val="FFFF00"/>
                </a:solidFill>
                <a:cs typeface="B Titr" panose="00000700000000000000" pitchFamily="2" charset="-78"/>
              </a:rPr>
              <a:t>عضو هیئت علمی گروه مهندسی مکانیک</a:t>
            </a:r>
            <a:r>
              <a:rPr lang="en-US" sz="1200" dirty="0" smtClean="0">
                <a:solidFill>
                  <a:srgbClr val="FFFF00"/>
                </a:solidFill>
                <a:cs typeface="B Titr" panose="00000700000000000000" pitchFamily="2" charset="-78"/>
              </a:rPr>
              <a:t>(</a:t>
            </a:r>
            <a:endParaRPr lang="en-US" sz="1200" dirty="0">
              <a:solidFill>
                <a:srgbClr val="FFFF00"/>
              </a:solidFill>
              <a:cs typeface="B Titr" panose="00000700000000000000" pitchFamily="2" charset="-78"/>
            </a:endParaRPr>
          </a:p>
        </p:txBody>
      </p:sp>
      <p:pic>
        <p:nvPicPr>
          <p:cNvPr id="3" name="Picture 2"/>
          <p:cNvPicPr>
            <a:picLocks noChangeAspect="1"/>
          </p:cNvPicPr>
          <p:nvPr/>
        </p:nvPicPr>
        <p:blipFill>
          <a:blip r:embed="rId3"/>
          <a:stretch>
            <a:fillRect/>
          </a:stretch>
        </p:blipFill>
        <p:spPr>
          <a:xfrm>
            <a:off x="0" y="2959674"/>
            <a:ext cx="2648192" cy="1943178"/>
          </a:xfrm>
          <a:prstGeom prst="rect">
            <a:avLst/>
          </a:prstGeom>
        </p:spPr>
      </p:pic>
      <p:pic>
        <p:nvPicPr>
          <p:cNvPr id="7" name="Picture 6"/>
          <p:cNvPicPr>
            <a:picLocks noChangeAspect="1"/>
          </p:cNvPicPr>
          <p:nvPr/>
        </p:nvPicPr>
        <p:blipFill>
          <a:blip r:embed="rId4"/>
          <a:stretch>
            <a:fillRect/>
          </a:stretch>
        </p:blipFill>
        <p:spPr>
          <a:xfrm>
            <a:off x="0" y="4902852"/>
            <a:ext cx="2648192" cy="1943178"/>
          </a:xfrm>
          <a:prstGeom prst="rect">
            <a:avLst/>
          </a:prstGeom>
        </p:spPr>
      </p:pic>
      <p:pic>
        <p:nvPicPr>
          <p:cNvPr id="8" name="Picture 7"/>
          <p:cNvPicPr>
            <a:picLocks noChangeAspect="1"/>
          </p:cNvPicPr>
          <p:nvPr/>
        </p:nvPicPr>
        <p:blipFill>
          <a:blip r:embed="rId5"/>
          <a:stretch>
            <a:fillRect/>
          </a:stretch>
        </p:blipFill>
        <p:spPr>
          <a:xfrm>
            <a:off x="9537301" y="4911758"/>
            <a:ext cx="2654699" cy="1934272"/>
          </a:xfrm>
          <a:prstGeom prst="rect">
            <a:avLst/>
          </a:prstGeom>
        </p:spPr>
      </p:pic>
      <p:pic>
        <p:nvPicPr>
          <p:cNvPr id="9" name="Picture 8"/>
          <p:cNvPicPr>
            <a:picLocks noChangeAspect="1"/>
          </p:cNvPicPr>
          <p:nvPr/>
        </p:nvPicPr>
        <p:blipFill>
          <a:blip r:embed="rId6"/>
          <a:stretch>
            <a:fillRect/>
          </a:stretch>
        </p:blipFill>
        <p:spPr>
          <a:xfrm>
            <a:off x="9537301" y="2993928"/>
            <a:ext cx="2646232" cy="1989803"/>
          </a:xfrm>
          <a:prstGeom prst="rect">
            <a:avLst/>
          </a:prstGeom>
        </p:spPr>
      </p:pic>
      <p:sp>
        <p:nvSpPr>
          <p:cNvPr id="10" name="Title 1"/>
          <p:cNvSpPr txBox="1">
            <a:spLocks/>
          </p:cNvSpPr>
          <p:nvPr/>
        </p:nvSpPr>
        <p:spPr>
          <a:xfrm>
            <a:off x="4470401" y="101575"/>
            <a:ext cx="5952066" cy="529111"/>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200000"/>
              </a:lnSpc>
            </a:pPr>
            <a:r>
              <a:rPr lang="fa-IR" sz="2000" b="1" dirty="0" smtClean="0">
                <a:solidFill>
                  <a:schemeClr val="tx1"/>
                </a:solidFill>
                <a:cs typeface="B Titr" panose="00000700000000000000" pitchFamily="2" charset="-78"/>
              </a:rPr>
              <a:t>به نام خداوند جان آفرین         حکیم سخن در زبان آفرین</a:t>
            </a:r>
            <a:endParaRPr lang="en-US" sz="2000"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6925" y="2993928"/>
            <a:ext cx="5837522" cy="3897958"/>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37301" y="1121166"/>
            <a:ext cx="2646232" cy="1863909"/>
          </a:xfrm>
          <a:prstGeom prst="rect">
            <a:avLst/>
          </a:prstGeom>
        </p:spPr>
      </p:pic>
      <p:pic>
        <p:nvPicPr>
          <p:cNvPr id="6" name="Picture 5"/>
          <p:cNvPicPr>
            <a:picLocks noChangeAspect="1"/>
          </p:cNvPicPr>
          <p:nvPr/>
        </p:nvPicPr>
        <p:blipFill>
          <a:blip r:embed="rId9"/>
          <a:stretch>
            <a:fillRect/>
          </a:stretch>
        </p:blipFill>
        <p:spPr>
          <a:xfrm>
            <a:off x="680703" y="1103905"/>
            <a:ext cx="1461237" cy="1855769"/>
          </a:xfrm>
          <a:prstGeom prst="rect">
            <a:avLst/>
          </a:prstGeom>
        </p:spPr>
      </p:pic>
    </p:spTree>
    <p:extLst>
      <p:ext uri="{BB962C8B-B14F-4D97-AF65-F5344CB8AC3E}">
        <p14:creationId xmlns:p14="http://schemas.microsoft.com/office/powerpoint/2010/main" val="13107683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95008" y="6393304"/>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9919669" y="1046097"/>
            <a:ext cx="1551957" cy="646331"/>
          </a:xfrm>
          <a:prstGeom prst="rect">
            <a:avLst/>
          </a:prstGeom>
        </p:spPr>
        <p:txBody>
          <a:bodyPr wrap="square">
            <a:spAutoFit/>
          </a:bodyPr>
          <a:lstStyle/>
          <a:p>
            <a:pPr algn="r">
              <a:lnSpc>
                <a:spcPct val="200000"/>
              </a:lnSpc>
            </a:pPr>
            <a:r>
              <a:rPr lang="fa-IR" b="1" dirty="0" smtClean="0">
                <a:cs typeface="B Titr" panose="00000700000000000000" pitchFamily="2" charset="-78"/>
              </a:rPr>
              <a:t>توزیع یکنواخت</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0" name="Rectangle 9"/>
          <p:cNvSpPr/>
          <p:nvPr/>
        </p:nvSpPr>
        <p:spPr>
          <a:xfrm>
            <a:off x="1619564" y="2534174"/>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pic>
        <p:nvPicPr>
          <p:cNvPr id="3" name="Picture 2"/>
          <p:cNvPicPr>
            <a:picLocks noChangeAspect="1"/>
          </p:cNvPicPr>
          <p:nvPr/>
        </p:nvPicPr>
        <p:blipFill>
          <a:blip r:embed="rId3"/>
          <a:stretch>
            <a:fillRect/>
          </a:stretch>
        </p:blipFill>
        <p:spPr>
          <a:xfrm>
            <a:off x="4622801" y="2774289"/>
            <a:ext cx="4555401" cy="3464415"/>
          </a:xfrm>
          <a:prstGeom prst="rect">
            <a:avLst/>
          </a:prstGeom>
        </p:spPr>
      </p:pic>
      <p:pic>
        <p:nvPicPr>
          <p:cNvPr id="5" name="Picture 4"/>
          <p:cNvPicPr>
            <a:picLocks noChangeAspect="1"/>
          </p:cNvPicPr>
          <p:nvPr/>
        </p:nvPicPr>
        <p:blipFill>
          <a:blip r:embed="rId4"/>
          <a:stretch>
            <a:fillRect/>
          </a:stretch>
        </p:blipFill>
        <p:spPr>
          <a:xfrm>
            <a:off x="1619564" y="3386064"/>
            <a:ext cx="2167200" cy="814800"/>
          </a:xfrm>
          <a:prstGeom prst="rect">
            <a:avLst/>
          </a:prstGeom>
        </p:spPr>
      </p:pic>
      <p:sp>
        <p:nvSpPr>
          <p:cNvPr id="19" name="Rectangle 18"/>
          <p:cNvSpPr/>
          <p:nvPr/>
        </p:nvSpPr>
        <p:spPr>
          <a:xfrm>
            <a:off x="133350" y="1645469"/>
            <a:ext cx="11390045" cy="923330"/>
          </a:xfrm>
          <a:prstGeom prst="rect">
            <a:avLst/>
          </a:prstGeom>
        </p:spPr>
        <p:txBody>
          <a:bodyPr wrap="square">
            <a:spAutoFit/>
          </a:bodyPr>
          <a:lstStyle/>
          <a:p>
            <a:pPr algn="r">
              <a:lnSpc>
                <a:spcPct val="150000"/>
              </a:lnSpc>
            </a:pPr>
            <a:r>
              <a:rPr lang="fa-IR" b="1" dirty="0" smtClean="0">
                <a:cs typeface="B Titr" panose="00000700000000000000" pitchFamily="2" charset="-78"/>
              </a:rPr>
              <a:t>توزیع یکنواخت پیوسته یا توزیع مستطیلی، خانواده ای از توزیع های احتمالاتی متقارن است به طوری که برای هر عضو خانواده، تمام بازه های با طول یکسان به طور احتمالی یکسان بر روی توزیع پشتیبانی می شوند. </a:t>
            </a:r>
            <a:endParaRPr lang="en-US" dirty="0">
              <a:cs typeface="B Titr" panose="00000700000000000000" pitchFamily="2" charset="-78"/>
            </a:endParaRPr>
          </a:p>
        </p:txBody>
      </p:sp>
    </p:spTree>
    <p:extLst>
      <p:ext uri="{BB962C8B-B14F-4D97-AF65-F5344CB8AC3E}">
        <p14:creationId xmlns:p14="http://schemas.microsoft.com/office/powerpoint/2010/main" val="2646978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0" y="638125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9635507" y="908383"/>
            <a:ext cx="1718026" cy="830997"/>
          </a:xfrm>
          <a:prstGeom prst="rect">
            <a:avLst/>
          </a:prstGeom>
        </p:spPr>
        <p:txBody>
          <a:bodyPr wrap="square">
            <a:spAutoFit/>
          </a:bodyPr>
          <a:lstStyle/>
          <a:p>
            <a:pPr algn="r">
              <a:lnSpc>
                <a:spcPct val="200000"/>
              </a:lnSpc>
            </a:pPr>
            <a:r>
              <a:rPr lang="fa-IR" sz="2400" b="1" dirty="0" smtClean="0">
                <a:solidFill>
                  <a:srgbClr val="FFFF00"/>
                </a:solidFill>
                <a:cs typeface="B Titr" panose="00000700000000000000" pitchFamily="2" charset="-78"/>
              </a:rPr>
              <a:t>توزیع ویبال</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0" name="Rectangle 9"/>
          <p:cNvSpPr/>
          <p:nvPr/>
        </p:nvSpPr>
        <p:spPr>
          <a:xfrm>
            <a:off x="114614" y="2610374"/>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sp>
        <p:nvSpPr>
          <p:cNvPr id="19" name="Rectangle 18"/>
          <p:cNvSpPr/>
          <p:nvPr/>
        </p:nvSpPr>
        <p:spPr>
          <a:xfrm>
            <a:off x="782638" y="1544719"/>
            <a:ext cx="10570895" cy="923330"/>
          </a:xfrm>
          <a:prstGeom prst="rect">
            <a:avLst/>
          </a:prstGeom>
        </p:spPr>
        <p:txBody>
          <a:bodyPr wrap="square">
            <a:spAutoFit/>
          </a:bodyPr>
          <a:lstStyle/>
          <a:p>
            <a:pPr algn="r">
              <a:lnSpc>
                <a:spcPct val="150000"/>
              </a:lnSpc>
            </a:pPr>
            <a:r>
              <a:rPr lang="fa-IR" b="1" dirty="0" smtClean="0">
                <a:cs typeface="B Titr" panose="00000700000000000000" pitchFamily="2" charset="-78"/>
              </a:rPr>
              <a:t>توزیع ویبال به طور گسترده در مسایل مواد و مکانیک خصوصاً در رشد ترک مورد استفاده قرار می گیرد. در اکثر حالت ها، داده های آزمایشگاهی حقیقی به خوبی با این توزیع انعطاف پذیر تقریب زده می شوند. </a:t>
            </a:r>
            <a:endParaRPr lang="en-US" dirty="0">
              <a:cs typeface="B Titr" panose="00000700000000000000" pitchFamily="2" charset="-78"/>
            </a:endParaRPr>
          </a:p>
        </p:txBody>
      </p:sp>
      <p:pic>
        <p:nvPicPr>
          <p:cNvPr id="2" name="Picture 1"/>
          <p:cNvPicPr>
            <a:picLocks noChangeAspect="1"/>
          </p:cNvPicPr>
          <p:nvPr/>
        </p:nvPicPr>
        <p:blipFill>
          <a:blip r:embed="rId3"/>
          <a:stretch>
            <a:fillRect/>
          </a:stretch>
        </p:blipFill>
        <p:spPr>
          <a:xfrm>
            <a:off x="6068085" y="2610374"/>
            <a:ext cx="5257533" cy="3770877"/>
          </a:xfrm>
          <a:prstGeom prst="rect">
            <a:avLst/>
          </a:prstGeom>
        </p:spPr>
      </p:pic>
      <p:pic>
        <p:nvPicPr>
          <p:cNvPr id="6" name="Picture 5"/>
          <p:cNvPicPr>
            <a:picLocks noChangeAspect="1"/>
          </p:cNvPicPr>
          <p:nvPr/>
        </p:nvPicPr>
        <p:blipFill>
          <a:blip r:embed="rId4"/>
          <a:stretch>
            <a:fillRect/>
          </a:stretch>
        </p:blipFill>
        <p:spPr>
          <a:xfrm>
            <a:off x="367712" y="3267220"/>
            <a:ext cx="4850401" cy="1338600"/>
          </a:xfrm>
          <a:prstGeom prst="rect">
            <a:avLst/>
          </a:prstGeom>
        </p:spPr>
      </p:pic>
      <p:sp>
        <p:nvSpPr>
          <p:cNvPr id="8" name="Rectangle 7"/>
          <p:cNvSpPr/>
          <p:nvPr/>
        </p:nvSpPr>
        <p:spPr>
          <a:xfrm>
            <a:off x="3463509" y="2498302"/>
            <a:ext cx="1159292" cy="369332"/>
          </a:xfrm>
          <a:prstGeom prst="rect">
            <a:avLst/>
          </a:prstGeom>
        </p:spPr>
        <p:txBody>
          <a:bodyPr wrap="none">
            <a:spAutoFit/>
          </a:bodyPr>
          <a:lstStyle/>
          <a:p>
            <a:r>
              <a:rPr lang="fa-IR" b="1" dirty="0" smtClean="0">
                <a:cs typeface="B Titr" panose="00000700000000000000" pitchFamily="2" charset="-78"/>
              </a:rPr>
              <a:t>پارامتر شکل</a:t>
            </a:r>
            <a:endParaRPr lang="en-US" dirty="0"/>
          </a:p>
        </p:txBody>
      </p:sp>
      <p:sp>
        <p:nvSpPr>
          <p:cNvPr id="9" name="Down Arrow 8"/>
          <p:cNvSpPr/>
          <p:nvPr/>
        </p:nvSpPr>
        <p:spPr>
          <a:xfrm>
            <a:off x="3988282" y="2867634"/>
            <a:ext cx="109745" cy="4506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384985" y="4820740"/>
            <a:ext cx="1300356" cy="369332"/>
          </a:xfrm>
          <a:prstGeom prst="rect">
            <a:avLst/>
          </a:prstGeom>
        </p:spPr>
        <p:txBody>
          <a:bodyPr wrap="none">
            <a:spAutoFit/>
          </a:bodyPr>
          <a:lstStyle/>
          <a:p>
            <a:r>
              <a:rPr lang="fa-IR" b="1" dirty="0" smtClean="0">
                <a:cs typeface="B Titr" panose="00000700000000000000" pitchFamily="2" charset="-78"/>
              </a:rPr>
              <a:t>پارامتر مقیاس</a:t>
            </a:r>
            <a:endParaRPr lang="en-US" dirty="0"/>
          </a:p>
        </p:txBody>
      </p:sp>
      <p:sp>
        <p:nvSpPr>
          <p:cNvPr id="11" name="Up Arrow 10"/>
          <p:cNvSpPr/>
          <p:nvPr/>
        </p:nvSpPr>
        <p:spPr>
          <a:xfrm>
            <a:off x="2035163" y="3975106"/>
            <a:ext cx="130029" cy="8355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144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95008" y="642717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رشد ترک تصادفی</a:t>
            </a:r>
            <a:endParaRPr lang="en-US" sz="2800" dirty="0">
              <a:solidFill>
                <a:srgbClr val="FFFF00"/>
              </a:solidFill>
              <a:cs typeface="B Titr" panose="00000700000000000000" pitchFamily="2" charset="-78"/>
            </a:endParaRPr>
          </a:p>
        </p:txBody>
      </p:sp>
      <p:sp>
        <p:nvSpPr>
          <p:cNvPr id="6" name="Rectangle 5"/>
          <p:cNvSpPr/>
          <p:nvPr/>
        </p:nvSpPr>
        <p:spPr>
          <a:xfrm>
            <a:off x="5368925" y="830704"/>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معادلات دیفرانسیل حاکم بر رشد ترک</a:t>
            </a:r>
            <a:endParaRPr lang="en-US" sz="2000" dirty="0">
              <a:solidFill>
                <a:srgbClr val="FFFF00"/>
              </a:solidFill>
              <a:cs typeface="B Titr" panose="00000700000000000000" pitchFamily="2" charset="-78"/>
            </a:endParaRPr>
          </a:p>
        </p:txBody>
      </p:sp>
      <p:sp>
        <p:nvSpPr>
          <p:cNvPr id="8" name="Rectangle 7"/>
          <p:cNvSpPr/>
          <p:nvPr/>
        </p:nvSpPr>
        <p:spPr>
          <a:xfrm>
            <a:off x="9919669" y="1230814"/>
            <a:ext cx="1566773"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ناسگرو</a:t>
            </a:r>
            <a:endParaRPr lang="en-US" sz="2000" dirty="0">
              <a:solidFill>
                <a:srgbClr val="FFFF00"/>
              </a:solidFill>
              <a:cs typeface="B Titr" panose="00000700000000000000" pitchFamily="2" charset="-78"/>
            </a:endParaRPr>
          </a:p>
        </p:txBody>
      </p:sp>
      <p:pic>
        <p:nvPicPr>
          <p:cNvPr id="2" name="Picture 1"/>
          <p:cNvPicPr>
            <a:picLocks noChangeAspect="1"/>
          </p:cNvPicPr>
          <p:nvPr/>
        </p:nvPicPr>
        <p:blipFill>
          <a:blip r:embed="rId3"/>
          <a:stretch>
            <a:fillRect/>
          </a:stretch>
        </p:blipFill>
        <p:spPr>
          <a:xfrm>
            <a:off x="303333" y="1861757"/>
            <a:ext cx="4463401" cy="1564934"/>
          </a:xfrm>
          <a:prstGeom prst="rect">
            <a:avLst/>
          </a:prstGeom>
        </p:spPr>
      </p:pic>
      <p:pic>
        <p:nvPicPr>
          <p:cNvPr id="3" name="Picture 2"/>
          <p:cNvPicPr>
            <a:picLocks noChangeAspect="1"/>
          </p:cNvPicPr>
          <p:nvPr/>
        </p:nvPicPr>
        <p:blipFill>
          <a:blip r:embed="rId4"/>
          <a:stretch>
            <a:fillRect/>
          </a:stretch>
        </p:blipFill>
        <p:spPr>
          <a:xfrm>
            <a:off x="7058665" y="1861757"/>
            <a:ext cx="4695601" cy="3931734"/>
          </a:xfrm>
          <a:prstGeom prst="rect">
            <a:avLst/>
          </a:prstGeom>
        </p:spPr>
      </p:pic>
      <p:sp>
        <p:nvSpPr>
          <p:cNvPr id="10" name="Rectangle 9"/>
          <p:cNvSpPr/>
          <p:nvPr/>
        </p:nvSpPr>
        <p:spPr>
          <a:xfrm>
            <a:off x="6891865" y="5944571"/>
            <a:ext cx="5029200" cy="369332"/>
          </a:xfrm>
          <a:prstGeom prst="rect">
            <a:avLst/>
          </a:prstGeom>
        </p:spPr>
        <p:txBody>
          <a:bodyPr wrap="square">
            <a:spAutoFit/>
          </a:bodyPr>
          <a:lstStyle/>
          <a:p>
            <a:pPr algn="ctr"/>
            <a:r>
              <a:rPr lang="fa-IR" b="1" dirty="0" smtClean="0">
                <a:cs typeface="B Titr" panose="00000700000000000000" pitchFamily="2" charset="-78"/>
              </a:rPr>
              <a:t>موادی که به بسته شدن ترک دارای حساسیت کمتری هستند.</a:t>
            </a:r>
            <a:endParaRPr lang="en-US" dirty="0">
              <a:cs typeface="B Titr" panose="00000700000000000000" pitchFamily="2" charset="-78"/>
            </a:endParaRPr>
          </a:p>
        </p:txBody>
      </p:sp>
      <p:pic>
        <p:nvPicPr>
          <p:cNvPr id="9" name="Picture 8"/>
          <p:cNvPicPr>
            <a:picLocks noChangeAspect="1"/>
          </p:cNvPicPr>
          <p:nvPr/>
        </p:nvPicPr>
        <p:blipFill>
          <a:blip r:embed="rId5"/>
          <a:stretch>
            <a:fillRect/>
          </a:stretch>
        </p:blipFill>
        <p:spPr>
          <a:xfrm>
            <a:off x="303333" y="3580400"/>
            <a:ext cx="2158456" cy="614117"/>
          </a:xfrm>
          <a:prstGeom prst="rect">
            <a:avLst/>
          </a:prstGeom>
        </p:spPr>
      </p:pic>
      <p:sp>
        <p:nvSpPr>
          <p:cNvPr id="13" name="Rectangle 12"/>
          <p:cNvSpPr/>
          <p:nvPr/>
        </p:nvSpPr>
        <p:spPr>
          <a:xfrm>
            <a:off x="220134" y="1306795"/>
            <a:ext cx="5689599" cy="369332"/>
          </a:xfrm>
          <a:prstGeom prst="rect">
            <a:avLst/>
          </a:prstGeom>
        </p:spPr>
        <p:txBody>
          <a:bodyPr wrap="square">
            <a:spAutoFit/>
          </a:bodyPr>
          <a:lstStyle/>
          <a:p>
            <a:pPr algn="ctr"/>
            <a:r>
              <a:rPr lang="fa-IR" b="1" dirty="0" smtClean="0">
                <a:cs typeface="B Titr" panose="00000700000000000000" pitchFamily="2" charset="-78"/>
              </a:rPr>
              <a:t>تابع بازشدن ترک جهت مشارکت در تحلیل بسته شدن ترک خستگی</a:t>
            </a:r>
            <a:endParaRPr lang="en-US" dirty="0">
              <a:cs typeface="B Titr" panose="00000700000000000000" pitchFamily="2" charset="-78"/>
            </a:endParaRPr>
          </a:p>
        </p:txBody>
      </p:sp>
      <p:sp>
        <p:nvSpPr>
          <p:cNvPr id="11" name="Down Arrow 10"/>
          <p:cNvSpPr/>
          <p:nvPr/>
        </p:nvSpPr>
        <p:spPr>
          <a:xfrm>
            <a:off x="2031999" y="1662653"/>
            <a:ext cx="362056" cy="6437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1307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69608" y="6451528"/>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رشد ترک تصادفی</a:t>
            </a:r>
            <a:endParaRPr lang="en-US" sz="2800" dirty="0">
              <a:solidFill>
                <a:srgbClr val="FFFF00"/>
              </a:solidFill>
              <a:cs typeface="B Titr" panose="00000700000000000000" pitchFamily="2" charset="-78"/>
            </a:endParaRPr>
          </a:p>
        </p:txBody>
      </p:sp>
      <p:sp>
        <p:nvSpPr>
          <p:cNvPr id="6" name="Rectangle 5"/>
          <p:cNvSpPr/>
          <p:nvPr/>
        </p:nvSpPr>
        <p:spPr>
          <a:xfrm>
            <a:off x="5368925" y="830704"/>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معادلات دیفرانسیل حاکم بر رشد ترک</a:t>
            </a:r>
            <a:endParaRPr lang="en-US" sz="2000" dirty="0">
              <a:solidFill>
                <a:srgbClr val="FFFF00"/>
              </a:solidFill>
              <a:cs typeface="B Titr" panose="00000700000000000000" pitchFamily="2" charset="-78"/>
            </a:endParaRPr>
          </a:p>
        </p:txBody>
      </p:sp>
      <p:sp>
        <p:nvSpPr>
          <p:cNvPr id="8" name="Rectangle 7"/>
          <p:cNvSpPr/>
          <p:nvPr/>
        </p:nvSpPr>
        <p:spPr>
          <a:xfrm>
            <a:off x="9919669" y="1230814"/>
            <a:ext cx="1566773"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معادلات فورمن</a:t>
            </a:r>
            <a:endParaRPr lang="en-US" sz="2000" dirty="0">
              <a:solidFill>
                <a:srgbClr val="FFFF00"/>
              </a:solidFill>
              <a:cs typeface="B Titr" panose="00000700000000000000" pitchFamily="2" charset="-78"/>
            </a:endParaRPr>
          </a:p>
        </p:txBody>
      </p:sp>
      <p:pic>
        <p:nvPicPr>
          <p:cNvPr id="5" name="Picture 4"/>
          <p:cNvPicPr>
            <a:picLocks noChangeAspect="1"/>
          </p:cNvPicPr>
          <p:nvPr/>
        </p:nvPicPr>
        <p:blipFill>
          <a:blip r:embed="rId3"/>
          <a:stretch>
            <a:fillRect/>
          </a:stretch>
        </p:blipFill>
        <p:spPr>
          <a:xfrm>
            <a:off x="156962" y="2300266"/>
            <a:ext cx="4927801" cy="2450867"/>
          </a:xfrm>
          <a:prstGeom prst="rect">
            <a:avLst/>
          </a:prstGeom>
        </p:spPr>
      </p:pic>
      <p:pic>
        <p:nvPicPr>
          <p:cNvPr id="12" name="Picture 11"/>
          <p:cNvPicPr>
            <a:picLocks noChangeAspect="1"/>
          </p:cNvPicPr>
          <p:nvPr/>
        </p:nvPicPr>
        <p:blipFill>
          <a:blip r:embed="rId4"/>
          <a:stretch>
            <a:fillRect/>
          </a:stretch>
        </p:blipFill>
        <p:spPr>
          <a:xfrm>
            <a:off x="5368925" y="2300266"/>
            <a:ext cx="2657400" cy="459133"/>
          </a:xfrm>
          <a:prstGeom prst="rect">
            <a:avLst/>
          </a:prstGeom>
        </p:spPr>
      </p:pic>
      <p:pic>
        <p:nvPicPr>
          <p:cNvPr id="15" name="Picture 14"/>
          <p:cNvPicPr>
            <a:picLocks noChangeAspect="1"/>
          </p:cNvPicPr>
          <p:nvPr/>
        </p:nvPicPr>
        <p:blipFill>
          <a:blip r:embed="rId5"/>
          <a:stretch>
            <a:fillRect/>
          </a:stretch>
        </p:blipFill>
        <p:spPr>
          <a:xfrm>
            <a:off x="5368925" y="2981718"/>
            <a:ext cx="2786400" cy="847133"/>
          </a:xfrm>
          <a:prstGeom prst="rect">
            <a:avLst/>
          </a:prstGeom>
        </p:spPr>
      </p:pic>
      <p:sp>
        <p:nvSpPr>
          <p:cNvPr id="16" name="Rectangle 15"/>
          <p:cNvSpPr/>
          <p:nvPr/>
        </p:nvSpPr>
        <p:spPr>
          <a:xfrm>
            <a:off x="7916333" y="3181773"/>
            <a:ext cx="2342002" cy="400110"/>
          </a:xfrm>
          <a:prstGeom prst="rect">
            <a:avLst/>
          </a:prstGeom>
        </p:spPr>
        <p:txBody>
          <a:bodyPr wrap="square">
            <a:spAutoFit/>
          </a:bodyPr>
          <a:lstStyle/>
          <a:p>
            <a:pPr algn="ctr"/>
            <a:r>
              <a:rPr lang="fa-IR" sz="2000" b="1" dirty="0" smtClean="0">
                <a:cs typeface="B Titr" panose="00000700000000000000" pitchFamily="2" charset="-78"/>
              </a:rPr>
              <a:t>طول ترک بحرانی</a:t>
            </a:r>
            <a:endParaRPr lang="en-US" sz="2000" dirty="0">
              <a:cs typeface="B Titr" panose="00000700000000000000" pitchFamily="2" charset="-78"/>
            </a:endParaRPr>
          </a:p>
        </p:txBody>
      </p:sp>
      <p:pic>
        <p:nvPicPr>
          <p:cNvPr id="17" name="Picture 16"/>
          <p:cNvPicPr>
            <a:picLocks noChangeAspect="1"/>
          </p:cNvPicPr>
          <p:nvPr/>
        </p:nvPicPr>
        <p:blipFill>
          <a:blip r:embed="rId6"/>
          <a:stretch>
            <a:fillRect/>
          </a:stretch>
        </p:blipFill>
        <p:spPr>
          <a:xfrm>
            <a:off x="8542635" y="4447199"/>
            <a:ext cx="3431400" cy="607867"/>
          </a:xfrm>
          <a:prstGeom prst="rect">
            <a:avLst/>
          </a:prstGeom>
        </p:spPr>
      </p:pic>
      <p:pic>
        <p:nvPicPr>
          <p:cNvPr id="18" name="Picture 17"/>
          <p:cNvPicPr>
            <a:picLocks noChangeAspect="1"/>
          </p:cNvPicPr>
          <p:nvPr/>
        </p:nvPicPr>
        <p:blipFill>
          <a:blip r:embed="rId7"/>
          <a:stretch>
            <a:fillRect/>
          </a:stretch>
        </p:blipFill>
        <p:spPr>
          <a:xfrm>
            <a:off x="10116435" y="5160419"/>
            <a:ext cx="1857600" cy="291000"/>
          </a:xfrm>
          <a:prstGeom prst="rect">
            <a:avLst/>
          </a:prstGeom>
        </p:spPr>
      </p:pic>
      <p:sp>
        <p:nvSpPr>
          <p:cNvPr id="19" name="Rectangle 18"/>
          <p:cNvSpPr/>
          <p:nvPr/>
        </p:nvSpPr>
        <p:spPr>
          <a:xfrm>
            <a:off x="6055700" y="5187412"/>
            <a:ext cx="4060735" cy="307777"/>
          </a:xfrm>
          <a:prstGeom prst="rect">
            <a:avLst/>
          </a:prstGeom>
        </p:spPr>
        <p:txBody>
          <a:bodyPr wrap="square">
            <a:spAutoFit/>
          </a:bodyPr>
          <a:lstStyle/>
          <a:p>
            <a:pPr algn="ctr"/>
            <a:r>
              <a:rPr lang="fa-IR" sz="1400" b="1" dirty="0" smtClean="0">
                <a:cs typeface="B Titr" panose="00000700000000000000" pitchFamily="2" charset="-78"/>
              </a:rPr>
              <a:t>ثابت های ماده که از داده های آزمایشگاهی به دست می آیند.</a:t>
            </a:r>
            <a:endParaRPr lang="en-US" sz="1400" dirty="0">
              <a:cs typeface="B Titr" panose="00000700000000000000" pitchFamily="2" charset="-78"/>
            </a:endParaRPr>
          </a:p>
        </p:txBody>
      </p:sp>
      <p:pic>
        <p:nvPicPr>
          <p:cNvPr id="20" name="Picture 19"/>
          <p:cNvPicPr>
            <a:picLocks noChangeAspect="1"/>
          </p:cNvPicPr>
          <p:nvPr/>
        </p:nvPicPr>
        <p:blipFill>
          <a:blip r:embed="rId8"/>
          <a:stretch>
            <a:fillRect/>
          </a:stretch>
        </p:blipFill>
        <p:spPr>
          <a:xfrm>
            <a:off x="5084763" y="5594316"/>
            <a:ext cx="6966001" cy="911800"/>
          </a:xfrm>
          <a:prstGeom prst="rect">
            <a:avLst/>
          </a:prstGeom>
        </p:spPr>
      </p:pic>
      <p:sp>
        <p:nvSpPr>
          <p:cNvPr id="21" name="Rectangle 20"/>
          <p:cNvSpPr/>
          <p:nvPr/>
        </p:nvSpPr>
        <p:spPr>
          <a:xfrm>
            <a:off x="9587227" y="4047089"/>
            <a:ext cx="2386808"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معادله دیگر رشد ترک</a:t>
            </a:r>
            <a:endParaRPr lang="en-US" sz="2000" dirty="0">
              <a:solidFill>
                <a:srgbClr val="FFFF00"/>
              </a:solidFill>
              <a:cs typeface="B Titr" panose="00000700000000000000" pitchFamily="2" charset="-78"/>
            </a:endParaRPr>
          </a:p>
        </p:txBody>
      </p:sp>
    </p:spTree>
    <p:extLst>
      <p:ext uri="{BB962C8B-B14F-4D97-AF65-F5344CB8AC3E}">
        <p14:creationId xmlns:p14="http://schemas.microsoft.com/office/powerpoint/2010/main" val="1371062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22220" y="634017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رشد ترک تصادفی</a:t>
            </a:r>
            <a:endParaRPr lang="en-US" sz="2800" dirty="0">
              <a:solidFill>
                <a:srgbClr val="FFFF00"/>
              </a:solidFill>
              <a:cs typeface="B Titr" panose="00000700000000000000" pitchFamily="2" charset="-78"/>
            </a:endParaRPr>
          </a:p>
        </p:txBody>
      </p:sp>
      <p:sp>
        <p:nvSpPr>
          <p:cNvPr id="6" name="Rectangle 5"/>
          <p:cNvSpPr/>
          <p:nvPr/>
        </p:nvSpPr>
        <p:spPr>
          <a:xfrm>
            <a:off x="5275792" y="721056"/>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های تصادفی فرآیند انتشار ترک خستگی </a:t>
            </a:r>
            <a:endParaRPr lang="en-US" sz="2000" dirty="0">
              <a:solidFill>
                <a:srgbClr val="FFFF00"/>
              </a:solidFill>
              <a:cs typeface="B Titr" panose="00000700000000000000" pitchFamily="2" charset="-78"/>
            </a:endParaRPr>
          </a:p>
        </p:txBody>
      </p:sp>
      <p:sp>
        <p:nvSpPr>
          <p:cNvPr id="8" name="Rectangle 7"/>
          <p:cNvSpPr/>
          <p:nvPr/>
        </p:nvSpPr>
        <p:spPr>
          <a:xfrm>
            <a:off x="5791200" y="1450947"/>
            <a:ext cx="5621867"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اصلاح شده پاریس – اردوغان توسط البر در سال 1969</a:t>
            </a:r>
            <a:endParaRPr lang="en-US" sz="2000" dirty="0">
              <a:solidFill>
                <a:srgbClr val="FFFF00"/>
              </a:solidFill>
              <a:cs typeface="B Titr" panose="00000700000000000000" pitchFamily="2" charset="-78"/>
            </a:endParaRPr>
          </a:p>
        </p:txBody>
      </p:sp>
      <p:pic>
        <p:nvPicPr>
          <p:cNvPr id="2" name="Picture 1"/>
          <p:cNvPicPr>
            <a:picLocks noChangeAspect="1"/>
          </p:cNvPicPr>
          <p:nvPr/>
        </p:nvPicPr>
        <p:blipFill>
          <a:blip r:embed="rId3"/>
          <a:stretch>
            <a:fillRect/>
          </a:stretch>
        </p:blipFill>
        <p:spPr>
          <a:xfrm>
            <a:off x="600464" y="1713872"/>
            <a:ext cx="2038200" cy="633733"/>
          </a:xfrm>
          <a:prstGeom prst="rect">
            <a:avLst/>
          </a:prstGeom>
        </p:spPr>
      </p:pic>
      <p:pic>
        <p:nvPicPr>
          <p:cNvPr id="3" name="Picture 2"/>
          <p:cNvPicPr>
            <a:picLocks noChangeAspect="1"/>
          </p:cNvPicPr>
          <p:nvPr/>
        </p:nvPicPr>
        <p:blipFill>
          <a:blip r:embed="rId4"/>
          <a:stretch>
            <a:fillRect/>
          </a:stretch>
        </p:blipFill>
        <p:spPr>
          <a:xfrm>
            <a:off x="600464" y="2472700"/>
            <a:ext cx="1393200" cy="303933"/>
          </a:xfrm>
          <a:prstGeom prst="rect">
            <a:avLst/>
          </a:prstGeom>
        </p:spPr>
      </p:pic>
      <p:pic>
        <p:nvPicPr>
          <p:cNvPr id="9" name="Picture 8"/>
          <p:cNvPicPr>
            <a:picLocks noChangeAspect="1"/>
          </p:cNvPicPr>
          <p:nvPr/>
        </p:nvPicPr>
        <p:blipFill>
          <a:blip r:embed="rId5"/>
          <a:stretch>
            <a:fillRect/>
          </a:stretch>
        </p:blipFill>
        <p:spPr>
          <a:xfrm>
            <a:off x="587528" y="3479206"/>
            <a:ext cx="3070200" cy="730733"/>
          </a:xfrm>
          <a:prstGeom prst="rect">
            <a:avLst/>
          </a:prstGeom>
        </p:spPr>
      </p:pic>
      <p:pic>
        <p:nvPicPr>
          <p:cNvPr id="10" name="Picture 9"/>
          <p:cNvPicPr>
            <a:picLocks noChangeAspect="1"/>
          </p:cNvPicPr>
          <p:nvPr/>
        </p:nvPicPr>
        <p:blipFill>
          <a:blip r:embed="rId6"/>
          <a:stretch>
            <a:fillRect/>
          </a:stretch>
        </p:blipFill>
        <p:spPr>
          <a:xfrm>
            <a:off x="600464" y="2983500"/>
            <a:ext cx="5237401" cy="316867"/>
          </a:xfrm>
          <a:prstGeom prst="rect">
            <a:avLst/>
          </a:prstGeom>
        </p:spPr>
      </p:pic>
      <p:pic>
        <p:nvPicPr>
          <p:cNvPr id="11" name="Picture 10"/>
          <p:cNvPicPr>
            <a:picLocks noChangeAspect="1"/>
          </p:cNvPicPr>
          <p:nvPr/>
        </p:nvPicPr>
        <p:blipFill>
          <a:blip r:embed="rId7"/>
          <a:stretch>
            <a:fillRect/>
          </a:stretch>
        </p:blipFill>
        <p:spPr>
          <a:xfrm>
            <a:off x="580191" y="4345636"/>
            <a:ext cx="4695601" cy="239267"/>
          </a:xfrm>
          <a:prstGeom prst="rect">
            <a:avLst/>
          </a:prstGeom>
        </p:spPr>
      </p:pic>
      <p:pic>
        <p:nvPicPr>
          <p:cNvPr id="13" name="Picture 12"/>
          <p:cNvPicPr>
            <a:picLocks noChangeAspect="1"/>
          </p:cNvPicPr>
          <p:nvPr/>
        </p:nvPicPr>
        <p:blipFill>
          <a:blip r:embed="rId8"/>
          <a:stretch>
            <a:fillRect/>
          </a:stretch>
        </p:blipFill>
        <p:spPr>
          <a:xfrm>
            <a:off x="535964" y="4875663"/>
            <a:ext cx="2915400" cy="808333"/>
          </a:xfrm>
          <a:prstGeom prst="rect">
            <a:avLst/>
          </a:prstGeom>
        </p:spPr>
      </p:pic>
    </p:spTree>
    <p:extLst>
      <p:ext uri="{BB962C8B-B14F-4D97-AF65-F5344CB8AC3E}">
        <p14:creationId xmlns:p14="http://schemas.microsoft.com/office/powerpoint/2010/main" val="14358158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82495" y="6360158"/>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رشد ترک تصادفی</a:t>
            </a:r>
            <a:endParaRPr lang="en-US" sz="2800" dirty="0">
              <a:solidFill>
                <a:srgbClr val="FFFF00"/>
              </a:solidFill>
              <a:cs typeface="B Titr" panose="00000700000000000000" pitchFamily="2" charset="-78"/>
            </a:endParaRPr>
          </a:p>
        </p:txBody>
      </p:sp>
      <p:sp>
        <p:nvSpPr>
          <p:cNvPr id="6" name="Rectangle 5"/>
          <p:cNvSpPr/>
          <p:nvPr/>
        </p:nvSpPr>
        <p:spPr>
          <a:xfrm>
            <a:off x="5275792" y="721056"/>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های تصادفی فرآیند انتشار ترک خستگی </a:t>
            </a:r>
            <a:endParaRPr lang="en-US" sz="2000" dirty="0">
              <a:solidFill>
                <a:srgbClr val="FFFF00"/>
              </a:solidFill>
              <a:cs typeface="B Titr" panose="00000700000000000000" pitchFamily="2" charset="-78"/>
            </a:endParaRPr>
          </a:p>
        </p:txBody>
      </p:sp>
      <p:sp>
        <p:nvSpPr>
          <p:cNvPr id="8" name="Rectangle 7"/>
          <p:cNvSpPr/>
          <p:nvPr/>
        </p:nvSpPr>
        <p:spPr>
          <a:xfrm>
            <a:off x="9652000" y="1264681"/>
            <a:ext cx="2198510"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قانون توانی یانگ</a:t>
            </a:r>
            <a:endParaRPr lang="en-US" sz="2000" dirty="0">
              <a:solidFill>
                <a:srgbClr val="FFFF00"/>
              </a:solidFill>
              <a:cs typeface="B Titr" panose="00000700000000000000" pitchFamily="2" charset="-78"/>
            </a:endParaRPr>
          </a:p>
        </p:txBody>
      </p:sp>
      <p:pic>
        <p:nvPicPr>
          <p:cNvPr id="2" name="Picture 1"/>
          <p:cNvPicPr>
            <a:picLocks noChangeAspect="1"/>
          </p:cNvPicPr>
          <p:nvPr/>
        </p:nvPicPr>
        <p:blipFill>
          <a:blip r:embed="rId3"/>
          <a:stretch>
            <a:fillRect/>
          </a:stretch>
        </p:blipFill>
        <p:spPr>
          <a:xfrm>
            <a:off x="741977" y="2084130"/>
            <a:ext cx="1780200" cy="517333"/>
          </a:xfrm>
          <a:prstGeom prst="rect">
            <a:avLst/>
          </a:prstGeom>
        </p:spPr>
      </p:pic>
      <p:sp>
        <p:nvSpPr>
          <p:cNvPr id="9" name="Rectangle 8"/>
          <p:cNvSpPr/>
          <p:nvPr/>
        </p:nvSpPr>
        <p:spPr>
          <a:xfrm>
            <a:off x="937843" y="1424889"/>
            <a:ext cx="1231579" cy="307777"/>
          </a:xfrm>
          <a:prstGeom prst="rect">
            <a:avLst/>
          </a:prstGeom>
        </p:spPr>
        <p:txBody>
          <a:bodyPr wrap="square">
            <a:spAutoFit/>
          </a:bodyPr>
          <a:lstStyle/>
          <a:p>
            <a:pPr algn="ctr"/>
            <a:r>
              <a:rPr lang="fa-IR" sz="1400" b="1" dirty="0" smtClean="0">
                <a:cs typeface="B Titr" panose="00000700000000000000" pitchFamily="2" charset="-78"/>
              </a:rPr>
              <a:t>فاکتور تصادفی</a:t>
            </a:r>
            <a:endParaRPr lang="en-US" sz="1400" dirty="0">
              <a:cs typeface="B Titr" panose="00000700000000000000" pitchFamily="2" charset="-78"/>
            </a:endParaRPr>
          </a:p>
        </p:txBody>
      </p:sp>
      <p:sp>
        <p:nvSpPr>
          <p:cNvPr id="10" name="Rectangle 9"/>
          <p:cNvSpPr/>
          <p:nvPr/>
        </p:nvSpPr>
        <p:spPr>
          <a:xfrm>
            <a:off x="419100" y="3358947"/>
            <a:ext cx="2819399" cy="523220"/>
          </a:xfrm>
          <a:prstGeom prst="rect">
            <a:avLst/>
          </a:prstGeom>
        </p:spPr>
        <p:txBody>
          <a:bodyPr wrap="square">
            <a:spAutoFit/>
          </a:bodyPr>
          <a:lstStyle/>
          <a:p>
            <a:pPr algn="ctr"/>
            <a:r>
              <a:rPr lang="fa-IR" sz="1400" b="1" dirty="0" smtClean="0">
                <a:cs typeface="B Titr" panose="00000700000000000000" pitchFamily="2" charset="-78"/>
              </a:rPr>
              <a:t>ثابت هایی هستند که با توجه به مشاهدات </a:t>
            </a:r>
          </a:p>
          <a:p>
            <a:pPr algn="ctr"/>
            <a:r>
              <a:rPr lang="fa-IR" sz="1400" b="1" dirty="0" smtClean="0">
                <a:cs typeface="B Titr" panose="00000700000000000000" pitchFamily="2" charset="-78"/>
              </a:rPr>
              <a:t>رشد ترک ارزیابی می شوند. </a:t>
            </a:r>
            <a:endParaRPr lang="en-US" sz="1400" dirty="0">
              <a:cs typeface="B Titr" panose="00000700000000000000" pitchFamily="2" charset="-78"/>
            </a:endParaRPr>
          </a:p>
        </p:txBody>
      </p:sp>
      <p:sp>
        <p:nvSpPr>
          <p:cNvPr id="3" name="Down Arrow 2"/>
          <p:cNvSpPr/>
          <p:nvPr/>
        </p:nvSpPr>
        <p:spPr>
          <a:xfrm>
            <a:off x="1828800" y="2519322"/>
            <a:ext cx="126650" cy="7754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2450912" y="2361312"/>
            <a:ext cx="71265" cy="10002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a:off x="1553633" y="1739116"/>
            <a:ext cx="59266" cy="44026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tretch>
            <a:fillRect/>
          </a:stretch>
        </p:blipFill>
        <p:spPr>
          <a:xfrm>
            <a:off x="480922" y="4119754"/>
            <a:ext cx="3199200" cy="510867"/>
          </a:xfrm>
          <a:prstGeom prst="rect">
            <a:avLst/>
          </a:prstGeom>
        </p:spPr>
      </p:pic>
      <p:pic>
        <p:nvPicPr>
          <p:cNvPr id="13" name="Picture 12"/>
          <p:cNvPicPr>
            <a:picLocks noChangeAspect="1"/>
          </p:cNvPicPr>
          <p:nvPr/>
        </p:nvPicPr>
        <p:blipFill>
          <a:blip r:embed="rId5"/>
          <a:stretch>
            <a:fillRect/>
          </a:stretch>
        </p:blipFill>
        <p:spPr>
          <a:xfrm>
            <a:off x="7502216" y="2940936"/>
            <a:ext cx="3250800" cy="808333"/>
          </a:xfrm>
          <a:prstGeom prst="rect">
            <a:avLst/>
          </a:prstGeom>
        </p:spPr>
      </p:pic>
      <p:sp>
        <p:nvSpPr>
          <p:cNvPr id="16" name="Rectangle 15"/>
          <p:cNvSpPr/>
          <p:nvPr/>
        </p:nvSpPr>
        <p:spPr>
          <a:xfrm>
            <a:off x="5084763" y="2312038"/>
            <a:ext cx="4766731" cy="307777"/>
          </a:xfrm>
          <a:prstGeom prst="rect">
            <a:avLst/>
          </a:prstGeom>
        </p:spPr>
        <p:txBody>
          <a:bodyPr wrap="square">
            <a:spAutoFit/>
          </a:bodyPr>
          <a:lstStyle/>
          <a:p>
            <a:pPr algn="r"/>
            <a:r>
              <a:rPr lang="fa-IR" sz="1400" b="1" dirty="0" smtClean="0">
                <a:cs typeface="B Titr" panose="00000700000000000000" pitchFamily="2" charset="-78"/>
              </a:rPr>
              <a:t>توزیع احتمالاتی زمان تصادفی تا رسیدن به اندازه طول ترک داده شده</a:t>
            </a:r>
            <a:endParaRPr lang="en-US" sz="1400" dirty="0">
              <a:cs typeface="B Titr" panose="00000700000000000000" pitchFamily="2" charset="-78"/>
            </a:endParaRPr>
          </a:p>
        </p:txBody>
      </p:sp>
      <p:sp>
        <p:nvSpPr>
          <p:cNvPr id="18" name="Down Arrow 17"/>
          <p:cNvSpPr/>
          <p:nvPr/>
        </p:nvSpPr>
        <p:spPr>
          <a:xfrm>
            <a:off x="9136281" y="3439707"/>
            <a:ext cx="181485" cy="9715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a:off x="9944649" y="3668795"/>
            <a:ext cx="181484" cy="1871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414025" y="5540670"/>
            <a:ext cx="3268130" cy="307777"/>
          </a:xfrm>
          <a:prstGeom prst="rect">
            <a:avLst/>
          </a:prstGeom>
        </p:spPr>
        <p:txBody>
          <a:bodyPr wrap="square">
            <a:spAutoFit/>
          </a:bodyPr>
          <a:lstStyle/>
          <a:p>
            <a:pPr algn="r"/>
            <a:r>
              <a:rPr lang="fa-IR" sz="1400" b="1" dirty="0" smtClean="0">
                <a:cs typeface="B Titr" panose="00000700000000000000" pitchFamily="2" charset="-78"/>
              </a:rPr>
              <a:t>انحراف استاندارد لگاریتم پیوسته فاکتور تصادفی</a:t>
            </a:r>
            <a:endParaRPr lang="en-US" sz="1400" dirty="0">
              <a:cs typeface="B Titr" panose="00000700000000000000" pitchFamily="2" charset="-78"/>
            </a:endParaRPr>
          </a:p>
        </p:txBody>
      </p:sp>
      <p:sp>
        <p:nvSpPr>
          <p:cNvPr id="21" name="Up Arrow 20"/>
          <p:cNvSpPr/>
          <p:nvPr/>
        </p:nvSpPr>
        <p:spPr>
          <a:xfrm>
            <a:off x="10049930" y="2047392"/>
            <a:ext cx="220137" cy="97205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836685" y="1775548"/>
            <a:ext cx="4215925" cy="307777"/>
          </a:xfrm>
          <a:prstGeom prst="rect">
            <a:avLst/>
          </a:prstGeom>
        </p:spPr>
        <p:txBody>
          <a:bodyPr wrap="square">
            <a:spAutoFit/>
          </a:bodyPr>
          <a:lstStyle/>
          <a:p>
            <a:pPr algn="r"/>
            <a:r>
              <a:rPr lang="fa-IR" sz="1400" b="1" dirty="0" smtClean="0">
                <a:cs typeface="B Titr" panose="00000700000000000000" pitchFamily="2" charset="-78"/>
              </a:rPr>
              <a:t>عمر سرویس میانگین برای ترک تا رسیدن به طول ترک مورد نظر</a:t>
            </a:r>
            <a:endParaRPr lang="en-US" sz="1400" dirty="0">
              <a:cs typeface="B Titr" panose="00000700000000000000" pitchFamily="2" charset="-78"/>
            </a:endParaRPr>
          </a:p>
        </p:txBody>
      </p:sp>
      <p:sp>
        <p:nvSpPr>
          <p:cNvPr id="24" name="Rectangle 23"/>
          <p:cNvSpPr/>
          <p:nvPr/>
        </p:nvSpPr>
        <p:spPr>
          <a:xfrm>
            <a:off x="6649699" y="4375188"/>
            <a:ext cx="3268130" cy="307777"/>
          </a:xfrm>
          <a:prstGeom prst="rect">
            <a:avLst/>
          </a:prstGeom>
        </p:spPr>
        <p:txBody>
          <a:bodyPr wrap="square">
            <a:spAutoFit/>
          </a:bodyPr>
          <a:lstStyle/>
          <a:p>
            <a:pPr algn="r"/>
            <a:r>
              <a:rPr lang="fa-IR" sz="1400" b="1" dirty="0" smtClean="0">
                <a:cs typeface="B Titr" panose="00000700000000000000" pitchFamily="2" charset="-78"/>
              </a:rPr>
              <a:t> تابع توزیع تجمعی متغیر تصادفی نرمال استاندارد</a:t>
            </a:r>
            <a:endParaRPr lang="en-US" sz="1400" dirty="0">
              <a:cs typeface="B Titr" panose="00000700000000000000" pitchFamily="2" charset="-78"/>
            </a:endParaRPr>
          </a:p>
        </p:txBody>
      </p:sp>
      <p:sp>
        <p:nvSpPr>
          <p:cNvPr id="25" name="Up Arrow 24"/>
          <p:cNvSpPr/>
          <p:nvPr/>
        </p:nvSpPr>
        <p:spPr>
          <a:xfrm>
            <a:off x="8579221" y="2632879"/>
            <a:ext cx="183779" cy="6710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0124721" y="4383359"/>
            <a:ext cx="1803399" cy="523220"/>
          </a:xfrm>
          <a:prstGeom prst="rect">
            <a:avLst/>
          </a:prstGeom>
        </p:spPr>
        <p:txBody>
          <a:bodyPr wrap="square">
            <a:spAutoFit/>
          </a:bodyPr>
          <a:lstStyle/>
          <a:p>
            <a:pPr algn="ctr"/>
            <a:r>
              <a:rPr lang="fa-IR" sz="1400" b="1" dirty="0" smtClean="0">
                <a:cs typeface="B Titr" panose="00000700000000000000" pitchFamily="2" charset="-78"/>
              </a:rPr>
              <a:t>پارامتر زمان پنهان مرتبط به انحراف استاندارد</a:t>
            </a:r>
            <a:endParaRPr lang="en-US" sz="1400" dirty="0">
              <a:cs typeface="B Titr" panose="00000700000000000000" pitchFamily="2" charset="-78"/>
            </a:endParaRPr>
          </a:p>
        </p:txBody>
      </p:sp>
      <p:sp>
        <p:nvSpPr>
          <p:cNvPr id="27" name="Rectangle 26"/>
          <p:cNvSpPr/>
          <p:nvPr/>
        </p:nvSpPr>
        <p:spPr>
          <a:xfrm>
            <a:off x="5834063" y="3207738"/>
            <a:ext cx="1634065" cy="307777"/>
          </a:xfrm>
          <a:prstGeom prst="rect">
            <a:avLst/>
          </a:prstGeom>
        </p:spPr>
        <p:txBody>
          <a:bodyPr wrap="square">
            <a:spAutoFit/>
          </a:bodyPr>
          <a:lstStyle/>
          <a:p>
            <a:pPr algn="r"/>
            <a:r>
              <a:rPr lang="fa-IR" sz="1400" b="1" dirty="0" smtClean="0">
                <a:cs typeface="B Titr" panose="00000700000000000000" pitchFamily="2" charset="-78"/>
              </a:rPr>
              <a:t>احتمال گسترش ترک </a:t>
            </a:r>
            <a:endParaRPr lang="en-US" sz="1400" dirty="0">
              <a:cs typeface="B Titr" panose="00000700000000000000" pitchFamily="2" charset="-78"/>
            </a:endParaRPr>
          </a:p>
        </p:txBody>
      </p:sp>
      <p:sp>
        <p:nvSpPr>
          <p:cNvPr id="29" name="Up Arrow 28"/>
          <p:cNvSpPr/>
          <p:nvPr/>
        </p:nvSpPr>
        <p:spPr>
          <a:xfrm>
            <a:off x="10515600" y="3343336"/>
            <a:ext cx="220137" cy="97205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5526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69608" y="6392530"/>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رشد ترک تصادفی</a:t>
            </a:r>
            <a:endParaRPr lang="en-US" sz="2800" dirty="0">
              <a:solidFill>
                <a:srgbClr val="FFFF00"/>
              </a:solidFill>
              <a:cs typeface="B Titr" panose="00000700000000000000" pitchFamily="2" charset="-78"/>
            </a:endParaRPr>
          </a:p>
        </p:txBody>
      </p:sp>
      <p:sp>
        <p:nvSpPr>
          <p:cNvPr id="6" name="Rectangle 5"/>
          <p:cNvSpPr/>
          <p:nvPr/>
        </p:nvSpPr>
        <p:spPr>
          <a:xfrm>
            <a:off x="5275792" y="721056"/>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های تصادفی فرآیند انتشار ترک خستگی </a:t>
            </a:r>
            <a:endParaRPr lang="en-US" sz="2000" dirty="0">
              <a:solidFill>
                <a:srgbClr val="FFFF00"/>
              </a:solidFill>
              <a:cs typeface="B Titr" panose="00000700000000000000" pitchFamily="2" charset="-78"/>
            </a:endParaRPr>
          </a:p>
        </p:txBody>
      </p:sp>
      <p:sp>
        <p:nvSpPr>
          <p:cNvPr id="8" name="Rectangle 7"/>
          <p:cNvSpPr/>
          <p:nvPr/>
        </p:nvSpPr>
        <p:spPr>
          <a:xfrm>
            <a:off x="9290757" y="1242351"/>
            <a:ext cx="2901243"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مدل چند جمله ای مرتبه دوم</a:t>
            </a:r>
            <a:endParaRPr lang="en-US" sz="2000" dirty="0">
              <a:solidFill>
                <a:srgbClr val="FFFF00"/>
              </a:solidFill>
              <a:cs typeface="B Titr" panose="00000700000000000000" pitchFamily="2" charset="-78"/>
            </a:endParaRPr>
          </a:p>
        </p:txBody>
      </p:sp>
      <p:pic>
        <p:nvPicPr>
          <p:cNvPr id="2" name="Picture 1"/>
          <p:cNvPicPr>
            <a:picLocks noChangeAspect="1"/>
          </p:cNvPicPr>
          <p:nvPr/>
        </p:nvPicPr>
        <p:blipFill>
          <a:blip r:embed="rId3"/>
          <a:stretch>
            <a:fillRect/>
          </a:stretch>
        </p:blipFill>
        <p:spPr>
          <a:xfrm>
            <a:off x="872234" y="1860767"/>
            <a:ext cx="2709000" cy="562600"/>
          </a:xfrm>
          <a:prstGeom prst="rect">
            <a:avLst/>
          </a:prstGeom>
        </p:spPr>
      </p:pic>
      <p:pic>
        <p:nvPicPr>
          <p:cNvPr id="3" name="Picture 2"/>
          <p:cNvPicPr>
            <a:picLocks noChangeAspect="1"/>
          </p:cNvPicPr>
          <p:nvPr/>
        </p:nvPicPr>
        <p:blipFill>
          <a:blip r:embed="rId4"/>
          <a:stretch>
            <a:fillRect/>
          </a:stretch>
        </p:blipFill>
        <p:spPr>
          <a:xfrm>
            <a:off x="872234" y="2654064"/>
            <a:ext cx="4566601" cy="860067"/>
          </a:xfrm>
          <a:prstGeom prst="rect">
            <a:avLst/>
          </a:prstGeom>
        </p:spPr>
      </p:pic>
      <p:pic>
        <p:nvPicPr>
          <p:cNvPr id="5" name="Picture 4"/>
          <p:cNvPicPr>
            <a:picLocks noChangeAspect="1"/>
          </p:cNvPicPr>
          <p:nvPr/>
        </p:nvPicPr>
        <p:blipFill>
          <a:blip r:embed="rId5"/>
          <a:stretch>
            <a:fillRect/>
          </a:stretch>
        </p:blipFill>
        <p:spPr>
          <a:xfrm>
            <a:off x="5518704" y="2601602"/>
            <a:ext cx="2992800" cy="782467"/>
          </a:xfrm>
          <a:prstGeom prst="rect">
            <a:avLst/>
          </a:prstGeom>
        </p:spPr>
      </p:pic>
      <p:pic>
        <p:nvPicPr>
          <p:cNvPr id="9" name="Picture 8"/>
          <p:cNvPicPr>
            <a:picLocks noChangeAspect="1"/>
          </p:cNvPicPr>
          <p:nvPr/>
        </p:nvPicPr>
        <p:blipFill>
          <a:blip r:embed="rId6"/>
          <a:stretch>
            <a:fillRect/>
          </a:stretch>
        </p:blipFill>
        <p:spPr>
          <a:xfrm>
            <a:off x="5747304" y="3495995"/>
            <a:ext cx="2141400" cy="284533"/>
          </a:xfrm>
          <a:prstGeom prst="rect">
            <a:avLst/>
          </a:prstGeom>
        </p:spPr>
      </p:pic>
      <p:sp>
        <p:nvSpPr>
          <p:cNvPr id="10" name="Down Arrow 9"/>
          <p:cNvSpPr/>
          <p:nvPr/>
        </p:nvSpPr>
        <p:spPr>
          <a:xfrm>
            <a:off x="2912533" y="3162968"/>
            <a:ext cx="76200" cy="946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972929" y="4109004"/>
            <a:ext cx="1955407" cy="338554"/>
          </a:xfrm>
          <a:prstGeom prst="rect">
            <a:avLst/>
          </a:prstGeom>
        </p:spPr>
        <p:txBody>
          <a:bodyPr wrap="square">
            <a:spAutoFit/>
          </a:bodyPr>
          <a:lstStyle/>
          <a:p>
            <a:pPr algn="ctr"/>
            <a:r>
              <a:rPr lang="fa-IR" sz="1600" b="1" dirty="0" smtClean="0">
                <a:cs typeface="B Titr" panose="00000700000000000000" pitchFamily="2" charset="-78"/>
              </a:rPr>
              <a:t>متغیر تصادفی یکپارچه</a:t>
            </a:r>
            <a:endParaRPr lang="en-US" sz="1600" dirty="0">
              <a:cs typeface="B Titr" panose="00000700000000000000" pitchFamily="2" charset="-78"/>
            </a:endParaRPr>
          </a:p>
        </p:txBody>
      </p:sp>
      <p:sp>
        <p:nvSpPr>
          <p:cNvPr id="13" name="Rectangle 12"/>
          <p:cNvSpPr/>
          <p:nvPr/>
        </p:nvSpPr>
        <p:spPr>
          <a:xfrm>
            <a:off x="4318000" y="4274019"/>
            <a:ext cx="3634885" cy="338554"/>
          </a:xfrm>
          <a:prstGeom prst="rect">
            <a:avLst/>
          </a:prstGeom>
        </p:spPr>
        <p:txBody>
          <a:bodyPr wrap="square">
            <a:spAutoFit/>
          </a:bodyPr>
          <a:lstStyle/>
          <a:p>
            <a:pPr algn="ctr"/>
            <a:r>
              <a:rPr lang="fa-IR" sz="1600" b="1" dirty="0" smtClean="0">
                <a:cs typeface="B Titr" panose="00000700000000000000" pitchFamily="2" charset="-78"/>
              </a:rPr>
              <a:t>انحراف استاندارد لگاریتم متغیر تصادفی یکپارچه</a:t>
            </a:r>
            <a:endParaRPr lang="en-US" sz="1600" dirty="0">
              <a:cs typeface="B Titr" panose="00000700000000000000" pitchFamily="2" charset="-78"/>
            </a:endParaRPr>
          </a:p>
        </p:txBody>
      </p:sp>
      <p:sp>
        <p:nvSpPr>
          <p:cNvPr id="15" name="Down Arrow 14"/>
          <p:cNvSpPr/>
          <p:nvPr/>
        </p:nvSpPr>
        <p:spPr>
          <a:xfrm>
            <a:off x="4253718" y="3017497"/>
            <a:ext cx="64282" cy="2096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727388" y="5234958"/>
            <a:ext cx="3357460" cy="338554"/>
          </a:xfrm>
          <a:prstGeom prst="rect">
            <a:avLst/>
          </a:prstGeom>
        </p:spPr>
        <p:txBody>
          <a:bodyPr wrap="square">
            <a:spAutoFit/>
          </a:bodyPr>
          <a:lstStyle/>
          <a:p>
            <a:pPr algn="ctr"/>
            <a:r>
              <a:rPr lang="fa-IR" sz="1600" b="1" dirty="0" smtClean="0">
                <a:cs typeface="B Titr" panose="00000700000000000000" pitchFamily="2" charset="-78"/>
              </a:rPr>
              <a:t>مقدار میانگین لگاریتم متغیر تصادفی یکپارچه</a:t>
            </a:r>
            <a:endParaRPr lang="en-US" sz="1600" dirty="0">
              <a:cs typeface="B Titr" panose="00000700000000000000" pitchFamily="2" charset="-78"/>
            </a:endParaRPr>
          </a:p>
        </p:txBody>
      </p:sp>
      <p:sp>
        <p:nvSpPr>
          <p:cNvPr id="17" name="Down Arrow 16"/>
          <p:cNvSpPr/>
          <p:nvPr/>
        </p:nvSpPr>
        <p:spPr>
          <a:xfrm>
            <a:off x="4666578" y="3332245"/>
            <a:ext cx="76200" cy="946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03076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806" y="2034933"/>
            <a:ext cx="11830577" cy="1346199"/>
          </a:xfrm>
        </p:spPr>
        <p:txBody>
          <a:bodyPr/>
          <a:lstStyle/>
          <a:p>
            <a:pPr algn="just" rtl="1">
              <a:lnSpc>
                <a:spcPct val="150000"/>
              </a:lnSpc>
            </a:pPr>
            <a:r>
              <a:rPr lang="fa-IR" sz="2000" b="1" dirty="0">
                <a:cs typeface="B Nazanin" panose="00000400000000000000" pitchFamily="2" charset="-78"/>
              </a:rPr>
              <a:t>نظريه قابليت اعتماد </a:t>
            </a:r>
            <a:r>
              <a:rPr lang="fa-IR" sz="2000" b="1" dirty="0" smtClean="0">
                <a:cs typeface="B Nazanin" panose="00000400000000000000" pitchFamily="2" charset="-78"/>
              </a:rPr>
              <a:t>(اطمینان) شاخه‌اي </a:t>
            </a:r>
            <a:r>
              <a:rPr lang="fa-IR" sz="2000" b="1" dirty="0">
                <a:cs typeface="B Nazanin" panose="00000400000000000000" pitchFamily="2" charset="-78"/>
              </a:rPr>
              <a:t>از تئوري عمومي احتمالات است كه طي دهه‌هاي اخير كاربرد زيادي در علوم مهندسي پيدا كرده است. اين نظريه </a:t>
            </a:r>
            <a:r>
              <a:rPr lang="fa-IR" sz="2000" b="1" dirty="0">
                <a:solidFill>
                  <a:srgbClr val="92D050"/>
                </a:solidFill>
                <a:cs typeface="B Nazanin" panose="00000400000000000000" pitchFamily="2" charset="-78"/>
              </a:rPr>
              <a:t>داراي چارچوبي منطقي است كه با احتساب و تجزيه و تحليل عدم قطعيت‌هاي ناشي از طبيعت آماري مسائل مهندسي به كمك روش­هاي رياضي، امكان ارزيابي ايمني واقعي يك سيستم را فراهم </a:t>
            </a:r>
            <a:r>
              <a:rPr lang="fa-IR" sz="2000" b="1" dirty="0" smtClean="0">
                <a:solidFill>
                  <a:srgbClr val="92D050"/>
                </a:solidFill>
                <a:cs typeface="B Nazanin" panose="00000400000000000000" pitchFamily="2" charset="-78"/>
              </a:rPr>
              <a:t>مي‌سازد. </a:t>
            </a:r>
            <a:endParaRPr lang="en-US" sz="2000" b="1" dirty="0">
              <a:solidFill>
                <a:srgbClr val="92D050"/>
              </a:solidFill>
              <a:cs typeface="B Nazanin" panose="00000400000000000000" pitchFamily="2" charset="-78"/>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1" y="27807"/>
            <a:ext cx="7196904" cy="1741726"/>
          </a:xfrm>
          <a:prstGeom prst="rect">
            <a:avLst/>
          </a:prstGeom>
        </p:spPr>
      </p:pic>
      <p:sp>
        <p:nvSpPr>
          <p:cNvPr id="5" name="Rectangle 4"/>
          <p:cNvSpPr/>
          <p:nvPr/>
        </p:nvSpPr>
        <p:spPr>
          <a:xfrm>
            <a:off x="6743700" y="498560"/>
            <a:ext cx="3952257" cy="400110"/>
          </a:xfrm>
          <a:prstGeom prst="rect">
            <a:avLst/>
          </a:prstGeom>
        </p:spPr>
        <p:txBody>
          <a:bodyPr wrap="square">
            <a:spAutoFit/>
          </a:bodyPr>
          <a:lstStyle/>
          <a:p>
            <a:pPr algn="ctr"/>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 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5548924" y="3589327"/>
            <a:ext cx="6524543" cy="461665"/>
          </a:xfrm>
          <a:prstGeom prst="rect">
            <a:avLst/>
          </a:prstGeom>
        </p:spPr>
        <p:txBody>
          <a:bodyPr wrap="none">
            <a:spAutoFit/>
          </a:bodyPr>
          <a:lstStyle/>
          <a:p>
            <a:r>
              <a:rPr lang="fa-IR" sz="2400" b="1" dirty="0">
                <a:solidFill>
                  <a:srgbClr val="FFFF00"/>
                </a:solidFill>
                <a:cs typeface="B Titr" panose="00000700000000000000" pitchFamily="2" charset="-78"/>
              </a:rPr>
              <a:t>عدم قطعيت‌هاي موجود در تحليل خستگي سكوهاي دريايي </a:t>
            </a:r>
            <a:endParaRPr lang="en-US" sz="2400" b="1" dirty="0">
              <a:solidFill>
                <a:srgbClr val="FFFF00"/>
              </a:solidFill>
              <a:cs typeface="B Titr" panose="00000700000000000000" pitchFamily="2" charset="-78"/>
            </a:endParaRPr>
          </a:p>
        </p:txBody>
      </p:sp>
      <p:sp>
        <p:nvSpPr>
          <p:cNvPr id="8" name="Rectangle 7"/>
          <p:cNvSpPr/>
          <p:nvPr/>
        </p:nvSpPr>
        <p:spPr>
          <a:xfrm>
            <a:off x="181581" y="4126367"/>
            <a:ext cx="11891886" cy="2169825"/>
          </a:xfrm>
          <a:prstGeom prst="rect">
            <a:avLst/>
          </a:prstGeom>
        </p:spPr>
        <p:txBody>
          <a:bodyPr wrap="square">
            <a:spAutoFit/>
          </a:bodyPr>
          <a:lstStyle/>
          <a:p>
            <a:pPr algn="just" rtl="1">
              <a:lnSpc>
                <a:spcPct val="150000"/>
              </a:lnSpc>
            </a:pPr>
            <a:r>
              <a:rPr lang="fa-IR" b="1" dirty="0" smtClean="0">
                <a:latin typeface="Times New Roman" panose="02020603050405020304" pitchFamily="18" charset="0"/>
                <a:ea typeface="Times New Roman" panose="02020603050405020304" pitchFamily="18" charset="0"/>
                <a:cs typeface="B Nazanin" panose="00000400000000000000" pitchFamily="2" charset="-78"/>
              </a:rPr>
              <a:t>عوامل متعددي در اندازه ترك بوجود آمده در يك اتصال لوله‌اي از يك سكوي دريايي، دخالت دارند ولي نمي‌توان همواره آنها را به صورت قطعي و مسلم تعيين نمود و در اكثر اوقات در برآورد اين عوامل عدم قطعيت‌هاي متعددي دخالت دارند. با توجه به تحقیقات مروری در این زمینه، مهمترين پارامترهاي عدم قطعيت در خستگی و رشد ترک شامل عدم قطعیت­های ناشی از </a:t>
            </a:r>
            <a:r>
              <a:rPr lang="fa-IR" b="1" dirty="0" smtClean="0">
                <a:solidFill>
                  <a:srgbClr val="92D050"/>
                </a:solidFill>
                <a:latin typeface="Times New Roman" panose="02020603050405020304" pitchFamily="18" charset="0"/>
                <a:ea typeface="Times New Roman" panose="02020603050405020304" pitchFamily="18" charset="0"/>
                <a:cs typeface="B Nazanin" panose="00000400000000000000" pitchFamily="2" charset="-78"/>
              </a:rPr>
              <a:t>نقایص اولیه و ثوابت معادله پاریس، عدم قطعیت تنش نقطه حاد و فاکتور شدت تنش و شدت تنش آستانه</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را نام برد و از عدم قطعیت­های معروف سکوهای دریایی می­توان به </a:t>
            </a:r>
            <a:r>
              <a:rPr lang="fa-IR" b="1" dirty="0" smtClean="0">
                <a:solidFill>
                  <a:srgbClr val="92D050"/>
                </a:solidFill>
                <a:latin typeface="Times New Roman" panose="02020603050405020304" pitchFamily="18" charset="0"/>
                <a:ea typeface="Times New Roman" panose="02020603050405020304" pitchFamily="18" charset="0"/>
                <a:cs typeface="B Nazanin" panose="00000400000000000000" pitchFamily="2" charset="-78"/>
              </a:rPr>
              <a:t>عدم قطعیت­های امواج و حالتهای دریایی، عدم قطعیت ناشی از نتایج تحلیل سازه و عدم قطعیت ناشی از بارگذاری هیدرودینامیکی و دامنه تنش معادل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اشاره نمود.</a:t>
            </a:r>
            <a:r>
              <a:rPr lang="fa-IR" b="1" dirty="0" smtClean="0">
                <a:ea typeface="Times New Roman" panose="02020603050405020304" pitchFamily="18" charset="0"/>
                <a:cs typeface="B Nazanin" panose="00000400000000000000" pitchFamily="2" charset="-78"/>
              </a:rPr>
              <a:t> </a:t>
            </a:r>
            <a:endParaRPr lang="en-US" b="1" dirty="0">
              <a:cs typeface="B Nazanin" panose="00000400000000000000" pitchFamily="2" charset="-78"/>
            </a:endParaRPr>
          </a:p>
        </p:txBody>
      </p:sp>
      <p:sp>
        <p:nvSpPr>
          <p:cNvPr id="9" name="Rectangle 8"/>
          <p:cNvSpPr/>
          <p:nvPr/>
        </p:nvSpPr>
        <p:spPr>
          <a:xfrm>
            <a:off x="-64631" y="6371567"/>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Tree>
    <p:extLst>
      <p:ext uri="{BB962C8B-B14F-4D97-AF65-F5344CB8AC3E}">
        <p14:creationId xmlns:p14="http://schemas.microsoft.com/office/powerpoint/2010/main" val="1731574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1" y="27807"/>
            <a:ext cx="7196904" cy="1741726"/>
          </a:xfrm>
          <a:prstGeom prst="rect">
            <a:avLst/>
          </a:prstGeom>
        </p:spPr>
      </p:pic>
      <p:sp>
        <p:nvSpPr>
          <p:cNvPr id="5" name="Rectangle 4"/>
          <p:cNvSpPr/>
          <p:nvPr/>
        </p:nvSpPr>
        <p:spPr>
          <a:xfrm>
            <a:off x="7073050" y="238199"/>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7874882" y="1617320"/>
            <a:ext cx="4198585" cy="400110"/>
          </a:xfrm>
          <a:prstGeom prst="rect">
            <a:avLst/>
          </a:prstGeom>
        </p:spPr>
        <p:txBody>
          <a:bodyPr wrap="none">
            <a:spAutoFit/>
          </a:bodyPr>
          <a:lstStyle/>
          <a:p>
            <a:r>
              <a:rPr lang="fa-IR" sz="2000" b="1" dirty="0">
                <a:solidFill>
                  <a:srgbClr val="FFFF00"/>
                </a:solidFill>
                <a:cs typeface="B Titr" panose="00000700000000000000" pitchFamily="2" charset="-78"/>
              </a:rPr>
              <a:t>نحوه تأثير عدم قطعيت‌ها بر ضابطه رشد ترك</a:t>
            </a:r>
            <a:r>
              <a:rPr lang="fa-IR" b="1" dirty="0"/>
              <a:t> </a:t>
            </a:r>
            <a:endParaRPr lang="en-US" sz="2400" b="1" dirty="0">
              <a:solidFill>
                <a:srgbClr val="FFFF00"/>
              </a:solidFill>
              <a:cs typeface="B Titr" panose="00000700000000000000" pitchFamily="2" charset="-78"/>
            </a:endParaRPr>
          </a:p>
        </p:txBody>
      </p:sp>
      <p:sp>
        <p:nvSpPr>
          <p:cNvPr id="10" name="Rectangle 2"/>
          <p:cNvSpPr>
            <a:spLocks noChangeArrowheads="1"/>
          </p:cNvSpPr>
          <p:nvPr/>
        </p:nvSpPr>
        <p:spPr bwMode="auto">
          <a:xfrm>
            <a:off x="5188391" y="2368877"/>
            <a:ext cx="6934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71438" algn="justLow" defTabSz="914400" rtl="1" eaLnBrk="0" fontAlgn="base" hangingPunct="0">
              <a:spcBef>
                <a:spcPct val="0"/>
              </a:spcBef>
              <a:spcAft>
                <a:spcPct val="0"/>
              </a:spcAft>
            </a:pPr>
            <a:r>
              <a:rPr lang="fa-IR" altLang="en-US" b="1" dirty="0">
                <a:latin typeface="Times New Roman" panose="02020603050405020304" pitchFamily="18" charset="0"/>
                <a:ea typeface="Times New Roman" panose="02020603050405020304" pitchFamily="18" charset="0"/>
                <a:cs typeface="B Nazanin" panose="00000400000000000000" pitchFamily="2" charset="-78"/>
              </a:rPr>
              <a:t>ضابطه رشد ترك معادله‌اي شبيه رابطه پاريس مي‌باشد</a:t>
            </a:r>
            <a:r>
              <a:rPr lang="fa-IR" altLang="en-US" b="1" dirty="0" smtClean="0">
                <a:latin typeface="Times New Roman" panose="02020603050405020304" pitchFamily="18" charset="0"/>
                <a:ea typeface="Times New Roman" panose="02020603050405020304" pitchFamily="18" charset="0"/>
                <a:cs typeface="B Nazanin" panose="00000400000000000000" pitchFamily="2" charset="-78"/>
              </a:rPr>
              <a:t>:</a:t>
            </a:r>
            <a:endParaRPr kumimoji="0" lang="en-US" altLang="en-US" sz="2000" b="0" i="0" u="none" strike="noStrike" cap="none" normalizeH="0" baseline="0" dirty="0" smtClean="0">
              <a:ln>
                <a:noFill/>
              </a:ln>
              <a:solidFill>
                <a:schemeClr val="tx1"/>
              </a:solidFill>
              <a:effectLst/>
              <a:latin typeface="Arial" panose="020B0604020202020204" pitchFamily="34" charset="0"/>
            </a:endParaRPr>
          </a:p>
        </p:txBody>
      </p:sp>
      <p:pic>
        <p:nvPicPr>
          <p:cNvPr id="102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5737" y="2165751"/>
            <a:ext cx="2785308" cy="77558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p:nvSpPr>
        <p:spPr bwMode="auto">
          <a:xfrm>
            <a:off x="181581" y="2953653"/>
            <a:ext cx="1189188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50000"/>
              </a:lnSpc>
              <a:spcBef>
                <a:spcPct val="0"/>
              </a:spcBef>
              <a:spcAft>
                <a:spcPct val="0"/>
              </a:spcAft>
              <a:buClrTx/>
              <a:buSzTx/>
              <a:buFontTx/>
              <a:buNone/>
              <a:tabLst/>
            </a:pPr>
            <a:r>
              <a:rPr lang="fa-IR" altLang="en-US" b="1" dirty="0">
                <a:latin typeface="Times New Roman" panose="02020603050405020304" pitchFamily="18" charset="0"/>
                <a:ea typeface="Times New Roman" panose="02020603050405020304" pitchFamily="18" charset="0"/>
                <a:cs typeface="B Nazanin" panose="00000400000000000000" pitchFamily="2" charset="-78"/>
              </a:rPr>
              <a:t>از بين عدم قطعيت‌هاي معرفي شده برخي از آنها نظير عدم قطعيت ثوابت پاريس، عدم قطعيت ناشي از نواقص اوليه، عدم قطعيت فاكتور شدت تنش و عدم قطعيت تنش نقطه حاد به طور صريح در </a:t>
            </a:r>
            <a:r>
              <a:rPr lang="fa-IR" altLang="en-US" b="1" dirty="0" smtClean="0">
                <a:latin typeface="Times New Roman" panose="02020603050405020304" pitchFamily="18" charset="0"/>
                <a:ea typeface="Times New Roman" panose="02020603050405020304" pitchFamily="18" charset="0"/>
                <a:cs typeface="B Nazanin" panose="00000400000000000000" pitchFamily="2" charset="-78"/>
              </a:rPr>
              <a:t>رابطه بالا دخالت </a:t>
            </a:r>
            <a:r>
              <a:rPr lang="fa-IR" altLang="en-US" b="1" dirty="0">
                <a:latin typeface="Times New Roman" panose="02020603050405020304" pitchFamily="18" charset="0"/>
                <a:ea typeface="Times New Roman" panose="02020603050405020304" pitchFamily="18" charset="0"/>
                <a:cs typeface="B Nazanin" panose="00000400000000000000" pitchFamily="2" charset="-78"/>
              </a:rPr>
              <a:t>دارند. واضح است كه بقيه عوامل عدم قطعيت‌، به طور ضمني در رابطه مذكور دخالت دارند. </a:t>
            </a:r>
            <a:r>
              <a:rPr lang="fa-IR" altLang="en-US" b="1" dirty="0" smtClean="0">
                <a:latin typeface="Times New Roman" panose="02020603050405020304" pitchFamily="18" charset="0"/>
                <a:ea typeface="Times New Roman" panose="02020603050405020304" pitchFamily="18" charset="0"/>
                <a:cs typeface="B Nazanin" panose="00000400000000000000" pitchFamily="2" charset="-78"/>
              </a:rPr>
              <a:t>در تحلیل </a:t>
            </a:r>
            <a:r>
              <a:rPr lang="fa-IR" altLang="en-US" b="1" dirty="0">
                <a:latin typeface="Times New Roman" panose="02020603050405020304" pitchFamily="18" charset="0"/>
                <a:ea typeface="Times New Roman" panose="02020603050405020304" pitchFamily="18" charset="0"/>
                <a:cs typeface="B Nazanin" panose="00000400000000000000" pitchFamily="2" charset="-78"/>
              </a:rPr>
              <a:t>قابليت اعتماد، مدل­كردن همه عدم قطعيت‌ها كاري بسيار دشوار و بعضاً امكان‌ناپذير مي‌باشد و لذا مي‌بايست مؤثرترين عوامل شناسايي شده و در مدل اصلي قابليت اعتماد درنظرگرفته شود. </a:t>
            </a:r>
          </a:p>
        </p:txBody>
      </p:sp>
      <p:sp>
        <p:nvSpPr>
          <p:cNvPr id="12" name="Rectangle 11"/>
          <p:cNvSpPr/>
          <p:nvPr/>
        </p:nvSpPr>
        <p:spPr>
          <a:xfrm>
            <a:off x="181581" y="4810385"/>
            <a:ext cx="11891886" cy="1646605"/>
          </a:xfrm>
          <a:prstGeom prst="rect">
            <a:avLst/>
          </a:prstGeom>
        </p:spPr>
        <p:txBody>
          <a:bodyPr wrap="square">
            <a:spAutoFit/>
          </a:bodyPr>
          <a:lstStyle/>
          <a:p>
            <a:pPr algn="just" rtl="1">
              <a:spcAft>
                <a:spcPts val="0"/>
              </a:spcAft>
              <a:tabLst>
                <a:tab pos="1857375" algn="l"/>
              </a:tabLst>
            </a:pPr>
            <a:r>
              <a:rPr lang="fa-IR" sz="2000" b="1" dirty="0">
                <a:solidFill>
                  <a:srgbClr val="FFFF00"/>
                </a:solidFill>
                <a:cs typeface="B Titr" panose="00000700000000000000" pitchFamily="2" charset="-78"/>
              </a:rPr>
              <a:t>تابع حد نهايي </a:t>
            </a:r>
            <a:r>
              <a:rPr lang="fa-IR" b="1" dirty="0">
                <a:latin typeface="Times New Roman" panose="02020603050405020304" pitchFamily="18" charset="0"/>
                <a:ea typeface="Times New Roman" panose="02020603050405020304" pitchFamily="18" charset="0"/>
                <a:cs typeface="B Nazanin" panose="00000400000000000000" pitchFamily="2" charset="-78"/>
              </a:rPr>
              <a:t>	</a:t>
            </a:r>
            <a:endParaRPr lang="en-US" dirty="0">
              <a:latin typeface="Times New Roman" panose="02020603050405020304" pitchFamily="18" charset="0"/>
              <a:ea typeface="Times New Roman" panose="02020603050405020304" pitchFamily="18" charset="0"/>
            </a:endParaRPr>
          </a:p>
          <a:p>
            <a:pPr algn="just" rtl="1">
              <a:lnSpc>
                <a:spcPct val="150000"/>
              </a:lnSpc>
            </a:pPr>
            <a:r>
              <a:rPr lang="fa-IR" b="1" dirty="0">
                <a:latin typeface="Times New Roman" panose="02020603050405020304" pitchFamily="18" charset="0"/>
                <a:ea typeface="Times New Roman" panose="02020603050405020304" pitchFamily="18" charset="0"/>
                <a:cs typeface="B Nazanin" panose="00000400000000000000" pitchFamily="2" charset="-78"/>
              </a:rPr>
              <a:t>در محاسبات قابليت اعتماد، ابتدا بايد يك تابع حدنهايي مناسب درنظرگرفته می­شود. اين تابع مي‌تواند شرايط سرويس‌دهي مثل عدم تجاوز خيز وسط دهانه تيرسقف در ساختمان­ها از حدي مجاز، شرايط مقاومت سازه‌اي مثل عدم ايجاد مفصل پلاستيك در يك سازه، و يا شرايط عملكرد يك سازه تحت اثر خستگي را لحاظ نمايد كه به هر يك از حالت‌هاي در نظرگرفته شده مانند موارد فوق، يك مود خرابي گفته مي‌شود. </a:t>
            </a:r>
            <a:endParaRPr lang="en-US" b="1" dirty="0"/>
          </a:p>
        </p:txBody>
      </p:sp>
      <p:sp>
        <p:nvSpPr>
          <p:cNvPr id="13" name="Rectangle 12"/>
          <p:cNvSpPr/>
          <p:nvPr/>
        </p:nvSpPr>
        <p:spPr>
          <a:xfrm>
            <a:off x="0" y="6374730"/>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Tree>
    <p:extLst>
      <p:ext uri="{BB962C8B-B14F-4D97-AF65-F5344CB8AC3E}">
        <p14:creationId xmlns:p14="http://schemas.microsoft.com/office/powerpoint/2010/main" val="1940192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4763" y="12029"/>
            <a:ext cx="7196904" cy="1741726"/>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12" name="Rectangle 11"/>
          <p:cNvSpPr/>
          <p:nvPr/>
        </p:nvSpPr>
        <p:spPr>
          <a:xfrm>
            <a:off x="90262" y="1499564"/>
            <a:ext cx="11891886" cy="2477601"/>
          </a:xfrm>
          <a:prstGeom prst="rect">
            <a:avLst/>
          </a:prstGeom>
        </p:spPr>
        <p:txBody>
          <a:bodyPr wrap="square">
            <a:spAutoFit/>
          </a:bodyPr>
          <a:lstStyle/>
          <a:p>
            <a:pPr algn="just" rtl="1">
              <a:spcAft>
                <a:spcPts val="0"/>
              </a:spcAft>
              <a:tabLst>
                <a:tab pos="1857375" algn="l"/>
              </a:tabLst>
            </a:pPr>
            <a:r>
              <a:rPr lang="fa-IR" sz="2000" b="1" dirty="0">
                <a:solidFill>
                  <a:srgbClr val="FFFF00"/>
                </a:solidFill>
                <a:cs typeface="B Titr" panose="00000700000000000000" pitchFamily="2" charset="-78"/>
              </a:rPr>
              <a:t>تابع حد نهايي </a:t>
            </a:r>
            <a:r>
              <a:rPr lang="fa-IR" b="1" dirty="0">
                <a:latin typeface="Times New Roman" panose="02020603050405020304" pitchFamily="18" charset="0"/>
                <a:ea typeface="Times New Roman" panose="02020603050405020304" pitchFamily="18" charset="0"/>
                <a:cs typeface="B Nazanin" panose="00000400000000000000" pitchFamily="2" charset="-78"/>
              </a:rPr>
              <a:t>	</a:t>
            </a:r>
            <a:endParaRPr lang="en-US" dirty="0">
              <a:latin typeface="Times New Roman" panose="02020603050405020304" pitchFamily="18" charset="0"/>
              <a:ea typeface="Times New Roman" panose="02020603050405020304" pitchFamily="18" charset="0"/>
            </a:endParaRPr>
          </a:p>
          <a:p>
            <a:pPr algn="just" rtl="1">
              <a:lnSpc>
                <a:spcPct val="150000"/>
              </a:lnSpc>
            </a:pPr>
            <a:r>
              <a:rPr lang="fa-IR" b="1" dirty="0">
                <a:latin typeface="Times New Roman" panose="02020603050405020304" pitchFamily="18" charset="0"/>
                <a:ea typeface="Times New Roman" panose="02020603050405020304" pitchFamily="18" charset="0"/>
                <a:cs typeface="B Nazanin" panose="00000400000000000000" pitchFamily="2" charset="-78"/>
              </a:rPr>
              <a:t>در محاسبات قابليت اعتماد، ابتدا بايد يك تابع حدنهايي مناسب درنظرگرفته می­شود. اين تابع مي‌تواند شرايط سرويس‌دهي مثل عدم تجاوز خيز وسط دهانه تيرسقف در ساختمان­ها از حدي مجاز، شرايط مقاومت سازه‌اي مثل عدم ايجاد مفصل پلاستيك در يك سازه، و يا شرايط عملكرد يك سازه تحت اثر خستگي را لحاظ نمايد كه به هر يك از حالت‌هاي در نظرگرفته شده مانند موارد فوق، يك مود خرابي گفته مي‌شود.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در پژوهش حبیبی و همکاران، مود خرابی به صورت تجاوز نمودن عمق ترکهای خستگی رشد یافته، از یک مقدار بحرانی نظیر        می باشد که تابع حدنهایی متناسب با آن به صورت زیر در نظر گرفته می شود. </a:t>
            </a:r>
            <a:endParaRPr lang="en-US" b="1" dirty="0"/>
          </a:p>
        </p:txBody>
      </p:sp>
      <p:pic>
        <p:nvPicPr>
          <p:cNvPr id="205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7411" y="3087835"/>
            <a:ext cx="352258" cy="37854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4169" y="3606847"/>
            <a:ext cx="1651000" cy="3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78264" y="3870480"/>
            <a:ext cx="11915881" cy="1200329"/>
          </a:xfrm>
          <a:prstGeom prst="rect">
            <a:avLst/>
          </a:prstGeom>
        </p:spPr>
        <p:txBody>
          <a:bodyPr wrap="square">
            <a:spAutoFit/>
          </a:bodyPr>
          <a:lstStyle/>
          <a:p>
            <a:pPr algn="just" rtl="1">
              <a:spcAft>
                <a:spcPts val="0"/>
              </a:spcAft>
            </a:pPr>
            <a:r>
              <a:rPr lang="fa-IR" b="1" dirty="0">
                <a:latin typeface="Times New Roman" panose="02020603050405020304" pitchFamily="18" charset="0"/>
                <a:ea typeface="Times New Roman" panose="02020603050405020304" pitchFamily="18" charset="0"/>
                <a:cs typeface="B Nazanin" panose="00000400000000000000" pitchFamily="2" charset="-78"/>
              </a:rPr>
              <a:t>ترك بحراني معمولا توسط يكي از سه معيار زير درنظرگرفته مي‌شود: </a:t>
            </a:r>
            <a:endParaRPr lang="en-US" b="1" dirty="0" smtClean="0">
              <a:latin typeface="Times New Roman" panose="02020603050405020304" pitchFamily="18" charset="0"/>
              <a:ea typeface="Times New Roman" panose="02020603050405020304" pitchFamily="18" charset="0"/>
              <a:cs typeface="B Nazanin" panose="00000400000000000000" pitchFamily="2" charset="-78"/>
            </a:endParaRPr>
          </a:p>
          <a:p>
            <a:pPr algn="just" rtl="1">
              <a:spcAft>
                <a:spcPts val="0"/>
              </a:spcAft>
            </a:pPr>
            <a:endParaRPr lang="en-US" b="1" dirty="0">
              <a:latin typeface="Times New Roman" panose="02020603050405020304" pitchFamily="18" charset="0"/>
              <a:ea typeface="Times New Roman" panose="02020603050405020304" pitchFamily="18" charset="0"/>
            </a:endParaRPr>
          </a:p>
          <a:p>
            <a:pPr algn="just" rtl="1">
              <a:spcAft>
                <a:spcPts val="0"/>
              </a:spcAft>
            </a:pP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معيار </a:t>
            </a: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سرويس‌دهي: </a:t>
            </a:r>
            <a:r>
              <a:rPr lang="fa-IR" b="1" dirty="0">
                <a:latin typeface="Times New Roman" panose="02020603050405020304" pitchFamily="18" charset="0"/>
                <a:ea typeface="Times New Roman" panose="02020603050405020304" pitchFamily="18" charset="0"/>
                <a:cs typeface="B Nazanin" panose="00000400000000000000" pitchFamily="2" charset="-78"/>
              </a:rPr>
              <a:t>اندازه ترك بحراني برابر ضخامت جدار لوله درنظرگرفته مي‌شود و براي­خطوط لوله‌هاي انتقال نفت وگاز مناسب است، زیرا رشد ترك در تمام طول ضخامت جداره موجب نشت سيال موجود در خطوط لوله مي‌گردد</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a:t>
            </a:r>
            <a:endParaRPr lang="en-US" b="1" dirty="0" smtClean="0">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7" name="Rectangle 16"/>
          <p:cNvSpPr/>
          <p:nvPr/>
        </p:nvSpPr>
        <p:spPr>
          <a:xfrm>
            <a:off x="-2154" y="5114600"/>
            <a:ext cx="11984302" cy="646331"/>
          </a:xfrm>
          <a:prstGeom prst="rect">
            <a:avLst/>
          </a:prstGeom>
        </p:spPr>
        <p:txBody>
          <a:bodyPr wrap="square">
            <a:spAutoFit/>
          </a:bodyPr>
          <a:lstStyle/>
          <a:p>
            <a:pPr algn="just" rtl="1">
              <a:spcAft>
                <a:spcPts val="0"/>
              </a:spcAft>
            </a:pP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معيار شكست الاستيك خطي: </a:t>
            </a:r>
            <a:r>
              <a:rPr lang="fa-IR" b="1" dirty="0">
                <a:latin typeface="Times New Roman" panose="02020603050405020304" pitchFamily="18" charset="0"/>
                <a:ea typeface="Times New Roman" panose="02020603050405020304" pitchFamily="18" charset="0"/>
                <a:cs typeface="B Nazanin" panose="00000400000000000000" pitchFamily="2" charset="-78"/>
              </a:rPr>
              <a:t>اندازه ترك بحراني برابر اندازه ترك متناظر با </a:t>
            </a:r>
            <a:r>
              <a:rPr lang="en-US" b="1" dirty="0">
                <a:solidFill>
                  <a:srgbClr val="FFFF00"/>
                </a:solidFill>
                <a:latin typeface="Times New Roman" panose="02020603050405020304" pitchFamily="18" charset="0"/>
                <a:ea typeface="Times New Roman" panose="02020603050405020304" pitchFamily="18" charset="0"/>
              </a:rPr>
              <a:t>K</a:t>
            </a:r>
            <a:r>
              <a:rPr lang="en-US" b="1" baseline="-25000" dirty="0">
                <a:solidFill>
                  <a:srgbClr val="FFFF00"/>
                </a:solidFill>
                <a:latin typeface="Times New Roman" panose="02020603050405020304" pitchFamily="18" charset="0"/>
                <a:ea typeface="Times New Roman" panose="02020603050405020304" pitchFamily="18" charset="0"/>
              </a:rPr>
              <a:t>IC</a:t>
            </a:r>
            <a:r>
              <a:rPr lang="fa-IR" b="1" dirty="0">
                <a:latin typeface="Times New Roman" panose="02020603050405020304" pitchFamily="18" charset="0"/>
                <a:ea typeface="Times New Roman" panose="02020603050405020304" pitchFamily="18" charset="0"/>
                <a:cs typeface="B Nazanin" panose="00000400000000000000" pitchFamily="2" charset="-78"/>
              </a:rPr>
              <a:t> تعريف مي‌شود. معیار </a:t>
            </a:r>
            <a:r>
              <a:rPr lang="en-US" b="1" dirty="0">
                <a:solidFill>
                  <a:srgbClr val="FFFF00"/>
                </a:solidFill>
                <a:latin typeface="Times New Roman" panose="02020603050405020304" pitchFamily="18" charset="0"/>
                <a:ea typeface="Times New Roman" panose="02020603050405020304" pitchFamily="18" charset="0"/>
              </a:rPr>
              <a:t>K</a:t>
            </a:r>
            <a:r>
              <a:rPr lang="en-US" b="1" baseline="-25000" dirty="0">
                <a:solidFill>
                  <a:srgbClr val="FFFF00"/>
                </a:solidFill>
                <a:latin typeface="Times New Roman" panose="02020603050405020304" pitchFamily="18" charset="0"/>
                <a:ea typeface="Times New Roman" panose="02020603050405020304" pitchFamily="18" charset="0"/>
              </a:rPr>
              <a:t>IC</a:t>
            </a:r>
            <a:r>
              <a:rPr lang="fa-IR" b="1" dirty="0">
                <a:latin typeface="Times New Roman" panose="02020603050405020304" pitchFamily="18" charset="0"/>
                <a:ea typeface="Times New Roman" panose="02020603050405020304" pitchFamily="18" charset="0"/>
                <a:cs typeface="B Nazanin" panose="00000400000000000000" pitchFamily="2" charset="-78"/>
              </a:rPr>
              <a:t> به سفتي شكست</a:t>
            </a:r>
            <a:r>
              <a:rPr lang="fa-IR" b="1" dirty="0">
                <a:latin typeface="Times New Roman" panose="02020603050405020304" pitchFamily="18" charset="0"/>
                <a:ea typeface="Times New Roman" panose="02020603050405020304" pitchFamily="18" charset="0"/>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يا فاكتور شدت تنش­بحراني درحالت كرنش­صفحه‌اي معروف بوده و جزئي از خواص ماده است. </a:t>
            </a:r>
            <a:endParaRPr lang="en-US" b="1" dirty="0">
              <a:latin typeface="Times New Roman" panose="02020603050405020304" pitchFamily="18" charset="0"/>
              <a:ea typeface="Times New Roman" panose="02020603050405020304" pitchFamily="18" charset="0"/>
            </a:endParaRPr>
          </a:p>
        </p:txBody>
      </p:sp>
      <p:sp>
        <p:nvSpPr>
          <p:cNvPr id="18" name="Rectangle 13"/>
          <p:cNvSpPr>
            <a:spLocks noChangeArrowheads="1"/>
          </p:cNvSpPr>
          <p:nvPr/>
        </p:nvSpPr>
        <p:spPr bwMode="auto">
          <a:xfrm>
            <a:off x="-2154" y="5757951"/>
            <a:ext cx="1197738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defTabSz="914400" rtl="1" eaLnBrk="0" fontAlgn="base" hangingPunct="0">
              <a:spcBef>
                <a:spcPct val="0"/>
              </a:spcBef>
              <a:spcAft>
                <a:spcPct val="0"/>
              </a:spcAft>
            </a:pPr>
            <a:r>
              <a:rPr kumimoji="0" lang="fa-IR" altLang="en-US" b="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B Nazanin" panose="00000400000000000000" pitchFamily="2" charset="-78"/>
              </a:rPr>
              <a:t>معيار شكست الاستوپلاستيك</a:t>
            </a:r>
            <a:r>
              <a:rPr kumimoji="0" lang="en-US" altLang="en-US" b="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B Nazanin" panose="00000400000000000000" pitchFamily="2" charset="-78"/>
              </a:rPr>
              <a:t>:</a:t>
            </a:r>
            <a:r>
              <a:rPr kumimoji="0" lang="fa-IR"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اندازه ترك بحراني برابر اندازه ترك متناظر با </a:t>
            </a:r>
            <a:r>
              <a:rPr lang="en-US" altLang="en-US" b="1" dirty="0" smtClean="0">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J</a:t>
            </a:r>
            <a:r>
              <a:rPr kumimoji="0" lang="en-US" altLang="en-US" b="1" i="0" u="none" strike="noStrike" cap="none" normalizeH="0" baseline="-3000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IC</a:t>
            </a:r>
            <a:r>
              <a:rPr kumimoji="0" lang="fa-IR"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تعريف مي‌گردد. معیار</a:t>
            </a:r>
            <a:r>
              <a:rPr kumimoji="0" lang="en-US"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J</a:t>
            </a:r>
            <a:r>
              <a:rPr kumimoji="0" lang="en-US" altLang="en-US" b="1" i="0" u="none" strike="noStrike" cap="none" normalizeH="0" baseline="-3000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IC</a:t>
            </a:r>
            <a:r>
              <a:rPr kumimoji="0" lang="fa-IR"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به انتگرال بحراني</a:t>
            </a:r>
            <a:r>
              <a:rPr kumimoji="0" lang="en-US"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J</a:t>
            </a:r>
            <a:r>
              <a:rPr kumimoji="0" lang="fa-IR" altLang="en-U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متناظر با سفتي شكست معروف است. همچنين اين معيار را مي‌توان به صورت اندازه ترك متناظر با</a:t>
            </a:r>
            <a:r>
              <a:rPr lang="fa-IR" altLang="en-US" dirty="0">
                <a:latin typeface="Times New Roman" panose="02020603050405020304" pitchFamily="18" charset="0"/>
                <a:ea typeface="Times New Roman" panose="02020603050405020304" pitchFamily="18" charset="0"/>
                <a:cs typeface="B Nazanin" panose="00000400000000000000" pitchFamily="2" charset="-78"/>
              </a:rPr>
              <a:t> </a:t>
            </a:r>
            <a:r>
              <a:rPr lang="en-US" altLang="en-US"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altLang="en-US" b="1" dirty="0" smtClean="0">
                <a:latin typeface="Times New Roman" panose="02020603050405020304" pitchFamily="18" charset="0"/>
                <a:ea typeface="Times New Roman" panose="02020603050405020304" pitchFamily="18" charset="0"/>
                <a:cs typeface="B Nazanin" panose="00000400000000000000" pitchFamily="2" charset="-78"/>
              </a:rPr>
              <a:t>تعريف </a:t>
            </a:r>
            <a:r>
              <a:rPr lang="fa-IR" altLang="en-US" b="1" dirty="0">
                <a:latin typeface="Times New Roman" panose="02020603050405020304" pitchFamily="18" charset="0"/>
                <a:ea typeface="Times New Roman" panose="02020603050405020304" pitchFamily="18" charset="0"/>
                <a:cs typeface="B Nazanin" panose="00000400000000000000" pitchFamily="2" charset="-78"/>
              </a:rPr>
              <a:t>نمود كه به جابجايي بازشدگي نوك ترك</a:t>
            </a:r>
            <a:r>
              <a:rPr lang="en-US" altLang="en-US" b="1" dirty="0">
                <a:latin typeface="Times New Roman" panose="02020603050405020304" pitchFamily="18" charset="0"/>
                <a:ea typeface="Times New Roman" panose="02020603050405020304" pitchFamily="18" charset="0"/>
                <a:cs typeface="B Nazanin" panose="00000400000000000000" pitchFamily="2" charset="-78"/>
              </a:rPr>
              <a:t> (</a:t>
            </a:r>
            <a:r>
              <a:rPr lang="en-US" altLang="en-US"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CTOD</a:t>
            </a:r>
            <a:r>
              <a:rPr lang="en-US" altLang="en-US" b="1" dirty="0">
                <a:latin typeface="Times New Roman" panose="02020603050405020304" pitchFamily="18" charset="0"/>
                <a:ea typeface="Times New Roman" panose="02020603050405020304" pitchFamily="18" charset="0"/>
                <a:cs typeface="B Nazanin" panose="00000400000000000000" pitchFamily="2" charset="-78"/>
              </a:rPr>
              <a:t>)</a:t>
            </a:r>
            <a:r>
              <a:rPr lang="fa-IR" altLang="en-US" b="1" dirty="0">
                <a:latin typeface="Times New Roman" panose="02020603050405020304" pitchFamily="18" charset="0"/>
                <a:ea typeface="Times New Roman" panose="02020603050405020304" pitchFamily="18" charset="0"/>
                <a:cs typeface="B Nazanin" panose="00000400000000000000" pitchFamily="2" charset="-78"/>
              </a:rPr>
              <a:t> در حالت بحراني معروف است</a:t>
            </a:r>
            <a:r>
              <a:rPr lang="en-US" altLang="en-US" b="1" dirty="0">
                <a:latin typeface="Times New Roman" panose="02020603050405020304" pitchFamily="18" charset="0"/>
                <a:ea typeface="Times New Roman" panose="02020603050405020304" pitchFamily="18" charset="0"/>
                <a:cs typeface="B Nazanin" panose="00000400000000000000" pitchFamily="2" charset="-78"/>
              </a:rPr>
              <a:t>. </a:t>
            </a:r>
          </a:p>
        </p:txBody>
      </p:sp>
      <p:pic>
        <p:nvPicPr>
          <p:cNvPr id="2060"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6538" y="6040741"/>
            <a:ext cx="287867" cy="34544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9071" y="640428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Tree>
    <p:extLst>
      <p:ext uri="{BB962C8B-B14F-4D97-AF65-F5344CB8AC3E}">
        <p14:creationId xmlns:p14="http://schemas.microsoft.com/office/powerpoint/2010/main" val="796231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0" y="1"/>
            <a:ext cx="8133991" cy="1972732"/>
          </a:xfrm>
          <a:prstGeom prst="rect">
            <a:avLst/>
          </a:prstGeom>
        </p:spPr>
      </p:pic>
      <p:sp>
        <p:nvSpPr>
          <p:cNvPr id="14" name="Rectangle 13"/>
          <p:cNvSpPr/>
          <p:nvPr/>
        </p:nvSpPr>
        <p:spPr>
          <a:xfrm>
            <a:off x="0" y="6384837"/>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8" name="Rectangle 17"/>
          <p:cNvSpPr/>
          <p:nvPr/>
        </p:nvSpPr>
        <p:spPr>
          <a:xfrm>
            <a:off x="7063317" y="2934157"/>
            <a:ext cx="4324789" cy="2862322"/>
          </a:xfrm>
          <a:prstGeom prst="rect">
            <a:avLst/>
          </a:prstGeom>
        </p:spPr>
        <p:txBody>
          <a:bodyPr wrap="square">
            <a:spAutoFit/>
          </a:bodyPr>
          <a:lstStyle/>
          <a:p>
            <a:pPr algn="r">
              <a:lnSpc>
                <a:spcPct val="200000"/>
              </a:lnSpc>
            </a:pPr>
            <a:r>
              <a:rPr lang="fa-IR" sz="2000" b="1" dirty="0" smtClean="0">
                <a:cs typeface="B Titr" panose="00000700000000000000" pitchFamily="2" charset="-78"/>
              </a:rPr>
              <a:t>جایگاه مکانیک شکست تصادفی</a:t>
            </a:r>
          </a:p>
          <a:p>
            <a:pPr algn="r">
              <a:lnSpc>
                <a:spcPct val="200000"/>
              </a:lnSpc>
            </a:pPr>
            <a:r>
              <a:rPr lang="fa-IR" sz="2000" b="1" dirty="0" smtClean="0">
                <a:cs typeface="B Titr" panose="00000700000000000000" pitchFamily="2" charset="-78"/>
              </a:rPr>
              <a:t>برخی توزیع های مهم آماری</a:t>
            </a:r>
          </a:p>
          <a:p>
            <a:pPr algn="r">
              <a:lnSpc>
                <a:spcPct val="200000"/>
              </a:lnSpc>
            </a:pPr>
            <a:r>
              <a:rPr lang="fa-IR" sz="2000" b="1" dirty="0">
                <a:cs typeface="B Titr" panose="00000700000000000000" pitchFamily="2" charset="-78"/>
              </a:rPr>
              <a:t>معادلات دیفرانسیل حاکم بر رشد </a:t>
            </a:r>
            <a:r>
              <a:rPr lang="fa-IR" sz="2000" b="1" dirty="0" smtClean="0">
                <a:cs typeface="B Titr" panose="00000700000000000000" pitchFamily="2" charset="-78"/>
              </a:rPr>
              <a:t>ترک</a:t>
            </a:r>
          </a:p>
          <a:p>
            <a:pPr algn="r">
              <a:lnSpc>
                <a:spcPct val="150000"/>
              </a:lnSpc>
            </a:pPr>
            <a:r>
              <a:rPr lang="fa-IR" sz="2000" b="1" dirty="0">
                <a:cs typeface="B Titr" panose="00000700000000000000" pitchFamily="2" charset="-78"/>
              </a:rPr>
              <a:t>مدل های تصادفی فرآیند انتشار ترک خستگی</a:t>
            </a:r>
            <a:r>
              <a:rPr lang="fa-IR" sz="2000" b="1" dirty="0">
                <a:solidFill>
                  <a:srgbClr val="FFFF00"/>
                </a:solidFill>
                <a:cs typeface="B Titr" panose="00000700000000000000" pitchFamily="2" charset="-78"/>
              </a:rPr>
              <a:t> </a:t>
            </a:r>
            <a:endParaRPr lang="fa-IR" sz="2000" b="1" dirty="0" smtClean="0">
              <a:solidFill>
                <a:srgbClr val="FFFF00"/>
              </a:solidFill>
              <a:cs typeface="B Titr" panose="00000700000000000000" pitchFamily="2" charset="-78"/>
            </a:endParaRPr>
          </a:p>
          <a:p>
            <a:pPr algn="r">
              <a:lnSpc>
                <a:spcPct val="150000"/>
              </a:lnSpc>
            </a:pPr>
            <a:r>
              <a:rPr lang="fa-IR" sz="2000" b="1" dirty="0">
                <a:cs typeface="B Titr" panose="00000700000000000000" pitchFamily="2" charset="-78"/>
              </a:rPr>
              <a:t>قابليت اطمینان در سکوهای دریایی </a:t>
            </a:r>
            <a:endParaRPr lang="en-US" sz="2000" b="1" dirty="0">
              <a:cs typeface="B Titr" panose="00000700000000000000" pitchFamily="2" charset="-78"/>
            </a:endParaRPr>
          </a:p>
        </p:txBody>
      </p:sp>
      <p:sp>
        <p:nvSpPr>
          <p:cNvPr id="7" name="Rectangle 6"/>
          <p:cNvSpPr/>
          <p:nvPr/>
        </p:nvSpPr>
        <p:spPr>
          <a:xfrm>
            <a:off x="9101668" y="2191835"/>
            <a:ext cx="2286438"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سرفصل مطالب</a:t>
            </a:r>
            <a:endParaRPr lang="en-US" sz="2800" dirty="0">
              <a:solidFill>
                <a:srgbClr val="FFFF00"/>
              </a:solidFill>
              <a:cs typeface="B Titr" panose="00000700000000000000" pitchFamily="2" charset="-78"/>
            </a:endParaRPr>
          </a:p>
        </p:txBody>
      </p:sp>
    </p:spTree>
    <p:extLst>
      <p:ext uri="{BB962C8B-B14F-4D97-AF65-F5344CB8AC3E}">
        <p14:creationId xmlns:p14="http://schemas.microsoft.com/office/powerpoint/2010/main" val="3125909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1" y="0"/>
            <a:ext cx="6815333" cy="1905000"/>
          </a:xfrm>
          <a:prstGeom prst="rect">
            <a:avLst/>
          </a:prstGeom>
        </p:spPr>
      </p:pic>
      <p:sp>
        <p:nvSpPr>
          <p:cNvPr id="5" name="Rectangle 4"/>
          <p:cNvSpPr/>
          <p:nvPr/>
        </p:nvSpPr>
        <p:spPr>
          <a:xfrm>
            <a:off x="6815332" y="299288"/>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6" name="Rectangle 5"/>
          <p:cNvSpPr/>
          <p:nvPr/>
        </p:nvSpPr>
        <p:spPr>
          <a:xfrm>
            <a:off x="0" y="6424020"/>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5875" y="2107664"/>
            <a:ext cx="3552251" cy="69056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5551" y="2735475"/>
            <a:ext cx="848651" cy="4629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6888" y="3250703"/>
            <a:ext cx="2922588" cy="382230"/>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3875" y="4391045"/>
            <a:ext cx="4105275" cy="51651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p:cNvSpPr>
            <a:spLocks noChangeArrowheads="1"/>
          </p:cNvSpPr>
          <p:nvPr/>
        </p:nvSpPr>
        <p:spPr bwMode="auto">
          <a:xfrm>
            <a:off x="4745424" y="1533733"/>
            <a:ext cx="734694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rgbClr val="FFFF00"/>
                </a:solidFill>
                <a:effectLst/>
                <a:ea typeface="Times New Roman" panose="02020603050405020304" pitchFamily="18" charset="0"/>
                <a:cs typeface="B Titr" panose="00000700000000000000" pitchFamily="2" charset="-78"/>
              </a:rPr>
              <a:t>مفهوم احتمال خرابي </a:t>
            </a:r>
            <a:endParaRPr kumimoji="0" lang="en-US" altLang="en-US" sz="2000" b="1" i="0" u="none" strike="noStrike" cap="none" normalizeH="0" baseline="0" dirty="0" smtClean="0">
              <a:ln>
                <a:noFill/>
              </a:ln>
              <a:solidFill>
                <a:srgbClr val="FFFF00"/>
              </a:solidFill>
              <a:effectLst/>
              <a:ea typeface="Times New Roman" panose="02020603050405020304" pitchFamily="18" charset="0"/>
              <a:cs typeface="B Titr" panose="00000700000000000000"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rgbClr val="FFFF00"/>
              </a:solidFill>
              <a:effectLst/>
              <a:cs typeface="B Titr" panose="00000700000000000000"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a-IR" altLang="en-US"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پس از انتخاب تابع حد نهايي، احتمال خرابي را مي‌توان از رابطه روبرو به دست آورد:‌</a:t>
            </a:r>
            <a:endParaRPr kumimoji="0" lang="en-US" altLang="en-US" sz="2000" b="1" i="0" u="none" strike="noStrike" cap="none" normalizeH="0" baseline="0" dirty="0" smtClean="0">
              <a:ln>
                <a:noFill/>
              </a:ln>
              <a:solidFill>
                <a:schemeClr val="tx1"/>
              </a:solidFill>
              <a:effectLst/>
              <a:latin typeface="Arial" panose="020B0604020202020204" pitchFamily="34" charset="0"/>
            </a:endParaRPr>
          </a:p>
        </p:txBody>
      </p:sp>
      <p:sp>
        <p:nvSpPr>
          <p:cNvPr id="10" name="Rectangle 6"/>
          <p:cNvSpPr>
            <a:spLocks noChangeArrowheads="1"/>
          </p:cNvSpPr>
          <p:nvPr/>
        </p:nvSpPr>
        <p:spPr bwMode="auto">
          <a:xfrm>
            <a:off x="1556488" y="2588012"/>
            <a:ext cx="1051768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endParaRPr kumimoji="0" lang="en-US" altLang="en-US" sz="800" b="0" i="0" u="none" strike="noStrike" cap="none" normalizeH="0" baseline="0" dirty="0" smtClean="0">
              <a:ln>
                <a:noFill/>
              </a:ln>
              <a:solidFill>
                <a:schemeClr val="tx1"/>
              </a:solidFill>
              <a:effectLst/>
              <a:latin typeface="Arial" panose="020B0604020202020204" pitchFamily="34" charset="0"/>
            </a:endParaRPr>
          </a:p>
          <a:p>
            <a:pPr algn="justLow" defTabSz="914400" rtl="1" eaLnBrk="0" fontAlgn="base" hangingPunct="0">
              <a:spcBef>
                <a:spcPct val="0"/>
              </a:spcBef>
              <a:spcAft>
                <a:spcPct val="0"/>
              </a:spcAft>
            </a:pP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كه در آن </a:t>
            </a:r>
            <a:r>
              <a:rPr kumimoji="0" lang="fa-IR" altLang="en-US" sz="2000" b="1" i="0" u="none" strike="noStrike" cap="none" normalizeH="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r>
              <a:rPr lang="fa-IR" altLang="en-US" sz="2000" b="1" dirty="0" smtClean="0">
                <a:latin typeface="Arial" panose="020B0604020202020204" pitchFamily="34" charset="0"/>
                <a:ea typeface="Times New Roman" panose="02020603050405020304" pitchFamily="18" charset="0"/>
                <a:cs typeface="B Nazanin" panose="00000400000000000000" pitchFamily="2" charset="-78"/>
              </a:rPr>
              <a:t>تابع </a:t>
            </a:r>
            <a:r>
              <a:rPr lang="fa-IR" altLang="en-US" sz="2000" b="1" dirty="0">
                <a:latin typeface="Arial" panose="020B0604020202020204" pitchFamily="34" charset="0"/>
                <a:ea typeface="Times New Roman" panose="02020603050405020304" pitchFamily="18" charset="0"/>
                <a:cs typeface="B Nazanin" panose="00000400000000000000" pitchFamily="2" charset="-78"/>
              </a:rPr>
              <a:t>چگالي توأم متغيرهاي </a:t>
            </a:r>
            <a:r>
              <a:rPr lang="en-US" altLang="en-US" sz="2000"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X</a:t>
            </a:r>
            <a:r>
              <a:rPr lang="fa-IR" altLang="en-US" sz="2000" b="1" dirty="0">
                <a:latin typeface="Arial" panose="020B0604020202020204" pitchFamily="34" charset="0"/>
                <a:ea typeface="Times New Roman" panose="02020603050405020304" pitchFamily="18" charset="0"/>
                <a:cs typeface="B Nazanin" panose="00000400000000000000" pitchFamily="2" charset="-78"/>
              </a:rPr>
              <a:t> مي‌باشد. در حالت كلي اگر تابع حد نهايي به فرم زير در نظر گرفته شود: </a:t>
            </a:r>
            <a:endParaRPr lang="en-US" altLang="en-US" sz="2000" b="1" dirty="0">
              <a:latin typeface="Arial" panose="020B0604020202020204"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fa-IR" alt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2" name="Rectangle 8"/>
          <p:cNvSpPr>
            <a:spLocks noChangeArrowheads="1"/>
          </p:cNvSpPr>
          <p:nvPr/>
        </p:nvSpPr>
        <p:spPr bwMode="auto">
          <a:xfrm>
            <a:off x="142876" y="3871853"/>
            <a:ext cx="1178281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كه در آن </a:t>
            </a:r>
            <a:r>
              <a:rPr lang="en-US" altLang="en-US"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نمادي از متغيرهاي مربوط به مقاومت سازه و </a:t>
            </a:r>
            <a:r>
              <a:rPr lang="en-US" altLang="en-US"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Q</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نمادي از متغيرهاي مربوط به بارگذاري باشد، مي‌توان احتمال خرابي را از رابطه زير به دست آورد: </a:t>
            </a:r>
            <a:endParaRPr kumimoji="0" lang="en-US" altLang="en-US" sz="2000" b="1" i="0" u="none" strike="noStrike" cap="none" normalizeH="0" baseline="0" dirty="0" smtClean="0">
              <a:ln>
                <a:noFill/>
              </a:ln>
              <a:solidFill>
                <a:schemeClr val="tx1"/>
              </a:solidFill>
              <a:effectLst/>
              <a:latin typeface="Arial" panose="020B0604020202020204" pitchFamily="34" charset="0"/>
            </a:endParaRPr>
          </a:p>
        </p:txBody>
      </p:sp>
      <p:sp>
        <p:nvSpPr>
          <p:cNvPr id="13" name="Rectangle 9"/>
          <p:cNvSpPr>
            <a:spLocks noChangeArrowheads="1"/>
          </p:cNvSpPr>
          <p:nvPr/>
        </p:nvSpPr>
        <p:spPr bwMode="auto">
          <a:xfrm>
            <a:off x="247650" y="4997025"/>
            <a:ext cx="1182652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5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كه از رابطه فوق به­خوبي مي‌توان مفهوم </a:t>
            </a:r>
            <a:r>
              <a:rPr kumimoji="0" lang="fa-IR" altLang="en-US" sz="2000" b="1" i="0" u="none" strike="noStrike" cap="none" normalizeH="0" baseline="0" dirty="0" smtClean="0">
                <a:ln>
                  <a:noFill/>
                </a:ln>
                <a:solidFill>
                  <a:srgbClr val="FFFF00"/>
                </a:solidFill>
                <a:effectLst/>
                <a:latin typeface="Arial" panose="020B0604020202020204" pitchFamily="34" charset="0"/>
                <a:ea typeface="Times New Roman" panose="02020603050405020304" pitchFamily="18" charset="0"/>
                <a:cs typeface="B Nazanin" panose="00000400000000000000" pitchFamily="2" charset="-78"/>
              </a:rPr>
              <a:t>احتمال خرابي </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را درك نمود، به­طوريكه خرابي يك سيستم هنگامي رخ مي‌دهد كه مقاومت سازه از بارهاي خارجي وارده كمتر شود. واضح است كه در نقطه مقابل مفهوم خرابي، </a:t>
            </a:r>
            <a:r>
              <a:rPr kumimoji="0" lang="fa-IR" altLang="en-US" sz="2000" b="1" i="0" u="none" strike="noStrike" cap="none" normalizeH="0" baseline="0" dirty="0" smtClean="0">
                <a:ln>
                  <a:noFill/>
                </a:ln>
                <a:solidFill>
                  <a:srgbClr val="FFFF00"/>
                </a:solidFill>
                <a:effectLst/>
                <a:latin typeface="Arial" panose="020B0604020202020204" pitchFamily="34" charset="0"/>
                <a:ea typeface="Times New Roman" panose="02020603050405020304" pitchFamily="18" charset="0"/>
                <a:cs typeface="B Nazanin" panose="00000400000000000000" pitchFamily="2" charset="-78"/>
              </a:rPr>
              <a:t>مفهوم حاشيه اطمينان </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مطرح مي‌باشد كه در آن فضا، سيستم بدون هيچ مشكلي بكار خود ادامه مي‌دهد. </a:t>
            </a:r>
            <a:endParaRPr kumimoji="0" lang="fa-IR" alt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48206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0"/>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19973"/>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9" name="Rectangle 8"/>
          <p:cNvSpPr/>
          <p:nvPr/>
        </p:nvSpPr>
        <p:spPr>
          <a:xfrm>
            <a:off x="6828031" y="1540217"/>
            <a:ext cx="5363969" cy="400110"/>
          </a:xfrm>
          <a:prstGeom prst="rect">
            <a:avLst/>
          </a:prstGeom>
        </p:spPr>
        <p:txBody>
          <a:bodyPr wrap="none">
            <a:spAutoFit/>
          </a:bodyPr>
          <a:lstStyle/>
          <a:p>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 فرمول‌بندي قابليت اعتماد بر مبناي رشد ترك‌هاي خستگي </a:t>
            </a:r>
            <a:endParaRPr lang="en-US" sz="2000" dirty="0">
              <a:solidFill>
                <a:srgbClr val="FFFF00"/>
              </a:solidFill>
              <a:cs typeface="B Titr" panose="00000700000000000000" pitchFamily="2" charset="-78"/>
            </a:endParaRPr>
          </a:p>
        </p:txBody>
      </p:sp>
      <p:sp>
        <p:nvSpPr>
          <p:cNvPr id="10" name="Rectangle 9"/>
          <p:cNvSpPr/>
          <p:nvPr/>
        </p:nvSpPr>
        <p:spPr>
          <a:xfrm>
            <a:off x="235942" y="2031457"/>
            <a:ext cx="11704320" cy="977191"/>
          </a:xfrm>
          <a:prstGeom prst="rect">
            <a:avLst/>
          </a:prstGeom>
        </p:spPr>
        <p:txBody>
          <a:bodyPr wrap="square">
            <a:spAutoFit/>
          </a:bodyPr>
          <a:lstStyle/>
          <a:p>
            <a:pPr algn="r" rtl="1">
              <a:lnSpc>
                <a:spcPct val="150000"/>
              </a:lnSpc>
            </a:pP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اگر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در رابطه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پاریس بجاي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بارگذاري تنش با دامنه ثابت، بارگذاري با دامنه متغير و يا همان طيف تنش مطرح باشد، مي‌توان از مفهوم دامنه تنش معادل استفاده نمود كه در اين صورت: </a:t>
            </a:r>
            <a:endParaRPr lang="en-US" sz="2000" b="1"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299" y="2770092"/>
            <a:ext cx="2718802" cy="72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5"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17019" y="4103073"/>
            <a:ext cx="838200" cy="399672"/>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49425" y="3979352"/>
            <a:ext cx="1341120" cy="6350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2"/>
          <p:cNvSpPr>
            <a:spLocks noChangeArrowheads="1"/>
          </p:cNvSpPr>
          <p:nvPr/>
        </p:nvSpPr>
        <p:spPr bwMode="auto">
          <a:xfrm>
            <a:off x="3495211" y="4112015"/>
            <a:ext cx="485421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پيشنهاد كرده است كه </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2000" b="1" i="0" u="none" strike="noStrike" cap="none" normalizeH="0" baseline="0" dirty="0" err="1"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en-US" altLang="en-US" sz="2000" b="1" i="0" u="none" strike="noStrike" cap="none" normalizeH="0" baseline="-30000" dirty="0" err="1"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w</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طول ساق جوش مي‌باشد</a:t>
            </a:r>
            <a:r>
              <a:rPr kumimoji="0" lang="en-US" altLang="en-US" sz="12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2" name="Rectangle 31"/>
          <p:cNvSpPr/>
          <p:nvPr/>
        </p:nvSpPr>
        <p:spPr>
          <a:xfrm>
            <a:off x="67328" y="3507003"/>
            <a:ext cx="11704320" cy="977191"/>
          </a:xfrm>
          <a:prstGeom prst="rect">
            <a:avLst/>
          </a:prstGeom>
        </p:spPr>
        <p:txBody>
          <a:bodyPr wrap="square">
            <a:spAutoFit/>
          </a:bodyPr>
          <a:lstStyle/>
          <a:p>
            <a:pPr algn="just" rtl="1">
              <a:lnSpc>
                <a:spcPct val="150000"/>
              </a:lnSpc>
            </a:pP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عمق ترک بحرانی برابر ضخامت جداره در نظر گرفته می شود (ترک راه به در)</a:t>
            </a:r>
            <a:r>
              <a:rPr lang="fa-IR" altLang="en-US" sz="2000" b="1" dirty="0">
                <a:latin typeface="Times New Roman" panose="02020603050405020304" pitchFamily="18" charset="0"/>
                <a:ea typeface="Times New Roman" panose="02020603050405020304" pitchFamily="18" charset="0"/>
                <a:cs typeface="B Nazanin" panose="00000400000000000000" pitchFamily="2" charset="-78"/>
              </a:rPr>
              <a:t> و همچنین آئين‌نامه</a:t>
            </a:r>
            <a:r>
              <a:rPr lang="en-US" altLang="en-US" sz="2000" b="1" dirty="0">
                <a:latin typeface="Times New Roman" panose="02020603050405020304" pitchFamily="18" charset="0"/>
                <a:ea typeface="Times New Roman" panose="02020603050405020304" pitchFamily="18" charset="0"/>
                <a:cs typeface="B Nazanin" panose="00000400000000000000" pitchFamily="2" charset="-78"/>
              </a:rPr>
              <a:t> </a:t>
            </a:r>
            <a:r>
              <a:rPr lang="en-US" altLang="en-US"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DNV</a:t>
            </a:r>
            <a:r>
              <a:rPr lang="fa-IR" altLang="en-US" sz="2000" b="1" dirty="0">
                <a:latin typeface="Times New Roman" panose="02020603050405020304" pitchFamily="18" charset="0"/>
                <a:ea typeface="Times New Roman" panose="02020603050405020304" pitchFamily="18" charset="0"/>
                <a:cs typeface="B Nazanin" panose="00000400000000000000" pitchFamily="2" charset="-78"/>
              </a:rPr>
              <a:t> نيز عمق ترك بحراني را به </a:t>
            </a:r>
            <a:r>
              <a:rPr lang="fa-IR" altLang="en-US" sz="2000" b="1" dirty="0" smtClean="0">
                <a:latin typeface="Times New Roman" panose="02020603050405020304" pitchFamily="18" charset="0"/>
                <a:ea typeface="Times New Roman" panose="02020603050405020304" pitchFamily="18" charset="0"/>
                <a:cs typeface="B Nazanin" panose="00000400000000000000" pitchFamily="2" charset="-78"/>
              </a:rPr>
              <a:t>صورت                    یا                               </a:t>
            </a:r>
            <a:endParaRPr lang="en-US" altLang="en-US" sz="2000" b="1" dirty="0">
              <a:latin typeface="Arial" panose="020B0604020202020204" pitchFamily="34" charset="0"/>
            </a:endParaRPr>
          </a:p>
        </p:txBody>
      </p:sp>
      <p:pic>
        <p:nvPicPr>
          <p:cNvPr id="5143" name="Picture 2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666" y="4126199"/>
            <a:ext cx="2474059" cy="79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p:cNvSpPr/>
          <p:nvPr/>
        </p:nvSpPr>
        <p:spPr>
          <a:xfrm>
            <a:off x="2768725" y="4550765"/>
            <a:ext cx="6132698" cy="307777"/>
          </a:xfrm>
          <a:prstGeom prst="rect">
            <a:avLst/>
          </a:prstGeom>
        </p:spPr>
        <p:txBody>
          <a:bodyPr wrap="square">
            <a:spAutoFit/>
          </a:bodyPr>
          <a:lstStyle/>
          <a:p>
            <a:pPr algn="just"/>
            <a:r>
              <a:rPr lang="en-US" sz="1400" b="1" i="1" dirty="0" smtClean="0">
                <a:solidFill>
                  <a:srgbClr val="00B0F0"/>
                </a:solidFill>
                <a:latin typeface="Times New Roman" panose="02020603050405020304" pitchFamily="18" charset="0"/>
                <a:ea typeface="Times New Roman" panose="02020603050405020304" pitchFamily="18" charset="0"/>
              </a:rPr>
              <a:t>Nowak</a:t>
            </a:r>
            <a:r>
              <a:rPr lang="en-US" sz="1400" b="1" i="1" dirty="0">
                <a:solidFill>
                  <a:srgbClr val="00B0F0"/>
                </a:solidFill>
                <a:latin typeface="Times New Roman" panose="02020603050405020304" pitchFamily="18" charset="0"/>
                <a:ea typeface="Times New Roman" panose="02020603050405020304" pitchFamily="18" charset="0"/>
              </a:rPr>
              <a:t>, A. S, and Collins, K. R, “Reliability of Structures”, Mc Graw-Hill, 2000.</a:t>
            </a:r>
            <a:endParaRPr lang="en-US" sz="1400" b="1" i="1" dirty="0">
              <a:solidFill>
                <a:srgbClr val="00B0F0"/>
              </a:solidFill>
              <a:effectLst/>
              <a:latin typeface="Times New Roman" panose="02020603050405020304" pitchFamily="18" charset="0"/>
              <a:ea typeface="Times New Roman" panose="02020603050405020304" pitchFamily="18" charset="0"/>
            </a:endParaRPr>
          </a:p>
        </p:txBody>
      </p:sp>
      <p:pic>
        <p:nvPicPr>
          <p:cNvPr id="5144" name="Picture 2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76159" y="4937488"/>
            <a:ext cx="6823886" cy="44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5" name="Picture 2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36119" y="5592501"/>
            <a:ext cx="392839" cy="351919"/>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7"/>
          <p:cNvSpPr>
            <a:spLocks noChangeArrowheads="1"/>
          </p:cNvSpPr>
          <p:nvPr/>
        </p:nvSpPr>
        <p:spPr bwMode="auto">
          <a:xfrm>
            <a:off x="1739735" y="5544310"/>
            <a:ext cx="100319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که در آن      جذر سطح زير منحني طيف تنش و</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2000"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en-US"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نيز همان توان معادله پاريس است كه يك ثابت مادي مي‌باشد</a:t>
            </a:r>
            <a:r>
              <a:rPr kumimoji="0" lang="en-US" altLang="en-US" sz="2000" b="1" i="0" u="none" strike="noStrike" cap="none" normalizeH="0" baseline="0" dirty="0" smtClean="0">
                <a:ln>
                  <a:noFill/>
                </a:ln>
                <a:solidFill>
                  <a:schemeClr val="tx1"/>
                </a:solidFill>
                <a:effectLst/>
                <a:cs typeface="B Nazanin" panose="00000400000000000000" pitchFamily="2" charset="-78"/>
              </a:rPr>
              <a:t> </a:t>
            </a:r>
            <a:endParaRPr kumimoji="0" lang="en-US" altLang="en-US" sz="2000" b="1"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Tree>
    <p:extLst>
      <p:ext uri="{BB962C8B-B14F-4D97-AF65-F5344CB8AC3E}">
        <p14:creationId xmlns:p14="http://schemas.microsoft.com/office/powerpoint/2010/main" val="2065623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12184"/>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41717" y="6508635"/>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9" name="Rectangle 8"/>
          <p:cNvSpPr/>
          <p:nvPr/>
        </p:nvSpPr>
        <p:spPr>
          <a:xfrm>
            <a:off x="6828031" y="1592590"/>
            <a:ext cx="5363969" cy="400110"/>
          </a:xfrm>
          <a:prstGeom prst="rect">
            <a:avLst/>
          </a:prstGeom>
        </p:spPr>
        <p:txBody>
          <a:bodyPr wrap="none">
            <a:spAutoFit/>
          </a:bodyPr>
          <a:lstStyle/>
          <a:p>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 فرمول‌بندي قابليت اعتماد بر مبناي رشد ترك‌هاي خستگي </a:t>
            </a:r>
            <a:endParaRPr lang="en-US" sz="2000" dirty="0">
              <a:solidFill>
                <a:srgbClr val="FFFF00"/>
              </a:solidFill>
              <a:cs typeface="B Titr" panose="00000700000000000000" pitchFamily="2" charset="-78"/>
            </a:endParaRPr>
          </a:p>
        </p:txBody>
      </p:sp>
      <p:pic>
        <p:nvPicPr>
          <p:cNvPr id="7169"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3343" y="2049393"/>
            <a:ext cx="5941097" cy="744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04220" y="2732390"/>
            <a:ext cx="11545819" cy="307777"/>
          </a:xfrm>
          <a:prstGeom prst="rect">
            <a:avLst/>
          </a:prstGeom>
        </p:spPr>
        <p:txBody>
          <a:bodyPr wrap="square">
            <a:spAutoFit/>
          </a:bodyPr>
          <a:lstStyle/>
          <a:p>
            <a:r>
              <a:rPr lang="en-US" sz="1400" b="1" dirty="0">
                <a:solidFill>
                  <a:srgbClr val="00B0F0"/>
                </a:solidFill>
                <a:latin typeface="Times New Roman" panose="02020603050405020304" pitchFamily="18" charset="0"/>
                <a:ea typeface="Times New Roman" panose="02020603050405020304" pitchFamily="18" charset="0"/>
              </a:rPr>
              <a:t>Rhee, H. C, “Fracture mechanics investigation of thickness effect on fatigue life”, Offshore Mechanics and Arctic Engineering, OMAE, Vol. III, 1989. </a:t>
            </a:r>
            <a:endParaRPr lang="en-US" sz="1400" b="1" dirty="0">
              <a:solidFill>
                <a:srgbClr val="00B0F0"/>
              </a:solidFill>
            </a:endParaRPr>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14839" y="3177958"/>
            <a:ext cx="280760" cy="25151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3260165" y="3076736"/>
            <a:ext cx="88232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که در آن       ضريب بي‌قاعدگي ناميده مي‌شود و </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2000"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en-US" altLang="en-US" sz="2000" b="1" i="1" u="none" strike="noStrike" cap="none" normalizeH="0" baseline="-3000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ها، گشتاورهاي مرتبه</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2000" b="1" i="1" u="none" strike="noStrike" cap="none" normalizeH="0" baseline="0" dirty="0" err="1"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ام طيف تنش مي‌باشند.</a:t>
            </a:r>
            <a:endParaRPr kumimoji="0" lang="en-US" altLang="en-US" sz="2000" b="1"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sp>
        <p:nvSpPr>
          <p:cNvPr id="8" name="Rectangle 7"/>
          <p:cNvSpPr/>
          <p:nvPr/>
        </p:nvSpPr>
        <p:spPr>
          <a:xfrm>
            <a:off x="421390" y="3494965"/>
            <a:ext cx="11545819" cy="1323439"/>
          </a:xfrm>
          <a:prstGeom prst="rect">
            <a:avLst/>
          </a:prstGeom>
        </p:spPr>
        <p:txBody>
          <a:bodyPr wrap="square">
            <a:spAutoFit/>
          </a:bodyPr>
          <a:lstStyle/>
          <a:p>
            <a:pPr algn="just" rtl="1"/>
            <a:r>
              <a:rPr lang="fa-IR" sz="2000" b="1" dirty="0">
                <a:latin typeface="Times New Roman" panose="02020603050405020304" pitchFamily="18" charset="0"/>
                <a:ea typeface="Times New Roman" panose="02020603050405020304" pitchFamily="18" charset="0"/>
                <a:cs typeface="B Nazanin" panose="00000400000000000000" pitchFamily="2" charset="-78"/>
              </a:rPr>
              <a:t>رشد ترك به </a:t>
            </a:r>
            <a:r>
              <a:rPr lang="en-US" b="1" dirty="0">
                <a:solidFill>
                  <a:srgbClr val="FFFF00"/>
                </a:solidFill>
                <a:latin typeface="Times New Roman" panose="02020603050405020304" pitchFamily="18" charset="0"/>
                <a:ea typeface="Times New Roman" panose="02020603050405020304" pitchFamily="18" charset="0"/>
              </a:rPr>
              <a:t>Y</a:t>
            </a:r>
            <a:r>
              <a:rPr lang="fa-IR" sz="2000" b="1" dirty="0">
                <a:latin typeface="Times New Roman" panose="02020603050405020304" pitchFamily="18" charset="0"/>
                <a:ea typeface="Times New Roman" panose="02020603050405020304" pitchFamily="18" charset="0"/>
                <a:cs typeface="B Nazanin" panose="00000400000000000000" pitchFamily="2" charset="-78"/>
              </a:rPr>
              <a:t> نيز بستگي زيادي دارد.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پارامتر</a:t>
            </a:r>
            <a:r>
              <a:rPr lang="en-US" b="1" dirty="0">
                <a:solidFill>
                  <a:srgbClr val="FFFF00"/>
                </a:solidFill>
                <a:latin typeface="Times New Roman" panose="02020603050405020304" pitchFamily="18" charset="0"/>
                <a:ea typeface="Times New Roman" panose="02020603050405020304" pitchFamily="18" charset="0"/>
              </a:rPr>
              <a:t>Y</a:t>
            </a:r>
            <a:r>
              <a:rPr lang="en-US" sz="2000" b="1" dirty="0" smtClean="0">
                <a:latin typeface="Times New Roman" panose="02020603050405020304" pitchFamily="18" charset="0"/>
                <a:ea typeface="Times New Roman" panose="02020603050405020304" pitchFamily="18" charset="0"/>
              </a:rPr>
              <a:t>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به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عمق ترك يعني </a:t>
            </a:r>
            <a:r>
              <a:rPr lang="en-US" sz="2000" b="1" i="1" dirty="0">
                <a:solidFill>
                  <a:srgbClr val="FFFF00"/>
                </a:solidFill>
                <a:latin typeface="Times New Roman" panose="02020603050405020304" pitchFamily="18" charset="0"/>
                <a:ea typeface="Times New Roman" panose="02020603050405020304" pitchFamily="18" charset="0"/>
              </a:rPr>
              <a:t>a</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بستگي دارد. علاوه برآن محاسبه </a:t>
            </a:r>
            <a:r>
              <a:rPr lang="en-US" b="1" dirty="0">
                <a:solidFill>
                  <a:srgbClr val="FFFF00"/>
                </a:solidFill>
                <a:latin typeface="Times New Roman" panose="02020603050405020304" pitchFamily="18" charset="0"/>
                <a:ea typeface="Times New Roman" panose="02020603050405020304" pitchFamily="18" charset="0"/>
              </a:rPr>
              <a:t>Y</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در اتصالات لوله‌اي بسيار دشوار</a:t>
            </a:r>
            <a:r>
              <a:rPr lang="fa-IR" sz="2000" b="1" dirty="0">
                <a:ea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مي‌باشد و همچنين فرمول‌هاي موجود تنها براي اتصالات با هندسه‌هاي ساده در دسترس مي‌باشد كه در سازه‌هاي واقعي عملاً چنين اتصالاتي به­ندرت يافت مي‌شود. بنابراين براي اينكه بتوان از طرفين رابطه رشد ترك­خستگي انتگرال‌گيري نمود، تا پس از آن امكان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تحلیل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قابليت اعتماد ميسرگردد، فرض مي‌شود </a:t>
            </a:r>
            <a:r>
              <a:rPr lang="en-US" b="1" dirty="0">
                <a:solidFill>
                  <a:srgbClr val="FFFF00"/>
                </a:solidFill>
                <a:latin typeface="Times New Roman" panose="02020603050405020304" pitchFamily="18" charset="0"/>
                <a:ea typeface="Times New Roman" panose="02020603050405020304" pitchFamily="18" charset="0"/>
              </a:rPr>
              <a:t>Y</a:t>
            </a:r>
            <a:r>
              <a:rPr lang="fa-IR" sz="2000" b="1" dirty="0">
                <a:latin typeface="Times New Roman" panose="02020603050405020304" pitchFamily="18" charset="0"/>
                <a:ea typeface="Times New Roman" panose="02020603050405020304" pitchFamily="18" charset="0"/>
                <a:cs typeface="B Nazanin" panose="00000400000000000000" pitchFamily="2" charset="-78"/>
              </a:rPr>
              <a:t> مستقل از</a:t>
            </a:r>
            <a:r>
              <a:rPr lang="en-US" sz="2000" b="1" i="1" dirty="0">
                <a:solidFill>
                  <a:srgbClr val="FFFF00"/>
                </a:solidFill>
                <a:latin typeface="Times New Roman" panose="02020603050405020304" pitchFamily="18" charset="0"/>
                <a:ea typeface="Times New Roman" panose="02020603050405020304" pitchFamily="18" charset="0"/>
              </a:rPr>
              <a:t>a</a:t>
            </a:r>
            <a:r>
              <a:rPr lang="fa-IR" sz="2000" b="1" dirty="0">
                <a:latin typeface="Times New Roman" panose="02020603050405020304" pitchFamily="18" charset="0"/>
                <a:ea typeface="Times New Roman" panose="02020603050405020304" pitchFamily="18" charset="0"/>
                <a:cs typeface="B Nazanin" panose="00000400000000000000" pitchFamily="2" charset="-78"/>
              </a:rPr>
              <a:t> مي‌باشد</a:t>
            </a:r>
            <a:endParaRPr lang="en-US" sz="2000" b="1" dirty="0"/>
          </a:p>
        </p:txBody>
      </p:sp>
      <p:pic>
        <p:nvPicPr>
          <p:cNvPr id="71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390" y="4487575"/>
            <a:ext cx="2072639" cy="69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6576778" y="5273202"/>
            <a:ext cx="5506636"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با فرض اينكه دامنه تنش در سيكل‌هاي مختلف ثابت مي‌باشد، </a:t>
            </a:r>
            <a:endParaRPr lang="en-US" sz="2000" b="1" dirty="0"/>
          </a:p>
        </p:txBody>
      </p:sp>
      <p:pic>
        <p:nvPicPr>
          <p:cNvPr id="71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27099" y="5080806"/>
            <a:ext cx="4649679" cy="109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2377765" y="6171732"/>
            <a:ext cx="9705649" cy="400110"/>
          </a:xfrm>
          <a:prstGeom prst="rect">
            <a:avLst/>
          </a:prstGeom>
        </p:spPr>
        <p:txBody>
          <a:bodyPr wrap="squar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كه براي فولاد دريايی، </a:t>
            </a:r>
            <a:r>
              <a:rPr lang="en-US" sz="2000" b="1" i="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m</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را در حدود 3 الی 4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مي توان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در نظر گرفت و لذا معمولاً همان فرمول اولي كاربرد دارد. </a:t>
            </a:r>
            <a:endParaRPr lang="en-US" sz="2000" b="1" dirty="0">
              <a:cs typeface="B Nazanin" panose="00000400000000000000" pitchFamily="2" charset="-78"/>
            </a:endParaRPr>
          </a:p>
        </p:txBody>
      </p:sp>
    </p:spTree>
    <p:extLst>
      <p:ext uri="{BB962C8B-B14F-4D97-AF65-F5344CB8AC3E}">
        <p14:creationId xmlns:p14="http://schemas.microsoft.com/office/powerpoint/2010/main" val="2065436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0"/>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36916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9" name="Rectangle 8"/>
          <p:cNvSpPr/>
          <p:nvPr/>
        </p:nvSpPr>
        <p:spPr>
          <a:xfrm>
            <a:off x="6828031" y="1591554"/>
            <a:ext cx="5363969" cy="400110"/>
          </a:xfrm>
          <a:prstGeom prst="rect">
            <a:avLst/>
          </a:prstGeom>
        </p:spPr>
        <p:txBody>
          <a:bodyPr wrap="none">
            <a:spAutoFit/>
          </a:bodyPr>
          <a:lstStyle/>
          <a:p>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 فرمول‌بندي قابليت اعتماد بر مبناي رشد ترك‌هاي خستگي </a:t>
            </a:r>
            <a:endParaRPr lang="en-US" sz="2000" dirty="0">
              <a:solidFill>
                <a:srgbClr val="FFFF00"/>
              </a:solidFill>
              <a:cs typeface="B Titr" panose="00000700000000000000" pitchFamily="2" charset="-78"/>
            </a:endParaRPr>
          </a:p>
        </p:txBody>
      </p:sp>
      <p:pic>
        <p:nvPicPr>
          <p:cNvPr id="614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999" y="2134518"/>
            <a:ext cx="1728861" cy="410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p:nvPr/>
        </p:nvPicPr>
        <p:blipFill rotWithShape="1">
          <a:blip r:embed="rId4" cstate="print">
            <a:extLst>
              <a:ext uri="{28A0092B-C50C-407E-A947-70E740481C1C}">
                <a14:useLocalDpi xmlns:a14="http://schemas.microsoft.com/office/drawing/2010/main" val="0"/>
              </a:ext>
            </a:extLst>
          </a:blip>
          <a:srcRect b="33036"/>
          <a:stretch/>
        </p:blipFill>
        <p:spPr bwMode="auto">
          <a:xfrm>
            <a:off x="3343661" y="2743176"/>
            <a:ext cx="4866889" cy="840042"/>
          </a:xfrm>
          <a:prstGeom prst="rect">
            <a:avLst/>
          </a:prstGeom>
          <a:noFill/>
          <a:ln>
            <a:noFill/>
          </a:ln>
          <a:extLst>
            <a:ext uri="{53640926-AAD7-44D8-BBD7-CCE9431645EC}">
              <a14:shadowObscured xmlns:a14="http://schemas.microsoft.com/office/drawing/2010/main"/>
            </a:ext>
          </a:extLst>
        </p:spPr>
      </p:pic>
      <p:pic>
        <p:nvPicPr>
          <p:cNvPr id="614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1386" y="3403230"/>
            <a:ext cx="5444539" cy="997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652" y="3799741"/>
            <a:ext cx="3850734" cy="369332"/>
          </a:xfrm>
          <a:prstGeom prst="rect">
            <a:avLst/>
          </a:prstGeom>
        </p:spPr>
        <p:txBody>
          <a:bodyPr wrap="none">
            <a:spAutoFit/>
          </a:bodyPr>
          <a:lstStyle/>
          <a:p>
            <a:r>
              <a:rPr lang="fa-IR"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تابع هدف بر مبنای پارامترهای مکانیک شکست</a:t>
            </a:r>
            <a:endParaRPr lang="en-US" dirty="0"/>
          </a:p>
        </p:txBody>
      </p:sp>
      <p:sp>
        <p:nvSpPr>
          <p:cNvPr id="3" name="Rectangle 2"/>
          <p:cNvSpPr/>
          <p:nvPr/>
        </p:nvSpPr>
        <p:spPr>
          <a:xfrm>
            <a:off x="4019550" y="4439670"/>
            <a:ext cx="8047231" cy="400110"/>
          </a:xfrm>
          <a:prstGeom prst="rect">
            <a:avLst/>
          </a:prstGeom>
        </p:spPr>
        <p:txBody>
          <a:bodyPr wrap="square">
            <a:spAutoFit/>
          </a:bodyPr>
          <a:lstStyle/>
          <a:p>
            <a:pPr algn="just" rtl="1">
              <a:spcAft>
                <a:spcPts val="0"/>
              </a:spcAft>
            </a:pPr>
            <a:r>
              <a:rPr lang="fa-IR" sz="2000" b="1" dirty="0">
                <a:latin typeface="Times New Roman" panose="02020603050405020304" pitchFamily="18" charset="0"/>
                <a:ea typeface="Times New Roman" panose="02020603050405020304" pitchFamily="18" charset="0"/>
                <a:cs typeface="B Nazanin" panose="00000400000000000000" pitchFamily="2" charset="-78"/>
              </a:rPr>
              <a:t>و از آنجايي­كه در محاسبات خستگي بايد از تنش نقطه حاد استفاده نمود، مي‌توان نوشت: </a:t>
            </a:r>
            <a:endParaRPr lang="en-US" sz="2000" b="1" dirty="0">
              <a:latin typeface="Times New Roman" panose="02020603050405020304" pitchFamily="18" charset="0"/>
              <a:ea typeface="Times New Roman" panose="02020603050405020304" pitchFamily="18" charset="0"/>
            </a:endParaRPr>
          </a:p>
        </p:txBody>
      </p:sp>
      <p:pic>
        <p:nvPicPr>
          <p:cNvPr id="614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2847" y="4879214"/>
            <a:ext cx="5758903" cy="94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3767" y="5863403"/>
            <a:ext cx="12056129" cy="400110"/>
          </a:xfrm>
          <a:prstGeom prst="rect">
            <a:avLst/>
          </a:prstGeom>
        </p:spPr>
        <p:txBody>
          <a:bodyPr wrap="square">
            <a:spAutoFit/>
          </a:bodyPr>
          <a:lstStyle/>
          <a:p>
            <a:pPr algn="just" rtl="1">
              <a:spcAft>
                <a:spcPts val="0"/>
              </a:spcAft>
            </a:pP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این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رابطه به عنوان تابع حد نهايي در نظر گرفته مي‌شود و محاسبات قابليت اعتماد، بر مبناي آن انجام خواهد گرفت.</a:t>
            </a:r>
            <a:endParaRPr lang="en-US" sz="2000" b="1" dirty="0">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8" name="Rectangle 7"/>
          <p:cNvSpPr/>
          <p:nvPr/>
        </p:nvSpPr>
        <p:spPr>
          <a:xfrm>
            <a:off x="2636337" y="4490165"/>
            <a:ext cx="1669047" cy="369332"/>
          </a:xfrm>
          <a:prstGeom prst="rect">
            <a:avLst/>
          </a:prstGeom>
        </p:spPr>
        <p:txBody>
          <a:bodyPr wrap="none">
            <a:spAutoFit/>
          </a:bodyPr>
          <a:lstStyle/>
          <a:p>
            <a:r>
              <a:rPr lang="fa-IR" b="1" dirty="0">
                <a:latin typeface="Times New Roman" panose="02020603050405020304" pitchFamily="18" charset="0"/>
                <a:ea typeface="Times New Roman" panose="02020603050405020304" pitchFamily="18" charset="0"/>
                <a:cs typeface="B Nazanin" panose="00000400000000000000" pitchFamily="2" charset="-78"/>
              </a:rPr>
              <a:t>ضريب تمركز تنش </a:t>
            </a:r>
            <a:endParaRPr lang="en-US" dirty="0"/>
          </a:p>
        </p:txBody>
      </p:sp>
      <p:sp>
        <p:nvSpPr>
          <p:cNvPr id="11" name="Down Arrow 10"/>
          <p:cNvSpPr/>
          <p:nvPr/>
        </p:nvSpPr>
        <p:spPr>
          <a:xfrm>
            <a:off x="3578680" y="4879214"/>
            <a:ext cx="158637" cy="4084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9191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4763" y="12184"/>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0078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9" name="Rectangle 8"/>
          <p:cNvSpPr/>
          <p:nvPr/>
        </p:nvSpPr>
        <p:spPr>
          <a:xfrm>
            <a:off x="7763548" y="1478662"/>
            <a:ext cx="3130985" cy="461665"/>
          </a:xfrm>
          <a:prstGeom prst="rect">
            <a:avLst/>
          </a:prstGeom>
        </p:spPr>
        <p:txBody>
          <a:bodyPr wrap="none">
            <a:spAutoFit/>
          </a:bodyPr>
          <a:lstStyle/>
          <a:p>
            <a:pPr indent="-635" algn="just" rtl="1">
              <a:spcAft>
                <a:spcPts val="0"/>
              </a:spcAft>
            </a:pPr>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مفهوم شاخص قابلیت اعتماد</a:t>
            </a:r>
            <a:endParaRPr lang="en-US" sz="2400" dirty="0">
              <a:solidFill>
                <a:srgbClr val="FFFF00"/>
              </a:solidFill>
              <a:effectLst/>
              <a:latin typeface="Times New Roman" panose="02020603050405020304" pitchFamily="18" charset="0"/>
              <a:ea typeface="Times New Roman" panose="02020603050405020304" pitchFamily="18" charset="0"/>
              <a:cs typeface="B Titr" panose="00000700000000000000" pitchFamily="2" charset="-78"/>
            </a:endParaRPr>
          </a:p>
        </p:txBody>
      </p:sp>
      <p:sp>
        <p:nvSpPr>
          <p:cNvPr id="2" name="Rectangle 1"/>
          <p:cNvSpPr/>
          <p:nvPr/>
        </p:nvSpPr>
        <p:spPr>
          <a:xfrm>
            <a:off x="161924" y="2650231"/>
            <a:ext cx="11953875" cy="338554"/>
          </a:xfrm>
          <a:prstGeom prst="rect">
            <a:avLst/>
          </a:prstGeom>
        </p:spPr>
        <p:txBody>
          <a:bodyPr wrap="square">
            <a:spAutoFit/>
          </a:bodyPr>
          <a:lstStyle/>
          <a:p>
            <a:r>
              <a:rPr lang="en-US" sz="1600" b="1" i="1" dirty="0" smtClean="0">
                <a:solidFill>
                  <a:srgbClr val="00B0F0"/>
                </a:solidFill>
                <a:latin typeface="Times New Roman" panose="02020603050405020304" pitchFamily="18" charset="0"/>
                <a:ea typeface="Times New Roman" panose="02020603050405020304" pitchFamily="18" charset="0"/>
              </a:rPr>
              <a:t>Wirsching, P. H, “Fatigue under wide band random stress”, Journal of the Structural Divisions, ASCE, Vol. 98, 1980, pp. 1953-1606. </a:t>
            </a:r>
            <a:endParaRPr lang="en-US" sz="1600" b="1" i="1" dirty="0">
              <a:solidFill>
                <a:srgbClr val="00B0F0"/>
              </a:solidFill>
            </a:endParaRPr>
          </a:p>
        </p:txBody>
      </p:sp>
      <p:sp>
        <p:nvSpPr>
          <p:cNvPr id="3" name="Rectangle 2"/>
          <p:cNvSpPr>
            <a:spLocks noChangeArrowheads="1"/>
          </p:cNvSpPr>
          <p:nvPr/>
        </p:nvSpPr>
        <p:spPr bwMode="auto">
          <a:xfrm>
            <a:off x="4774313" y="2095224"/>
            <a:ext cx="70855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اگر متغيرهاي</a:t>
            </a:r>
            <a:r>
              <a:rPr kumimoji="0" lang="en-US" altLang="en-US" sz="2000"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و</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2000"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Q</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داراي توزيع نرمال باشند، شاخص قابلیت اعتماد یا ايمني</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endParaRPr kumimoji="0" lang="en-US" altLang="en-US" sz="2000" b="1" i="0" u="none" strike="noStrike" cap="none" normalizeH="0" baseline="0" dirty="0" smtClean="0">
              <a:ln>
                <a:noFill/>
              </a:ln>
              <a:solidFill>
                <a:schemeClr val="tx1"/>
              </a:solidFill>
              <a:effectLst/>
              <a:latin typeface="Arial" panose="020B0604020202020204" pitchFamily="34" charset="0"/>
              <a:cs typeface="B Nazanin" panose="00000400000000000000" pitchFamily="2" charset="-78"/>
            </a:endParaRPr>
          </a:p>
        </p:txBody>
      </p:sp>
      <p:pic>
        <p:nvPicPr>
          <p:cNvPr id="11265"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1540" y="2156070"/>
            <a:ext cx="250534" cy="3392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116197" y="2125647"/>
            <a:ext cx="29306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از رابطه زير قابل محاسبه است</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endParaRPr kumimoji="0" lang="en-US" altLang="en-US" sz="2000" b="1" i="0" u="none" strike="noStrike" cap="none" normalizeH="0" baseline="0" dirty="0" smtClean="0">
              <a:ln>
                <a:noFill/>
              </a:ln>
              <a:solidFill>
                <a:schemeClr val="tx1"/>
              </a:solidFill>
              <a:effectLst/>
              <a:latin typeface="Times New Roman" panose="02020603050405020304" pitchFamily="18" charset="0"/>
              <a:cs typeface="B Nazanin" panose="00000400000000000000" pitchFamily="2" charset="-78"/>
            </a:endParaRPr>
          </a:p>
        </p:txBody>
      </p:sp>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188" y="3129262"/>
            <a:ext cx="4605338" cy="444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46883" y="3778897"/>
            <a:ext cx="323850" cy="293298"/>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43239" y="3739426"/>
            <a:ext cx="314325" cy="28467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p:cNvSpPr>
            <a:spLocks noChangeArrowheads="1"/>
          </p:cNvSpPr>
          <p:nvPr/>
        </p:nvSpPr>
        <p:spPr bwMode="auto">
          <a:xfrm>
            <a:off x="333375" y="3672085"/>
            <a:ext cx="115265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که در آن        تابع توزيع تجمعي نرمال استاندارد مي‌باشد. در پيوست مراجع آمار و احتمالات، مقادير مختلف</a:t>
            </a:r>
            <a:r>
              <a:rPr kumimoji="0" lang="en-US"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r>
              <a:rPr kumimoji="0" lang="fa-IR"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داده</a:t>
            </a:r>
            <a:r>
              <a:rPr kumimoji="0" lang="fa-IR" altLang="en-US" sz="2000" b="1" i="0" u="none" strike="noStrike" cap="none" normalizeH="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شده است. </a:t>
            </a:r>
            <a:r>
              <a:rPr kumimoji="0" lang="en-US" altLang="en-US" sz="2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B Nazanin" panose="00000400000000000000" pitchFamily="2" charset="-78"/>
              </a:rPr>
              <a:t>     </a:t>
            </a:r>
            <a:endParaRPr kumimoji="0" lang="fa-IR" altLang="en-US" sz="2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2" name="Rectangle 11"/>
          <p:cNvSpPr/>
          <p:nvPr/>
        </p:nvSpPr>
        <p:spPr>
          <a:xfrm>
            <a:off x="3989857" y="4293830"/>
            <a:ext cx="8125942" cy="461665"/>
          </a:xfrm>
          <a:prstGeom prst="rect">
            <a:avLst/>
          </a:prstGeom>
        </p:spPr>
        <p:txBody>
          <a:bodyPr wrap="none">
            <a:spAutoFit/>
          </a:bodyPr>
          <a:lstStyle/>
          <a:p>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شاخص ايمني هاسوفر ـ ليند اصلاح شده برای متغیرهای غیرنرمال و مستقل</a:t>
            </a:r>
            <a:endParaRPr lang="en-US" sz="2400" dirty="0">
              <a:solidFill>
                <a:srgbClr val="FFFF00"/>
              </a:solidFill>
              <a:cs typeface="B Titr" panose="00000700000000000000" pitchFamily="2" charset="-78"/>
            </a:endParaRPr>
          </a:p>
        </p:txBody>
      </p:sp>
      <p:sp>
        <p:nvSpPr>
          <p:cNvPr id="13" name="Rectangle 12"/>
          <p:cNvSpPr/>
          <p:nvPr/>
        </p:nvSpPr>
        <p:spPr>
          <a:xfrm>
            <a:off x="209549" y="4923434"/>
            <a:ext cx="11858624" cy="1015663"/>
          </a:xfrm>
          <a:prstGeom prst="rect">
            <a:avLst/>
          </a:prstGeom>
        </p:spPr>
        <p:txBody>
          <a:bodyPr wrap="square">
            <a:spAutoFit/>
          </a:bodyPr>
          <a:lstStyle/>
          <a:p>
            <a:pPr algn="r" rtl="1">
              <a:lnSpc>
                <a:spcPct val="150000"/>
              </a:lnSpc>
            </a:pPr>
            <a:r>
              <a:rPr lang="fa-IR" sz="2000" b="1" dirty="0">
                <a:latin typeface="Times New Roman" panose="02020603050405020304" pitchFamily="18" charset="0"/>
                <a:ea typeface="Times New Roman" panose="02020603050405020304" pitchFamily="18" charset="0"/>
                <a:cs typeface="B Nazanin" panose="00000400000000000000" pitchFamily="2" charset="-78"/>
              </a:rPr>
              <a:t>مبناي روش هاسوفر- لیند، انتقال متغيرهاي تصادفي نرمال به متغيرهاي تصادفي نرمال كاهش يافته و محاسبه كوتاهترين فاصله منحني حاصله از مبدأ مختصات جديد مي‌باشد</a:t>
            </a:r>
            <a:endParaRPr lang="en-US" sz="2000" b="1" dirty="0"/>
          </a:p>
        </p:txBody>
      </p:sp>
    </p:spTree>
    <p:extLst>
      <p:ext uri="{BB962C8B-B14F-4D97-AF65-F5344CB8AC3E}">
        <p14:creationId xmlns:p14="http://schemas.microsoft.com/office/powerpoint/2010/main" val="2637621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26920" y="17004"/>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38172" y="647814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4066058" y="2066811"/>
            <a:ext cx="8125942" cy="461665"/>
          </a:xfrm>
          <a:prstGeom prst="rect">
            <a:avLst/>
          </a:prstGeom>
        </p:spPr>
        <p:txBody>
          <a:bodyPr wrap="none">
            <a:spAutoFit/>
          </a:bodyPr>
          <a:lstStyle/>
          <a:p>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شاخص ايمني هاسوفر ـ ليند اصلاح شده برای متغیرهای غیرنرمال و مستقل</a:t>
            </a:r>
            <a:endParaRPr lang="en-US" sz="2400" dirty="0">
              <a:solidFill>
                <a:srgbClr val="FFFF00"/>
              </a:solidFill>
              <a:cs typeface="B Titr" panose="00000700000000000000" pitchFamily="2" charset="-78"/>
            </a:endParaRPr>
          </a:p>
        </p:txBody>
      </p:sp>
      <p:sp>
        <p:nvSpPr>
          <p:cNvPr id="2" name="Rectangle 1"/>
          <p:cNvSpPr/>
          <p:nvPr/>
        </p:nvSpPr>
        <p:spPr>
          <a:xfrm>
            <a:off x="5939575" y="2666990"/>
            <a:ext cx="6159058"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فرمت ماتريسی اين روش را مي‌توان به­صورت گام‌هاي زير خلاصه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نمود:</a:t>
            </a:r>
            <a:endParaRPr lang="en-US" sz="2000" b="1" dirty="0"/>
          </a:p>
        </p:txBody>
      </p:sp>
      <p:sp>
        <p:nvSpPr>
          <p:cNvPr id="3" name="Rectangle 2"/>
          <p:cNvSpPr/>
          <p:nvPr/>
        </p:nvSpPr>
        <p:spPr>
          <a:xfrm>
            <a:off x="66675" y="3092039"/>
            <a:ext cx="11936708" cy="584775"/>
          </a:xfrm>
          <a:prstGeom prst="rect">
            <a:avLst/>
          </a:prstGeom>
        </p:spPr>
        <p:txBody>
          <a:bodyPr wrap="square">
            <a:spAutoFit/>
          </a:bodyPr>
          <a:lstStyle/>
          <a:p>
            <a:pPr algn="just"/>
            <a:r>
              <a:rPr lang="en-US" sz="1600" b="1" i="1" dirty="0">
                <a:solidFill>
                  <a:srgbClr val="00B0F0"/>
                </a:solidFill>
                <a:latin typeface="Times New Roman" panose="02020603050405020304" pitchFamily="18" charset="0"/>
                <a:ea typeface="Times New Roman" panose="02020603050405020304" pitchFamily="18" charset="0"/>
              </a:rPr>
              <a:t>Jiao, G, and Moan, T, “Reliability based-fatigue and fracture design criteria for welded offshore structures”, Engineering Fracture Mechanics, Vol. 41, No.2, 1992, pp. 271-282. </a:t>
            </a:r>
            <a:endParaRPr lang="en-US" sz="1600" b="1" i="1" dirty="0">
              <a:solidFill>
                <a:srgbClr val="00B0F0"/>
              </a:solidFill>
              <a:effectLst/>
              <a:latin typeface="Times New Roman" panose="02020603050405020304" pitchFamily="18" charset="0"/>
              <a:ea typeface="Times New Roman" panose="02020603050405020304" pitchFamily="18" charset="0"/>
            </a:endParaRPr>
          </a:p>
        </p:txBody>
      </p:sp>
      <p:sp>
        <p:nvSpPr>
          <p:cNvPr id="8" name="Rectangle 2"/>
          <p:cNvSpPr>
            <a:spLocks noChangeArrowheads="1"/>
          </p:cNvSpPr>
          <p:nvPr/>
        </p:nvSpPr>
        <p:spPr bwMode="auto">
          <a:xfrm>
            <a:off x="300037" y="3439688"/>
            <a:ext cx="1169858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Low" defTabSz="914400" rtl="1">
              <a:lnSpc>
                <a:spcPct val="150000"/>
              </a:lnSpc>
            </a:pP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1 ـ تشکیل تابع حد نهايي </a:t>
            </a:r>
            <a:r>
              <a:rPr kumimoji="0" lang="en-US"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en-US"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X</a:t>
            </a:r>
            <a:r>
              <a:rPr lang="en-US" altLang="en-US" b="1" i="1"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a:t>
            </a:r>
            <a:r>
              <a:rPr kumimoji="0" lang="en-US" altLang="en-US" b="1" i="0"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 </a:t>
            </a:r>
            <a:endParaRPr kumimoji="0" lang="en-US" altLang="en-US" b="1" i="0" u="none" strike="noStrike" cap="none" normalizeH="0" baseline="0" dirty="0" smtClean="0">
              <a:ln>
                <a:noFill/>
              </a:ln>
              <a:solidFill>
                <a:schemeClr val="tx1"/>
              </a:solidFill>
              <a:effectLst/>
              <a:cs typeface="B Nazanin" panose="00000400000000000000" pitchFamily="2" charset="-78"/>
            </a:endParaRPr>
          </a:p>
          <a:p>
            <a:pPr algn="justLow" defTabSz="914400" rtl="1">
              <a:lnSpc>
                <a:spcPct val="150000"/>
              </a:lnSpc>
            </a:pP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2ـ از بين </a:t>
            </a:r>
            <a:r>
              <a:rPr kumimoji="0" lang="en-US"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 متغير </a:t>
            </a:r>
            <a:r>
              <a:rPr kumimoji="0" lang="en-US"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en-US" altLang="en-US" b="1" i="1" u="none" strike="noStrike" cap="none" normalizeH="0" baseline="-3000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en-US" altLang="en-US" b="1" i="0" u="none" strike="noStrike" cap="none" normalizeH="0" baseline="-30000" dirty="0" smtClean="0">
                <a:ln>
                  <a:noFill/>
                </a:ln>
                <a:solidFill>
                  <a:schemeClr val="tx1"/>
                </a:solidFill>
                <a:effectLst/>
                <a:ea typeface="Times New Roman" panose="02020603050405020304" pitchFamily="18" charset="0"/>
                <a:cs typeface="B Nazanin" panose="00000400000000000000" pitchFamily="2" charset="-78"/>
              </a:rPr>
              <a:t> </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 براي </a:t>
            </a:r>
            <a:r>
              <a:rPr kumimoji="0" lang="en-US"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(n-1)</a:t>
            </a:r>
            <a:r>
              <a:rPr kumimoji="0" lang="fa-IR"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متغير نقطه طراحي اوليه انتخاب مي‌شود (كه معمولاً مقدار ميانگين متغيرها مناسب مي‌باشد) و سپس از حل معادله </a:t>
            </a:r>
            <a:r>
              <a:rPr lang="en-US" altLang="en-US"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g=0</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 مقدار متغير باقيمانده </a:t>
            </a:r>
            <a:r>
              <a:rPr kumimoji="0" lang="en-US" altLang="en-US" b="1" i="1" u="none" strike="noStrike" cap="none" normalizeH="0" baseline="0" dirty="0" smtClean="0">
                <a:ln>
                  <a:noFill/>
                </a:ln>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fa-IR" altLang="en-US" b="1" i="0" u="none" strike="noStrike" cap="none" normalizeH="0" baseline="0" dirty="0" smtClean="0">
                <a:ln>
                  <a:noFill/>
                </a:ln>
                <a:solidFill>
                  <a:schemeClr val="tx1"/>
                </a:solidFill>
                <a:effectLst/>
                <a:ea typeface="Times New Roman" panose="02020603050405020304" pitchFamily="18" charset="0"/>
                <a:cs typeface="B Nazanin" panose="00000400000000000000" pitchFamily="2" charset="-78"/>
              </a:rPr>
              <a:t> ام به دست مي‌آيد. بنابراين در اين گام       </a:t>
            </a:r>
            <a:r>
              <a:rPr lang="fa-IR" altLang="en-US" b="1" dirty="0" smtClean="0">
                <a:ea typeface="Times New Roman" panose="02020603050405020304" pitchFamily="18" charset="0"/>
                <a:cs typeface="B Nazanin" panose="00000400000000000000" pitchFamily="2" charset="-78"/>
              </a:rPr>
              <a:t>ها </a:t>
            </a:r>
            <a:r>
              <a:rPr lang="fa-IR" altLang="en-US" b="1" dirty="0">
                <a:ea typeface="Times New Roman" panose="02020603050405020304" pitchFamily="18" charset="0"/>
                <a:cs typeface="B Nazanin" panose="00000400000000000000" pitchFamily="2" charset="-78"/>
              </a:rPr>
              <a:t>كه نقطه طراحي اوليه مي‌باشد، به دست مي‌آيند. </a:t>
            </a:r>
            <a:endParaRPr lang="fa-IR" altLang="en-US" b="1" dirty="0"/>
          </a:p>
          <a:p>
            <a:pPr lvl="0" algn="justLow" defTabSz="914400" rtl="1">
              <a:lnSpc>
                <a:spcPct val="150000"/>
              </a:lnSpc>
            </a:pPr>
            <a:r>
              <a:rPr lang="fa-IR" b="1" dirty="0" smtClean="0">
                <a:cs typeface="B Nazanin" panose="00000400000000000000" pitchFamily="2" charset="-78"/>
              </a:rPr>
              <a:t>3</a:t>
            </a:r>
            <a:r>
              <a:rPr lang="fa-IR" b="1" dirty="0" smtClean="0">
                <a:ea typeface="Times New Roman" panose="02020603050405020304" pitchFamily="18" charset="0"/>
                <a:cs typeface="B Nazanin" panose="00000400000000000000" pitchFamily="2" charset="-78"/>
              </a:rPr>
              <a:t> </a:t>
            </a:r>
            <a:r>
              <a:rPr lang="fa-IR" b="1" dirty="0">
                <a:ea typeface="Times New Roman" panose="02020603050405020304" pitchFamily="18" charset="0"/>
                <a:cs typeface="B Nazanin" panose="00000400000000000000" pitchFamily="2" charset="-78"/>
              </a:rPr>
              <a:t>ـ محاسبه متغيرهاي نرمال كاهش يافته </a:t>
            </a:r>
            <a:r>
              <a:rPr lang="en-US"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Z</a:t>
            </a:r>
            <a:r>
              <a:rPr lang="en-US" sz="1200" b="1" i="1" dirty="0">
                <a:solidFill>
                  <a:srgbClr val="FFFF00"/>
                </a:solidFill>
                <a:ea typeface="Times New Roman" panose="02020603050405020304" pitchFamily="18" charset="0"/>
                <a:cs typeface="B Nazanin" panose="00000400000000000000" pitchFamily="2" charset="-78"/>
              </a:rPr>
              <a:t>i</a:t>
            </a:r>
            <a:r>
              <a:rPr lang="fa-IR" b="1" dirty="0">
                <a:ea typeface="Times New Roman" panose="02020603050405020304" pitchFamily="18" charset="0"/>
                <a:cs typeface="B Nazanin" panose="00000400000000000000" pitchFamily="2" charset="-78"/>
              </a:rPr>
              <a:t> از رابطه </a:t>
            </a:r>
            <a:r>
              <a:rPr lang="fa-IR" b="1" dirty="0" smtClean="0">
                <a:ea typeface="Times New Roman" panose="02020603050405020304" pitchFamily="18" charset="0"/>
                <a:cs typeface="B Nazanin" panose="00000400000000000000" pitchFamily="2" charset="-78"/>
              </a:rPr>
              <a:t>                       و </a:t>
            </a:r>
            <a:r>
              <a:rPr lang="fa-IR" b="1" dirty="0">
                <a:ea typeface="Times New Roman" panose="02020603050405020304" pitchFamily="18" charset="0"/>
                <a:cs typeface="B Nazanin" panose="00000400000000000000" pitchFamily="2" charset="-78"/>
              </a:rPr>
              <a:t>محاسبه مقدار </a:t>
            </a:r>
            <a:r>
              <a:rPr lang="en-US"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Z</a:t>
            </a:r>
            <a:r>
              <a:rPr lang="en-US" sz="1200" b="1" i="1" dirty="0">
                <a:solidFill>
                  <a:srgbClr val="FFFF00"/>
                </a:solidFill>
                <a:ea typeface="Times New Roman" panose="02020603050405020304" pitchFamily="18" charset="0"/>
                <a:cs typeface="B Nazanin" panose="00000400000000000000" pitchFamily="2" charset="-78"/>
              </a:rPr>
              <a:t>i</a:t>
            </a:r>
            <a:r>
              <a:rPr lang="fa-IR" b="1" dirty="0" smtClean="0">
                <a:ea typeface="Times New Roman" panose="02020603050405020304" pitchFamily="18" charset="0"/>
                <a:cs typeface="B Nazanin" panose="00000400000000000000" pitchFamily="2" charset="-78"/>
              </a:rPr>
              <a:t> </a:t>
            </a:r>
            <a:r>
              <a:rPr lang="fa-IR" b="1" dirty="0">
                <a:ea typeface="Times New Roman" panose="02020603050405020304" pitchFamily="18" charset="0"/>
                <a:cs typeface="B Nazanin" panose="00000400000000000000" pitchFamily="2" charset="-78"/>
              </a:rPr>
              <a:t>هاي متناظر با نقطه طراحي  </a:t>
            </a:r>
            <a:r>
              <a:rPr lang="fa-IR" b="1" dirty="0" smtClean="0">
                <a:ea typeface="Times New Roman" panose="02020603050405020304" pitchFamily="18" charset="0"/>
                <a:cs typeface="B Nazanin" panose="00000400000000000000" pitchFamily="2" charset="-78"/>
              </a:rPr>
              <a:t>(                           )       </a:t>
            </a:r>
            <a:endParaRPr lang="fa-IR" altLang="en-US" b="1" dirty="0">
              <a:ea typeface="Times New Roman" panose="02020603050405020304" pitchFamily="18" charset="0"/>
              <a:cs typeface="B Nazanin" panose="00000400000000000000" pitchFamily="2" charset="-78"/>
            </a:endParaRPr>
          </a:p>
        </p:txBody>
      </p:sp>
      <p:pic>
        <p:nvPicPr>
          <p:cNvPr id="1024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4116" y="4320695"/>
            <a:ext cx="309562" cy="37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4175" y="4707206"/>
            <a:ext cx="1025109" cy="537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8" name="Rectangle 19"/>
          <p:cNvSpPr>
            <a:spLocks noChangeArrowheads="1"/>
          </p:cNvSpPr>
          <p:nvPr/>
        </p:nvSpPr>
        <p:spPr bwMode="auto">
          <a:xfrm>
            <a:off x="0" y="755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B Nazanin" panose="00000400000000000000" pitchFamily="2" charset="-78"/>
              </a:rPr>
              <a:t> </a:t>
            </a:r>
            <a:r>
              <a:rPr kumimoji="0" lang="en-US" altLang="en-US" sz="8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10260"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6400" y="4616366"/>
            <a:ext cx="1243889" cy="71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1" name="Picture 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2050" y="4707206"/>
            <a:ext cx="353945" cy="475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p:nvSpPr>
        <p:spPr>
          <a:xfrm>
            <a:off x="8282538" y="5194014"/>
            <a:ext cx="3716082" cy="369332"/>
          </a:xfrm>
          <a:prstGeom prst="rect">
            <a:avLst/>
          </a:prstGeom>
        </p:spPr>
        <p:txBody>
          <a:bodyPr wrap="none">
            <a:spAutoFit/>
          </a:bodyPr>
          <a:lstStyle/>
          <a:p>
            <a:r>
              <a:rPr lang="fa-IR" b="1" dirty="0">
                <a:latin typeface="Times New Roman" panose="02020603050405020304" pitchFamily="18" charset="0"/>
                <a:ea typeface="Times New Roman" panose="02020603050405020304" pitchFamily="18" charset="0"/>
                <a:cs typeface="B Nazanin" panose="00000400000000000000" pitchFamily="2" charset="-78"/>
              </a:rPr>
              <a:t>و بازنویسی تابع حد نهايي بر حسب </a:t>
            </a:r>
            <a:r>
              <a:rPr lang="en-US" b="1" dirty="0" smtClean="0">
                <a:latin typeface="Times New Roman" panose="02020603050405020304" pitchFamily="18" charset="0"/>
                <a:ea typeface="Times New Roman" panose="02020603050405020304" pitchFamily="18" charset="0"/>
                <a:cs typeface="B Nazanin" panose="00000400000000000000" pitchFamily="2" charset="-78"/>
              </a:rPr>
              <a:t> </a:t>
            </a:r>
            <a:r>
              <a:rPr lang="en-US"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Z</a:t>
            </a:r>
            <a:r>
              <a:rPr lang="en-US" b="1" baseline="-25000"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i</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به </a:t>
            </a:r>
            <a:r>
              <a:rPr lang="fa-IR" b="1" dirty="0">
                <a:latin typeface="Times New Roman" panose="02020603050405020304" pitchFamily="18" charset="0"/>
                <a:ea typeface="Times New Roman" panose="02020603050405020304" pitchFamily="18" charset="0"/>
                <a:cs typeface="B Nazanin" panose="00000400000000000000" pitchFamily="2" charset="-78"/>
              </a:rPr>
              <a:t>فرم</a:t>
            </a:r>
            <a:endParaRPr lang="en-US" b="1" dirty="0">
              <a:cs typeface="B Nazanin" panose="00000400000000000000" pitchFamily="2" charset="-78"/>
            </a:endParaRPr>
          </a:p>
        </p:txBody>
      </p:sp>
      <p:pic>
        <p:nvPicPr>
          <p:cNvPr id="10262" name="Picture 2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6800" y="5199907"/>
            <a:ext cx="3485640" cy="349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5989639" y="5726217"/>
            <a:ext cx="5947462" cy="369332"/>
          </a:xfrm>
          <a:prstGeom prst="rect">
            <a:avLst/>
          </a:prstGeom>
        </p:spPr>
        <p:txBody>
          <a:bodyPr wrap="none">
            <a:spAutoFit/>
          </a:bodyPr>
          <a:lstStyle/>
          <a:p>
            <a:pPr algn="r" rtl="1"/>
            <a:r>
              <a:rPr lang="fa-IR" b="1" dirty="0">
                <a:latin typeface="Times New Roman" panose="02020603050405020304" pitchFamily="18" charset="0"/>
                <a:ea typeface="Times New Roman" panose="02020603050405020304" pitchFamily="18" charset="0"/>
                <a:cs typeface="B Nazanin" panose="00000400000000000000" pitchFamily="2" charset="-78"/>
              </a:rPr>
              <a:t>4 ـ از تابع </a:t>
            </a:r>
            <a:r>
              <a:rPr lang="en-US" b="1" i="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g</a:t>
            </a:r>
            <a:r>
              <a:rPr lang="en-US" b="1" i="1" dirty="0">
                <a:latin typeface="B Nazanin" panose="00000400000000000000" pitchFamily="2" charset="-78"/>
                <a:ea typeface="Times New Roman" panose="02020603050405020304" pitchFamily="18" charset="0"/>
                <a:cs typeface="B Nazanin" panose="00000400000000000000" pitchFamily="2" charset="-78"/>
              </a:rPr>
              <a:t> </a:t>
            </a:r>
            <a:r>
              <a:rPr lang="fa-IR" b="1" i="1" dirty="0" smtClean="0">
                <a:latin typeface="B Nazanin" panose="00000400000000000000" pitchFamily="2" charset="-78"/>
                <a:ea typeface="Times New Roman" panose="02020603050405020304" pitchFamily="18" charset="0"/>
                <a:cs typeface="B Nazanin" panose="00000400000000000000" pitchFamily="2" charset="-78"/>
              </a:rPr>
              <a:t>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نسبت </a:t>
            </a:r>
            <a:r>
              <a:rPr lang="fa-IR" b="1" dirty="0">
                <a:latin typeface="Times New Roman" panose="02020603050405020304" pitchFamily="18" charset="0"/>
                <a:ea typeface="Times New Roman" panose="02020603050405020304" pitchFamily="18" charset="0"/>
                <a:cs typeface="B Nazanin" panose="00000400000000000000" pitchFamily="2" charset="-78"/>
              </a:rPr>
              <a:t>به متغيرهاي نرمال كاهش يافته مشتق‌گيري مي‌شود: </a:t>
            </a:r>
            <a:endParaRPr lang="en-US" b="1" dirty="0">
              <a:cs typeface="B Nazanin" panose="00000400000000000000" pitchFamily="2" charset="-78"/>
            </a:endParaRPr>
          </a:p>
        </p:txBody>
      </p:sp>
      <p:pic>
        <p:nvPicPr>
          <p:cNvPr id="10263" name="Picture 2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8964" y="5532884"/>
            <a:ext cx="5227036" cy="796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5003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0"/>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0071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4132733" y="1990611"/>
            <a:ext cx="8125942" cy="461665"/>
          </a:xfrm>
          <a:prstGeom prst="rect">
            <a:avLst/>
          </a:prstGeom>
        </p:spPr>
        <p:txBody>
          <a:bodyPr wrap="none">
            <a:spAutoFit/>
          </a:bodyPr>
          <a:lstStyle/>
          <a:p>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شاخص ايمني هاسوفر ـ ليند اصلاح شده برای متغیرهای غیرنرمال و مستقل</a:t>
            </a:r>
            <a:endParaRPr lang="en-US" sz="2400" dirty="0">
              <a:solidFill>
                <a:srgbClr val="FFFF00"/>
              </a:solidFill>
              <a:cs typeface="B Titr" panose="00000700000000000000" pitchFamily="2" charset="-78"/>
            </a:endParaRPr>
          </a:p>
        </p:txBody>
      </p:sp>
      <p:sp>
        <p:nvSpPr>
          <p:cNvPr id="10" name="Rectangle 9"/>
          <p:cNvSpPr/>
          <p:nvPr/>
        </p:nvSpPr>
        <p:spPr>
          <a:xfrm>
            <a:off x="7015900" y="3018193"/>
            <a:ext cx="4919938" cy="400110"/>
          </a:xfrm>
          <a:prstGeom prst="rect">
            <a:avLst/>
          </a:prstGeom>
        </p:spPr>
        <p:txBody>
          <a:bodyPr wrap="non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5 ـ‌ اگر </a:t>
            </a:r>
            <a:r>
              <a:rPr lang="en-US" sz="2000" b="1" i="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g</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خطي باشد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آنگاه                                             </a:t>
            </a:r>
            <a:endParaRPr lang="en-US" sz="2000" b="1" dirty="0">
              <a:cs typeface="B Nazanin" panose="00000400000000000000" pitchFamily="2" charset="-78"/>
            </a:endParaRPr>
          </a:p>
        </p:txBody>
      </p:sp>
      <p:pic>
        <p:nvPicPr>
          <p:cNvPr id="922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5300" y="2701247"/>
            <a:ext cx="1437053" cy="1065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4897753" y="3003739"/>
            <a:ext cx="3217547"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و در صورت غیرخطی بودن </a:t>
            </a:r>
            <a:r>
              <a:rPr lang="en-US" sz="2000" b="1" dirty="0">
                <a:latin typeface="Times New Roman" panose="02020603050405020304" pitchFamily="18" charset="0"/>
                <a:ea typeface="Times New Roman" panose="02020603050405020304" pitchFamily="18" charset="0"/>
                <a:cs typeface="B Nazanin" panose="00000400000000000000" pitchFamily="2" charset="-78"/>
              </a:rPr>
              <a:t> </a:t>
            </a:r>
            <a:r>
              <a:rPr lang="en-US" sz="2000" b="1" i="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g</a:t>
            </a:r>
            <a:r>
              <a:rPr lang="fa-IR" sz="2000" b="1" dirty="0">
                <a:latin typeface="Times New Roman" panose="02020603050405020304" pitchFamily="18" charset="0"/>
                <a:ea typeface="Times New Roman" panose="02020603050405020304" pitchFamily="18" charset="0"/>
                <a:cs typeface="B Nazanin" panose="00000400000000000000" pitchFamily="2" charset="-78"/>
              </a:rPr>
              <a:t>آنگاه </a:t>
            </a:r>
            <a:endParaRPr lang="en-US" sz="2000" b="1" dirty="0">
              <a:cs typeface="B Nazanin" panose="00000400000000000000" pitchFamily="2" charset="-78"/>
            </a:endParaRPr>
          </a:p>
        </p:txBody>
      </p:sp>
      <p:pic>
        <p:nvPicPr>
          <p:cNvPr id="922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9485" y="2897170"/>
            <a:ext cx="1308150" cy="673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5141672" y="4404263"/>
            <a:ext cx="7050328"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6 ـ ضرايب حساسيت از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رابطه                                         </a:t>
            </a:r>
            <a:r>
              <a:rPr lang="fa-IR" sz="2000" b="1" dirty="0">
                <a:cs typeface="B Nazanin" panose="00000400000000000000" pitchFamily="2" charset="-78"/>
              </a:rPr>
              <a:t>محاسبه </a:t>
            </a:r>
            <a:r>
              <a:rPr lang="fa-IR" sz="2000" b="1" dirty="0" smtClean="0">
                <a:cs typeface="B Nazanin" panose="00000400000000000000" pitchFamily="2" charset="-78"/>
              </a:rPr>
              <a:t>مي‌شوند.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endParaRPr lang="en-US" sz="2000" b="1" dirty="0">
              <a:cs typeface="B Nazanin" panose="00000400000000000000" pitchFamily="2" charset="-78"/>
            </a:endParaRPr>
          </a:p>
        </p:txBody>
      </p:sp>
      <p:pic>
        <p:nvPicPr>
          <p:cNvPr id="922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6862" y="4245573"/>
            <a:ext cx="1857684" cy="81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5449767" y="5421070"/>
            <a:ext cx="6486071" cy="400110"/>
          </a:xfrm>
          <a:prstGeom prst="rect">
            <a:avLst/>
          </a:prstGeom>
        </p:spPr>
        <p:txBody>
          <a:bodyPr wrap="non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7 ـ نقطه طراحي جديد براي همان </a:t>
            </a:r>
            <a:r>
              <a:rPr lang="en-US" sz="2000"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(n-1)</a:t>
            </a:r>
            <a:r>
              <a:rPr lang="fa-IR" sz="2000"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متغير از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رابطه                             </a:t>
            </a:r>
            <a:endParaRPr lang="en-US" sz="2000" b="1" dirty="0">
              <a:cs typeface="B Nazanin" panose="00000400000000000000" pitchFamily="2" charset="-78"/>
            </a:endParaRPr>
          </a:p>
        </p:txBody>
      </p:sp>
      <p:pic>
        <p:nvPicPr>
          <p:cNvPr id="9225"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41801" y="5401270"/>
            <a:ext cx="1129450" cy="439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4308751" y="5404677"/>
            <a:ext cx="1665841"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به دست مي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آيد. </a:t>
            </a:r>
            <a:endParaRPr lang="en-US" sz="2000" b="1" dirty="0"/>
          </a:p>
        </p:txBody>
      </p:sp>
      <p:sp>
        <p:nvSpPr>
          <p:cNvPr id="15" name="Rectangle 14"/>
          <p:cNvSpPr/>
          <p:nvPr/>
        </p:nvSpPr>
        <p:spPr>
          <a:xfrm>
            <a:off x="3559484" y="6076707"/>
            <a:ext cx="8362545" cy="400110"/>
          </a:xfrm>
          <a:prstGeom prst="rect">
            <a:avLst/>
          </a:prstGeom>
        </p:spPr>
        <p:txBody>
          <a:bodyPr wrap="squar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8 ـ مقادير نقطه طراحي براي </a:t>
            </a:r>
            <a:r>
              <a:rPr lang="en-US" sz="2000"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(n-1)</a:t>
            </a:r>
            <a:r>
              <a:rPr lang="fa-IR" sz="2000" b="1"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متغير در مختصات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اصلي                                      می باشد.                                   </a:t>
            </a:r>
            <a:endParaRPr lang="en-US" sz="2000" b="1" dirty="0">
              <a:cs typeface="B Nazanin" panose="00000400000000000000" pitchFamily="2" charset="-78"/>
            </a:endParaRPr>
          </a:p>
        </p:txBody>
      </p:sp>
      <p:pic>
        <p:nvPicPr>
          <p:cNvPr id="9226"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58469" y="6063212"/>
            <a:ext cx="1904149" cy="4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16474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8822"/>
          <a:stretch/>
        </p:blipFill>
        <p:spPr>
          <a:xfrm>
            <a:off x="0" y="-13717"/>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103067" y="6472178"/>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4132733" y="1990611"/>
            <a:ext cx="8125942" cy="461665"/>
          </a:xfrm>
          <a:prstGeom prst="rect">
            <a:avLst/>
          </a:prstGeom>
        </p:spPr>
        <p:txBody>
          <a:bodyPr wrap="none">
            <a:spAutoFit/>
          </a:bodyPr>
          <a:lstStyle/>
          <a:p>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شاخص ايمني هاسوفر ـ ليند اصلاح شده برای متغیرهای غیرنرمال و مستقل</a:t>
            </a:r>
            <a:endParaRPr lang="en-US" sz="2400" dirty="0">
              <a:solidFill>
                <a:srgbClr val="FFFF00"/>
              </a:solidFill>
              <a:cs typeface="B Titr" panose="00000700000000000000" pitchFamily="2" charset="-78"/>
            </a:endParaRPr>
          </a:p>
        </p:txBody>
      </p:sp>
      <p:sp>
        <p:nvSpPr>
          <p:cNvPr id="2" name="Rectangle 1"/>
          <p:cNvSpPr/>
          <p:nvPr/>
        </p:nvSpPr>
        <p:spPr>
          <a:xfrm>
            <a:off x="7156461" y="2644259"/>
            <a:ext cx="4889480" cy="400110"/>
          </a:xfrm>
          <a:prstGeom prst="rect">
            <a:avLst/>
          </a:prstGeom>
        </p:spPr>
        <p:txBody>
          <a:bodyPr wrap="none">
            <a:spAutoFit/>
          </a:bodyPr>
          <a:lstStyle/>
          <a:p>
            <a:pPr indent="-635" algn="just" rtl="1">
              <a:spcAft>
                <a:spcPts val="0"/>
              </a:spcAft>
            </a:pPr>
            <a:r>
              <a:rPr lang="fa-IR" sz="2000" b="1" dirty="0">
                <a:latin typeface="Times New Roman" panose="02020603050405020304" pitchFamily="18" charset="0"/>
                <a:ea typeface="Times New Roman" panose="02020603050405020304" pitchFamily="18" charset="0"/>
                <a:cs typeface="B Nazanin" panose="00000400000000000000" pitchFamily="2" charset="-78"/>
              </a:rPr>
              <a:t>9 ـ متغير باقيمانده </a:t>
            </a:r>
            <a:r>
              <a:rPr lang="en-US" sz="2000" b="1" i="1" dirty="0">
                <a:latin typeface="Times New Roman" panose="02020603050405020304" pitchFamily="18" charset="0"/>
                <a:ea typeface="Times New Roman" panose="02020603050405020304" pitchFamily="18" charset="0"/>
                <a:cs typeface="B Nazanin" panose="00000400000000000000" pitchFamily="2" charset="-78"/>
              </a:rPr>
              <a:t>n</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ام  از معادله </a:t>
            </a:r>
            <a:r>
              <a:rPr lang="en-US" sz="2000" b="1" i="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g=0</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بدست مي‌آيد. </a:t>
            </a:r>
            <a:endParaRPr lang="en-US" sz="2000" b="1" dirty="0">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3" name="Rectangle 2"/>
          <p:cNvSpPr/>
          <p:nvPr/>
        </p:nvSpPr>
        <p:spPr>
          <a:xfrm>
            <a:off x="4312734" y="3236352"/>
            <a:ext cx="7733207" cy="400110"/>
          </a:xfrm>
          <a:prstGeom prst="rect">
            <a:avLst/>
          </a:prstGeom>
        </p:spPr>
        <p:txBody>
          <a:bodyPr wrap="non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10 ـ گام‌هاي 3 تا 9 تكرار مي‌شوند تا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هم      و هم           همگرا شوند.                                </a:t>
            </a:r>
            <a:endParaRPr lang="en-US" sz="2000" b="1" dirty="0"/>
          </a:p>
        </p:txBody>
      </p:sp>
      <p:pic>
        <p:nvPicPr>
          <p:cNvPr id="8193"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58175" y="3336394"/>
            <a:ext cx="252413" cy="331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7575" y="3208900"/>
            <a:ext cx="471489" cy="41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3723526"/>
            <a:ext cx="12125325" cy="1438855"/>
          </a:xfrm>
          <a:prstGeom prst="rect">
            <a:avLst/>
          </a:prstGeom>
        </p:spPr>
        <p:txBody>
          <a:bodyPr wrap="square">
            <a:spAutoFit/>
          </a:bodyPr>
          <a:lstStyle/>
          <a:p>
            <a:pPr algn="r" rtl="1">
              <a:lnSpc>
                <a:spcPct val="150000"/>
              </a:lnSpc>
            </a:pPr>
            <a:r>
              <a:rPr lang="fa-IR" sz="2000" b="1" dirty="0">
                <a:latin typeface="Times New Roman" panose="02020603050405020304" pitchFamily="18" charset="0"/>
                <a:ea typeface="Times New Roman" panose="02020603050405020304" pitchFamily="18" charset="0"/>
                <a:cs typeface="B Nazanin" panose="00000400000000000000" pitchFamily="2" charset="-78"/>
              </a:rPr>
              <a:t>روال كار روش ماتريسی اصلاح شده هاسوفر ـ ليند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درست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شبيه روش هاسوفر ـ ليند مي‌باشد كه در طي ده گام و در طي يك پروسه سعي و خطا توضيح داده شد. تنها تفاوت اين است كه بين گام‌هاي 2و 3 در روش فوق، يك گام اضافه مي‌شود و وظيفه آن تبديل متغيرهاي غيرنرمال (نظير لاگ‌نرمال، نمايي و غیره) به معادل نرمال مي‌باشد. اين تبديل براي آن دسته از متغيرها كه داراي توزيع غيرنرمال مي‌باشند، در نقطه</a:t>
            </a:r>
            <a:endParaRPr lang="en-US" sz="2000" b="1" dirty="0">
              <a:cs typeface="B Nazanin" panose="00000400000000000000" pitchFamily="2" charset="-78"/>
            </a:endParaRPr>
          </a:p>
        </p:txBody>
      </p:sp>
      <p:pic>
        <p:nvPicPr>
          <p:cNvPr id="819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775" y="4709319"/>
            <a:ext cx="271463" cy="364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9450234" y="5250615"/>
            <a:ext cx="2675091" cy="400110"/>
          </a:xfrm>
          <a:prstGeom prst="rect">
            <a:avLst/>
          </a:prstGeom>
        </p:spPr>
        <p:txBody>
          <a:bodyPr wrap="none">
            <a:spAutoFit/>
          </a:bodyPr>
          <a:lstStyle/>
          <a:p>
            <a:pPr indent="2540" algn="just" rtl="1">
              <a:spcAft>
                <a:spcPts val="0"/>
              </a:spcAft>
            </a:pPr>
            <a:r>
              <a:rPr lang="fa-IR" sz="2000" b="1" dirty="0">
                <a:latin typeface="Times New Roman" panose="02020603050405020304" pitchFamily="18" charset="0"/>
                <a:ea typeface="Times New Roman" panose="02020603050405020304" pitchFamily="18" charset="0"/>
                <a:cs typeface="B Nazanin" panose="00000400000000000000" pitchFamily="2" charset="-78"/>
              </a:rPr>
              <a:t>از روابط زير به دست مي‌آيد: </a:t>
            </a:r>
            <a:endParaRPr lang="en-US" sz="2000" b="1" dirty="0">
              <a:latin typeface="Times New Roman" panose="02020603050405020304" pitchFamily="18" charset="0"/>
              <a:ea typeface="Times New Roman" panose="02020603050405020304" pitchFamily="18" charset="0"/>
            </a:endParaRPr>
          </a:p>
        </p:txBody>
      </p:sp>
      <p:sp>
        <p:nvSpPr>
          <p:cNvPr id="11" name="Rectangle 5"/>
          <p:cNvSpPr>
            <a:spLocks noChangeArrowheads="1"/>
          </p:cNvSpPr>
          <p:nvPr/>
        </p:nvSpPr>
        <p:spPr bwMode="auto">
          <a:xfrm>
            <a:off x="771525" y="5419660"/>
            <a:ext cx="128413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430864077"/>
              </p:ext>
            </p:extLst>
          </p:nvPr>
        </p:nvGraphicFramePr>
        <p:xfrm>
          <a:off x="569054" y="5250643"/>
          <a:ext cx="7393642" cy="800164"/>
        </p:xfrm>
        <a:graphic>
          <a:graphicData uri="http://schemas.openxmlformats.org/presentationml/2006/ole">
            <mc:AlternateContent xmlns:mc="http://schemas.openxmlformats.org/markup-compatibility/2006">
              <mc:Choice xmlns:v="urn:schemas-microsoft-com:vml" Requires="v">
                <p:oleObj spid="_x0000_s8432" name="Equation" r:id="rId7" imgW="3924300" imgH="431800" progId="Equation.DSMT4">
                  <p:embed/>
                </p:oleObj>
              </mc:Choice>
              <mc:Fallback>
                <p:oleObj name="Equation" r:id="rId7" imgW="3924300" imgH="4318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054" y="5250643"/>
                        <a:ext cx="7393642" cy="800164"/>
                      </a:xfrm>
                      <a:prstGeom prst="rect">
                        <a:avLst/>
                      </a:prstGeom>
                      <a:noFill/>
                    </p:spPr>
                  </p:pic>
                </p:oleObj>
              </mc:Fallback>
            </mc:AlternateContent>
          </a:graphicData>
        </a:graphic>
      </p:graphicFrame>
      <p:sp>
        <p:nvSpPr>
          <p:cNvPr id="17" name="Rectangle 16"/>
          <p:cNvSpPr/>
          <p:nvPr/>
        </p:nvSpPr>
        <p:spPr>
          <a:xfrm>
            <a:off x="569054" y="6108031"/>
            <a:ext cx="3403496"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تابع چگالی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احتمال برای توزیع نرمال </a:t>
            </a:r>
            <a:endParaRPr lang="en-US" sz="2000" b="1" dirty="0"/>
          </a:p>
        </p:txBody>
      </p:sp>
      <p:sp>
        <p:nvSpPr>
          <p:cNvPr id="18" name="Rectangle 17"/>
          <p:cNvSpPr/>
          <p:nvPr/>
        </p:nvSpPr>
        <p:spPr>
          <a:xfrm>
            <a:off x="4776425" y="6126660"/>
            <a:ext cx="3324949" cy="400110"/>
          </a:xfrm>
          <a:prstGeom prst="rect">
            <a:avLst/>
          </a:prstGeom>
        </p:spPr>
        <p:txBody>
          <a:bodyPr wrap="none">
            <a:spAutoFit/>
          </a:bodyPr>
          <a:lstStyle/>
          <a:p>
            <a:r>
              <a:rPr lang="fa-IR" sz="2000" b="1" dirty="0">
                <a:latin typeface="Times New Roman" panose="02020603050405020304" pitchFamily="18" charset="0"/>
                <a:ea typeface="Times New Roman" panose="02020603050405020304" pitchFamily="18" charset="0"/>
                <a:cs typeface="B Nazanin" panose="00000400000000000000" pitchFamily="2" charset="-78"/>
              </a:rPr>
              <a:t>تابع توزيع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تجمعي برای توزیع نرمال </a:t>
            </a:r>
            <a:endParaRPr lang="en-US" sz="2000" b="1" dirty="0"/>
          </a:p>
        </p:txBody>
      </p:sp>
      <p:sp>
        <p:nvSpPr>
          <p:cNvPr id="19" name="Up Arrow 18"/>
          <p:cNvSpPr/>
          <p:nvPr/>
        </p:nvSpPr>
        <p:spPr>
          <a:xfrm>
            <a:off x="6334125" y="5741287"/>
            <a:ext cx="209550" cy="3525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Up Arrow 24"/>
          <p:cNvSpPr/>
          <p:nvPr/>
        </p:nvSpPr>
        <p:spPr>
          <a:xfrm>
            <a:off x="2089827" y="5814637"/>
            <a:ext cx="209550" cy="3525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1484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0"/>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24455"/>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2" name="Rectangle 1"/>
          <p:cNvSpPr/>
          <p:nvPr/>
        </p:nvSpPr>
        <p:spPr>
          <a:xfrm>
            <a:off x="2626956" y="2377041"/>
            <a:ext cx="9469260" cy="400110"/>
          </a:xfrm>
          <a:prstGeom prst="rect">
            <a:avLst/>
          </a:prstGeom>
        </p:spPr>
        <p:txBody>
          <a:bodyPr wrap="none">
            <a:spAutoFit/>
          </a:bodyPr>
          <a:lstStyle/>
          <a:p>
            <a:pPr algn="r" rtl="1"/>
            <a:r>
              <a:rPr lang="fa-IR" sz="2000" b="1" dirty="0">
                <a:latin typeface="Times New Roman" panose="02020603050405020304" pitchFamily="18" charset="0"/>
                <a:ea typeface="Times New Roman" panose="02020603050405020304" pitchFamily="18" charset="0"/>
                <a:cs typeface="B Nazanin" panose="00000400000000000000" pitchFamily="2" charset="-78"/>
              </a:rPr>
              <a:t>براي يك توزيع لاگ نرمال، انحراف معيار و ميانگين معادل نرمال در نقطه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طراحي        به صورت زیر است.      </a:t>
            </a:r>
            <a:endParaRPr lang="en-US" sz="2000" b="1" dirty="0"/>
          </a:p>
        </p:txBody>
      </p:sp>
      <p:pic>
        <p:nvPicPr>
          <p:cNvPr id="1331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7750" y="2377041"/>
            <a:ext cx="323850" cy="43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8461" y="2938965"/>
            <a:ext cx="1928049" cy="563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9104" y="2884984"/>
            <a:ext cx="3444964" cy="505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68461" y="3672875"/>
            <a:ext cx="2362051" cy="952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9104" y="3735979"/>
            <a:ext cx="3002145" cy="78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09551" y="4667416"/>
            <a:ext cx="11847172" cy="977191"/>
          </a:xfrm>
          <a:prstGeom prst="rect">
            <a:avLst/>
          </a:prstGeom>
        </p:spPr>
        <p:txBody>
          <a:bodyPr wrap="square">
            <a:spAutoFit/>
          </a:bodyPr>
          <a:lstStyle/>
          <a:p>
            <a:pPr algn="just" rtl="1">
              <a:lnSpc>
                <a:spcPct val="150000"/>
              </a:lnSpc>
            </a:pPr>
            <a:r>
              <a:rPr lang="fa-IR" sz="2000" b="1" dirty="0">
                <a:latin typeface="Times New Roman" panose="02020603050405020304" pitchFamily="18" charset="0"/>
                <a:ea typeface="Times New Roman" panose="02020603050405020304" pitchFamily="18" charset="0"/>
                <a:cs typeface="B Nazanin" panose="00000400000000000000" pitchFamily="2" charset="-78"/>
              </a:rPr>
              <a:t>بنابراين براي آن دسته از متغيرهايي كه داراي توزيع غيرنرمال باشند، ابتدا معادل نرمال آنها درنقطه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طراحي        به دست می آید و سپس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به متغيرهاي نرمال كاهش يافته تبديل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مي‌شوند:    </a:t>
            </a:r>
            <a:endParaRPr lang="en-US" sz="2000" b="1" dirty="0"/>
          </a:p>
        </p:txBody>
      </p:sp>
      <p:pic>
        <p:nvPicPr>
          <p:cNvPr id="1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5031" y="4732719"/>
            <a:ext cx="323850" cy="43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6701" y="5383943"/>
            <a:ext cx="1680510" cy="910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4066058" y="1875009"/>
            <a:ext cx="8125942" cy="461665"/>
          </a:xfrm>
          <a:prstGeom prst="rect">
            <a:avLst/>
          </a:prstGeom>
        </p:spPr>
        <p:txBody>
          <a:bodyPr wrap="none">
            <a:spAutoFit/>
          </a:bodyPr>
          <a:lstStyle/>
          <a:p>
            <a:r>
              <a:rPr lang="fa-IR" sz="24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شاخص ايمني هاسوفر ـ ليند اصلاح شده برای متغیرهای غیرنرمال و مستقل</a:t>
            </a:r>
            <a:endParaRPr lang="en-US" sz="2400" dirty="0">
              <a:solidFill>
                <a:srgbClr val="FFFF00"/>
              </a:solidFill>
              <a:cs typeface="B Titr" panose="00000700000000000000" pitchFamily="2" charset="-78"/>
            </a:endParaRPr>
          </a:p>
        </p:txBody>
      </p:sp>
    </p:spTree>
    <p:extLst>
      <p:ext uri="{BB962C8B-B14F-4D97-AF65-F5344CB8AC3E}">
        <p14:creationId xmlns:p14="http://schemas.microsoft.com/office/powerpoint/2010/main" val="23330065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0"/>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85483" y="6522379"/>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2" name="Rectangle 1"/>
          <p:cNvSpPr/>
          <p:nvPr/>
        </p:nvSpPr>
        <p:spPr>
          <a:xfrm>
            <a:off x="7399237" y="1523196"/>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3" name="Rectangle 2"/>
          <p:cNvSpPr/>
          <p:nvPr/>
        </p:nvSpPr>
        <p:spPr>
          <a:xfrm>
            <a:off x="0" y="1967900"/>
            <a:ext cx="11972925" cy="2816156"/>
          </a:xfrm>
          <a:prstGeom prst="rect">
            <a:avLst/>
          </a:prstGeom>
        </p:spPr>
        <p:txBody>
          <a:bodyPr wrap="square">
            <a:spAutoFit/>
          </a:bodyPr>
          <a:lstStyle/>
          <a:p>
            <a:pPr indent="2540" algn="just" rtl="1">
              <a:lnSpc>
                <a:spcPct val="150000"/>
              </a:lnSpc>
              <a:spcAft>
                <a:spcPts val="0"/>
              </a:spcAft>
            </a:pPr>
            <a:r>
              <a:rPr lang="fa-IR" sz="2000" b="1" dirty="0">
                <a:latin typeface="Times New Roman" panose="02020603050405020304" pitchFamily="18" charset="0"/>
                <a:ea typeface="Times New Roman" panose="02020603050405020304" pitchFamily="18" charset="0"/>
                <a:cs typeface="B Nazanin" panose="00000400000000000000" pitchFamily="2" charset="-78"/>
              </a:rPr>
              <a:t>عدم قطعيت‌هاي زيادي در ضابطه ترك‌هاي خستگي در اتصالات لوله‌اي سكوهاي دريايي وجود دارد، كه برخي از آنها به طور صريح و برخي ديگر به طور ضمني تأثيرگذار مي‌باشند. واضح است كه هر چه تعداد بيشتري از اين عدم قطعيت‌ها در مدل قابليت اعتماد در نظرگرفته شود، نتيجه محاسبات واقعي‌تر خواهد بود. ولي به هر حال براي عملي بودن حل مسأله تنها مي‌توان در هر تحلیل قابليت اعتماد، تعداد محدودي از اين عدم قطعيت‌ها را لحاظ نمود. پارامترهايي كه در اين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مساله براي تحلیل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قابليت اعتماد،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به صورت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پارامترهاي عدم قطعيت‌دار، درنظرگرفته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مي‌شود،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عبارتند از: </a:t>
            </a:r>
            <a:r>
              <a:rPr lang="fa-IR"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اندازه عمق ترك اوليه، ثابت پاريس، ضريب اصلاح فاكتور شدت تنش، فاکتور </a:t>
            </a:r>
            <a:r>
              <a:rPr lang="fa-IR" sz="2000"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تمرکز </a:t>
            </a:r>
            <a:r>
              <a:rPr lang="fa-IR"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تنش و ضخامت جداره لوله </a:t>
            </a:r>
            <a:r>
              <a:rPr lang="fa-IR" sz="2000"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                                                                       ضريب </a:t>
            </a:r>
            <a:r>
              <a:rPr lang="fa-IR"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اصلاح فاكتور شدت تنش</a:t>
            </a:r>
            <a:endPar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endParaRPr>
          </a:p>
        </p:txBody>
      </p:sp>
      <p:pic>
        <p:nvPicPr>
          <p:cNvPr id="12289"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1775" y="4799445"/>
            <a:ext cx="682859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480650" y="5880539"/>
            <a:ext cx="1863011" cy="369332"/>
          </a:xfrm>
          <a:prstGeom prst="rect">
            <a:avLst/>
          </a:prstGeom>
        </p:spPr>
        <p:txBody>
          <a:bodyPr wrap="none">
            <a:spAutoFit/>
          </a:bodyPr>
          <a:lstStyle/>
          <a:p>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اندازه عمق ترك اوليه</a:t>
            </a:r>
            <a:endParaRPr lang="en-US" dirty="0"/>
          </a:p>
        </p:txBody>
      </p:sp>
      <p:sp>
        <p:nvSpPr>
          <p:cNvPr id="8" name="Up Arrow 7"/>
          <p:cNvSpPr/>
          <p:nvPr/>
        </p:nvSpPr>
        <p:spPr>
          <a:xfrm>
            <a:off x="3270836" y="5606141"/>
            <a:ext cx="200025" cy="5710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a:off x="4482056" y="5621530"/>
            <a:ext cx="200025" cy="5710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470861" y="5907979"/>
            <a:ext cx="1101584" cy="369332"/>
          </a:xfrm>
          <a:prstGeom prst="rect">
            <a:avLst/>
          </a:prstGeom>
        </p:spPr>
        <p:txBody>
          <a:bodyPr wrap="none">
            <a:spAutoFit/>
          </a:bodyPr>
          <a:lstStyle/>
          <a:p>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ثابت پاريس</a:t>
            </a:r>
            <a:endParaRPr lang="en-US" dirty="0"/>
          </a:p>
        </p:txBody>
      </p:sp>
      <p:sp>
        <p:nvSpPr>
          <p:cNvPr id="12" name="Down Arrow 11"/>
          <p:cNvSpPr/>
          <p:nvPr/>
        </p:nvSpPr>
        <p:spPr>
          <a:xfrm>
            <a:off x="4825869" y="4656550"/>
            <a:ext cx="180402" cy="5703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503010" y="5901972"/>
            <a:ext cx="1667444" cy="369332"/>
          </a:xfrm>
          <a:prstGeom prst="rect">
            <a:avLst/>
          </a:prstGeom>
        </p:spPr>
        <p:txBody>
          <a:bodyPr wrap="none">
            <a:spAutoFit/>
          </a:bodyPr>
          <a:lstStyle/>
          <a:p>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فاکتور تمرکز تنش </a:t>
            </a:r>
            <a:endParaRPr lang="en-US" dirty="0"/>
          </a:p>
        </p:txBody>
      </p:sp>
      <p:sp>
        <p:nvSpPr>
          <p:cNvPr id="15" name="Up Arrow 14"/>
          <p:cNvSpPr/>
          <p:nvPr/>
        </p:nvSpPr>
        <p:spPr>
          <a:xfrm>
            <a:off x="5416255" y="5636004"/>
            <a:ext cx="200025" cy="5710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673011" y="4329275"/>
            <a:ext cx="1670650" cy="369332"/>
          </a:xfrm>
          <a:prstGeom prst="rect">
            <a:avLst/>
          </a:prstGeom>
        </p:spPr>
        <p:txBody>
          <a:bodyPr wrap="none">
            <a:spAutoFit/>
          </a:bodyPr>
          <a:lstStyle/>
          <a:p>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ضخامت جداره لوله</a:t>
            </a:r>
            <a:endParaRPr lang="en-US" dirty="0"/>
          </a:p>
        </p:txBody>
      </p:sp>
      <p:sp>
        <p:nvSpPr>
          <p:cNvPr id="17" name="Down Arrow 16"/>
          <p:cNvSpPr/>
          <p:nvPr/>
        </p:nvSpPr>
        <p:spPr>
          <a:xfrm>
            <a:off x="2492244" y="4656550"/>
            <a:ext cx="180402" cy="5703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669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1" y="6410237"/>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2" name="Rectangle 1"/>
          <p:cNvSpPr/>
          <p:nvPr/>
        </p:nvSpPr>
        <p:spPr>
          <a:xfrm>
            <a:off x="5756178" y="33238"/>
            <a:ext cx="4028667" cy="846386"/>
          </a:xfrm>
          <a:prstGeom prst="rect">
            <a:avLst/>
          </a:prstGeom>
        </p:spPr>
        <p:txBody>
          <a:bodyPr wrap="none">
            <a:spAutoFit/>
          </a:bodyPr>
          <a:lstStyle/>
          <a:p>
            <a:pPr algn="r">
              <a:lnSpc>
                <a:spcPct val="200000"/>
              </a:lnSpc>
            </a:pPr>
            <a:r>
              <a:rPr lang="fa-IR" sz="2800" b="1" dirty="0">
                <a:solidFill>
                  <a:srgbClr val="FFFF00"/>
                </a:solidFill>
                <a:cs typeface="B Titr" panose="00000700000000000000" pitchFamily="2" charset="-78"/>
              </a:rPr>
              <a:t>جایگاه مکانیک شکست تصادفی</a:t>
            </a:r>
          </a:p>
        </p:txBody>
      </p:sp>
      <p:sp>
        <p:nvSpPr>
          <p:cNvPr id="3" name="Rectangle 2"/>
          <p:cNvSpPr/>
          <p:nvPr/>
        </p:nvSpPr>
        <p:spPr>
          <a:xfrm>
            <a:off x="237068" y="1248166"/>
            <a:ext cx="11497732" cy="3416320"/>
          </a:xfrm>
          <a:prstGeom prst="rect">
            <a:avLst/>
          </a:prstGeom>
        </p:spPr>
        <p:txBody>
          <a:bodyPr wrap="square">
            <a:spAutoFit/>
          </a:bodyPr>
          <a:lstStyle/>
          <a:p>
            <a:pPr algn="just" rtl="1">
              <a:lnSpc>
                <a:spcPct val="150000"/>
              </a:lnSpc>
            </a:pPr>
            <a:r>
              <a:rPr lang="fa-IR" sz="1600" b="1" dirty="0">
                <a:solidFill>
                  <a:schemeClr val="accent2"/>
                </a:solidFill>
                <a:latin typeface="&amp;quot"/>
                <a:cs typeface="B Titr" panose="00000700000000000000" pitchFamily="2" charset="-78"/>
              </a:rPr>
              <a:t>مقاومت مواد</a:t>
            </a:r>
            <a:r>
              <a:rPr lang="fa-IR" sz="1600" b="1" dirty="0">
                <a:solidFill>
                  <a:schemeClr val="accent2"/>
                </a:solidFill>
                <a:latin typeface="Segoe UI" panose="020B0502040204020203" pitchFamily="34" charset="0"/>
                <a:cs typeface="B Titr" panose="00000700000000000000" pitchFamily="2" charset="-78"/>
              </a:rPr>
              <a:t>، </a:t>
            </a:r>
            <a:r>
              <a:rPr lang="fa-IR" sz="1600" b="1" dirty="0">
                <a:solidFill>
                  <a:schemeClr val="accent2"/>
                </a:solidFill>
                <a:latin typeface="&amp;quot"/>
                <a:cs typeface="B Titr" panose="00000700000000000000" pitchFamily="2" charset="-78"/>
              </a:rPr>
              <a:t>مقاومت مصالح</a:t>
            </a:r>
            <a:r>
              <a:rPr lang="fa-IR" sz="1600" b="1" dirty="0">
                <a:solidFill>
                  <a:schemeClr val="accent2"/>
                </a:solidFill>
                <a:latin typeface="Segoe UI" panose="020B0502040204020203" pitchFamily="34" charset="0"/>
                <a:cs typeface="B Titr" panose="00000700000000000000" pitchFamily="2" charset="-78"/>
              </a:rPr>
              <a:t> </a:t>
            </a:r>
            <a:r>
              <a:rPr lang="fa-IR" sz="1600" b="1" dirty="0" smtClean="0">
                <a:solidFill>
                  <a:schemeClr val="accent2"/>
                </a:solidFill>
                <a:latin typeface="Segoe UI" panose="020B0502040204020203" pitchFamily="34" charset="0"/>
                <a:cs typeface="B Titr" panose="00000700000000000000" pitchFamily="2" charset="-78"/>
              </a:rPr>
              <a:t>یا </a:t>
            </a:r>
            <a:r>
              <a:rPr lang="fa-IR" sz="1600" b="1" dirty="0">
                <a:solidFill>
                  <a:schemeClr val="accent2"/>
                </a:solidFill>
                <a:latin typeface="&amp;quot"/>
                <a:cs typeface="B Titr" panose="00000700000000000000" pitchFamily="2" charset="-78"/>
              </a:rPr>
              <a:t>مکانیک مواد</a:t>
            </a:r>
            <a:r>
              <a:rPr lang="fa-IR" sz="1600" b="1" dirty="0">
                <a:solidFill>
                  <a:schemeClr val="accent2"/>
                </a:solidFill>
                <a:latin typeface="Segoe UI" panose="020B0502040204020203" pitchFamily="34" charset="0"/>
                <a:cs typeface="B Titr" panose="00000700000000000000" pitchFamily="2" charset="-78"/>
              </a:rPr>
              <a:t> </a:t>
            </a:r>
            <a:r>
              <a:rPr lang="fa-IR" sz="1600" b="1" dirty="0" smtClean="0">
                <a:latin typeface="Segoe UI" panose="020B0502040204020203" pitchFamily="34" charset="0"/>
                <a:cs typeface="B Titr" panose="00000700000000000000" pitchFamily="2" charset="-78"/>
              </a:rPr>
              <a:t>بخشی </a:t>
            </a:r>
            <a:r>
              <a:rPr lang="fa-IR" sz="1600" b="1" dirty="0">
                <a:latin typeface="Segoe UI" panose="020B0502040204020203" pitchFamily="34" charset="0"/>
                <a:cs typeface="B Titr" panose="00000700000000000000" pitchFamily="2" charset="-78"/>
              </a:rPr>
              <a:t>از </a:t>
            </a:r>
            <a:r>
              <a:rPr lang="fa-IR" sz="1600" b="1" dirty="0">
                <a:latin typeface="&amp;quot"/>
                <a:cs typeface="B Titr" panose="00000700000000000000" pitchFamily="2" charset="-78"/>
                <a:hlinkClick r:id="rId3" tooltip="علم مواد"/>
              </a:rPr>
              <a:t>علم مواد</a:t>
            </a:r>
            <a:r>
              <a:rPr lang="fa-IR" sz="1600" b="1" dirty="0">
                <a:latin typeface="Segoe UI" panose="020B0502040204020203" pitchFamily="34" charset="0"/>
                <a:cs typeface="B Titr" panose="00000700000000000000" pitchFamily="2" charset="-78"/>
              </a:rPr>
              <a:t> است که به </a:t>
            </a:r>
            <a:r>
              <a:rPr lang="fa-IR" sz="1600" b="1" dirty="0" smtClean="0">
                <a:latin typeface="Segoe UI" panose="020B0502040204020203" pitchFamily="34" charset="0"/>
                <a:cs typeface="B Titr" panose="00000700000000000000" pitchFamily="2" charset="-78"/>
              </a:rPr>
              <a:t>مطالعه </a:t>
            </a:r>
            <a:r>
              <a:rPr lang="fa-IR" sz="1600" b="1" dirty="0">
                <a:latin typeface="Segoe UI" panose="020B0502040204020203" pitchFamily="34" charset="0"/>
                <a:cs typeface="B Titr" panose="00000700000000000000" pitchFamily="2" charset="-78"/>
              </a:rPr>
              <a:t>استحکام مواد مهندسی و رفتار مکانیکی آن‌ها در حالت کلی (مانند </a:t>
            </a:r>
            <a:r>
              <a:rPr lang="fa-IR" sz="1600" b="1" dirty="0">
                <a:latin typeface="&amp;quot"/>
                <a:cs typeface="B Titr" panose="00000700000000000000" pitchFamily="2" charset="-78"/>
                <a:hlinkClick r:id="rId4" tooltip="تنش"/>
              </a:rPr>
              <a:t>تنش</a:t>
            </a:r>
            <a:r>
              <a:rPr lang="fa-IR" sz="1600" b="1" dirty="0">
                <a:latin typeface="Segoe UI" panose="020B0502040204020203" pitchFamily="34" charset="0"/>
                <a:cs typeface="B Titr" panose="00000700000000000000" pitchFamily="2" charset="-78"/>
              </a:rPr>
              <a:t>، </a:t>
            </a:r>
            <a:r>
              <a:rPr lang="fa-IR" sz="1600" b="1" dirty="0">
                <a:latin typeface="&amp;quot"/>
                <a:cs typeface="B Titr" panose="00000700000000000000" pitchFamily="2" charset="-78"/>
                <a:hlinkClick r:id="rId5" tooltip="کرنش"/>
              </a:rPr>
              <a:t>کرنش</a:t>
            </a:r>
            <a:r>
              <a:rPr lang="fa-IR" sz="1600" b="1" dirty="0">
                <a:latin typeface="Segoe UI" panose="020B0502040204020203" pitchFamily="34" charset="0"/>
                <a:cs typeface="B Titr" panose="00000700000000000000" pitchFamily="2" charset="-78"/>
              </a:rPr>
              <a:t>، </a:t>
            </a:r>
            <a:r>
              <a:rPr lang="fa-IR" sz="1600" b="1" dirty="0">
                <a:latin typeface="&amp;quot"/>
                <a:cs typeface="B Titr" panose="00000700000000000000" pitchFamily="2" charset="-78"/>
                <a:hlinkClick r:id="rId6" tooltip="تغییر شکل"/>
              </a:rPr>
              <a:t>تغییر شکل</a:t>
            </a:r>
            <a:r>
              <a:rPr lang="fa-IR" sz="1600" b="1" dirty="0">
                <a:latin typeface="Segoe UI" panose="020B0502040204020203" pitchFamily="34" charset="0"/>
                <a:cs typeface="B Titr" panose="00000700000000000000" pitchFamily="2" charset="-78"/>
              </a:rPr>
              <a:t> و رابطه‌های میان تنش و کرنش) می‌پردازد. </a:t>
            </a:r>
            <a:r>
              <a:rPr lang="fa-IR" sz="1600" b="1" dirty="0" smtClean="0">
                <a:latin typeface="Segoe UI" panose="020B0502040204020203" pitchFamily="34" charset="0"/>
                <a:cs typeface="B Titr" panose="00000700000000000000" pitchFamily="2" charset="-78"/>
              </a:rPr>
              <a:t>تحلیل </a:t>
            </a:r>
            <a:r>
              <a:rPr lang="fa-IR" sz="1600" b="1" dirty="0">
                <a:latin typeface="Segoe UI" panose="020B0502040204020203" pitchFamily="34" charset="0"/>
                <a:cs typeface="B Titr" panose="00000700000000000000" pitchFamily="2" charset="-78"/>
              </a:rPr>
              <a:t>و طراحی هر </a:t>
            </a:r>
            <a:r>
              <a:rPr lang="fa-IR" sz="1600" b="1" dirty="0" smtClean="0">
                <a:latin typeface="Segoe UI" panose="020B0502040204020203" pitchFamily="34" charset="0"/>
                <a:cs typeface="B Titr" panose="00000700000000000000" pitchFamily="2" charset="-78"/>
              </a:rPr>
              <a:t>سازه </a:t>
            </a:r>
            <a:r>
              <a:rPr lang="fa-IR" sz="1600" b="1" dirty="0">
                <a:latin typeface="Segoe UI" panose="020B0502040204020203" pitchFamily="34" charset="0"/>
                <a:cs typeface="B Titr" panose="00000700000000000000" pitchFamily="2" charset="-78"/>
              </a:rPr>
              <a:t>معلوم شامل محاسبه تنش‌ها و تغییر شکلهاست. </a:t>
            </a:r>
            <a:endParaRPr lang="fa-IR" sz="1600" b="1" dirty="0" smtClean="0">
              <a:latin typeface="Segoe UI" panose="020B0502040204020203" pitchFamily="34" charset="0"/>
              <a:cs typeface="B Titr" panose="00000700000000000000" pitchFamily="2" charset="-78"/>
            </a:endParaRPr>
          </a:p>
          <a:p>
            <a:pPr algn="just" rtl="1">
              <a:lnSpc>
                <a:spcPct val="150000"/>
              </a:lnSpc>
            </a:pPr>
            <a:r>
              <a:rPr lang="fa-IR" sz="1600" b="1" dirty="0" smtClean="0">
                <a:latin typeface="Segoe UI" panose="020B0502040204020203" pitchFamily="34" charset="0"/>
                <a:cs typeface="B Titr" panose="00000700000000000000" pitchFamily="2" charset="-78"/>
              </a:rPr>
              <a:t>در </a:t>
            </a:r>
            <a:r>
              <a:rPr lang="fa-IR" sz="1600" b="1" dirty="0">
                <a:latin typeface="Segoe UI" panose="020B0502040204020203" pitchFamily="34" charset="0"/>
                <a:cs typeface="B Titr" panose="00000700000000000000" pitchFamily="2" charset="-78"/>
              </a:rPr>
              <a:t>علم مواد، مقاومت یک ماده عبارتست از توانایی آن دراستقامت ورزیدن (تحمل کردن) در برابر بار اعمالی </a:t>
            </a:r>
            <a:r>
              <a:rPr lang="fa-IR" sz="1600" b="1" dirty="0">
                <a:latin typeface="&amp;quot"/>
                <a:cs typeface="B Titr" panose="00000700000000000000" pitchFamily="2" charset="-78"/>
              </a:rPr>
              <a:t>بدون شکست</a:t>
            </a:r>
            <a:r>
              <a:rPr lang="fa-IR" sz="1600" b="1" dirty="0">
                <a:latin typeface="Segoe UI" panose="020B0502040204020203" pitchFamily="34" charset="0"/>
                <a:cs typeface="B Titr" panose="00000700000000000000" pitchFamily="2" charset="-78"/>
              </a:rPr>
              <a:t> است. </a:t>
            </a:r>
            <a:endParaRPr lang="fa-IR" sz="1600" b="1" dirty="0" smtClean="0">
              <a:latin typeface="Segoe UI" panose="020B0502040204020203" pitchFamily="34" charset="0"/>
              <a:cs typeface="B Titr" panose="00000700000000000000" pitchFamily="2" charset="-78"/>
            </a:endParaRPr>
          </a:p>
          <a:p>
            <a:pPr algn="just" rtl="1">
              <a:lnSpc>
                <a:spcPct val="150000"/>
              </a:lnSpc>
            </a:pPr>
            <a:endParaRPr lang="fa-IR" sz="1600" b="1" dirty="0" smtClean="0">
              <a:latin typeface="Segoe UI" panose="020B0502040204020203" pitchFamily="34" charset="0"/>
              <a:cs typeface="B Titr" panose="00000700000000000000" pitchFamily="2" charset="-78"/>
            </a:endParaRPr>
          </a:p>
          <a:p>
            <a:pPr algn="just" rtl="1">
              <a:lnSpc>
                <a:spcPct val="150000"/>
              </a:lnSpc>
            </a:pPr>
            <a:r>
              <a:rPr lang="fa-IR" sz="1600" b="1" dirty="0" smtClean="0">
                <a:solidFill>
                  <a:schemeClr val="accent2"/>
                </a:solidFill>
                <a:latin typeface="Segoe UI" panose="020B0502040204020203" pitchFamily="34" charset="0"/>
                <a:cs typeface="B Titr" panose="00000700000000000000" pitchFamily="2" charset="-78"/>
              </a:rPr>
              <a:t>مکانیک </a:t>
            </a:r>
            <a:r>
              <a:rPr lang="fa-IR" sz="1600" b="1" dirty="0">
                <a:solidFill>
                  <a:schemeClr val="accent2"/>
                </a:solidFill>
                <a:latin typeface="Segoe UI" panose="020B0502040204020203" pitchFamily="34" charset="0"/>
                <a:cs typeface="B Titr" panose="00000700000000000000" pitchFamily="2" charset="-78"/>
              </a:rPr>
              <a:t>شکست یا مکانیک ترک </a:t>
            </a:r>
            <a:r>
              <a:rPr lang="fa-IR" sz="1600" b="1" dirty="0" smtClean="0">
                <a:latin typeface="Segoe UI" panose="020B0502040204020203" pitchFamily="34" charset="0"/>
                <a:cs typeface="B Titr" panose="00000700000000000000" pitchFamily="2" charset="-78"/>
              </a:rPr>
              <a:t>شاخه‌ای </a:t>
            </a:r>
            <a:r>
              <a:rPr lang="fa-IR" sz="1600" b="1" dirty="0">
                <a:latin typeface="Segoe UI" panose="020B0502040204020203" pitchFamily="34" charset="0"/>
                <a:cs typeface="B Titr" panose="00000700000000000000" pitchFamily="2" charset="-78"/>
              </a:rPr>
              <a:t>از </a:t>
            </a:r>
            <a:r>
              <a:rPr lang="fa-IR" sz="1600" b="1" dirty="0">
                <a:latin typeface="Segoe UI" panose="020B0502040204020203" pitchFamily="34" charset="0"/>
                <a:cs typeface="B Titr" panose="00000700000000000000" pitchFamily="2" charset="-78"/>
                <a:hlinkClick r:id="rId7" tooltip="مکانیک جامدات"/>
              </a:rPr>
              <a:t>مکانیک جامدات</a:t>
            </a:r>
            <a:r>
              <a:rPr lang="fa-IR" sz="1600" b="1" dirty="0">
                <a:latin typeface="Segoe UI" panose="020B0502040204020203" pitchFamily="34" charset="0"/>
                <a:cs typeface="B Titr" panose="00000700000000000000" pitchFamily="2" charset="-78"/>
              </a:rPr>
              <a:t> می‌باشد که به بررسی ایجاد و گسترش ترک در جامدات (و سازه‌ها) و نحوه تأثیر آن بر تغییر شکل و احیانا زوال سازه می‌پردازد. این موضوعات از هر دو منظر </a:t>
            </a:r>
            <a:r>
              <a:rPr lang="fa-IR" sz="1600" b="1" dirty="0">
                <a:solidFill>
                  <a:srgbClr val="FFFF00"/>
                </a:solidFill>
                <a:latin typeface="Segoe UI" panose="020B0502040204020203" pitchFamily="34" charset="0"/>
                <a:cs typeface="B Titr" panose="00000700000000000000" pitchFamily="2" charset="-78"/>
                <a:hlinkClick r:id="rId8" tooltip="مکانیک محیط‌های پیوسته"/>
              </a:rPr>
              <a:t>مکانیک محیط‌های پیوسته</a:t>
            </a:r>
            <a:r>
              <a:rPr lang="fa-IR" sz="1600" b="1" dirty="0">
                <a:solidFill>
                  <a:srgbClr val="FFFF00"/>
                </a:solidFill>
                <a:latin typeface="Segoe UI" panose="020B0502040204020203" pitchFamily="34" charset="0"/>
                <a:cs typeface="B Titr" panose="00000700000000000000" pitchFamily="2" charset="-78"/>
              </a:rPr>
              <a:t> </a:t>
            </a:r>
            <a:r>
              <a:rPr lang="fa-IR" sz="1600" b="1" dirty="0">
                <a:latin typeface="Segoe UI" panose="020B0502040204020203" pitchFamily="34" charset="0"/>
                <a:cs typeface="B Titr" panose="00000700000000000000" pitchFamily="2" charset="-78"/>
              </a:rPr>
              <a:t>و محیط‌های گسسته مورد مطالعه قرار گرفته و </a:t>
            </a:r>
            <a:r>
              <a:rPr lang="fa-IR" sz="1600" b="1" dirty="0" smtClean="0">
                <a:latin typeface="Segoe UI" panose="020B0502040204020203" pitchFamily="34" charset="0"/>
                <a:cs typeface="B Titr" panose="00000700000000000000" pitchFamily="2" charset="-78"/>
              </a:rPr>
              <a:t>می‌گیرد. </a:t>
            </a:r>
          </a:p>
          <a:p>
            <a:pPr algn="just" rtl="1">
              <a:lnSpc>
                <a:spcPct val="150000"/>
              </a:lnSpc>
            </a:pPr>
            <a:r>
              <a:rPr lang="fa-IR" sz="1600" b="1" dirty="0" smtClean="0">
                <a:latin typeface="Segoe UI" panose="020B0502040204020203" pitchFamily="34" charset="0"/>
                <a:cs typeface="B Titr" panose="00000700000000000000" pitchFamily="2" charset="-78"/>
              </a:rPr>
              <a:t>کاربرد </a:t>
            </a:r>
            <a:r>
              <a:rPr lang="fa-IR" sz="1600" b="1" dirty="0">
                <a:latin typeface="Segoe UI" panose="020B0502040204020203" pitchFamily="34" charset="0"/>
                <a:cs typeface="B Titr" panose="00000700000000000000" pitchFamily="2" charset="-78"/>
              </a:rPr>
              <a:t>این علم و نتایج آن در طراحی کشتی، سازه‌ها به ویژه </a:t>
            </a:r>
            <a:r>
              <a:rPr lang="fa-IR" sz="1600" b="1" dirty="0">
                <a:latin typeface="Segoe UI" panose="020B0502040204020203" pitchFamily="34" charset="0"/>
                <a:cs typeface="B Titr" panose="00000700000000000000" pitchFamily="2" charset="-78"/>
                <a:hlinkClick r:id="rId9" tooltip="سازه"/>
              </a:rPr>
              <a:t>سازه‌های</a:t>
            </a:r>
            <a:r>
              <a:rPr lang="fa-IR" sz="1600" b="1" dirty="0">
                <a:latin typeface="Segoe UI" panose="020B0502040204020203" pitchFamily="34" charset="0"/>
                <a:cs typeface="B Titr" panose="00000700000000000000" pitchFamily="2" charset="-78"/>
              </a:rPr>
              <a:t> بتنی، </a:t>
            </a:r>
            <a:r>
              <a:rPr lang="fa-IR" sz="1600" b="1" dirty="0">
                <a:latin typeface="Segoe UI" panose="020B0502040204020203" pitchFamily="34" charset="0"/>
                <a:cs typeface="B Titr" panose="00000700000000000000" pitchFamily="2" charset="-78"/>
                <a:hlinkClick r:id="rId10" tooltip="ژئوفیزیک"/>
              </a:rPr>
              <a:t>ژئوفیزیک</a:t>
            </a:r>
            <a:r>
              <a:rPr lang="fa-IR" sz="1600" b="1" dirty="0">
                <a:latin typeface="Segoe UI" panose="020B0502040204020203" pitchFamily="34" charset="0"/>
                <a:cs typeface="B Titr" panose="00000700000000000000" pitchFamily="2" charset="-78"/>
              </a:rPr>
              <a:t> و </a:t>
            </a:r>
            <a:r>
              <a:rPr lang="fa-IR" sz="1600" b="1" dirty="0">
                <a:latin typeface="Segoe UI" panose="020B0502040204020203" pitchFamily="34" charset="0"/>
                <a:cs typeface="B Titr" panose="00000700000000000000" pitchFamily="2" charset="-78"/>
                <a:hlinkClick r:id="rId11" tooltip="زمین‌شناسی مهندسی"/>
              </a:rPr>
              <a:t>زمین‌شناسی مهندسی</a:t>
            </a:r>
            <a:r>
              <a:rPr lang="fa-IR" sz="1600" b="1" dirty="0">
                <a:latin typeface="Segoe UI" panose="020B0502040204020203" pitchFamily="34" charset="0"/>
                <a:cs typeface="B Titr" panose="00000700000000000000" pitchFamily="2" charset="-78"/>
              </a:rPr>
              <a:t>، </a:t>
            </a:r>
            <a:r>
              <a:rPr lang="fa-IR" sz="1600" b="1" dirty="0">
                <a:latin typeface="Segoe UI" panose="020B0502040204020203" pitchFamily="34" charset="0"/>
                <a:cs typeface="B Titr" panose="00000700000000000000" pitchFamily="2" charset="-78"/>
                <a:hlinkClick r:id="rId12" tooltip="مهندسی پزشکی"/>
              </a:rPr>
              <a:t>مهندسی پزشکی</a:t>
            </a:r>
            <a:r>
              <a:rPr lang="fa-IR" sz="1600" b="1" dirty="0">
                <a:latin typeface="Segoe UI" panose="020B0502040204020203" pitchFamily="34" charset="0"/>
                <a:cs typeface="B Titr" panose="00000700000000000000" pitchFamily="2" charset="-78"/>
              </a:rPr>
              <a:t> و </a:t>
            </a:r>
            <a:r>
              <a:rPr lang="fa-IR" sz="1600" b="1" dirty="0">
                <a:latin typeface="Segoe UI" panose="020B0502040204020203" pitchFamily="34" charset="0"/>
                <a:cs typeface="B Titr" panose="00000700000000000000" pitchFamily="2" charset="-78"/>
                <a:hlinkClick r:id="rId13" tooltip="مهندسی مکانیک"/>
              </a:rPr>
              <a:t>مهندسی مکانیک</a:t>
            </a:r>
            <a:r>
              <a:rPr lang="fa-IR" sz="1600" b="1" dirty="0">
                <a:latin typeface="Segoe UI" panose="020B0502040204020203" pitchFamily="34" charset="0"/>
                <a:cs typeface="B Titr" panose="00000700000000000000" pitchFamily="2" charset="-78"/>
              </a:rPr>
              <a:t> می‌باشد</a:t>
            </a:r>
            <a:r>
              <a:rPr lang="fa-IR" sz="1600" b="1" dirty="0" smtClean="0">
                <a:latin typeface="Segoe UI" panose="020B0502040204020203" pitchFamily="34" charset="0"/>
                <a:cs typeface="B Titr" panose="00000700000000000000" pitchFamily="2" charset="-78"/>
              </a:rPr>
              <a:t>.</a:t>
            </a:r>
          </a:p>
          <a:p>
            <a:pPr algn="just" rtl="1">
              <a:lnSpc>
                <a:spcPct val="150000"/>
              </a:lnSpc>
            </a:pPr>
            <a:endParaRPr lang="fa-IR" sz="1600" b="1" dirty="0">
              <a:latin typeface="Segoe UI" panose="020B0502040204020203" pitchFamily="34" charset="0"/>
              <a:cs typeface="B Titr" panose="00000700000000000000" pitchFamily="2" charset="-78"/>
            </a:endParaRPr>
          </a:p>
          <a:p>
            <a:pPr algn="just" rtl="1">
              <a:lnSpc>
                <a:spcPct val="150000"/>
              </a:lnSpc>
            </a:pPr>
            <a:r>
              <a:rPr lang="fa-IR" sz="1600" b="1" dirty="0" smtClean="0">
                <a:solidFill>
                  <a:schemeClr val="accent2"/>
                </a:solidFill>
                <a:latin typeface="Segoe UI" panose="020B0502040204020203" pitchFamily="34" charset="0"/>
                <a:cs typeface="B Titr" panose="00000700000000000000" pitchFamily="2" charset="-78"/>
              </a:rPr>
              <a:t>مکانیک شکست تصادفی </a:t>
            </a:r>
            <a:r>
              <a:rPr lang="en-US" sz="1600" b="1" dirty="0" smtClean="0">
                <a:solidFill>
                  <a:schemeClr val="accent2"/>
                </a:solidFill>
                <a:latin typeface="Segoe UI" panose="020B0502040204020203" pitchFamily="34" charset="0"/>
                <a:cs typeface="B Titr" panose="00000700000000000000" pitchFamily="2" charset="-78"/>
              </a:rPr>
              <a:t>:</a:t>
            </a:r>
            <a:r>
              <a:rPr lang="fa-IR" sz="1600" b="1" dirty="0" smtClean="0">
                <a:solidFill>
                  <a:schemeClr val="accent2"/>
                </a:solidFill>
                <a:latin typeface="Segoe UI" panose="020B0502040204020203" pitchFamily="34" charset="0"/>
                <a:cs typeface="B Titr" panose="00000700000000000000" pitchFamily="2" charset="-78"/>
              </a:rPr>
              <a:t> </a:t>
            </a:r>
            <a:r>
              <a:rPr lang="fa-IR" sz="1600" b="1" dirty="0" smtClean="0">
                <a:solidFill>
                  <a:srgbClr val="FFFF00"/>
                </a:solidFill>
                <a:latin typeface="Segoe UI" panose="020B0502040204020203" pitchFamily="34" charset="0"/>
                <a:cs typeface="B Titr" panose="00000700000000000000" pitchFamily="2" charset="-78"/>
              </a:rPr>
              <a:t>پارامترهای قطعی و پارامترهای دارای عدم </a:t>
            </a:r>
            <a:r>
              <a:rPr lang="fa-IR" sz="1600" b="1" dirty="0" smtClean="0">
                <a:solidFill>
                  <a:srgbClr val="FFFF00"/>
                </a:solidFill>
                <a:latin typeface="Segoe UI" panose="020B0502040204020203" pitchFamily="34" charset="0"/>
                <a:cs typeface="B Titr" panose="00000700000000000000" pitchFamily="2" charset="-78"/>
              </a:rPr>
              <a:t>قطع</a:t>
            </a:r>
            <a:r>
              <a:rPr lang="fa-IR" sz="1600" b="1" dirty="0">
                <a:solidFill>
                  <a:srgbClr val="FFFF00"/>
                </a:solidFill>
                <a:latin typeface="Segoe UI" panose="020B0502040204020203" pitchFamily="34" charset="0"/>
                <a:cs typeface="B Titr" panose="00000700000000000000" pitchFamily="2" charset="-78"/>
              </a:rPr>
              <a:t>ی</a:t>
            </a:r>
            <a:r>
              <a:rPr lang="fa-IR" sz="1600" b="1" dirty="0" smtClean="0">
                <a:solidFill>
                  <a:srgbClr val="FFFF00"/>
                </a:solidFill>
                <a:latin typeface="Segoe UI" panose="020B0502040204020203" pitchFamily="34" charset="0"/>
                <a:cs typeface="B Titr" panose="00000700000000000000" pitchFamily="2" charset="-78"/>
              </a:rPr>
              <a:t>ت </a:t>
            </a:r>
            <a:endParaRPr lang="en-US" sz="1600" b="1" dirty="0">
              <a:solidFill>
                <a:srgbClr val="FFFF00"/>
              </a:solidFill>
              <a:latin typeface="Segoe UI" panose="020B0502040204020203" pitchFamily="34" charset="0"/>
              <a:cs typeface="B Titr" panose="00000700000000000000" pitchFamily="2" charset="-78"/>
            </a:endParaRPr>
          </a:p>
        </p:txBody>
      </p:sp>
    </p:spTree>
    <p:extLst>
      <p:ext uri="{BB962C8B-B14F-4D97-AF65-F5344CB8AC3E}">
        <p14:creationId xmlns:p14="http://schemas.microsoft.com/office/powerpoint/2010/main" val="3438080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51383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7015900" y="1540217"/>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2" name="Rectangle 1"/>
          <p:cNvSpPr/>
          <p:nvPr/>
        </p:nvSpPr>
        <p:spPr>
          <a:xfrm>
            <a:off x="133593" y="1912696"/>
            <a:ext cx="11858625" cy="2400657"/>
          </a:xfrm>
          <a:prstGeom prst="rect">
            <a:avLst/>
          </a:prstGeom>
        </p:spPr>
        <p:txBody>
          <a:bodyPr wrap="square">
            <a:spAutoFit/>
          </a:bodyPr>
          <a:lstStyle/>
          <a:p>
            <a:pPr algn="just" rtl="1">
              <a:lnSpc>
                <a:spcPct val="150000"/>
              </a:lnSpc>
            </a:pPr>
            <a:r>
              <a:rPr lang="fa-IR" sz="2000" b="1" dirty="0">
                <a:latin typeface="Times New Roman" panose="02020603050405020304" pitchFamily="18" charset="0"/>
                <a:ea typeface="Times New Roman" panose="02020603050405020304" pitchFamily="18" charset="0"/>
                <a:cs typeface="B Nazanin" panose="00000400000000000000" pitchFamily="2" charset="-78"/>
              </a:rPr>
              <a:t>كه در آن </a:t>
            </a:r>
            <a:r>
              <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X</a:t>
            </a:r>
            <a:r>
              <a:rPr lang="en-US" sz="2000" b="1" baseline="-25000"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1</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تا </a:t>
            </a:r>
            <a:r>
              <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X</a:t>
            </a:r>
            <a:r>
              <a:rPr lang="en-US" sz="2000" b="1" baseline="-25000"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a:t>
            </a:r>
            <a:r>
              <a:rPr lang="fa-IR" sz="2000" b="1" dirty="0">
                <a:latin typeface="Times New Roman" panose="02020603050405020304" pitchFamily="18" charset="0"/>
                <a:ea typeface="Times New Roman" panose="02020603050405020304" pitchFamily="18" charset="0"/>
                <a:cs typeface="B Nazanin" panose="00000400000000000000" pitchFamily="2" charset="-78"/>
              </a:rPr>
              <a:t> متغيرهاي تصادفي پايه</a:t>
            </a:r>
            <a:r>
              <a:rPr lang="fa-IR" sz="2000" b="1" baseline="30000" dirty="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ناميده مي‌شوند. بقيه پارامترها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به صورت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مقداري ثابت در نظر گرفته مي‌شود. ملاحظه مي‌شود كه تابع فوق، يك تابع غيرخطي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مي‌باشد.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براي پارامتر </a:t>
            </a:r>
            <a:r>
              <a:rPr lang="en-US" sz="2000" b="1" dirty="0">
                <a:latin typeface="Times New Roman" panose="02020603050405020304" pitchFamily="18" charset="0"/>
                <a:ea typeface="Times New Roman" panose="02020603050405020304" pitchFamily="18" charset="0"/>
                <a:cs typeface="B Nazanin" panose="00000400000000000000" pitchFamily="2" charset="-78"/>
              </a:rPr>
              <a:t>X5</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توزيع نرمال و براي پارامترهاي </a:t>
            </a:r>
            <a:r>
              <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X</a:t>
            </a:r>
            <a:r>
              <a:rPr lang="en-US" sz="14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1</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تا </a:t>
            </a:r>
            <a:r>
              <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X</a:t>
            </a:r>
            <a:r>
              <a:rPr lang="en-US" sz="14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4</a:t>
            </a:r>
            <a:r>
              <a:rPr lang="fa-IR" sz="2000" b="1" dirty="0">
                <a:latin typeface="Times New Roman" panose="02020603050405020304" pitchFamily="18" charset="0"/>
                <a:ea typeface="Times New Roman" panose="02020603050405020304" pitchFamily="18" charset="0"/>
                <a:cs typeface="B Nazanin" panose="00000400000000000000" pitchFamily="2" charset="-78"/>
              </a:rPr>
              <a:t> توزيع لاگ نرمال در نظرگرفته شده و اين پارامترها به­صورت مستقل از يكديگر در نظرگرفته شده‌اند. پس شاخص ايمني بايد از روش </a:t>
            </a:r>
            <a:r>
              <a:rPr lang="en-US"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Rackwitz-Fiessler</a:t>
            </a:r>
            <a:r>
              <a:rPr lang="fa-IR" sz="2000" b="1" dirty="0">
                <a:latin typeface="Times New Roman" panose="02020603050405020304" pitchFamily="18" charset="0"/>
                <a:ea typeface="Times New Roman" panose="02020603050405020304" pitchFamily="18" charset="0"/>
                <a:cs typeface="B Nazanin" panose="00000400000000000000" pitchFamily="2" charset="-78"/>
              </a:rPr>
              <a:t> كه براي متغيرهاي غيرنرمال و مستقل مي‌باشد، محاسبه گردد</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مشخصات آماری متغیرهای تصادفی پایه نیز به شرح زیر می­باشد</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p>
          <a:p>
            <a:pPr algn="r" rtl="1">
              <a:lnSpc>
                <a:spcPct val="150000"/>
              </a:lnSpc>
            </a:pPr>
            <a:r>
              <a:rPr lang="fa-IR" sz="20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اندازه ترک اولیه</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100678863"/>
              </p:ext>
            </p:extLst>
          </p:nvPr>
        </p:nvGraphicFramePr>
        <p:xfrm>
          <a:off x="194022" y="4297841"/>
          <a:ext cx="11737766" cy="2310985"/>
        </p:xfrm>
        <a:graphic>
          <a:graphicData uri="http://schemas.openxmlformats.org/drawingml/2006/table">
            <a:tbl>
              <a:tblPr firstRow="1" bandRow="1">
                <a:tableStyleId>{5C22544A-7EE6-4342-B048-85BDC9FD1C3A}</a:tableStyleId>
              </a:tblPr>
              <a:tblGrid>
                <a:gridCol w="7553082">
                  <a:extLst>
                    <a:ext uri="{9D8B030D-6E8A-4147-A177-3AD203B41FA5}">
                      <a16:colId xmlns:a16="http://schemas.microsoft.com/office/drawing/2014/main" val="1560854602"/>
                    </a:ext>
                  </a:extLst>
                </a:gridCol>
                <a:gridCol w="1260474">
                  <a:extLst>
                    <a:ext uri="{9D8B030D-6E8A-4147-A177-3AD203B41FA5}">
                      <a16:colId xmlns:a16="http://schemas.microsoft.com/office/drawing/2014/main" val="2851317958"/>
                    </a:ext>
                  </a:extLst>
                </a:gridCol>
                <a:gridCol w="1417461">
                  <a:extLst>
                    <a:ext uri="{9D8B030D-6E8A-4147-A177-3AD203B41FA5}">
                      <a16:colId xmlns:a16="http://schemas.microsoft.com/office/drawing/2014/main" val="4007085094"/>
                    </a:ext>
                  </a:extLst>
                </a:gridCol>
                <a:gridCol w="1506749">
                  <a:extLst>
                    <a:ext uri="{9D8B030D-6E8A-4147-A177-3AD203B41FA5}">
                      <a16:colId xmlns:a16="http://schemas.microsoft.com/office/drawing/2014/main" val="2307515871"/>
                    </a:ext>
                  </a:extLst>
                </a:gridCol>
              </a:tblGrid>
              <a:tr h="360265">
                <a:tc>
                  <a:txBody>
                    <a:bodyPr/>
                    <a:lstStyle/>
                    <a:p>
                      <a:pPr algn="ctr" rtl="1"/>
                      <a:r>
                        <a:rPr lang="fa-IR" sz="1400" dirty="0" smtClean="0">
                          <a:cs typeface="B Nazanin" panose="00000400000000000000" pitchFamily="2" charset="-78"/>
                        </a:rPr>
                        <a:t>مرجع</a:t>
                      </a:r>
                      <a:endParaRPr lang="en-US" sz="1400" dirty="0">
                        <a:cs typeface="B Nazanin" panose="00000400000000000000" pitchFamily="2" charset="-78"/>
                      </a:endParaRPr>
                    </a:p>
                  </a:txBody>
                  <a:tcPr/>
                </a:tc>
                <a:tc>
                  <a:txBody>
                    <a:bodyPr/>
                    <a:lstStyle/>
                    <a:p>
                      <a:pPr algn="ctr" rtl="1"/>
                      <a:r>
                        <a:rPr lang="fa-IR" sz="1400" dirty="0" smtClean="0">
                          <a:cs typeface="B Nazanin" panose="00000400000000000000" pitchFamily="2" charset="-78"/>
                        </a:rPr>
                        <a:t>نوع توزیع</a:t>
                      </a:r>
                      <a:endParaRPr lang="en-US" sz="1400" dirty="0">
                        <a:cs typeface="B Nazanin" panose="00000400000000000000" pitchFamily="2" charset="-78"/>
                      </a:endParaRPr>
                    </a:p>
                  </a:txBody>
                  <a:tcPr/>
                </a:tc>
                <a:tc>
                  <a:txBody>
                    <a:bodyPr/>
                    <a:lstStyle/>
                    <a:p>
                      <a:pPr algn="ctr" rtl="1"/>
                      <a:r>
                        <a:rPr lang="fa-IR" sz="1400" dirty="0" smtClean="0">
                          <a:cs typeface="B Nazanin" panose="00000400000000000000" pitchFamily="2" charset="-78"/>
                        </a:rPr>
                        <a:t>مقدار میانگین</a:t>
                      </a:r>
                      <a:endParaRPr lang="en-US" sz="1400" dirty="0">
                        <a:cs typeface="B Nazanin" panose="00000400000000000000" pitchFamily="2" charset="-78"/>
                      </a:endParaRPr>
                    </a:p>
                  </a:txBody>
                  <a:tcPr/>
                </a:tc>
                <a:tc>
                  <a:txBody>
                    <a:bodyPr/>
                    <a:lstStyle/>
                    <a:p>
                      <a:pPr algn="ctr" rtl="1"/>
                      <a:r>
                        <a:rPr lang="fa-IR" sz="1400" dirty="0" smtClean="0">
                          <a:cs typeface="B Nazanin" panose="00000400000000000000" pitchFamily="2" charset="-78"/>
                        </a:rPr>
                        <a:t>مقدار ضریب تغییرات</a:t>
                      </a:r>
                      <a:endParaRPr lang="en-US" sz="1400" dirty="0">
                        <a:cs typeface="B Nazanin" panose="00000400000000000000" pitchFamily="2" charset="-78"/>
                      </a:endParaRPr>
                    </a:p>
                  </a:txBody>
                  <a:tcPr/>
                </a:tc>
                <a:extLst>
                  <a:ext uri="{0D108BD9-81ED-4DB2-BD59-A6C34878D82A}">
                    <a16:rowId xmlns:a16="http://schemas.microsoft.com/office/drawing/2014/main" val="803539841"/>
                  </a:ext>
                </a:extLst>
              </a:tr>
              <a:tr h="444163">
                <a:tc>
                  <a:txBody>
                    <a:bodyPr/>
                    <a:lstStyle/>
                    <a:p>
                      <a:pPr algn="just" rtl="0"/>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Hasofer, A. M, and Lind, N, “An exact and invariant First-Order Reliability Format”, Journal of Engineering Mechanics 100, No. Em1, pp. 111-121.</a:t>
                      </a:r>
                      <a:endParaRPr lang="en-US" sz="1200" dirty="0">
                        <a:latin typeface="Times New Roman" panose="02020603050405020304" pitchFamily="18" charset="0"/>
                        <a:cs typeface="Times New Roman" panose="02020603050405020304" pitchFamily="18" charset="0"/>
                      </a:endParaRPr>
                    </a:p>
                  </a:txBody>
                  <a:tcPr/>
                </a:tc>
                <a:tc>
                  <a:txBody>
                    <a:bodyPr/>
                    <a:lstStyle/>
                    <a:p>
                      <a:pPr algn="ctr" rtl="1"/>
                      <a:r>
                        <a:rPr lang="fa-IR" sz="1400" b="1" dirty="0" smtClean="0">
                          <a:solidFill>
                            <a:schemeClr val="bg2"/>
                          </a:solidFill>
                          <a:cs typeface="B Nazanin" panose="00000400000000000000" pitchFamily="2" charset="-78"/>
                        </a:rPr>
                        <a:t>نمایی</a:t>
                      </a:r>
                      <a:endParaRPr lang="en-US" sz="1400" b="1" dirty="0">
                        <a:solidFill>
                          <a:schemeClr val="bg2"/>
                        </a:solidFill>
                        <a:cs typeface="B Nazanin" panose="00000400000000000000" pitchFamily="2" charset="-78"/>
                      </a:endParaRPr>
                    </a:p>
                  </a:txBody>
                  <a:tcPr anchor="ctr"/>
                </a:tc>
                <a:tc>
                  <a:txBody>
                    <a:bodyPr/>
                    <a:lstStyle/>
                    <a:p>
                      <a:pPr algn="ctr" rtl="1"/>
                      <a:r>
                        <a:rPr lang="fa-IR" sz="1400" b="1" dirty="0" smtClean="0">
                          <a:cs typeface="B Nazanin" panose="00000400000000000000" pitchFamily="2" charset="-78"/>
                        </a:rPr>
                        <a:t>0/38</a:t>
                      </a:r>
                      <a:r>
                        <a:rPr lang="fa-IR" sz="1400" b="1" baseline="0" dirty="0" smtClean="0">
                          <a:cs typeface="B Nazanin" panose="00000400000000000000" pitchFamily="2" charset="-78"/>
                        </a:rPr>
                        <a:t> میلی متر</a:t>
                      </a:r>
                      <a:endParaRPr lang="en-US" sz="1400" b="1" dirty="0">
                        <a:cs typeface="B Nazanin" panose="00000400000000000000" pitchFamily="2" charset="-78"/>
                      </a:endParaRPr>
                    </a:p>
                  </a:txBody>
                  <a:tcPr anchor="ctr"/>
                </a:tc>
                <a:tc>
                  <a:txBody>
                    <a:bodyPr/>
                    <a:lstStyle/>
                    <a:p>
                      <a:pPr algn="ctr" rtl="1"/>
                      <a:r>
                        <a:rPr lang="fa-IR" sz="1600" b="1" dirty="0" smtClean="0">
                          <a:cs typeface="B Nazanin" panose="00000400000000000000" pitchFamily="2" charset="-78"/>
                        </a:rPr>
                        <a:t>1</a:t>
                      </a:r>
                      <a:endParaRPr lang="en-US" sz="1600" b="1" dirty="0">
                        <a:cs typeface="B Nazanin" panose="00000400000000000000" pitchFamily="2" charset="-78"/>
                      </a:endParaRPr>
                    </a:p>
                  </a:txBody>
                  <a:tcPr anchor="ctr"/>
                </a:tc>
                <a:extLst>
                  <a:ext uri="{0D108BD9-81ED-4DB2-BD59-A6C34878D82A}">
                    <a16:rowId xmlns:a16="http://schemas.microsoft.com/office/drawing/2014/main" val="3575158795"/>
                  </a:ext>
                </a:extLst>
              </a:tr>
              <a:tr h="977158">
                <a:tc>
                  <a:txBody>
                    <a:bodyPr/>
                    <a:lstStyle/>
                    <a:p>
                      <a:pPr algn="just" rtl="0"/>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Ang, A. H. S, and Tang, W. H, “Probability Concepts in Engineering Planning and Design, Vol. 2, Decision, Risk and Reliability”, Wiley, New York, 1984.</a:t>
                      </a:r>
                      <a:endParaRPr lang="fa-IR" sz="12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rtl="0"/>
                      <a:endParaRPr lang="en-US" sz="120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Hong, Y. J, Xing, J, and Wang, J. B,“A second-order third–moment method for calculating the reliability of fatigue”, International Journal of Pressure Vessels and Piping, Vol. 76, 1999, pp. 597-570.</a:t>
                      </a:r>
                    </a:p>
                  </a:txBody>
                  <a:tcPr/>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fa-IR" sz="1400" b="1" kern="1200" dirty="0" smtClean="0">
                          <a:solidFill>
                            <a:schemeClr val="bg2"/>
                          </a:solidFill>
                          <a:latin typeface="+mn-lt"/>
                          <a:ea typeface="+mn-ea"/>
                          <a:cs typeface="B Nazanin" panose="00000400000000000000" pitchFamily="2" charset="-78"/>
                        </a:rPr>
                        <a:t>نمایی</a:t>
                      </a:r>
                      <a:endParaRPr lang="en-US" sz="1400" b="1" kern="1200" dirty="0" smtClean="0">
                        <a:solidFill>
                          <a:schemeClr val="bg2"/>
                        </a:solidFill>
                        <a:latin typeface="+mn-lt"/>
                        <a:ea typeface="+mn-ea"/>
                        <a:cs typeface="B Nazanin" panose="00000400000000000000" pitchFamily="2" charset="-78"/>
                      </a:endParaRPr>
                    </a:p>
                    <a:p>
                      <a:pPr algn="ctr" rtl="1"/>
                      <a:endParaRPr lang="en-US" sz="1200" dirty="0">
                        <a:cs typeface="B Nazanin" panose="00000400000000000000" pitchFamily="2" charset="-78"/>
                      </a:endParaRPr>
                    </a:p>
                  </a:txBody>
                  <a:tcPr anchor="ctr"/>
                </a:tc>
                <a:tc>
                  <a:txBody>
                    <a:bodyPr/>
                    <a:lstStyle/>
                    <a:p>
                      <a:pPr algn="ctr" rtl="1"/>
                      <a:r>
                        <a:rPr lang="fa-IR" sz="1400" b="1" kern="1200" dirty="0" smtClean="0">
                          <a:solidFill>
                            <a:schemeClr val="dk1"/>
                          </a:solidFill>
                          <a:latin typeface="+mn-lt"/>
                          <a:ea typeface="+mn-ea"/>
                          <a:cs typeface="B Nazanin" panose="00000400000000000000" pitchFamily="2" charset="-78"/>
                        </a:rPr>
                        <a:t>0/1 میلی متر</a:t>
                      </a:r>
                      <a:endParaRPr lang="en-US" sz="1400" b="1" kern="1200" dirty="0">
                        <a:solidFill>
                          <a:schemeClr val="dk1"/>
                        </a:solidFill>
                        <a:latin typeface="+mn-lt"/>
                        <a:ea typeface="+mn-ea"/>
                        <a:cs typeface="B Nazanin" panose="00000400000000000000" pitchFamily="2" charset="-78"/>
                      </a:endParaRPr>
                    </a:p>
                  </a:txBody>
                  <a:tcPr anchor="ctr"/>
                </a:tc>
                <a:tc>
                  <a:txBody>
                    <a:bodyPr/>
                    <a:lstStyle/>
                    <a:p>
                      <a:pPr algn="ctr" rtl="1"/>
                      <a:r>
                        <a:rPr lang="fa-IR" sz="1600" b="1" dirty="0" smtClean="0">
                          <a:cs typeface="B Nazanin" panose="00000400000000000000" pitchFamily="2" charset="-78"/>
                        </a:rPr>
                        <a:t>1</a:t>
                      </a:r>
                      <a:endParaRPr lang="en-US" sz="1600" b="1" dirty="0">
                        <a:cs typeface="B Nazanin" panose="00000400000000000000" pitchFamily="2" charset="-78"/>
                      </a:endParaRPr>
                    </a:p>
                  </a:txBody>
                  <a:tcPr anchor="ctr"/>
                </a:tc>
                <a:extLst>
                  <a:ext uri="{0D108BD9-81ED-4DB2-BD59-A6C34878D82A}">
                    <a16:rowId xmlns:a16="http://schemas.microsoft.com/office/drawing/2014/main" val="643052488"/>
                  </a:ext>
                </a:extLst>
              </a:tr>
              <a:tr h="473773">
                <a:tc>
                  <a:txBody>
                    <a:bodyPr/>
                    <a:lstStyle/>
                    <a:p>
                      <a:pPr algn="just" rtl="0"/>
                      <a:r>
                        <a:rPr lang="en-US" sz="1200" kern="1200" dirty="0" smtClean="0">
                          <a:solidFill>
                            <a:schemeClr val="dk1"/>
                          </a:solidFill>
                          <a:effectLst/>
                          <a:latin typeface="Times New Roman" panose="02020603050405020304" pitchFamily="18" charset="0"/>
                          <a:ea typeface="+mn-ea"/>
                          <a:cs typeface="Times New Roman" panose="02020603050405020304" pitchFamily="18" charset="0"/>
                        </a:rPr>
                        <a:t>Faravelli, L , “Response Surface approach for reliability analysis”, Journal of Engineering Mechanics, ASCE, Vol. 115, 1989, pp. 2763-2781</a:t>
                      </a:r>
                      <a:endParaRPr lang="en-US"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a:tc>
                <a:tc>
                  <a:txBody>
                    <a:bodyPr/>
                    <a:lstStyle/>
                    <a:p>
                      <a:pPr algn="ctr" rtl="1"/>
                      <a:r>
                        <a:rPr lang="fa-IR" sz="1400" b="1" kern="1200" dirty="0" smtClean="0">
                          <a:solidFill>
                            <a:schemeClr val="bg2"/>
                          </a:solidFill>
                          <a:latin typeface="+mn-lt"/>
                          <a:ea typeface="+mn-ea"/>
                          <a:cs typeface="B Nazanin" panose="00000400000000000000" pitchFamily="2" charset="-78"/>
                        </a:rPr>
                        <a:t>لوگ نرمال</a:t>
                      </a:r>
                      <a:endParaRPr lang="en-US" sz="1400" b="1" kern="1200" dirty="0">
                        <a:solidFill>
                          <a:schemeClr val="bg2"/>
                        </a:solidFill>
                        <a:latin typeface="+mn-lt"/>
                        <a:ea typeface="+mn-ea"/>
                        <a:cs typeface="B Nazanin" panose="00000400000000000000" pitchFamily="2" charset="-78"/>
                      </a:endParaRPr>
                    </a:p>
                  </a:txBody>
                  <a:tcPr anchor="ctr"/>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fa-IR" sz="1400" b="1" kern="1200" dirty="0" smtClean="0">
                          <a:solidFill>
                            <a:schemeClr val="dk1"/>
                          </a:solidFill>
                          <a:latin typeface="+mn-lt"/>
                          <a:ea typeface="+mn-ea"/>
                          <a:cs typeface="B Nazanin" panose="00000400000000000000" pitchFamily="2" charset="-78"/>
                        </a:rPr>
                        <a:t>0/73 میلی متر</a:t>
                      </a:r>
                      <a:endParaRPr lang="en-US" sz="1400" b="1" kern="1200" dirty="0" smtClean="0">
                        <a:solidFill>
                          <a:schemeClr val="dk1"/>
                        </a:solidFill>
                        <a:latin typeface="+mn-lt"/>
                        <a:ea typeface="+mn-ea"/>
                        <a:cs typeface="B Nazanin" panose="00000400000000000000" pitchFamily="2" charset="-78"/>
                      </a:endParaRPr>
                    </a:p>
                    <a:p>
                      <a:pPr algn="ctr" rtl="1"/>
                      <a:endParaRPr lang="en-US" sz="1200" dirty="0">
                        <a:cs typeface="B Nazanin" panose="00000400000000000000" pitchFamily="2" charset="-78"/>
                      </a:endParaRPr>
                    </a:p>
                  </a:txBody>
                  <a:tcPr anchor="ctr"/>
                </a:tc>
                <a:tc>
                  <a:txBody>
                    <a:bodyPr/>
                    <a:lstStyle/>
                    <a:p>
                      <a:pPr algn="ctr" rtl="1"/>
                      <a:r>
                        <a:rPr lang="fa-IR" sz="1600" b="1" dirty="0" smtClean="0">
                          <a:cs typeface="B Nazanin" panose="00000400000000000000" pitchFamily="2" charset="-78"/>
                        </a:rPr>
                        <a:t>1</a:t>
                      </a:r>
                      <a:endParaRPr lang="en-US" sz="1600" b="1" dirty="0">
                        <a:cs typeface="B Nazanin" panose="00000400000000000000" pitchFamily="2" charset="-78"/>
                      </a:endParaRPr>
                    </a:p>
                  </a:txBody>
                  <a:tcPr anchor="ctr"/>
                </a:tc>
                <a:extLst>
                  <a:ext uri="{0D108BD9-81ED-4DB2-BD59-A6C34878D82A}">
                    <a16:rowId xmlns:a16="http://schemas.microsoft.com/office/drawing/2014/main" val="2010679495"/>
                  </a:ext>
                </a:extLst>
              </a:tr>
            </a:tbl>
          </a:graphicData>
        </a:graphic>
      </p:graphicFrame>
    </p:spTree>
    <p:extLst>
      <p:ext uri="{BB962C8B-B14F-4D97-AF65-F5344CB8AC3E}">
        <p14:creationId xmlns:p14="http://schemas.microsoft.com/office/powerpoint/2010/main" val="7072769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60083" y="645537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7254025" y="1414112"/>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2" name="Rectangle 1"/>
          <p:cNvSpPr/>
          <p:nvPr/>
        </p:nvSpPr>
        <p:spPr>
          <a:xfrm>
            <a:off x="85725" y="1888636"/>
            <a:ext cx="11810999" cy="4016484"/>
          </a:xfrm>
          <a:prstGeom prst="rect">
            <a:avLst/>
          </a:prstGeom>
        </p:spPr>
        <p:txBody>
          <a:bodyPr wrap="square">
            <a:spAutoFit/>
          </a:bodyPr>
          <a:lstStyle/>
          <a:p>
            <a:pPr algn="r" rtl="1">
              <a:lnSpc>
                <a:spcPct val="150000"/>
              </a:lnSpc>
            </a:pPr>
            <a:r>
              <a:rPr lang="fa-IR" sz="24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 ثابت های پاریس</a:t>
            </a:r>
          </a:p>
          <a:p>
            <a:pPr algn="r" rtl="1">
              <a:lnSpc>
                <a:spcPct val="150000"/>
              </a:lnSpc>
            </a:pPr>
            <a:r>
              <a:rPr lang="en-US" i="1" dirty="0"/>
              <a:t> </a:t>
            </a:r>
            <a:r>
              <a:rPr lang="fa-IR" b="1" dirty="0">
                <a:cs typeface="B Nazanin" panose="00000400000000000000" pitchFamily="2" charset="-78"/>
              </a:rPr>
              <a:t>ثوابت پاريس يعني </a:t>
            </a:r>
            <a:r>
              <a:rPr lang="en-US" b="1" i="1" dirty="0">
                <a:solidFill>
                  <a:srgbClr val="FFFF00"/>
                </a:solidFill>
                <a:latin typeface="Times New Roman" panose="02020603050405020304" pitchFamily="18" charset="0"/>
                <a:cs typeface="Times New Roman" panose="02020603050405020304" pitchFamily="18" charset="0"/>
              </a:rPr>
              <a:t>C</a:t>
            </a:r>
            <a:r>
              <a:rPr lang="fa-IR" b="1" dirty="0">
                <a:cs typeface="B Nazanin" panose="00000400000000000000" pitchFamily="2" charset="-78"/>
              </a:rPr>
              <a:t> و </a:t>
            </a:r>
            <a:r>
              <a:rPr lang="en-US" b="1" i="1" dirty="0">
                <a:solidFill>
                  <a:srgbClr val="FFFF00"/>
                </a:solidFill>
                <a:latin typeface="Times New Roman" panose="02020603050405020304" pitchFamily="18" charset="0"/>
                <a:cs typeface="Times New Roman" panose="02020603050405020304" pitchFamily="18" charset="0"/>
              </a:rPr>
              <a:t>m</a:t>
            </a:r>
            <a:r>
              <a:rPr lang="fa-IR" b="1" dirty="0">
                <a:cs typeface="B Nazanin" panose="00000400000000000000" pitchFamily="2" charset="-78"/>
              </a:rPr>
              <a:t>، جزء خواص ماده محسوب شده و بستگي به ماده مورد نظر دارند. مقدار </a:t>
            </a:r>
            <a:r>
              <a:rPr lang="en-US" b="1" i="1" dirty="0">
                <a:solidFill>
                  <a:srgbClr val="FFFF00"/>
                </a:solidFill>
                <a:latin typeface="Times New Roman" panose="02020603050405020304" pitchFamily="18" charset="0"/>
                <a:cs typeface="Times New Roman" panose="02020603050405020304" pitchFamily="18" charset="0"/>
              </a:rPr>
              <a:t>m</a:t>
            </a:r>
            <a:r>
              <a:rPr lang="fa-IR" b="1" dirty="0">
                <a:cs typeface="B Nazanin" panose="00000400000000000000" pitchFamily="2" charset="-78"/>
              </a:rPr>
              <a:t> معمولاً در محاسبات قابليت اعتماد ثابت </a:t>
            </a:r>
            <a:r>
              <a:rPr lang="fa-IR" b="1" dirty="0" smtClean="0">
                <a:cs typeface="B Nazanin" panose="00000400000000000000" pitchFamily="2" charset="-78"/>
              </a:rPr>
              <a:t>در نظر گرفته </a:t>
            </a:r>
            <a:r>
              <a:rPr lang="fa-IR" b="1" dirty="0">
                <a:cs typeface="B Nazanin" panose="00000400000000000000" pitchFamily="2" charset="-78"/>
              </a:rPr>
              <a:t>مي‌شود و درشرايط محيطي دريا مقدار آن توسط </a:t>
            </a:r>
            <a:r>
              <a:rPr lang="en-US" b="1" dirty="0">
                <a:solidFill>
                  <a:srgbClr val="FFFF00"/>
                </a:solidFill>
                <a:latin typeface="Times New Roman" panose="02020603050405020304" pitchFamily="18" charset="0"/>
                <a:cs typeface="Times New Roman" panose="02020603050405020304" pitchFamily="18" charset="0"/>
              </a:rPr>
              <a:t>DNV</a:t>
            </a:r>
            <a:r>
              <a:rPr lang="fa-IR" b="1" dirty="0">
                <a:cs typeface="B Nazanin" panose="00000400000000000000" pitchFamily="2" charset="-78"/>
              </a:rPr>
              <a:t>، در صورت در دسترس نبودن اطلاعات واقعي، برابر </a:t>
            </a:r>
            <a:r>
              <a:rPr lang="fa-IR" b="1" dirty="0" smtClean="0">
                <a:solidFill>
                  <a:srgbClr val="FFFF00"/>
                </a:solidFill>
                <a:cs typeface="B Nazanin" panose="00000400000000000000" pitchFamily="2" charset="-78"/>
              </a:rPr>
              <a:t>3/7</a:t>
            </a:r>
            <a:r>
              <a:rPr lang="fa-IR" b="1" dirty="0" smtClean="0">
                <a:cs typeface="B Nazanin" panose="00000400000000000000" pitchFamily="2" charset="-78"/>
              </a:rPr>
              <a:t> </a:t>
            </a:r>
            <a:r>
              <a:rPr lang="fa-IR" b="1" dirty="0">
                <a:cs typeface="B Nazanin" panose="00000400000000000000" pitchFamily="2" charset="-78"/>
              </a:rPr>
              <a:t>پيشنهاد شده است. </a:t>
            </a:r>
            <a:endParaRPr lang="fa-IR" b="1" dirty="0" smtClean="0">
              <a:cs typeface="B Nazanin" panose="00000400000000000000" pitchFamily="2" charset="-78"/>
            </a:endParaRPr>
          </a:p>
          <a:p>
            <a:pPr algn="just" rtl="1">
              <a:lnSpc>
                <a:spcPct val="150000"/>
              </a:lnSpc>
            </a:pPr>
            <a:r>
              <a:rPr lang="fa-IR" b="1" dirty="0">
                <a:cs typeface="B Nazanin" panose="00000400000000000000" pitchFamily="2" charset="-78"/>
              </a:rPr>
              <a:t>براي يك نوع فولاد دريايي با علامت </a:t>
            </a:r>
            <a:r>
              <a:rPr lang="en-US" b="1" dirty="0">
                <a:solidFill>
                  <a:srgbClr val="FFFF00"/>
                </a:solidFill>
                <a:latin typeface="Times New Roman" panose="02020603050405020304" pitchFamily="18" charset="0"/>
                <a:cs typeface="Times New Roman" panose="02020603050405020304" pitchFamily="18" charset="0"/>
              </a:rPr>
              <a:t>SE702</a:t>
            </a:r>
            <a:r>
              <a:rPr lang="fa-IR" b="1" dirty="0">
                <a:cs typeface="B Nazanin" panose="00000400000000000000" pitchFamily="2" charset="-78"/>
              </a:rPr>
              <a:t> در نتيجه انجام آزمايشات، مقدار </a:t>
            </a:r>
            <a:r>
              <a:rPr lang="en-US" b="1" i="1" dirty="0">
                <a:solidFill>
                  <a:srgbClr val="FFFF00"/>
                </a:solidFill>
                <a:latin typeface="Times New Roman" panose="02020603050405020304" pitchFamily="18" charset="0"/>
                <a:cs typeface="Times New Roman" panose="02020603050405020304" pitchFamily="18" charset="0"/>
              </a:rPr>
              <a:t>m</a:t>
            </a:r>
            <a:r>
              <a:rPr lang="fa-IR" b="1" dirty="0">
                <a:cs typeface="B Nazanin" panose="00000400000000000000" pitchFamily="2" charset="-78"/>
              </a:rPr>
              <a:t> برابر </a:t>
            </a:r>
            <a:r>
              <a:rPr lang="en-US" b="1" dirty="0">
                <a:solidFill>
                  <a:srgbClr val="FFFF00"/>
                </a:solidFill>
                <a:latin typeface="Times New Roman" panose="02020603050405020304" pitchFamily="18" charset="0"/>
                <a:cs typeface="Times New Roman" panose="02020603050405020304" pitchFamily="18" charset="0"/>
              </a:rPr>
              <a:t>3.53</a:t>
            </a:r>
            <a:r>
              <a:rPr lang="fa-IR" b="1" dirty="0">
                <a:cs typeface="B Nazanin" panose="00000400000000000000" pitchFamily="2" charset="-78"/>
              </a:rPr>
              <a:t> گزارش شده </a:t>
            </a:r>
            <a:r>
              <a:rPr lang="fa-IR" b="1" dirty="0" smtClean="0">
                <a:cs typeface="B Nazanin" panose="00000400000000000000" pitchFamily="2" charset="-78"/>
              </a:rPr>
              <a:t>است.</a:t>
            </a:r>
          </a:p>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Faravelli, L , “Response Surface approach for reliability analysis”, Journal of Engineering Mechanics, ASCE, Vol. 115, 1989, pp. 2763-2781.</a:t>
            </a:r>
          </a:p>
          <a:p>
            <a:pPr algn="just" rtl="1">
              <a:lnSpc>
                <a:spcPct val="150000"/>
              </a:lnSpc>
            </a:pPr>
            <a:r>
              <a:rPr lang="fa-IR" b="1" dirty="0" smtClean="0">
                <a:cs typeface="B Nazanin" panose="00000400000000000000" pitchFamily="2" charset="-78"/>
              </a:rPr>
              <a:t>براي</a:t>
            </a:r>
            <a:r>
              <a:rPr lang="en-US" b="1" dirty="0" smtClean="0">
                <a:cs typeface="B Nazanin" panose="00000400000000000000" pitchFamily="2" charset="-78"/>
              </a:rPr>
              <a:t> </a:t>
            </a:r>
            <a:r>
              <a:rPr lang="en-US" b="1" dirty="0" smtClean="0">
                <a:solidFill>
                  <a:srgbClr val="FFFF00"/>
                </a:solidFill>
                <a:latin typeface="Times New Roman" panose="02020603050405020304" pitchFamily="18" charset="0"/>
                <a:cs typeface="Times New Roman" panose="02020603050405020304" pitchFamily="18" charset="0"/>
              </a:rPr>
              <a:t>C</a:t>
            </a:r>
            <a:r>
              <a:rPr lang="en-US" b="1" dirty="0" smtClean="0">
                <a:cs typeface="B Nazanin" panose="00000400000000000000" pitchFamily="2" charset="-78"/>
              </a:rPr>
              <a:t> </a:t>
            </a:r>
            <a:r>
              <a:rPr lang="fa-IR" b="1" dirty="0">
                <a:cs typeface="B Nazanin" panose="00000400000000000000" pitchFamily="2" charset="-78"/>
              </a:rPr>
              <a:t>توزيع لاگ نرمال با ميانگين </a:t>
            </a:r>
            <a:r>
              <a:rPr lang="en-US" b="1" dirty="0">
                <a:solidFill>
                  <a:srgbClr val="FFFF00"/>
                </a:solidFill>
                <a:latin typeface="Times New Roman" panose="02020603050405020304" pitchFamily="18" charset="0"/>
                <a:cs typeface="Times New Roman" panose="02020603050405020304" pitchFamily="18" charset="0"/>
              </a:rPr>
              <a:t>(N, mm) E</a:t>
            </a:r>
            <a:r>
              <a:rPr lang="en-US" b="1" dirty="0" smtClean="0">
                <a:solidFill>
                  <a:srgbClr val="FFFF00"/>
                </a:solidFill>
                <a:latin typeface="Times New Roman" panose="02020603050405020304" pitchFamily="18" charset="0"/>
                <a:cs typeface="Times New Roman" panose="02020603050405020304" pitchFamily="18" charset="0"/>
              </a:rPr>
              <a:t>-13</a:t>
            </a:r>
            <a:r>
              <a:rPr lang="fa-IR" b="1" dirty="0">
                <a:solidFill>
                  <a:srgbClr val="FFFF00"/>
                </a:solidFill>
                <a:latin typeface="Times New Roman" panose="02020603050405020304" pitchFamily="18" charset="0"/>
                <a:cs typeface="Times New Roman" panose="02020603050405020304" pitchFamily="18" charset="0"/>
              </a:rPr>
              <a:t>×</a:t>
            </a:r>
            <a:r>
              <a:rPr lang="en-US" b="1" dirty="0">
                <a:solidFill>
                  <a:srgbClr val="FFFF00"/>
                </a:solidFill>
                <a:latin typeface="Times New Roman" panose="02020603050405020304" pitchFamily="18" charset="0"/>
                <a:cs typeface="Times New Roman" panose="02020603050405020304" pitchFamily="18" charset="0"/>
              </a:rPr>
              <a:t>1.2</a:t>
            </a:r>
            <a:r>
              <a:rPr lang="fa-IR" b="1" dirty="0">
                <a:cs typeface="B Nazanin" panose="00000400000000000000" pitchFamily="2" charset="-78"/>
              </a:rPr>
              <a:t> و ضريب تغييرات </a:t>
            </a:r>
            <a:r>
              <a:rPr lang="en-US" b="1" dirty="0">
                <a:solidFill>
                  <a:srgbClr val="FFFF00"/>
                </a:solidFill>
                <a:latin typeface="Times New Roman" panose="02020603050405020304" pitchFamily="18" charset="0"/>
                <a:cs typeface="Times New Roman" panose="02020603050405020304" pitchFamily="18" charset="0"/>
              </a:rPr>
              <a:t>0.5</a:t>
            </a:r>
            <a:r>
              <a:rPr lang="fa-IR" b="1" dirty="0">
                <a:cs typeface="B Nazanin" panose="00000400000000000000" pitchFamily="2" charset="-78"/>
              </a:rPr>
              <a:t> در محاسبه قابليت اطمينان سكوي جاكت بكار رفته </a:t>
            </a:r>
            <a:r>
              <a:rPr lang="fa-IR" b="1" dirty="0" smtClean="0">
                <a:cs typeface="B Nazanin" panose="00000400000000000000" pitchFamily="2" charset="-78"/>
              </a:rPr>
              <a:t>است.</a:t>
            </a:r>
          </a:p>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M. Karimi, “Reliability analysis of tubular joints of offshore platforms based on fatigue cracks growth”, M.Sc. Thesis, offshore engineering, Sharif university of technology, January 2005</a:t>
            </a:r>
            <a:r>
              <a:rPr lang="en-US" sz="1400" b="1" i="1" dirty="0" smtClean="0">
                <a:solidFill>
                  <a:srgbClr val="00B0F0"/>
                </a:solidFill>
                <a:latin typeface="Times New Roman" panose="02020603050405020304" pitchFamily="18" charset="0"/>
                <a:cs typeface="Times New Roman" panose="02020603050405020304" pitchFamily="18" charset="0"/>
              </a:rPr>
              <a:t>.</a:t>
            </a:r>
            <a:endParaRPr lang="fa-IR" b="1" dirty="0">
              <a:cs typeface="B Nazanin" panose="00000400000000000000" pitchFamily="2" charset="-78"/>
            </a:endParaRPr>
          </a:p>
          <a:p>
            <a:pPr algn="just" rtl="1">
              <a:lnSpc>
                <a:spcPct val="150000"/>
              </a:lnSpc>
            </a:pPr>
            <a:r>
              <a:rPr lang="fa-IR" b="1" dirty="0" smtClean="0">
                <a:cs typeface="B Nazanin" panose="00000400000000000000" pitchFamily="2" charset="-78"/>
              </a:rPr>
              <a:t>قابل ذکر است كه </a:t>
            </a:r>
            <a:r>
              <a:rPr lang="en-US" b="1" dirty="0">
                <a:solidFill>
                  <a:srgbClr val="FFFF00"/>
                </a:solidFill>
                <a:latin typeface="Times New Roman" panose="02020603050405020304" pitchFamily="18" charset="0"/>
                <a:cs typeface="Times New Roman" panose="02020603050405020304" pitchFamily="18" charset="0"/>
              </a:rPr>
              <a:t>DNV</a:t>
            </a:r>
            <a:r>
              <a:rPr lang="fa-IR" b="1" dirty="0">
                <a:cs typeface="B Nazanin" panose="00000400000000000000" pitchFamily="2" charset="-78"/>
              </a:rPr>
              <a:t> نيز براي </a:t>
            </a:r>
            <a:r>
              <a:rPr lang="en-US" b="1" dirty="0">
                <a:solidFill>
                  <a:srgbClr val="FFFF00"/>
                </a:solidFill>
                <a:latin typeface="Times New Roman" panose="02020603050405020304" pitchFamily="18" charset="0"/>
                <a:cs typeface="Times New Roman" panose="02020603050405020304" pitchFamily="18" charset="0"/>
              </a:rPr>
              <a:t>C</a:t>
            </a:r>
            <a:r>
              <a:rPr lang="fa-IR" b="1" dirty="0">
                <a:cs typeface="B Nazanin" panose="00000400000000000000" pitchFamily="2" charset="-78"/>
              </a:rPr>
              <a:t> در شرايط محيط دريا </a:t>
            </a:r>
            <a:r>
              <a:rPr lang="en-US" b="1" dirty="0">
                <a:solidFill>
                  <a:srgbClr val="FFFF00"/>
                </a:solidFill>
                <a:latin typeface="Times New Roman" panose="02020603050405020304" pitchFamily="18" charset="0"/>
                <a:cs typeface="Times New Roman" panose="02020603050405020304" pitchFamily="18" charset="0"/>
              </a:rPr>
              <a:t>10-9(MN, m)</a:t>
            </a:r>
            <a:r>
              <a:rPr lang="fa-IR" b="1" dirty="0">
                <a:solidFill>
                  <a:srgbClr val="FFFF00"/>
                </a:solidFill>
                <a:latin typeface="Times New Roman" panose="02020603050405020304" pitchFamily="18" charset="0"/>
                <a:cs typeface="Times New Roman" panose="02020603050405020304" pitchFamily="18" charset="0"/>
              </a:rPr>
              <a:t> × </a:t>
            </a:r>
            <a:r>
              <a:rPr lang="en-US" b="1" dirty="0" smtClean="0">
                <a:solidFill>
                  <a:srgbClr val="FFFF00"/>
                </a:solidFill>
                <a:latin typeface="Times New Roman" panose="02020603050405020304" pitchFamily="18" charset="0"/>
                <a:cs typeface="Times New Roman" panose="02020603050405020304" pitchFamily="18" charset="0"/>
              </a:rPr>
              <a:t>3.89</a:t>
            </a:r>
            <a:r>
              <a:rPr lang="fa-IR" b="1" dirty="0" smtClean="0">
                <a:cs typeface="B Nazanin" panose="00000400000000000000" pitchFamily="2" charset="-78"/>
              </a:rPr>
              <a:t> را </a:t>
            </a:r>
            <a:r>
              <a:rPr lang="fa-IR" b="1" dirty="0">
                <a:cs typeface="B Nazanin" panose="00000400000000000000" pitchFamily="2" charset="-78"/>
              </a:rPr>
              <a:t>پيشنهاد كرده </a:t>
            </a:r>
            <a:r>
              <a:rPr lang="fa-IR" b="1" dirty="0" smtClean="0">
                <a:cs typeface="B Nazanin" panose="00000400000000000000" pitchFamily="2" charset="-78"/>
              </a:rPr>
              <a:t>است.</a:t>
            </a:r>
          </a:p>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Det Norske Veritas, “Rules for Design, Construction and Inspection of Fixed Offshore Structures”, DNV, 1977 (plus 1982 amendments</a:t>
            </a:r>
            <a:r>
              <a:rPr lang="en-US" sz="1400" b="1" i="1" dirty="0" smtClean="0">
                <a:solidFill>
                  <a:srgbClr val="00B0F0"/>
                </a:solidFill>
                <a:latin typeface="Times New Roman" panose="02020603050405020304" pitchFamily="18" charset="0"/>
                <a:cs typeface="Times New Roman" panose="02020603050405020304" pitchFamily="18" charset="0"/>
              </a:rPr>
              <a:t>).</a:t>
            </a:r>
            <a:endParaRPr lang="en-US" sz="1400" b="1" i="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159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68550" y="642997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7015900" y="1488526"/>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3" name="Rectangle 2"/>
          <p:cNvSpPr/>
          <p:nvPr/>
        </p:nvSpPr>
        <p:spPr>
          <a:xfrm>
            <a:off x="271705" y="2091804"/>
            <a:ext cx="11582400" cy="969496"/>
          </a:xfrm>
          <a:prstGeom prst="rect">
            <a:avLst/>
          </a:prstGeom>
        </p:spPr>
        <p:txBody>
          <a:bodyPr wrap="square">
            <a:spAutoFit/>
          </a:bodyPr>
          <a:lstStyle/>
          <a:p>
            <a:pPr indent="25400" algn="just" rtl="1">
              <a:lnSpc>
                <a:spcPct val="150000"/>
              </a:lnSpc>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ضريب </a:t>
            </a:r>
            <a:r>
              <a:rPr lang="fa-IR" sz="20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هندسي: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از </a:t>
            </a:r>
            <a:r>
              <a:rPr lang="fa-IR" b="1" dirty="0">
                <a:latin typeface="Times New Roman" panose="02020603050405020304" pitchFamily="18" charset="0"/>
                <a:ea typeface="Times New Roman" panose="02020603050405020304" pitchFamily="18" charset="0"/>
                <a:cs typeface="B Nazanin" panose="00000400000000000000" pitchFamily="2" charset="-78"/>
              </a:rPr>
              <a:t>يك طرف محاسبه </a:t>
            </a:r>
            <a:r>
              <a:rPr lang="en-US"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Y</a:t>
            </a:r>
            <a:r>
              <a:rPr lang="fa-IR" b="1" dirty="0">
                <a:latin typeface="Times New Roman" panose="02020603050405020304" pitchFamily="18" charset="0"/>
                <a:ea typeface="Times New Roman" panose="02020603050405020304" pitchFamily="18" charset="0"/>
                <a:cs typeface="B Nazanin" panose="00000400000000000000" pitchFamily="2" charset="-78"/>
              </a:rPr>
              <a:t> در اتصالات لوله‌اي مشكل و پيچيده مي‌باشد و از طرف ديگر اطلاعات موجود تنها براي اتصالات خيلي ساده دوبعدي در دسترس است. در کار حبیبی و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همکاران، توزيع </a:t>
            </a:r>
            <a:r>
              <a:rPr lang="fa-IR" b="1" dirty="0">
                <a:latin typeface="Times New Roman" panose="02020603050405020304" pitchFamily="18" charset="0"/>
                <a:ea typeface="Times New Roman" panose="02020603050405020304" pitchFamily="18" charset="0"/>
                <a:cs typeface="B Nazanin" panose="00000400000000000000" pitchFamily="2" charset="-78"/>
              </a:rPr>
              <a:t>لاگ نرمال با ميانگين </a:t>
            </a: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1</a:t>
            </a:r>
            <a:r>
              <a:rPr lang="fa-IR" b="1" dirty="0">
                <a:latin typeface="Times New Roman" panose="02020603050405020304" pitchFamily="18" charset="0"/>
                <a:ea typeface="Times New Roman" panose="02020603050405020304" pitchFamily="18" charset="0"/>
                <a:cs typeface="B Nazanin" panose="00000400000000000000" pitchFamily="2" charset="-78"/>
              </a:rPr>
              <a:t> 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 </a:t>
            </a:r>
            <a:r>
              <a:rPr lang="fa-IR" b="1" dirty="0">
                <a:latin typeface="Times New Roman" panose="02020603050405020304" pitchFamily="18" charset="0"/>
                <a:ea typeface="Times New Roman" panose="02020603050405020304" pitchFamily="18" charset="0"/>
                <a:cs typeface="B Nazanin" panose="00000400000000000000" pitchFamily="2" charset="-78"/>
              </a:rPr>
              <a:t>در نظرگرفته می شود.</a:t>
            </a:r>
            <a:endParaRPr lang="en-US" b="1" dirty="0">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9" name="Rectangle 8"/>
          <p:cNvSpPr/>
          <p:nvPr/>
        </p:nvSpPr>
        <p:spPr>
          <a:xfrm>
            <a:off x="216815" y="3061967"/>
            <a:ext cx="11692180" cy="2631490"/>
          </a:xfrm>
          <a:prstGeom prst="rect">
            <a:avLst/>
          </a:prstGeom>
        </p:spPr>
        <p:txBody>
          <a:bodyPr wrap="square">
            <a:spAutoFit/>
          </a:bodyPr>
          <a:lstStyle/>
          <a:p>
            <a:pPr indent="25400" algn="just" rtl="1">
              <a:lnSpc>
                <a:spcPct val="150000"/>
              </a:lnSpc>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ضريب تمرکز تنش: </a:t>
            </a:r>
            <a:r>
              <a:rPr lang="fa-IR" b="1" dirty="0">
                <a:latin typeface="Times New Roman" panose="02020603050405020304" pitchFamily="18" charset="0"/>
                <a:ea typeface="Times New Roman" panose="02020603050405020304" pitchFamily="18" charset="0"/>
                <a:cs typeface="B Nazanin" panose="00000400000000000000" pitchFamily="2" charset="-78"/>
              </a:rPr>
              <a:t>ضريب تمرکز تنش نيز بيشتر براي اتصالات با هندسه ساده دوبعدي موجود مي‌باشد، در حاليكه در سكوي واقعي اتصالات سه‌بعدي با هندسه پيچيده وجود دارد. در مرجع </a:t>
            </a:r>
            <a:r>
              <a:rPr lang="en-US" b="1" dirty="0">
                <a:latin typeface="Times New Roman" panose="02020603050405020304" pitchFamily="18" charset="0"/>
                <a:ea typeface="Times New Roman" panose="02020603050405020304" pitchFamily="18" charset="0"/>
                <a:cs typeface="B Nazanin" panose="00000400000000000000" pitchFamily="2" charset="-78"/>
              </a:rPr>
              <a:t>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زیر ضريب </a:t>
            </a:r>
            <a:r>
              <a:rPr lang="fa-IR" b="1" dirty="0">
                <a:latin typeface="Times New Roman" panose="02020603050405020304" pitchFamily="18" charset="0"/>
                <a:ea typeface="Times New Roman" panose="02020603050405020304" pitchFamily="18" charset="0"/>
                <a:cs typeface="B Nazanin" panose="00000400000000000000" pitchFamily="2" charset="-78"/>
              </a:rPr>
              <a:t>تمركز تنش به­صورت يك متغير تصادفي با توزيع لاگ نرمال و ميانگين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در نظرگرفته شده است.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اين </a:t>
            </a:r>
            <a:r>
              <a:rPr lang="fa-IR" b="1" dirty="0">
                <a:latin typeface="Times New Roman" panose="02020603050405020304" pitchFamily="18" charset="0"/>
                <a:ea typeface="Times New Roman" panose="02020603050405020304" pitchFamily="18" charset="0"/>
                <a:cs typeface="B Nazanin" panose="00000400000000000000" pitchFamily="2" charset="-78"/>
              </a:rPr>
              <a:t>عدد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با توصيه </a:t>
            </a:r>
            <a:r>
              <a:rPr lang="en-US"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DNV</a:t>
            </a:r>
            <a:r>
              <a:rPr lang="fa-IR" b="1" dirty="0">
                <a:latin typeface="Times New Roman" panose="02020603050405020304" pitchFamily="18" charset="0"/>
                <a:ea typeface="Times New Roman" panose="02020603050405020304" pitchFamily="18" charset="0"/>
                <a:cs typeface="B Nazanin" panose="00000400000000000000" pitchFamily="2" charset="-78"/>
              </a:rPr>
              <a:t> كه حداقل ضريب تمركز تنش در اتصالات لوله‌اي را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پيشنهاد مي‌كند، مربوط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است. </a:t>
            </a:r>
            <a:r>
              <a:rPr lang="fa-IR" b="1" dirty="0">
                <a:latin typeface="Times New Roman" panose="02020603050405020304" pitchFamily="18" charset="0"/>
                <a:ea typeface="Times New Roman" panose="02020603050405020304" pitchFamily="18" charset="0"/>
                <a:cs typeface="B Nazanin" panose="00000400000000000000" pitchFamily="2" charset="-78"/>
              </a:rPr>
              <a:t>در هر صورت محاسبه ضريب تمركز تنش در يك سكوي واقعي با فرض روشهاي حل دوبعدي، خود داراي تقريب زيادي مي‌باشد. از طرف ديگر در يك سكو، چندصد المان خرابي وجود دارد كه محاسبه ضريب تمركز تنش براي همه آنها زماني بسيار طولاني لازم دارد. در کار حبیبی و همکاران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نيز </a:t>
            </a:r>
            <a:r>
              <a:rPr lang="fa-IR" b="1" dirty="0">
                <a:latin typeface="Times New Roman" panose="02020603050405020304" pitchFamily="18" charset="0"/>
                <a:ea typeface="Times New Roman" panose="02020603050405020304" pitchFamily="18" charset="0"/>
                <a:cs typeface="B Nazanin" panose="00000400000000000000" pitchFamily="2" charset="-78"/>
              </a:rPr>
              <a:t>ضريب تمركز تنش به­صورت توزيع لاگ نرمال با ميانگين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مدل مي‌شود. </a:t>
            </a:r>
            <a:endParaRPr lang="en-US" b="1" dirty="0">
              <a:latin typeface="Times New Roman" panose="02020603050405020304" pitchFamily="18" charset="0"/>
              <a:ea typeface="Times New Roman" panose="02020603050405020304" pitchFamily="18" charset="0"/>
            </a:endParaRPr>
          </a:p>
        </p:txBody>
      </p:sp>
      <p:sp>
        <p:nvSpPr>
          <p:cNvPr id="10" name="Rectangle 9"/>
          <p:cNvSpPr/>
          <p:nvPr/>
        </p:nvSpPr>
        <p:spPr>
          <a:xfrm>
            <a:off x="124211" y="5658832"/>
            <a:ext cx="11558444" cy="376834"/>
          </a:xfrm>
          <a:prstGeom prst="rect">
            <a:avLst/>
          </a:prstGeom>
        </p:spPr>
        <p:txBody>
          <a:bodyPr wrap="square">
            <a:spAutoFit/>
          </a:bodyPr>
          <a:lstStyle/>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Det Norske Veritas, “Rules for Design, Construction and Inspection of Fixed Offshore Structures”, DNV, 1977 (plus 1982 amendments).</a:t>
            </a:r>
          </a:p>
        </p:txBody>
      </p:sp>
    </p:spTree>
    <p:extLst>
      <p:ext uri="{BB962C8B-B14F-4D97-AF65-F5344CB8AC3E}">
        <p14:creationId xmlns:p14="http://schemas.microsoft.com/office/powerpoint/2010/main" val="24237558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8404"/>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77016" y="640071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7015900" y="1488526"/>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2" name="Rectangle 1"/>
          <p:cNvSpPr/>
          <p:nvPr/>
        </p:nvSpPr>
        <p:spPr>
          <a:xfrm>
            <a:off x="209550" y="2161312"/>
            <a:ext cx="11772900" cy="3693319"/>
          </a:xfrm>
          <a:prstGeom prst="rect">
            <a:avLst/>
          </a:prstGeom>
        </p:spPr>
        <p:txBody>
          <a:bodyPr wrap="square">
            <a:spAutoFit/>
          </a:bodyPr>
          <a:lstStyle/>
          <a:p>
            <a:pPr algn="just" rtl="1">
              <a:lnSpc>
                <a:spcPct val="150000"/>
              </a:lnSpc>
              <a:spcAft>
                <a:spcPts val="0"/>
              </a:spcAft>
            </a:pPr>
            <a:r>
              <a:rPr lang="fa-IR" sz="20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ضخامت </a:t>
            </a: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جداره </a:t>
            </a:r>
            <a:r>
              <a:rPr lang="fa-IR" sz="20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لوله</a:t>
            </a:r>
          </a:p>
          <a:p>
            <a:pPr algn="just" rtl="1">
              <a:lnSpc>
                <a:spcPct val="150000"/>
              </a:lnSpc>
              <a:spcAft>
                <a:spcPts val="0"/>
              </a:spcAft>
            </a:pPr>
            <a:r>
              <a:rPr lang="fa-IR" sz="2000" b="1" i="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ضخامت جدار لوله گاهي به صورت ثابت درنظرگرفته مي‌شود و گاهي به صورت متغيرتصادفي، معمولاً وقتي ضخامت جدار لوله به­عنوان متغير تصادفي انتخاب مي‌شود، براي آن توزيع نرمال با ضريب تغييرات </a:t>
            </a:r>
            <a:r>
              <a:rPr lang="fa-IR" sz="2000"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0/01</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تا </a:t>
            </a:r>
            <a:r>
              <a:rPr lang="fa-IR" sz="2000"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0/04</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درنظرگرفته </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مي‌شود.</a:t>
            </a:r>
          </a:p>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Hong, Y. J, Xing, J, and Wang, J. B,“A second-order third–moment method for calculating the reliability of fatigue”, International Journal of Pressure Vessels and Piping, Vol. 76, 1999, pp. 597-570</a:t>
            </a:r>
            <a:r>
              <a:rPr lang="en-US" sz="1400" b="1" i="1" dirty="0" smtClean="0">
                <a:solidFill>
                  <a:srgbClr val="00B0F0"/>
                </a:solidFill>
                <a:latin typeface="Times New Roman" panose="02020603050405020304" pitchFamily="18" charset="0"/>
                <a:cs typeface="Times New Roman" panose="02020603050405020304" pitchFamily="18" charset="0"/>
              </a:rPr>
              <a:t>.</a:t>
            </a:r>
            <a:endParaRPr lang="fa-IR" sz="1400" b="1" i="1" dirty="0" smtClean="0">
              <a:solidFill>
                <a:srgbClr val="00B0F0"/>
              </a:solidFill>
              <a:latin typeface="Times New Roman" panose="02020603050405020304" pitchFamily="18" charset="0"/>
              <a:cs typeface="Times New Roman" panose="02020603050405020304" pitchFamily="18" charset="0"/>
            </a:endParaRPr>
          </a:p>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M. Karimi, “Reliability analysis of tubular joints of offshore platforms based on fatigue cracks growth”, M.Sc. Thesis, offshore engineering, Sharif university of technology, January 2005</a:t>
            </a:r>
            <a:r>
              <a:rPr lang="en-US" sz="1400" b="1" i="1" dirty="0" smtClean="0">
                <a:solidFill>
                  <a:srgbClr val="00B0F0"/>
                </a:solidFill>
                <a:latin typeface="Times New Roman" panose="02020603050405020304" pitchFamily="18" charset="0"/>
                <a:cs typeface="Times New Roman" panose="02020603050405020304" pitchFamily="18" charset="0"/>
              </a:rPr>
              <a:t>.</a:t>
            </a:r>
            <a:endParaRPr lang="fa-IR" sz="2000" b="1"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50000"/>
              </a:lnSpc>
              <a:spcAft>
                <a:spcPts val="0"/>
              </a:spcAft>
            </a:pP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درکار حبیبی و همکاران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نيز براي ضخامت جداره لوله</a:t>
            </a:r>
            <a:r>
              <a:rPr lang="en-US" sz="2000" b="1" dirty="0">
                <a:latin typeface="Times New Roman" panose="02020603050405020304" pitchFamily="18" charset="0"/>
                <a:ea typeface="Times New Roman" panose="02020603050405020304" pitchFamily="18" charset="0"/>
                <a:cs typeface="B Nazanin" panose="00000400000000000000" pitchFamily="2" charset="-78"/>
              </a:rPr>
              <a:t>­</a:t>
            </a:r>
            <a:r>
              <a:rPr lang="fa-IR" sz="2000" b="1" dirty="0">
                <a:latin typeface="Times New Roman" panose="02020603050405020304" pitchFamily="18" charset="0"/>
                <a:ea typeface="Times New Roman" panose="02020603050405020304" pitchFamily="18" charset="0"/>
                <a:cs typeface="B Nazanin" panose="00000400000000000000" pitchFamily="2" charset="-78"/>
              </a:rPr>
              <a:t>ها توزيع نرمال با ضريب تغييرات </a:t>
            </a:r>
            <a:r>
              <a:rPr lang="fa-IR" sz="2000"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0/04</a:t>
            </a:r>
            <a:r>
              <a:rPr lang="fa-IR" sz="2000"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sz="2000" b="1" dirty="0">
                <a:latin typeface="Times New Roman" panose="02020603050405020304" pitchFamily="18" charset="0"/>
                <a:ea typeface="Times New Roman" panose="02020603050405020304" pitchFamily="18" charset="0"/>
                <a:cs typeface="B Nazanin" panose="00000400000000000000" pitchFamily="2" charset="-78"/>
              </a:rPr>
              <a:t>مورد استفاده قرار می­گیرد (ميانگين نيز همان مقدار اسمي ضخامت جداره لوله مورد نظر مي‌باشد).</a:t>
            </a:r>
            <a:endParaRPr lang="en-US" sz="20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60187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68549" y="6358379"/>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6" name="Rectangle 5"/>
          <p:cNvSpPr/>
          <p:nvPr/>
        </p:nvSpPr>
        <p:spPr>
          <a:xfrm>
            <a:off x="7015900" y="1488526"/>
            <a:ext cx="4573688" cy="400110"/>
          </a:xfrm>
          <a:prstGeom prst="rect">
            <a:avLst/>
          </a:prstGeom>
        </p:spPr>
        <p:txBody>
          <a:bodyPr wrap="none">
            <a:spAutoFit/>
          </a:bodyPr>
          <a:lstStyle/>
          <a:p>
            <a:pPr indent="-635">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انتخاب و مشخصات آماری متغيرهاي تصادفي پايه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3" name="Rectangle 2"/>
          <p:cNvSpPr/>
          <p:nvPr/>
        </p:nvSpPr>
        <p:spPr>
          <a:xfrm>
            <a:off x="271705" y="2091804"/>
            <a:ext cx="11582400" cy="969496"/>
          </a:xfrm>
          <a:prstGeom prst="rect">
            <a:avLst/>
          </a:prstGeom>
        </p:spPr>
        <p:txBody>
          <a:bodyPr wrap="square">
            <a:spAutoFit/>
          </a:bodyPr>
          <a:lstStyle/>
          <a:p>
            <a:pPr indent="25400" algn="just" rtl="1">
              <a:lnSpc>
                <a:spcPct val="150000"/>
              </a:lnSpc>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ضريب </a:t>
            </a:r>
            <a:r>
              <a:rPr lang="fa-IR" sz="2000" b="1" dirty="0" smtClean="0">
                <a:solidFill>
                  <a:srgbClr val="FFFF00"/>
                </a:solidFill>
                <a:latin typeface="Times New Roman" panose="02020603050405020304" pitchFamily="18" charset="0"/>
                <a:ea typeface="Times New Roman" panose="02020603050405020304" pitchFamily="18" charset="0"/>
                <a:cs typeface="B Titr" panose="00000700000000000000" pitchFamily="2" charset="-78"/>
              </a:rPr>
              <a:t>هندسي: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از </a:t>
            </a:r>
            <a:r>
              <a:rPr lang="fa-IR" b="1" dirty="0">
                <a:latin typeface="Times New Roman" panose="02020603050405020304" pitchFamily="18" charset="0"/>
                <a:ea typeface="Times New Roman" panose="02020603050405020304" pitchFamily="18" charset="0"/>
                <a:cs typeface="B Nazanin" panose="00000400000000000000" pitchFamily="2" charset="-78"/>
              </a:rPr>
              <a:t>يك طرف محاسبه </a:t>
            </a:r>
            <a:r>
              <a:rPr lang="en-US"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Y</a:t>
            </a:r>
            <a:r>
              <a:rPr lang="fa-IR" b="1" dirty="0">
                <a:latin typeface="Times New Roman" panose="02020603050405020304" pitchFamily="18" charset="0"/>
                <a:ea typeface="Times New Roman" panose="02020603050405020304" pitchFamily="18" charset="0"/>
                <a:cs typeface="B Nazanin" panose="00000400000000000000" pitchFamily="2" charset="-78"/>
              </a:rPr>
              <a:t> در اتصالات لوله‌اي مشكل و پيچيده مي‌باشد و از طرف ديگر اطلاعات موجود تنها براي اتصالات خيلي ساده دوبعدي در دسترس است. در کار حبیبی و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همکاران، توزيع </a:t>
            </a:r>
            <a:r>
              <a:rPr lang="fa-IR" b="1" dirty="0">
                <a:latin typeface="Times New Roman" panose="02020603050405020304" pitchFamily="18" charset="0"/>
                <a:ea typeface="Times New Roman" panose="02020603050405020304" pitchFamily="18" charset="0"/>
                <a:cs typeface="B Nazanin" panose="00000400000000000000" pitchFamily="2" charset="-78"/>
              </a:rPr>
              <a:t>لاگ نرمال با ميانگين </a:t>
            </a: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1</a:t>
            </a:r>
            <a:r>
              <a:rPr lang="fa-IR" b="1" dirty="0">
                <a:latin typeface="Times New Roman" panose="02020603050405020304" pitchFamily="18" charset="0"/>
                <a:ea typeface="Times New Roman" panose="02020603050405020304" pitchFamily="18" charset="0"/>
                <a:cs typeface="B Nazanin" panose="00000400000000000000" pitchFamily="2" charset="-78"/>
              </a:rPr>
              <a:t> 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 </a:t>
            </a:r>
            <a:r>
              <a:rPr lang="fa-IR" b="1" dirty="0">
                <a:latin typeface="Times New Roman" panose="02020603050405020304" pitchFamily="18" charset="0"/>
                <a:ea typeface="Times New Roman" panose="02020603050405020304" pitchFamily="18" charset="0"/>
                <a:cs typeface="B Nazanin" panose="00000400000000000000" pitchFamily="2" charset="-78"/>
              </a:rPr>
              <a:t>در نظرگرفته می شود.</a:t>
            </a:r>
            <a:endParaRPr lang="en-US" b="1" dirty="0">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9" name="Rectangle 8"/>
          <p:cNvSpPr/>
          <p:nvPr/>
        </p:nvSpPr>
        <p:spPr>
          <a:xfrm>
            <a:off x="216815" y="3061967"/>
            <a:ext cx="11692180" cy="2631490"/>
          </a:xfrm>
          <a:prstGeom prst="rect">
            <a:avLst/>
          </a:prstGeom>
        </p:spPr>
        <p:txBody>
          <a:bodyPr wrap="square">
            <a:spAutoFit/>
          </a:bodyPr>
          <a:lstStyle/>
          <a:p>
            <a:pPr indent="25400" algn="just" rtl="1">
              <a:lnSpc>
                <a:spcPct val="150000"/>
              </a:lnSpc>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ضريب تمرکز تنش: </a:t>
            </a:r>
            <a:r>
              <a:rPr lang="fa-IR" b="1" dirty="0">
                <a:latin typeface="Times New Roman" panose="02020603050405020304" pitchFamily="18" charset="0"/>
                <a:ea typeface="Times New Roman" panose="02020603050405020304" pitchFamily="18" charset="0"/>
                <a:cs typeface="B Nazanin" panose="00000400000000000000" pitchFamily="2" charset="-78"/>
              </a:rPr>
              <a:t>ضريب تمرکز تنش نيز بيشتر براي اتصالات با هندسه ساده دوبعدي موجود مي‌باشد، در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حالي كه </a:t>
            </a:r>
            <a:r>
              <a:rPr lang="fa-IR" b="1" dirty="0">
                <a:latin typeface="Times New Roman" panose="02020603050405020304" pitchFamily="18" charset="0"/>
                <a:ea typeface="Times New Roman" panose="02020603050405020304" pitchFamily="18" charset="0"/>
                <a:cs typeface="B Nazanin" panose="00000400000000000000" pitchFamily="2" charset="-78"/>
              </a:rPr>
              <a:t>در سكوي واقعي اتصالات سه‌بعدي با هندسه پيچيده وجود دارد. در مرجع </a:t>
            </a:r>
            <a:r>
              <a:rPr lang="en-US" b="1" dirty="0">
                <a:latin typeface="Times New Roman" panose="02020603050405020304" pitchFamily="18" charset="0"/>
                <a:ea typeface="Times New Roman" panose="02020603050405020304" pitchFamily="18" charset="0"/>
                <a:cs typeface="B Nazanin" panose="00000400000000000000" pitchFamily="2" charset="-78"/>
              </a:rPr>
              <a:t>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زیر ضريب </a:t>
            </a:r>
            <a:r>
              <a:rPr lang="fa-IR" b="1" dirty="0">
                <a:latin typeface="Times New Roman" panose="02020603050405020304" pitchFamily="18" charset="0"/>
                <a:ea typeface="Times New Roman" panose="02020603050405020304" pitchFamily="18" charset="0"/>
                <a:cs typeface="B Nazanin" panose="00000400000000000000" pitchFamily="2" charset="-78"/>
              </a:rPr>
              <a:t>تمركز تنش به­صورت يك متغير تصادفي با توزيع لاگ نرمال و ميانگين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در نظرگرفته شده است.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اين </a:t>
            </a:r>
            <a:r>
              <a:rPr lang="fa-IR" b="1" dirty="0">
                <a:latin typeface="Times New Roman" panose="02020603050405020304" pitchFamily="18" charset="0"/>
                <a:ea typeface="Times New Roman" panose="02020603050405020304" pitchFamily="18" charset="0"/>
                <a:cs typeface="B Nazanin" panose="00000400000000000000" pitchFamily="2" charset="-78"/>
              </a:rPr>
              <a:t>عدد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با توصيه </a:t>
            </a:r>
            <a:r>
              <a:rPr lang="en-US"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DNV</a:t>
            </a:r>
            <a:r>
              <a:rPr lang="fa-IR" b="1" dirty="0">
                <a:latin typeface="Times New Roman" panose="02020603050405020304" pitchFamily="18" charset="0"/>
                <a:ea typeface="Times New Roman" panose="02020603050405020304" pitchFamily="18" charset="0"/>
                <a:cs typeface="B Nazanin" panose="00000400000000000000" pitchFamily="2" charset="-78"/>
              </a:rPr>
              <a:t> كه حداقل ضريب تمركز تنش در اتصالات لوله‌اي را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پيشنهاد مي‌كند، مربوط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است. </a:t>
            </a:r>
            <a:r>
              <a:rPr lang="fa-IR" b="1" dirty="0">
                <a:latin typeface="Times New Roman" panose="02020603050405020304" pitchFamily="18" charset="0"/>
                <a:ea typeface="Times New Roman" panose="02020603050405020304" pitchFamily="18" charset="0"/>
                <a:cs typeface="B Nazanin" panose="00000400000000000000" pitchFamily="2" charset="-78"/>
              </a:rPr>
              <a:t>در هر صورت محاسبه ضريب تمركز تنش در يك سكوي واقعي با فرض روشهاي حل دوبعدي، خود داراي تقريب زيادي مي‌باشد. از طرف ديگر در يك سكو، چندصد المان خرابي وجود دارد كه محاسبه ضريب تمركز تنش براي همه آنها زماني بسيار طولاني لازم دارد. در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کار حبیبی و همکاران نيز </a:t>
            </a:r>
            <a:r>
              <a:rPr lang="fa-IR" b="1" dirty="0">
                <a:latin typeface="Times New Roman" panose="02020603050405020304" pitchFamily="18" charset="0"/>
                <a:ea typeface="Times New Roman" panose="02020603050405020304" pitchFamily="18" charset="0"/>
                <a:cs typeface="B Nazanin" panose="00000400000000000000" pitchFamily="2" charset="-78"/>
              </a:rPr>
              <a:t>ضريب تمركز تنش به­صورت توزيع لاگ نرمال با ميانگين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2/5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و ضريب تغييرات </a:t>
            </a: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0/15</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 </a:t>
            </a:r>
            <a:r>
              <a:rPr lang="fa-IR" b="1" dirty="0">
                <a:latin typeface="Times New Roman" panose="02020603050405020304" pitchFamily="18" charset="0"/>
                <a:ea typeface="Times New Roman" panose="02020603050405020304" pitchFamily="18" charset="0"/>
                <a:cs typeface="B Nazanin" panose="00000400000000000000" pitchFamily="2" charset="-78"/>
              </a:rPr>
              <a:t>مدل مي‌شود. </a:t>
            </a:r>
            <a:endParaRPr lang="en-US" b="1" dirty="0">
              <a:latin typeface="Times New Roman" panose="02020603050405020304" pitchFamily="18" charset="0"/>
              <a:ea typeface="Times New Roman" panose="02020603050405020304" pitchFamily="18" charset="0"/>
            </a:endParaRPr>
          </a:p>
        </p:txBody>
      </p:sp>
      <p:sp>
        <p:nvSpPr>
          <p:cNvPr id="10" name="Rectangle 9"/>
          <p:cNvSpPr/>
          <p:nvPr/>
        </p:nvSpPr>
        <p:spPr>
          <a:xfrm>
            <a:off x="124211" y="5658832"/>
            <a:ext cx="11558444" cy="376834"/>
          </a:xfrm>
          <a:prstGeom prst="rect">
            <a:avLst/>
          </a:prstGeom>
        </p:spPr>
        <p:txBody>
          <a:bodyPr wrap="square">
            <a:spAutoFit/>
          </a:bodyPr>
          <a:lstStyle/>
          <a:p>
            <a:pPr algn="just">
              <a:lnSpc>
                <a:spcPct val="150000"/>
              </a:lnSpc>
            </a:pPr>
            <a:r>
              <a:rPr lang="en-US" sz="1400" b="1" i="1" dirty="0">
                <a:solidFill>
                  <a:srgbClr val="00B0F0"/>
                </a:solidFill>
                <a:latin typeface="Times New Roman" panose="02020603050405020304" pitchFamily="18" charset="0"/>
                <a:cs typeface="Times New Roman" panose="02020603050405020304" pitchFamily="18" charset="0"/>
              </a:rPr>
              <a:t>Det Norske Veritas, “Rules for Design, Construction and Inspection of Fixed Offshore Structures”, DNV, 1977 (plus 1982 amendments).</a:t>
            </a:r>
          </a:p>
        </p:txBody>
      </p:sp>
    </p:spTree>
    <p:extLst>
      <p:ext uri="{BB962C8B-B14F-4D97-AF65-F5344CB8AC3E}">
        <p14:creationId xmlns:p14="http://schemas.microsoft.com/office/powerpoint/2010/main" val="11735713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77016" y="6400713"/>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2" name="Rectangle 1"/>
          <p:cNvSpPr/>
          <p:nvPr/>
        </p:nvSpPr>
        <p:spPr>
          <a:xfrm>
            <a:off x="6941722" y="1320409"/>
            <a:ext cx="4895892" cy="400110"/>
          </a:xfrm>
          <a:prstGeom prst="rect">
            <a:avLst/>
          </a:prstGeom>
        </p:spPr>
        <p:txBody>
          <a:bodyPr wrap="none">
            <a:spAutoFit/>
          </a:bodyPr>
          <a:lstStyle/>
          <a:p>
            <a:pPr indent="25400" algn="just" rtl="1">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بررسی قابلیت اعتماد اتصالات بحرانی سکوی دریایی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3" name="Rectangle 2"/>
          <p:cNvSpPr/>
          <p:nvPr/>
        </p:nvSpPr>
        <p:spPr>
          <a:xfrm>
            <a:off x="171450" y="2118650"/>
            <a:ext cx="11837614" cy="3797193"/>
          </a:xfrm>
          <a:prstGeom prst="rect">
            <a:avLst/>
          </a:prstGeom>
        </p:spPr>
        <p:txBody>
          <a:bodyPr wrap="square">
            <a:spAutoFit/>
          </a:bodyPr>
          <a:lstStyle/>
          <a:p>
            <a:pPr algn="just" rtl="1">
              <a:lnSpc>
                <a:spcPct val="150000"/>
              </a:lnSpc>
              <a:spcAft>
                <a:spcPts val="0"/>
              </a:spcAft>
            </a:pPr>
            <a:r>
              <a:rPr lang="fa-IR" b="1" dirty="0" smtClean="0">
                <a:latin typeface="Times New Roman" panose="02020603050405020304" pitchFamily="18" charset="0"/>
                <a:ea typeface="Times New Roman" panose="02020603050405020304" pitchFamily="18" charset="0"/>
                <a:cs typeface="B Nazanin" panose="00000400000000000000" pitchFamily="2" charset="-78"/>
              </a:rPr>
              <a:t>در پژوهش حبیبی و همکاران، تحليل طيفي انجام شد. در تخمين عمرسازه­هاي دريايي، پارامترهايي مهم است که بسته به اين که دقت تحليل تا چه حدي بالا باشد، اين پارامترها لحاظ مي­گردد. از پارامترهايي که در تحليل خستگي اهميت دارند مي­توان به طيف امواج و جهت­ها، ميزان سهم هر جهت در خرابي سازه، هندسه جاکت، وزن جکت، خصوصيات ديناميکي جکت، هندسه تاپ سايد، وزن تاپ سايد، خصوصيات ديناميکي تاپ سايد، ميزان رشد گياهان دريايي (تاثيرگذار برروی نيروهاي هيدروديناميکي وارده برجکت.) و ميزان خوردگي اشاره نمود. در برخي مواقع براي دقت بيشتر، خصوصيات ديناميکي جکت و ميزان خوردگي نيز در نظر گرفته شده و تحلیل صورت مي­گيرد. پنج تحليل انجام پذيرفت:</a:t>
            </a:r>
          </a:p>
          <a:p>
            <a:pPr algn="just" rtl="1">
              <a:lnSpc>
                <a:spcPct val="150000"/>
              </a:lnSpc>
              <a:spcAft>
                <a:spcPts val="0"/>
              </a:spcAft>
            </a:pPr>
            <a:endParaRPr lang="en-US" b="1" dirty="0" smtClean="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50000"/>
              </a:lnSpc>
              <a:spcAft>
                <a:spcPts val="0"/>
              </a:spcAft>
            </a:pP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تحليل 1: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تحلیل استاتیکی سکو بدون درنظرگرفتن تاپ ساید و خوردگی، </a:t>
            </a:r>
          </a:p>
          <a:p>
            <a:pPr algn="just" rtl="1">
              <a:lnSpc>
                <a:spcPct val="150000"/>
              </a:lnSpc>
              <a:spcAft>
                <a:spcPts val="0"/>
              </a:spcAft>
            </a:pP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تحلیل های 2 و 3: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تحلیل دینامیکی سکو بدون درنظرگرفتن تاپ ساید جهت بررسی اثر خوردگی (تحلیل سوم بدون خوردگی)، </a:t>
            </a:r>
          </a:p>
          <a:p>
            <a:pPr algn="just" rtl="1">
              <a:lnSpc>
                <a:spcPct val="150000"/>
              </a:lnSpc>
              <a:spcAft>
                <a:spcPts val="0"/>
              </a:spcAft>
            </a:pPr>
            <a:r>
              <a:rPr lang="fa-IR" b="1" dirty="0" smtClean="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تحلیل های 4 و 5: </a:t>
            </a:r>
            <a:r>
              <a:rPr lang="fa-IR" b="1" dirty="0" smtClean="0">
                <a:latin typeface="Times New Roman" panose="02020603050405020304" pitchFamily="18" charset="0"/>
                <a:ea typeface="Times New Roman" panose="02020603050405020304" pitchFamily="18" charset="0"/>
                <a:cs typeface="B Nazanin" panose="00000400000000000000" pitchFamily="2" charset="-78"/>
              </a:rPr>
              <a:t>تحلیل دینامیکی سکو به همراه تاپ ساید جهت بررسی اثر خوردگی (تحلیل چهارم بدون خوردگی). </a:t>
            </a:r>
          </a:p>
        </p:txBody>
      </p:sp>
    </p:spTree>
    <p:extLst>
      <p:ext uri="{BB962C8B-B14F-4D97-AF65-F5344CB8AC3E}">
        <p14:creationId xmlns:p14="http://schemas.microsoft.com/office/powerpoint/2010/main" val="38089720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2611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2" name="Rectangle 1"/>
          <p:cNvSpPr/>
          <p:nvPr/>
        </p:nvSpPr>
        <p:spPr>
          <a:xfrm>
            <a:off x="6941722" y="1320409"/>
            <a:ext cx="4895892" cy="400110"/>
          </a:xfrm>
          <a:prstGeom prst="rect">
            <a:avLst/>
          </a:prstGeom>
        </p:spPr>
        <p:txBody>
          <a:bodyPr wrap="none">
            <a:spAutoFit/>
          </a:bodyPr>
          <a:lstStyle/>
          <a:p>
            <a:pPr indent="25400" algn="just" rtl="1">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بررسی قابلیت اعتماد اتصالات بحرانی سکوی دریایی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pic>
        <p:nvPicPr>
          <p:cNvPr id="215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4325" y="2043113"/>
            <a:ext cx="556895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080247" y="5674215"/>
            <a:ext cx="5117106" cy="369332"/>
          </a:xfrm>
          <a:prstGeom prst="rect">
            <a:avLst/>
          </a:prstGeom>
        </p:spPr>
        <p:txBody>
          <a:bodyPr wrap="none">
            <a:spAutoFit/>
          </a:bodyPr>
          <a:lstStyle/>
          <a:p>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موقعیت اتصالات بحرانی بر روی جاکت در تحلیل­های انجام شده</a:t>
            </a:r>
            <a:endParaRPr lang="en-US" b="1" dirty="0">
              <a:solidFill>
                <a:srgbClr val="FFFF00"/>
              </a:solidFill>
            </a:endParaRPr>
          </a:p>
        </p:txBody>
      </p:sp>
    </p:spTree>
    <p:extLst>
      <p:ext uri="{BB962C8B-B14F-4D97-AF65-F5344CB8AC3E}">
        <p14:creationId xmlns:p14="http://schemas.microsoft.com/office/powerpoint/2010/main" val="42106390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8822"/>
          <a:stretch/>
        </p:blipFill>
        <p:spPr>
          <a:xfrm>
            <a:off x="0" y="-51691"/>
            <a:ext cx="6941722" cy="1940327"/>
          </a:xfrm>
          <a:prstGeom prst="rect">
            <a:avLst/>
          </a:prstGeom>
        </p:spPr>
      </p:pic>
      <p:sp>
        <p:nvSpPr>
          <p:cNvPr id="5" name="Rectangle 4"/>
          <p:cNvSpPr/>
          <p:nvPr/>
        </p:nvSpPr>
        <p:spPr>
          <a:xfrm>
            <a:off x="7015900" y="518363"/>
            <a:ext cx="3520219" cy="400110"/>
          </a:xfrm>
          <a:prstGeom prst="rect">
            <a:avLst/>
          </a:prstGeom>
        </p:spPr>
        <p:txBody>
          <a:bodyPr wrap="square">
            <a:spAutoFit/>
          </a:bodyPr>
          <a:lstStyle/>
          <a:p>
            <a:pPr algn="ctr" rtl="1"/>
            <a:r>
              <a:rPr lang="fa-IR" sz="2000" b="1" dirty="0">
                <a:solidFill>
                  <a:srgbClr val="FFFF00"/>
                </a:solidFill>
                <a:cs typeface="B Titr" panose="00000700000000000000" pitchFamily="2" charset="-78"/>
              </a:rPr>
              <a:t>قابليت </a:t>
            </a:r>
            <a:r>
              <a:rPr lang="fa-IR" sz="2000" b="1" dirty="0" smtClean="0">
                <a:solidFill>
                  <a:srgbClr val="FFFF00"/>
                </a:solidFill>
                <a:cs typeface="B Titr" panose="00000700000000000000" pitchFamily="2" charset="-78"/>
              </a:rPr>
              <a:t>اطمینان</a:t>
            </a:r>
            <a:r>
              <a:rPr lang="en-US" sz="2000" b="1" dirty="0" smtClean="0">
                <a:solidFill>
                  <a:srgbClr val="FFFF00"/>
                </a:solidFill>
                <a:cs typeface="B Titr" panose="00000700000000000000" pitchFamily="2" charset="-78"/>
              </a:rPr>
              <a:t> </a:t>
            </a:r>
            <a:r>
              <a:rPr lang="fa-IR" sz="2000" b="1" dirty="0" smtClean="0">
                <a:solidFill>
                  <a:srgbClr val="FFFF00"/>
                </a:solidFill>
                <a:cs typeface="B Titr" panose="00000700000000000000" pitchFamily="2" charset="-78"/>
              </a:rPr>
              <a:t>در سکوهای دریایی </a:t>
            </a:r>
            <a:endParaRPr lang="en-US" sz="2000" dirty="0">
              <a:solidFill>
                <a:srgbClr val="FFFF00"/>
              </a:solidFill>
              <a:cs typeface="B Titr" panose="00000700000000000000" pitchFamily="2" charset="-78"/>
            </a:endParaRPr>
          </a:p>
        </p:txBody>
      </p:sp>
      <p:sp>
        <p:nvSpPr>
          <p:cNvPr id="7" name="Rectangle 6"/>
          <p:cNvSpPr/>
          <p:nvPr/>
        </p:nvSpPr>
        <p:spPr>
          <a:xfrm>
            <a:off x="0" y="6415278"/>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graphicFrame>
        <p:nvGraphicFramePr>
          <p:cNvPr id="21" name="Table 20"/>
          <p:cNvGraphicFramePr>
            <a:graphicFrameLocks noGrp="1"/>
          </p:cNvGraphicFramePr>
          <p:nvPr>
            <p:extLst>
              <p:ext uri="{D42A27DB-BD31-4B8C-83A1-F6EECF244321}">
                <p14:modId xmlns:p14="http://schemas.microsoft.com/office/powerpoint/2010/main" val="1991106334"/>
              </p:ext>
            </p:extLst>
          </p:nvPr>
        </p:nvGraphicFramePr>
        <p:xfrm>
          <a:off x="657221" y="3054677"/>
          <a:ext cx="10153652" cy="2194560"/>
        </p:xfrm>
        <a:graphic>
          <a:graphicData uri="http://schemas.openxmlformats.org/drawingml/2006/table">
            <a:tbl>
              <a:tblPr firstRow="1" firstCol="1" lastRow="1" lastCol="1" bandRow="1" bandCol="1"/>
              <a:tblGrid>
                <a:gridCol w="481408">
                  <a:extLst>
                    <a:ext uri="{9D8B030D-6E8A-4147-A177-3AD203B41FA5}">
                      <a16:colId xmlns:a16="http://schemas.microsoft.com/office/drawing/2014/main" val="3608082090"/>
                    </a:ext>
                  </a:extLst>
                </a:gridCol>
                <a:gridCol w="499042">
                  <a:extLst>
                    <a:ext uri="{9D8B030D-6E8A-4147-A177-3AD203B41FA5}">
                      <a16:colId xmlns:a16="http://schemas.microsoft.com/office/drawing/2014/main" val="1552753151"/>
                    </a:ext>
                  </a:extLst>
                </a:gridCol>
                <a:gridCol w="675382">
                  <a:extLst>
                    <a:ext uri="{9D8B030D-6E8A-4147-A177-3AD203B41FA5}">
                      <a16:colId xmlns:a16="http://schemas.microsoft.com/office/drawing/2014/main" val="3901960660"/>
                    </a:ext>
                  </a:extLst>
                </a:gridCol>
                <a:gridCol w="675382">
                  <a:extLst>
                    <a:ext uri="{9D8B030D-6E8A-4147-A177-3AD203B41FA5}">
                      <a16:colId xmlns:a16="http://schemas.microsoft.com/office/drawing/2014/main" val="889019252"/>
                    </a:ext>
                  </a:extLst>
                </a:gridCol>
                <a:gridCol w="582803">
                  <a:extLst>
                    <a:ext uri="{9D8B030D-6E8A-4147-A177-3AD203B41FA5}">
                      <a16:colId xmlns:a16="http://schemas.microsoft.com/office/drawing/2014/main" val="2032127237"/>
                    </a:ext>
                  </a:extLst>
                </a:gridCol>
                <a:gridCol w="675382">
                  <a:extLst>
                    <a:ext uri="{9D8B030D-6E8A-4147-A177-3AD203B41FA5}">
                      <a16:colId xmlns:a16="http://schemas.microsoft.com/office/drawing/2014/main" val="1899651064"/>
                    </a:ext>
                  </a:extLst>
                </a:gridCol>
                <a:gridCol w="675382">
                  <a:extLst>
                    <a:ext uri="{9D8B030D-6E8A-4147-A177-3AD203B41FA5}">
                      <a16:colId xmlns:a16="http://schemas.microsoft.com/office/drawing/2014/main" val="2374453853"/>
                    </a:ext>
                  </a:extLst>
                </a:gridCol>
                <a:gridCol w="582803">
                  <a:extLst>
                    <a:ext uri="{9D8B030D-6E8A-4147-A177-3AD203B41FA5}">
                      <a16:colId xmlns:a16="http://schemas.microsoft.com/office/drawing/2014/main" val="3196284139"/>
                    </a:ext>
                  </a:extLst>
                </a:gridCol>
                <a:gridCol w="675382">
                  <a:extLst>
                    <a:ext uri="{9D8B030D-6E8A-4147-A177-3AD203B41FA5}">
                      <a16:colId xmlns:a16="http://schemas.microsoft.com/office/drawing/2014/main" val="1851073989"/>
                    </a:ext>
                  </a:extLst>
                </a:gridCol>
                <a:gridCol w="675382">
                  <a:extLst>
                    <a:ext uri="{9D8B030D-6E8A-4147-A177-3AD203B41FA5}">
                      <a16:colId xmlns:a16="http://schemas.microsoft.com/office/drawing/2014/main" val="242380066"/>
                    </a:ext>
                  </a:extLst>
                </a:gridCol>
                <a:gridCol w="626888">
                  <a:extLst>
                    <a:ext uri="{9D8B030D-6E8A-4147-A177-3AD203B41FA5}">
                      <a16:colId xmlns:a16="http://schemas.microsoft.com/office/drawing/2014/main" val="895554561"/>
                    </a:ext>
                  </a:extLst>
                </a:gridCol>
                <a:gridCol w="675382">
                  <a:extLst>
                    <a:ext uri="{9D8B030D-6E8A-4147-A177-3AD203B41FA5}">
                      <a16:colId xmlns:a16="http://schemas.microsoft.com/office/drawing/2014/main" val="1878040218"/>
                    </a:ext>
                  </a:extLst>
                </a:gridCol>
                <a:gridCol w="675382">
                  <a:extLst>
                    <a:ext uri="{9D8B030D-6E8A-4147-A177-3AD203B41FA5}">
                      <a16:colId xmlns:a16="http://schemas.microsoft.com/office/drawing/2014/main" val="1252486529"/>
                    </a:ext>
                  </a:extLst>
                </a:gridCol>
                <a:gridCol w="626888">
                  <a:extLst>
                    <a:ext uri="{9D8B030D-6E8A-4147-A177-3AD203B41FA5}">
                      <a16:colId xmlns:a16="http://schemas.microsoft.com/office/drawing/2014/main" val="1776948654"/>
                    </a:ext>
                  </a:extLst>
                </a:gridCol>
                <a:gridCol w="675382">
                  <a:extLst>
                    <a:ext uri="{9D8B030D-6E8A-4147-A177-3AD203B41FA5}">
                      <a16:colId xmlns:a16="http://schemas.microsoft.com/office/drawing/2014/main" val="4244452286"/>
                    </a:ext>
                  </a:extLst>
                </a:gridCol>
                <a:gridCol w="675382">
                  <a:extLst>
                    <a:ext uri="{9D8B030D-6E8A-4147-A177-3AD203B41FA5}">
                      <a16:colId xmlns:a16="http://schemas.microsoft.com/office/drawing/2014/main" val="1334387633"/>
                    </a:ext>
                  </a:extLst>
                </a:gridCol>
              </a:tblGrid>
              <a:tr h="75724">
                <a:tc rowSpan="2">
                  <a:txBody>
                    <a:bodyPr/>
                    <a:lstStyle/>
                    <a:p>
                      <a:pPr algn="ctr" rtl="0">
                        <a:spcAft>
                          <a:spcPts val="0"/>
                        </a:spcAft>
                        <a:tabLst>
                          <a:tab pos="4029075" algn="l"/>
                        </a:tabLst>
                      </a:pPr>
                      <a:r>
                        <a:rPr lang="fa-IR" sz="1200" dirty="0">
                          <a:solidFill>
                            <a:srgbClr val="00B0F0"/>
                          </a:solidFill>
                          <a:effectLst/>
                          <a:latin typeface="Times New Roman" panose="02020603050405020304" pitchFamily="18" charset="0"/>
                          <a:ea typeface="Times New Roman" panose="02020603050405020304" pitchFamily="18" charset="0"/>
                          <a:cs typeface="B Nazanin" panose="00000400000000000000" pitchFamily="2" charset="-78"/>
                        </a:rPr>
                        <a:t>ردیف</a:t>
                      </a:r>
                      <a:endParaRPr lang="en-US" sz="1200" dirty="0">
                        <a:solidFill>
                          <a:srgbClr val="00B0F0"/>
                        </a:solidFill>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1">
                        <a:spcAft>
                          <a:spcPts val="0"/>
                        </a:spcAft>
                        <a:tabLst>
                          <a:tab pos="5438775" algn="l"/>
                        </a:tabLst>
                      </a:pPr>
                      <a:r>
                        <a:rPr lang="fa-IR" sz="1200" b="1" dirty="0">
                          <a:effectLst/>
                          <a:latin typeface="Times New Roman" panose="02020603050405020304" pitchFamily="18" charset="0"/>
                          <a:ea typeface="Times New Roman" panose="02020603050405020304" pitchFamily="18" charset="0"/>
                          <a:cs typeface="B Nazanin" panose="00000400000000000000" pitchFamily="2" charset="-78"/>
                        </a:rPr>
                        <a:t>تحلیل اول</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rtl="1">
                        <a:spcAft>
                          <a:spcPts val="0"/>
                        </a:spcAft>
                        <a:tabLst>
                          <a:tab pos="5438775" algn="l"/>
                        </a:tabLst>
                      </a:pPr>
                      <a:r>
                        <a:rPr lang="fa-IR" sz="1200" b="1" dirty="0">
                          <a:effectLst/>
                          <a:latin typeface="Times New Roman" panose="02020603050405020304" pitchFamily="18" charset="0"/>
                          <a:ea typeface="Times New Roman" panose="02020603050405020304" pitchFamily="18" charset="0"/>
                          <a:cs typeface="B Nazanin" panose="00000400000000000000" pitchFamily="2" charset="-78"/>
                        </a:rPr>
                        <a:t>تحلیل دوم</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rtl="1">
                        <a:spcAft>
                          <a:spcPts val="0"/>
                        </a:spcAft>
                        <a:tabLst>
                          <a:tab pos="5438775" algn="l"/>
                        </a:tabLst>
                      </a:pPr>
                      <a:r>
                        <a:rPr lang="fa-IR" sz="1200" b="1" dirty="0">
                          <a:effectLst/>
                          <a:latin typeface="Times New Roman" panose="02020603050405020304" pitchFamily="18" charset="0"/>
                          <a:ea typeface="Times New Roman" panose="02020603050405020304" pitchFamily="18" charset="0"/>
                          <a:cs typeface="B Nazanin" panose="00000400000000000000" pitchFamily="2" charset="-78"/>
                        </a:rPr>
                        <a:t>تحلیل سوم</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rtl="1">
                        <a:spcAft>
                          <a:spcPts val="0"/>
                        </a:spcAft>
                        <a:tabLst>
                          <a:tab pos="5438775" algn="l"/>
                        </a:tabLst>
                      </a:pPr>
                      <a:r>
                        <a:rPr lang="fa-IR" sz="1200" dirty="0">
                          <a:effectLst/>
                          <a:latin typeface="Times New Roman" panose="02020603050405020304" pitchFamily="18" charset="0"/>
                          <a:ea typeface="Times New Roman" panose="02020603050405020304" pitchFamily="18" charset="0"/>
                          <a:cs typeface="B Nazanin" panose="00000400000000000000" pitchFamily="2" charset="-78"/>
                        </a:rPr>
                        <a:t>تحلیل چهارم</a:t>
                      </a:r>
                      <a:endParaRPr lang="en-US"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rtl="0">
                        <a:spcAft>
                          <a:spcPts val="0"/>
                        </a:spcAft>
                        <a:tabLst>
                          <a:tab pos="4029075" algn="l"/>
                        </a:tabLst>
                      </a:pPr>
                      <a:r>
                        <a:rPr lang="fa-IR" sz="1200" dirty="0">
                          <a:effectLst/>
                          <a:latin typeface="Times New Roman" panose="02020603050405020304" pitchFamily="18" charset="0"/>
                          <a:ea typeface="Times New Roman" panose="02020603050405020304" pitchFamily="18" charset="0"/>
                          <a:cs typeface="B Nazanin" panose="00000400000000000000" pitchFamily="2" charset="-78"/>
                        </a:rPr>
                        <a:t>تحلیل پنجم</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5802689"/>
                  </a:ext>
                </a:extLst>
              </a:tr>
              <a:tr h="0">
                <a:tc vMerge="1">
                  <a:txBody>
                    <a:bodyPr/>
                    <a:lstStyle/>
                    <a:p>
                      <a:endParaRPr lang="en-US"/>
                    </a:p>
                  </a:txBody>
                  <a:tcPr/>
                </a:tc>
                <a:tc>
                  <a:txBody>
                    <a:bodyPr/>
                    <a:lstStyle/>
                    <a:p>
                      <a:pPr algn="ctr" rtl="1">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cj</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cj</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cj</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cj</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tabLst>
                          <a:tab pos="5438775" algn="l"/>
                        </a:tabLst>
                      </a:pPr>
                      <a:r>
                        <a:rPr lang="en-US" sz="1200" dirty="0" err="1">
                          <a:solidFill>
                            <a:srgbClr val="00B0F0"/>
                          </a:solidFill>
                          <a:effectLst/>
                          <a:latin typeface="Times New Roman" panose="02020603050405020304" pitchFamily="18" charset="0"/>
                          <a:ea typeface="Times New Roman" panose="02020603050405020304" pitchFamily="18" charset="0"/>
                          <a:cs typeface="+mj-cs"/>
                        </a:rPr>
                        <a:t>cj</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tabLst>
                          <a:tab pos="5438775" algn="l"/>
                        </a:tabLst>
                      </a:pPr>
                      <a:endParaRPr lang="fa-IR"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8948493"/>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6045</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0.1401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402X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1.29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0.0985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402X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1.06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0.1446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909865"/>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6045</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0.0778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6045</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0.1131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401X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1.38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0.0838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401X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1.18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0.1190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1006744"/>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640L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0.0764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401X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0.0764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620L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0.0934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620L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0.0793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6045</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1.29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0.0985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3324794"/>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620L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0.0764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640L</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640L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640L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620L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1.38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0.0838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371458"/>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401X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620L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401X</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0.0668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6045</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0.0708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640L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1.39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0.0823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6115910"/>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610L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610L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6043</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610L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1.49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0.0068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6043</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0.0808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41530"/>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6043</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0.0681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6043</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610L</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630L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0.0668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610L </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0.0735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423377"/>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630L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0.0606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630L</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0.0668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630L</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6043</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630L </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1.46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0.0722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0233663"/>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302X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0.0594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302X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0.0571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302X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0.0559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150633"/>
                  </a:ext>
                </a:extLst>
              </a:tr>
              <a:tr h="0">
                <a:tc>
                  <a:txBody>
                    <a:bodyPr/>
                    <a:lstStyle/>
                    <a:p>
                      <a:pPr algn="ctr" rtl="0">
                        <a:spcAft>
                          <a:spcPts val="0"/>
                        </a:spcAft>
                        <a:tabLst>
                          <a:tab pos="5438775" algn="l"/>
                        </a:tabLst>
                      </a:pPr>
                      <a:r>
                        <a:rPr lang="en-US" sz="1200">
                          <a:solidFill>
                            <a:srgbClr val="00B0F0"/>
                          </a:solidFill>
                          <a:effectLst/>
                          <a:latin typeface="Times New Roman" panose="02020603050405020304" pitchFamily="18" charset="0"/>
                          <a:ea typeface="Times New Roman" panose="02020603050405020304" pitchFamily="18" charset="0"/>
                          <a:cs typeface="+mj-cs"/>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301X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301X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0.0655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301X</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1.60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a:solidFill>
                            <a:srgbClr val="00B0F0"/>
                          </a:solidFill>
                          <a:effectLst/>
                          <a:latin typeface="Times New Roman" panose="02020603050405020304" pitchFamily="18" charset="0"/>
                          <a:ea typeface="Times New Roman" panose="02020603050405020304" pitchFamily="18" charset="0"/>
                          <a:cs typeface="+mj-cs"/>
                        </a:rPr>
                        <a:t>0.0548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a:solidFill>
                            <a:srgbClr val="00B0F0"/>
                          </a:solidFill>
                          <a:effectLst/>
                          <a:latin typeface="Times New Roman" panose="02020603050405020304" pitchFamily="18" charset="0"/>
                          <a:ea typeface="Times New Roman" panose="02020603050405020304" pitchFamily="18" charset="0"/>
                          <a:cs typeface="+mj-cs"/>
                        </a:rPr>
                        <a:t>301X </a:t>
                      </a:r>
                      <a:endParaRPr lang="en-US" sz="120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0.0571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b="1" dirty="0">
                          <a:solidFill>
                            <a:srgbClr val="00B0F0"/>
                          </a:solidFill>
                          <a:effectLst/>
                          <a:latin typeface="Times New Roman" panose="02020603050405020304" pitchFamily="18" charset="0"/>
                          <a:ea typeface="Times New Roman" panose="02020603050405020304" pitchFamily="18" charset="0"/>
                          <a:cs typeface="+mj-cs"/>
                        </a:rPr>
                        <a:t>301X </a:t>
                      </a:r>
                      <a:endParaRPr lang="en-US" sz="1200" dirty="0">
                        <a:solidFill>
                          <a:srgbClr val="00B0F0"/>
                        </a:solidFill>
                        <a:effectLst/>
                        <a:latin typeface="Times New Roman" panose="02020603050405020304" pitchFamily="18" charset="0"/>
                        <a:ea typeface="Times New Roman" panose="02020603050405020304" pitchFamily="18" charset="0"/>
                        <a:cs typeface="+mj-cs"/>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1.59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en-US" sz="1200" dirty="0">
                          <a:solidFill>
                            <a:srgbClr val="00B0F0"/>
                          </a:solidFill>
                          <a:effectLst/>
                          <a:latin typeface="Times New Roman" panose="02020603050405020304" pitchFamily="18" charset="0"/>
                          <a:ea typeface="Times New Roman" panose="02020603050405020304" pitchFamily="18" charset="0"/>
                          <a:cs typeface="+mj-cs"/>
                        </a:rPr>
                        <a:t>0.0559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6263990"/>
                  </a:ext>
                </a:extLst>
              </a:tr>
            </a:tbl>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1927333439"/>
              </p:ext>
            </p:extLst>
          </p:nvPr>
        </p:nvGraphicFramePr>
        <p:xfrm>
          <a:off x="1895470" y="3198811"/>
          <a:ext cx="400446" cy="206375"/>
        </p:xfrm>
        <a:graphic>
          <a:graphicData uri="http://schemas.openxmlformats.org/presentationml/2006/ole">
            <mc:AlternateContent xmlns:mc="http://schemas.openxmlformats.org/markup-compatibility/2006">
              <mc:Choice xmlns:v="urn:schemas-microsoft-com:vml" Requires="v">
                <p:oleObj spid="_x0000_s23725" r:id="rId4" imgW="152268" imgH="203024" progId="Equation.3">
                  <p:embed/>
                </p:oleObj>
              </mc:Choice>
              <mc:Fallback>
                <p:oleObj r:id="rId4" imgW="152268" imgH="203024" progId="Equation.3">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5470" y="3198811"/>
                        <a:ext cx="400446" cy="206375"/>
                      </a:xfrm>
                      <a:prstGeom prst="rect">
                        <a:avLst/>
                      </a:prstGeom>
                      <a:noFill/>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2550993680"/>
              </p:ext>
            </p:extLst>
          </p:nvPr>
        </p:nvGraphicFramePr>
        <p:xfrm>
          <a:off x="6389697" y="3173737"/>
          <a:ext cx="190500" cy="244475"/>
        </p:xfrm>
        <a:graphic>
          <a:graphicData uri="http://schemas.openxmlformats.org/presentationml/2006/ole">
            <mc:AlternateContent xmlns:mc="http://schemas.openxmlformats.org/markup-compatibility/2006">
              <mc:Choice xmlns:v="urn:schemas-microsoft-com:vml" Requires="v">
                <p:oleObj spid="_x0000_s23726" r:id="rId6" imgW="190417" imgH="241195" progId="Equation.3">
                  <p:embed/>
                </p:oleObj>
              </mc:Choice>
              <mc:Fallback>
                <p:oleObj r:id="rId6" imgW="190417" imgH="241195" progId="Equation.3">
                  <p:embed/>
                  <p:pic>
                    <p:nvPicPr>
                      <p:cNvPr id="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9697" y="3173737"/>
                        <a:ext cx="190500" cy="24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4205100590"/>
              </p:ext>
            </p:extLst>
          </p:nvPr>
        </p:nvGraphicFramePr>
        <p:xfrm>
          <a:off x="7715653" y="3206749"/>
          <a:ext cx="152400" cy="206375"/>
        </p:xfrm>
        <a:graphic>
          <a:graphicData uri="http://schemas.openxmlformats.org/presentationml/2006/ole">
            <mc:AlternateContent xmlns:mc="http://schemas.openxmlformats.org/markup-compatibility/2006">
              <mc:Choice xmlns:v="urn:schemas-microsoft-com:vml" Requires="v">
                <p:oleObj spid="_x0000_s23727" r:id="rId8" imgW="152268" imgH="203024" progId="Equation.3">
                  <p:embed/>
                </p:oleObj>
              </mc:Choice>
              <mc:Fallback>
                <p:oleObj r:id="rId8" imgW="152268" imgH="203024" progId="Equation.3">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653" y="3206749"/>
                        <a:ext cx="152400" cy="20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547875545"/>
              </p:ext>
            </p:extLst>
          </p:nvPr>
        </p:nvGraphicFramePr>
        <p:xfrm>
          <a:off x="2609850" y="3168977"/>
          <a:ext cx="190500" cy="244475"/>
        </p:xfrm>
        <a:graphic>
          <a:graphicData uri="http://schemas.openxmlformats.org/presentationml/2006/ole">
            <mc:AlternateContent xmlns:mc="http://schemas.openxmlformats.org/markup-compatibility/2006">
              <mc:Choice xmlns:v="urn:schemas-microsoft-com:vml" Requires="v">
                <p:oleObj spid="_x0000_s23728" r:id="rId9" imgW="190417" imgH="241195" progId="Equation.3">
                  <p:embed/>
                </p:oleObj>
              </mc:Choice>
              <mc:Fallback>
                <p:oleObj r:id="rId9" imgW="190417" imgH="241195" progId="Equation.3">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09850" y="3168977"/>
                        <a:ext cx="190500" cy="24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305825690"/>
              </p:ext>
            </p:extLst>
          </p:nvPr>
        </p:nvGraphicFramePr>
        <p:xfrm>
          <a:off x="3828664" y="3198811"/>
          <a:ext cx="152400" cy="206375"/>
        </p:xfrm>
        <a:graphic>
          <a:graphicData uri="http://schemas.openxmlformats.org/presentationml/2006/ole">
            <mc:AlternateContent xmlns:mc="http://schemas.openxmlformats.org/markup-compatibility/2006">
              <mc:Choice xmlns:v="urn:schemas-microsoft-com:vml" Requires="v">
                <p:oleObj spid="_x0000_s23729" r:id="rId10" imgW="152268" imgH="203024" progId="Equation.3">
                  <p:embed/>
                </p:oleObj>
              </mc:Choice>
              <mc:Fallback>
                <p:oleObj r:id="rId10" imgW="152268" imgH="203024" progId="Equation.3">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28664" y="3198811"/>
                        <a:ext cx="152400" cy="20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85546774"/>
              </p:ext>
            </p:extLst>
          </p:nvPr>
        </p:nvGraphicFramePr>
        <p:xfrm>
          <a:off x="8381209" y="3198812"/>
          <a:ext cx="190500" cy="244475"/>
        </p:xfrm>
        <a:graphic>
          <a:graphicData uri="http://schemas.openxmlformats.org/presentationml/2006/ole">
            <mc:AlternateContent xmlns:mc="http://schemas.openxmlformats.org/markup-compatibility/2006">
              <mc:Choice xmlns:v="urn:schemas-microsoft-com:vml" Requires="v">
                <p:oleObj spid="_x0000_s23730" r:id="rId12" imgW="190417" imgH="241195" progId="Equation.3">
                  <p:embed/>
                </p:oleObj>
              </mc:Choice>
              <mc:Fallback>
                <p:oleObj r:id="rId12" imgW="190417" imgH="241195" progId="Equation.3">
                  <p:embed/>
                  <p:pic>
                    <p:nvPicPr>
                      <p:cNvPr id="0"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1209" y="3198812"/>
                        <a:ext cx="190500" cy="24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3420549466"/>
              </p:ext>
            </p:extLst>
          </p:nvPr>
        </p:nvGraphicFramePr>
        <p:xfrm>
          <a:off x="5780886" y="3230887"/>
          <a:ext cx="152400" cy="206375"/>
        </p:xfrm>
        <a:graphic>
          <a:graphicData uri="http://schemas.openxmlformats.org/presentationml/2006/ole">
            <mc:AlternateContent xmlns:mc="http://schemas.openxmlformats.org/markup-compatibility/2006">
              <mc:Choice xmlns:v="urn:schemas-microsoft-com:vml" Requires="v">
                <p:oleObj spid="_x0000_s23731" r:id="rId13" imgW="152268" imgH="203024" progId="Equation.3">
                  <p:embed/>
                </p:oleObj>
              </mc:Choice>
              <mc:Fallback>
                <p:oleObj r:id="rId13" imgW="152268" imgH="203024"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0886" y="3230887"/>
                        <a:ext cx="152400" cy="20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1229005947"/>
              </p:ext>
            </p:extLst>
          </p:nvPr>
        </p:nvGraphicFramePr>
        <p:xfrm>
          <a:off x="4494220" y="3187698"/>
          <a:ext cx="190500" cy="244475"/>
        </p:xfrm>
        <a:graphic>
          <a:graphicData uri="http://schemas.openxmlformats.org/presentationml/2006/ole">
            <mc:AlternateContent xmlns:mc="http://schemas.openxmlformats.org/markup-compatibility/2006">
              <mc:Choice xmlns:v="urn:schemas-microsoft-com:vml" Requires="v">
                <p:oleObj spid="_x0000_s23732" r:id="rId14" imgW="190417" imgH="241195" progId="Equation.3">
                  <p:embed/>
                </p:oleObj>
              </mc:Choice>
              <mc:Fallback>
                <p:oleObj r:id="rId14" imgW="190417" imgH="241195" progId="Equation.3">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4220" y="3187698"/>
                        <a:ext cx="190500" cy="24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3516322955"/>
              </p:ext>
            </p:extLst>
          </p:nvPr>
        </p:nvGraphicFramePr>
        <p:xfrm>
          <a:off x="9676223" y="3206749"/>
          <a:ext cx="152400" cy="206375"/>
        </p:xfrm>
        <a:graphic>
          <a:graphicData uri="http://schemas.openxmlformats.org/presentationml/2006/ole">
            <mc:AlternateContent xmlns:mc="http://schemas.openxmlformats.org/markup-compatibility/2006">
              <mc:Choice xmlns:v="urn:schemas-microsoft-com:vml" Requires="v">
                <p:oleObj spid="_x0000_s23733" r:id="rId15" imgW="152268" imgH="203024" progId="Equation.3">
                  <p:embed/>
                </p:oleObj>
              </mc:Choice>
              <mc:Fallback>
                <p:oleObj r:id="rId15" imgW="152268" imgH="203024" progId="Equation.3">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76223" y="3206749"/>
                        <a:ext cx="152400" cy="206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3314995616"/>
              </p:ext>
            </p:extLst>
          </p:nvPr>
        </p:nvGraphicFramePr>
        <p:xfrm>
          <a:off x="10379879" y="3198811"/>
          <a:ext cx="190500" cy="244475"/>
        </p:xfrm>
        <a:graphic>
          <a:graphicData uri="http://schemas.openxmlformats.org/presentationml/2006/ole">
            <mc:AlternateContent xmlns:mc="http://schemas.openxmlformats.org/markup-compatibility/2006">
              <mc:Choice xmlns:v="urn:schemas-microsoft-com:vml" Requires="v">
                <p:oleObj spid="_x0000_s23734" r:id="rId16" imgW="190417" imgH="241195" progId="Equation.3">
                  <p:embed/>
                </p:oleObj>
              </mc:Choice>
              <mc:Fallback>
                <p:oleObj r:id="rId16" imgW="190417" imgH="241195"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79879" y="3198811"/>
                        <a:ext cx="190500" cy="24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 name="Rectangle 31"/>
          <p:cNvSpPr/>
          <p:nvPr/>
        </p:nvSpPr>
        <p:spPr>
          <a:xfrm>
            <a:off x="6941722" y="1401116"/>
            <a:ext cx="4895892" cy="400110"/>
          </a:xfrm>
          <a:prstGeom prst="rect">
            <a:avLst/>
          </a:prstGeom>
        </p:spPr>
        <p:txBody>
          <a:bodyPr wrap="none">
            <a:spAutoFit/>
          </a:bodyPr>
          <a:lstStyle/>
          <a:p>
            <a:pPr indent="25400" algn="just" rtl="1">
              <a:spcAft>
                <a:spcPts val="0"/>
              </a:spcAft>
            </a:pPr>
            <a:r>
              <a:rPr lang="fa-IR"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rPr>
              <a:t>بررسی قابلیت اعتماد اتصالات بحرانی سکوی دریایی </a:t>
            </a:r>
            <a:endParaRPr lang="en-US" sz="2000" b="1" dirty="0">
              <a:solidFill>
                <a:srgbClr val="FFFF00"/>
              </a:solidFill>
              <a:latin typeface="Times New Roman" panose="02020603050405020304" pitchFamily="18" charset="0"/>
              <a:ea typeface="Times New Roman" panose="02020603050405020304" pitchFamily="18" charset="0"/>
              <a:cs typeface="B Titr" panose="00000700000000000000" pitchFamily="2" charset="-78"/>
            </a:endParaRPr>
          </a:p>
        </p:txBody>
      </p:sp>
      <p:sp>
        <p:nvSpPr>
          <p:cNvPr id="33" name="Rectangle 32"/>
          <p:cNvSpPr/>
          <p:nvPr/>
        </p:nvSpPr>
        <p:spPr>
          <a:xfrm>
            <a:off x="2095693" y="2532072"/>
            <a:ext cx="7591425" cy="369332"/>
          </a:xfrm>
          <a:prstGeom prst="rect">
            <a:avLst/>
          </a:prstGeom>
        </p:spPr>
        <p:txBody>
          <a:bodyPr wrap="square">
            <a:spAutoFit/>
          </a:bodyPr>
          <a:lstStyle/>
          <a:p>
            <a:pPr algn="r" rtl="1"/>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شاخص ایمنی و احتمال شکست اتصالات بحرانی (</a:t>
            </a:r>
            <a:r>
              <a:rPr lang="en-US" b="1" dirty="0" err="1">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c</a:t>
            </a:r>
            <a:r>
              <a:rPr lang="en-US" sz="1200" b="1" dirty="0" err="1">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j</a:t>
            </a: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 سکوی دریایی برای تحلیل­های انجام شده</a:t>
            </a:r>
            <a:endParaRPr lang="en-US" b="1" dirty="0">
              <a:solidFill>
                <a:srgbClr val="FFFF00"/>
              </a:solidFill>
              <a:cs typeface="B Nazanin" panose="00000400000000000000" pitchFamily="2" charset="-78"/>
            </a:endParaRPr>
          </a:p>
        </p:txBody>
      </p:sp>
      <p:pic>
        <p:nvPicPr>
          <p:cNvPr id="14346" name="Picture 1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152400" cy="206375"/>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0"/>
            <a:ext cx="190500" cy="244475"/>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152400" cy="206375"/>
          </a:xfrm>
          <a:prstGeom prst="rect">
            <a:avLst/>
          </a:prstGeom>
          <a:noFill/>
          <a:extLst>
            <a:ext uri="{909E8E84-426E-40DD-AFC4-6F175D3DCCD1}">
              <a14:hiddenFill xmlns:a14="http://schemas.microsoft.com/office/drawing/2010/main">
                <a:solidFill>
                  <a:srgbClr val="FFFFFF"/>
                </a:solidFill>
              </a14:hiddenFill>
            </a:ext>
          </a:extLst>
        </p:spPr>
      </p:pic>
      <p:pic>
        <p:nvPicPr>
          <p:cNvPr id="14343" name="Picture 7"/>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0"/>
            <a:ext cx="190500" cy="244475"/>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0" y="0"/>
            <a:ext cx="152400" cy="206375"/>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0"/>
            <a:ext cx="190500" cy="24447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152400" cy="206375"/>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0"/>
            <a:ext cx="190500" cy="244475"/>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0" y="0"/>
            <a:ext cx="152400" cy="206375"/>
          </a:xfrm>
          <a:prstGeom prst="rect">
            <a:avLst/>
          </a:prstGeom>
          <a:noFill/>
          <a:extLst>
            <a:ext uri="{909E8E84-426E-40DD-AFC4-6F175D3DCCD1}">
              <a14:hiddenFill xmlns:a14="http://schemas.microsoft.com/office/drawing/2010/main">
                <a:solidFill>
                  <a:srgbClr val="FFFFFF"/>
                </a:solidFill>
              </a14:hiddenFill>
            </a:ext>
          </a:extLst>
        </p:spPr>
      </p:pic>
      <p:pic>
        <p:nvPicPr>
          <p:cNvPr id="14337" name="Picture 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0"/>
            <a:ext cx="190500" cy="24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075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0" y="0"/>
            <a:ext cx="10368227" cy="2514600"/>
          </a:xfrm>
          <a:prstGeom prst="rect">
            <a:avLst/>
          </a:prstGeom>
        </p:spPr>
      </p:pic>
      <p:sp>
        <p:nvSpPr>
          <p:cNvPr id="14" name="Rectangle 13"/>
          <p:cNvSpPr/>
          <p:nvPr/>
        </p:nvSpPr>
        <p:spPr>
          <a:xfrm>
            <a:off x="3047245" y="6222998"/>
            <a:ext cx="5238935" cy="523220"/>
          </a:xfrm>
          <a:prstGeom prst="rect">
            <a:avLst/>
          </a:prstGeom>
        </p:spPr>
        <p:txBody>
          <a:bodyPr wrap="none">
            <a:spAutoFit/>
          </a:bodyPr>
          <a:lstStyle/>
          <a:p>
            <a:r>
              <a:rPr lang="fa-IR" sz="2800" b="1" dirty="0">
                <a:solidFill>
                  <a:srgbClr val="00B0F0"/>
                </a:solidFill>
                <a:cs typeface="B Titr" panose="00000700000000000000" pitchFamily="2" charset="-78"/>
              </a:rPr>
              <a:t>آشنایی با مبانی مکانیک شکست تصادفی </a:t>
            </a:r>
            <a:endParaRPr lang="en-US" sz="2800" dirty="0">
              <a:solidFill>
                <a:srgbClr val="00B0F0"/>
              </a:solidFill>
            </a:endParaRPr>
          </a:p>
        </p:txBody>
      </p:sp>
      <p:sp>
        <p:nvSpPr>
          <p:cNvPr id="3" name="Rectangle 2"/>
          <p:cNvSpPr/>
          <p:nvPr/>
        </p:nvSpPr>
        <p:spPr>
          <a:xfrm>
            <a:off x="1333661" y="3627735"/>
            <a:ext cx="8475398" cy="923330"/>
          </a:xfrm>
          <a:prstGeom prst="rect">
            <a:avLst/>
          </a:prstGeom>
          <a:noFill/>
        </p:spPr>
        <p:txBody>
          <a:bodyPr wrap="none" lIns="91440" tIns="45720" rIns="91440" bIns="45720">
            <a:spAutoFit/>
          </a:bodyPr>
          <a:lstStyle/>
          <a:p>
            <a:pPr algn="ctr"/>
            <a:r>
              <a:rPr lang="fa-IR"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cs typeface="B Titr" panose="00000700000000000000" pitchFamily="2" charset="-78"/>
              </a:rPr>
              <a:t>با تشکر از حسن توجه حضار محترم</a:t>
            </a: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cs typeface="B Titr" panose="00000700000000000000" pitchFamily="2" charset="-78"/>
            </a:endParaRPr>
          </a:p>
        </p:txBody>
      </p:sp>
    </p:spTree>
    <p:extLst>
      <p:ext uri="{BB962C8B-B14F-4D97-AF65-F5344CB8AC3E}">
        <p14:creationId xmlns:p14="http://schemas.microsoft.com/office/powerpoint/2010/main" val="2007723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19213" y="6366546"/>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6" name="Rectangle 15"/>
          <p:cNvSpPr/>
          <p:nvPr/>
        </p:nvSpPr>
        <p:spPr>
          <a:xfrm>
            <a:off x="5093946" y="131898"/>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7" name="Rectangle 16"/>
          <p:cNvSpPr/>
          <p:nvPr/>
        </p:nvSpPr>
        <p:spPr>
          <a:xfrm>
            <a:off x="6109477" y="951744"/>
            <a:ext cx="2694957"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معرفی مفاهیم کاربردی</a:t>
            </a:r>
            <a:endParaRPr lang="en-US" sz="2000" dirty="0">
              <a:solidFill>
                <a:srgbClr val="FFFF00"/>
              </a:solidFill>
              <a:cs typeface="B Titr" panose="00000700000000000000" pitchFamily="2" charset="-78"/>
            </a:endParaRPr>
          </a:p>
        </p:txBody>
      </p:sp>
      <p:pic>
        <p:nvPicPr>
          <p:cNvPr id="19" name="Picture 18"/>
          <p:cNvPicPr>
            <a:picLocks noChangeAspect="1"/>
          </p:cNvPicPr>
          <p:nvPr/>
        </p:nvPicPr>
        <p:blipFill>
          <a:blip r:embed="rId3"/>
          <a:stretch>
            <a:fillRect/>
          </a:stretch>
        </p:blipFill>
        <p:spPr>
          <a:xfrm>
            <a:off x="3715575" y="1582541"/>
            <a:ext cx="2760600" cy="549667"/>
          </a:xfrm>
          <a:prstGeom prst="rect">
            <a:avLst/>
          </a:prstGeom>
        </p:spPr>
      </p:pic>
      <p:pic>
        <p:nvPicPr>
          <p:cNvPr id="20" name="Picture 19"/>
          <p:cNvPicPr>
            <a:picLocks noChangeAspect="1"/>
          </p:cNvPicPr>
          <p:nvPr/>
        </p:nvPicPr>
        <p:blipFill>
          <a:blip r:embed="rId4"/>
          <a:stretch>
            <a:fillRect/>
          </a:stretch>
        </p:blipFill>
        <p:spPr>
          <a:xfrm>
            <a:off x="8525700" y="1484169"/>
            <a:ext cx="2296200" cy="698400"/>
          </a:xfrm>
          <a:prstGeom prst="rect">
            <a:avLst/>
          </a:prstGeom>
        </p:spPr>
      </p:pic>
      <p:sp>
        <p:nvSpPr>
          <p:cNvPr id="22" name="Rectangle 21"/>
          <p:cNvSpPr/>
          <p:nvPr/>
        </p:nvSpPr>
        <p:spPr>
          <a:xfrm>
            <a:off x="962025" y="1608988"/>
            <a:ext cx="2141490" cy="523220"/>
          </a:xfrm>
          <a:prstGeom prst="rect">
            <a:avLst/>
          </a:prstGeom>
        </p:spPr>
        <p:txBody>
          <a:bodyPr wrap="square">
            <a:spAutoFit/>
          </a:bodyPr>
          <a:lstStyle/>
          <a:p>
            <a:pPr algn="ctr" rtl="1"/>
            <a:r>
              <a:rPr lang="fa-IR" sz="1400" b="1" dirty="0">
                <a:cs typeface="B Titr" panose="00000700000000000000" pitchFamily="2" charset="-78"/>
              </a:rPr>
              <a:t>تابع توزیع احتمال</a:t>
            </a:r>
            <a:endParaRPr lang="en-US" sz="1400" b="1" dirty="0">
              <a:cs typeface="B Titr" panose="00000700000000000000" pitchFamily="2" charset="-78"/>
            </a:endParaRPr>
          </a:p>
          <a:p>
            <a:pPr algn="ctr" rtl="1"/>
            <a:r>
              <a:rPr lang="fa-IR" sz="1400" b="1" dirty="0" smtClean="0">
                <a:cs typeface="B Titr" panose="00000700000000000000" pitchFamily="2" charset="-78"/>
              </a:rPr>
              <a:t>(تابع توزیع تجمعی، </a:t>
            </a:r>
            <a:r>
              <a:rPr lang="en-US" sz="1400" b="1" dirty="0" smtClean="0">
                <a:solidFill>
                  <a:srgbClr val="FFFF00"/>
                </a:solidFill>
                <a:latin typeface="Times New Roman" panose="02020603050405020304" pitchFamily="18" charset="0"/>
                <a:cs typeface="Times New Roman" panose="02020603050405020304" pitchFamily="18" charset="0"/>
              </a:rPr>
              <a:t>CDF</a:t>
            </a:r>
            <a:r>
              <a:rPr lang="fa-IR" sz="1400" b="1" dirty="0" smtClean="0">
                <a:cs typeface="B Titr" panose="00000700000000000000" pitchFamily="2" charset="-78"/>
              </a:rPr>
              <a:t>)</a:t>
            </a:r>
            <a:endParaRPr lang="en-US" sz="1400" dirty="0">
              <a:cs typeface="B Titr" panose="00000700000000000000" pitchFamily="2" charset="-78"/>
            </a:endParaRPr>
          </a:p>
        </p:txBody>
      </p:sp>
      <p:sp>
        <p:nvSpPr>
          <p:cNvPr id="23" name="Up Arrow 22"/>
          <p:cNvSpPr/>
          <p:nvPr/>
        </p:nvSpPr>
        <p:spPr>
          <a:xfrm>
            <a:off x="5343525" y="1980361"/>
            <a:ext cx="299728" cy="50104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2995594" y="1740395"/>
            <a:ext cx="828675" cy="2631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9218552" y="5958843"/>
            <a:ext cx="1488149" cy="307777"/>
          </a:xfrm>
          <a:prstGeom prst="rect">
            <a:avLst/>
          </a:prstGeom>
        </p:spPr>
        <p:txBody>
          <a:bodyPr wrap="square">
            <a:spAutoFit/>
          </a:bodyPr>
          <a:lstStyle/>
          <a:p>
            <a:pPr algn="ctr"/>
            <a:r>
              <a:rPr lang="fa-IR" sz="1400" b="1" dirty="0" smtClean="0">
                <a:cs typeface="B Titr" panose="00000700000000000000" pitchFamily="2" charset="-78"/>
              </a:rPr>
              <a:t>انحراف استاندارد</a:t>
            </a:r>
            <a:endParaRPr lang="en-US" sz="1400" dirty="0">
              <a:cs typeface="B Titr" panose="00000700000000000000" pitchFamily="2" charset="-78"/>
            </a:endParaRPr>
          </a:p>
        </p:txBody>
      </p:sp>
      <p:sp>
        <p:nvSpPr>
          <p:cNvPr id="26" name="Rectangle 25"/>
          <p:cNvSpPr/>
          <p:nvPr/>
        </p:nvSpPr>
        <p:spPr>
          <a:xfrm>
            <a:off x="8053250" y="2548061"/>
            <a:ext cx="1802096" cy="307777"/>
          </a:xfrm>
          <a:prstGeom prst="rect">
            <a:avLst/>
          </a:prstGeom>
        </p:spPr>
        <p:txBody>
          <a:bodyPr wrap="none">
            <a:spAutoFit/>
          </a:bodyPr>
          <a:lstStyle/>
          <a:p>
            <a:pPr algn="ctr" rtl="1"/>
            <a:r>
              <a:rPr lang="fa-IR" sz="1400" b="1" dirty="0">
                <a:cs typeface="B Titr" panose="00000700000000000000" pitchFamily="2" charset="-78"/>
              </a:rPr>
              <a:t>تابع </a:t>
            </a:r>
            <a:r>
              <a:rPr lang="fa-IR" sz="1400" b="1" dirty="0" smtClean="0">
                <a:cs typeface="B Titr" panose="00000700000000000000" pitchFamily="2" charset="-78"/>
              </a:rPr>
              <a:t>چگالی احتمال  </a:t>
            </a:r>
            <a:r>
              <a:rPr lang="en-US" sz="1400" b="1" dirty="0" smtClean="0">
                <a:solidFill>
                  <a:srgbClr val="FFFF00"/>
                </a:solidFill>
                <a:latin typeface="Times New Roman" panose="02020603050405020304" pitchFamily="18" charset="0"/>
                <a:cs typeface="Times New Roman" panose="02020603050405020304" pitchFamily="18" charset="0"/>
              </a:rPr>
              <a:t>PDF</a:t>
            </a:r>
            <a:endParaRPr lang="en-US" sz="1400" b="1" dirty="0">
              <a:solidFill>
                <a:srgbClr val="FFFF00"/>
              </a:solidFill>
              <a:latin typeface="Times New Roman" panose="02020603050405020304" pitchFamily="18" charset="0"/>
              <a:cs typeface="Times New Roman" panose="02020603050405020304" pitchFamily="18" charset="0"/>
            </a:endParaRPr>
          </a:p>
        </p:txBody>
      </p:sp>
      <p:sp>
        <p:nvSpPr>
          <p:cNvPr id="28" name="Up Arrow 27"/>
          <p:cNvSpPr/>
          <p:nvPr/>
        </p:nvSpPr>
        <p:spPr>
          <a:xfrm>
            <a:off x="8804434" y="2003550"/>
            <a:ext cx="299728" cy="50104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5"/>
          <a:stretch>
            <a:fillRect/>
          </a:stretch>
        </p:blipFill>
        <p:spPr>
          <a:xfrm>
            <a:off x="500700" y="2976034"/>
            <a:ext cx="3823892" cy="746094"/>
          </a:xfrm>
          <a:prstGeom prst="rect">
            <a:avLst/>
          </a:prstGeom>
        </p:spPr>
      </p:pic>
      <p:sp>
        <p:nvSpPr>
          <p:cNvPr id="30" name="Up Arrow 29"/>
          <p:cNvSpPr/>
          <p:nvPr/>
        </p:nvSpPr>
        <p:spPr>
          <a:xfrm>
            <a:off x="641509" y="3590925"/>
            <a:ext cx="234791" cy="4861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2078" y="4101601"/>
            <a:ext cx="3747692" cy="954107"/>
          </a:xfrm>
          <a:prstGeom prst="rect">
            <a:avLst/>
          </a:prstGeom>
        </p:spPr>
        <p:txBody>
          <a:bodyPr wrap="square">
            <a:spAutoFit/>
          </a:bodyPr>
          <a:lstStyle/>
          <a:p>
            <a:pPr algn="ctr" rtl="1"/>
            <a:r>
              <a:rPr lang="fa-IR" sz="1400" b="1" dirty="0" smtClean="0">
                <a:cs typeface="B Titr" panose="00000700000000000000" pitchFamily="2" charset="-78"/>
              </a:rPr>
              <a:t>گشتاور آماری اول یا مقدار میانگین تابع تصادفی</a:t>
            </a:r>
            <a:endParaRPr lang="fa-IR" sz="1400" b="1" dirty="0" smtClean="0">
              <a:solidFill>
                <a:srgbClr val="FFFF00"/>
              </a:solidFill>
              <a:latin typeface="Times New Roman" panose="02020603050405020304" pitchFamily="18" charset="0"/>
              <a:cs typeface="Times New Roman" panose="02020603050405020304" pitchFamily="18" charset="0"/>
            </a:endParaRPr>
          </a:p>
          <a:p>
            <a:pPr algn="ctr" rtl="1"/>
            <a:r>
              <a:rPr lang="fa-IR" sz="1400" b="1" dirty="0" smtClean="0">
                <a:cs typeface="B Titr" panose="00000700000000000000" pitchFamily="2" charset="-78"/>
              </a:rPr>
              <a:t> (               در مرکز سطح یا مرکز گرانش</a:t>
            </a:r>
            <a:r>
              <a:rPr lang="en-US" sz="1400" b="1" dirty="0" smtClean="0">
                <a:cs typeface="B Titr" panose="00000700000000000000" pitchFamily="2" charset="-78"/>
              </a:rPr>
              <a:t> </a:t>
            </a:r>
            <a:r>
              <a:rPr lang="fa-IR" sz="1400" b="1" dirty="0">
                <a:cs typeface="B Titr" panose="00000700000000000000" pitchFamily="2" charset="-78"/>
              </a:rPr>
              <a:t>تابع </a:t>
            </a:r>
            <a:r>
              <a:rPr lang="fa-IR" sz="1400" b="1" dirty="0" smtClean="0">
                <a:cs typeface="B Titr" panose="00000700000000000000" pitchFamily="2" charset="-78"/>
              </a:rPr>
              <a:t>چگالی</a:t>
            </a:r>
          </a:p>
          <a:p>
            <a:pPr algn="ctr" rtl="1"/>
            <a:r>
              <a:rPr lang="fa-IR" sz="1400" b="1" dirty="0" smtClean="0">
                <a:cs typeface="B Titr" panose="00000700000000000000" pitchFamily="2" charset="-78"/>
              </a:rPr>
              <a:t> </a:t>
            </a:r>
            <a:r>
              <a:rPr lang="fa-IR" sz="1400" b="1" dirty="0">
                <a:cs typeface="B Titr" panose="00000700000000000000" pitchFamily="2" charset="-78"/>
              </a:rPr>
              <a:t>احتمال حول محور </a:t>
            </a:r>
            <a:r>
              <a:rPr lang="en-US" sz="1400" b="1" dirty="0">
                <a:solidFill>
                  <a:srgbClr val="FFFF00"/>
                </a:solidFill>
                <a:latin typeface="Times New Roman" panose="02020603050405020304" pitchFamily="18" charset="0"/>
                <a:cs typeface="Times New Roman" panose="02020603050405020304" pitchFamily="18" charset="0"/>
              </a:rPr>
              <a:t>x</a:t>
            </a:r>
            <a:r>
              <a:rPr lang="fa-IR" sz="1400" b="1" dirty="0" smtClean="0">
                <a:cs typeface="B Titr" panose="00000700000000000000" pitchFamily="2" charset="-78"/>
              </a:rPr>
              <a:t> قرار دارد) </a:t>
            </a:r>
            <a:endParaRPr lang="en-US" sz="1400" b="1" dirty="0" smtClean="0">
              <a:cs typeface="B Titr" panose="00000700000000000000" pitchFamily="2" charset="-78"/>
            </a:endParaRPr>
          </a:p>
          <a:p>
            <a:pPr algn="ctr" rtl="1"/>
            <a:endParaRPr lang="en-US" sz="1400" dirty="0">
              <a:cs typeface="B Titr" panose="00000700000000000000" pitchFamily="2" charset="-78"/>
            </a:endParaRPr>
          </a:p>
        </p:txBody>
      </p:sp>
      <p:pic>
        <p:nvPicPr>
          <p:cNvPr id="32" name="Picture 31"/>
          <p:cNvPicPr>
            <a:picLocks noChangeAspect="1"/>
          </p:cNvPicPr>
          <p:nvPr/>
        </p:nvPicPr>
        <p:blipFill>
          <a:blip r:embed="rId6"/>
          <a:stretch>
            <a:fillRect/>
          </a:stretch>
        </p:blipFill>
        <p:spPr>
          <a:xfrm>
            <a:off x="3095344" y="4372963"/>
            <a:ext cx="448390" cy="215409"/>
          </a:xfrm>
          <a:prstGeom prst="rect">
            <a:avLst/>
          </a:prstGeom>
        </p:spPr>
      </p:pic>
      <p:pic>
        <p:nvPicPr>
          <p:cNvPr id="33" name="Picture 32"/>
          <p:cNvPicPr>
            <a:picLocks noChangeAspect="1"/>
          </p:cNvPicPr>
          <p:nvPr/>
        </p:nvPicPr>
        <p:blipFill>
          <a:blip r:embed="rId7"/>
          <a:stretch>
            <a:fillRect/>
          </a:stretch>
        </p:blipFill>
        <p:spPr>
          <a:xfrm>
            <a:off x="5428835" y="2982455"/>
            <a:ext cx="5248830" cy="696911"/>
          </a:xfrm>
          <a:prstGeom prst="rect">
            <a:avLst/>
          </a:prstGeom>
        </p:spPr>
      </p:pic>
      <p:sp>
        <p:nvSpPr>
          <p:cNvPr id="34" name="Up Arrow 33"/>
          <p:cNvSpPr/>
          <p:nvPr/>
        </p:nvSpPr>
        <p:spPr>
          <a:xfrm>
            <a:off x="5698665" y="3504164"/>
            <a:ext cx="299728" cy="50104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5093946" y="4024657"/>
            <a:ext cx="5137985" cy="553998"/>
          </a:xfrm>
          <a:prstGeom prst="rect">
            <a:avLst/>
          </a:prstGeom>
        </p:spPr>
        <p:txBody>
          <a:bodyPr wrap="square">
            <a:spAutoFit/>
          </a:bodyPr>
          <a:lstStyle/>
          <a:p>
            <a:pPr algn="ctr" rtl="1"/>
            <a:r>
              <a:rPr lang="fa-IR" sz="1400" b="1" dirty="0" smtClean="0">
                <a:cs typeface="B Titr" panose="00000700000000000000" pitchFamily="2" charset="-78"/>
              </a:rPr>
              <a:t>گشتاور آماری دوم یا مقدار مربع میانگین  تابع تصادفی و گشتاور اینرسی سطح </a:t>
            </a:r>
          </a:p>
          <a:p>
            <a:pPr algn="ctr" rtl="1"/>
            <a:r>
              <a:rPr lang="fa-IR" sz="1400" b="1" dirty="0" smtClean="0">
                <a:cs typeface="B Titr" panose="00000700000000000000" pitchFamily="2" charset="-78"/>
              </a:rPr>
              <a:t>محدود شده  توسط تابع چگالی احتمال حول محور   </a:t>
            </a:r>
            <a:r>
              <a:rPr lang="en-US" sz="1600" b="1" dirty="0" smtClean="0">
                <a:solidFill>
                  <a:srgbClr val="FFFF00"/>
                </a:solidFill>
                <a:latin typeface="Times New Roman" panose="02020603050405020304" pitchFamily="18" charset="0"/>
                <a:cs typeface="Times New Roman" panose="02020603050405020304" pitchFamily="18" charset="0"/>
              </a:rPr>
              <a:t>x=0</a:t>
            </a:r>
            <a:r>
              <a:rPr lang="en-US" sz="1400" b="1" dirty="0" smtClean="0">
                <a:cs typeface="B Titr" panose="00000700000000000000" pitchFamily="2" charset="-78"/>
              </a:rPr>
              <a:t> </a:t>
            </a:r>
            <a:r>
              <a:rPr lang="fa-IR" sz="1400" b="1" dirty="0" smtClean="0">
                <a:cs typeface="B Titr" panose="00000700000000000000" pitchFamily="2" charset="-78"/>
              </a:rPr>
              <a:t>    می باشد.  </a:t>
            </a:r>
            <a:endParaRPr lang="en-US" sz="1400" dirty="0"/>
          </a:p>
        </p:txBody>
      </p:sp>
      <p:pic>
        <p:nvPicPr>
          <p:cNvPr id="36" name="Picture 35"/>
          <p:cNvPicPr>
            <a:picLocks noChangeAspect="1"/>
          </p:cNvPicPr>
          <p:nvPr/>
        </p:nvPicPr>
        <p:blipFill>
          <a:blip r:embed="rId8"/>
          <a:stretch>
            <a:fillRect/>
          </a:stretch>
        </p:blipFill>
        <p:spPr>
          <a:xfrm>
            <a:off x="1667024" y="4994336"/>
            <a:ext cx="7353001" cy="763067"/>
          </a:xfrm>
          <a:prstGeom prst="rect">
            <a:avLst/>
          </a:prstGeom>
        </p:spPr>
      </p:pic>
      <p:sp>
        <p:nvSpPr>
          <p:cNvPr id="37" name="Rectangle 36"/>
          <p:cNvSpPr/>
          <p:nvPr/>
        </p:nvSpPr>
        <p:spPr>
          <a:xfrm>
            <a:off x="1619564" y="5871784"/>
            <a:ext cx="7367663" cy="523220"/>
          </a:xfrm>
          <a:prstGeom prst="rect">
            <a:avLst/>
          </a:prstGeom>
        </p:spPr>
        <p:txBody>
          <a:bodyPr wrap="square">
            <a:spAutoFit/>
          </a:bodyPr>
          <a:lstStyle/>
          <a:p>
            <a:pPr algn="r" rtl="1"/>
            <a:r>
              <a:rPr lang="fa-IR" sz="1400" b="1" dirty="0" smtClean="0">
                <a:cs typeface="B Titr" panose="00000700000000000000" pitchFamily="2" charset="-78"/>
              </a:rPr>
              <a:t>گشتاور آماری دوم  تابع تصادفی حول مقدار میانگین                 واریانس تابع تصادفی نام دارد و گشتاور اینرسی  سطح محدود حول محور                                   می باشد.     </a:t>
            </a:r>
            <a:endParaRPr lang="en-US" sz="1400" dirty="0"/>
          </a:p>
        </p:txBody>
      </p:sp>
      <p:pic>
        <p:nvPicPr>
          <p:cNvPr id="38" name="Picture 37"/>
          <p:cNvPicPr>
            <a:picLocks noChangeAspect="1"/>
          </p:cNvPicPr>
          <p:nvPr/>
        </p:nvPicPr>
        <p:blipFill>
          <a:blip r:embed="rId6"/>
          <a:stretch>
            <a:fillRect/>
          </a:stretch>
        </p:blipFill>
        <p:spPr>
          <a:xfrm>
            <a:off x="5194863" y="5917967"/>
            <a:ext cx="448390" cy="215409"/>
          </a:xfrm>
          <a:prstGeom prst="rect">
            <a:avLst/>
          </a:prstGeom>
        </p:spPr>
      </p:pic>
      <p:pic>
        <p:nvPicPr>
          <p:cNvPr id="39" name="Picture 38"/>
          <p:cNvPicPr>
            <a:picLocks noChangeAspect="1"/>
          </p:cNvPicPr>
          <p:nvPr/>
        </p:nvPicPr>
        <p:blipFill>
          <a:blip r:embed="rId9"/>
          <a:stretch>
            <a:fillRect/>
          </a:stretch>
        </p:blipFill>
        <p:spPr>
          <a:xfrm>
            <a:off x="6600824" y="6153146"/>
            <a:ext cx="1109400" cy="213400"/>
          </a:xfrm>
          <a:prstGeom prst="rect">
            <a:avLst/>
          </a:prstGeom>
        </p:spPr>
      </p:pic>
      <p:pic>
        <p:nvPicPr>
          <p:cNvPr id="40" name="Picture 39"/>
          <p:cNvPicPr>
            <a:picLocks noChangeAspect="1"/>
          </p:cNvPicPr>
          <p:nvPr/>
        </p:nvPicPr>
        <p:blipFill>
          <a:blip r:embed="rId10"/>
          <a:stretch>
            <a:fillRect/>
          </a:stretch>
        </p:blipFill>
        <p:spPr>
          <a:xfrm>
            <a:off x="9514571" y="5055708"/>
            <a:ext cx="1960800" cy="413867"/>
          </a:xfrm>
          <a:prstGeom prst="rect">
            <a:avLst/>
          </a:prstGeom>
        </p:spPr>
      </p:pic>
      <p:sp>
        <p:nvSpPr>
          <p:cNvPr id="41" name="Up Arrow 40"/>
          <p:cNvSpPr/>
          <p:nvPr/>
        </p:nvSpPr>
        <p:spPr>
          <a:xfrm>
            <a:off x="9540789" y="5431007"/>
            <a:ext cx="299728" cy="50104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471939" y="2656997"/>
            <a:ext cx="4343400" cy="307777"/>
          </a:xfrm>
          <a:prstGeom prst="rect">
            <a:avLst/>
          </a:prstGeom>
        </p:spPr>
        <p:txBody>
          <a:bodyPr wrap="square">
            <a:spAutoFit/>
          </a:bodyPr>
          <a:lstStyle/>
          <a:p>
            <a:pPr algn="ctr"/>
            <a:r>
              <a:rPr lang="fa-IR" sz="1400" b="1" dirty="0" smtClean="0">
                <a:cs typeface="B Titr" panose="00000700000000000000" pitchFamily="2" charset="-78"/>
              </a:rPr>
              <a:t>تابع تصادفی نسبت به زمان با مقادیر تصادفی در زمان های مختلف</a:t>
            </a:r>
            <a:endParaRPr lang="en-US" sz="1400" dirty="0">
              <a:cs typeface="B Titr" panose="00000700000000000000" pitchFamily="2" charset="-78"/>
            </a:endParaRPr>
          </a:p>
        </p:txBody>
      </p:sp>
    </p:spTree>
    <p:extLst>
      <p:ext uri="{BB962C8B-B14F-4D97-AF65-F5344CB8AC3E}">
        <p14:creationId xmlns:p14="http://schemas.microsoft.com/office/powerpoint/2010/main" val="2062292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1" y="6325571"/>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762625" y="101537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4695824" y="1523826"/>
            <a:ext cx="5095257" cy="3708708"/>
          </a:xfrm>
          <a:prstGeom prst="rect">
            <a:avLst/>
          </a:prstGeom>
        </p:spPr>
        <p:txBody>
          <a:bodyPr wrap="square">
            <a:spAutoFit/>
          </a:bodyPr>
          <a:lstStyle/>
          <a:p>
            <a:pPr algn="r">
              <a:lnSpc>
                <a:spcPct val="200000"/>
              </a:lnSpc>
            </a:pPr>
            <a:r>
              <a:rPr lang="fa-IR" sz="2000" b="1" dirty="0" smtClean="0">
                <a:cs typeface="B Titr" panose="00000700000000000000" pitchFamily="2" charset="-78"/>
              </a:rPr>
              <a:t>توزیع نرمال (شامل نرمال یک طرفه)</a:t>
            </a:r>
          </a:p>
          <a:p>
            <a:pPr algn="r">
              <a:lnSpc>
                <a:spcPct val="200000"/>
              </a:lnSpc>
            </a:pPr>
            <a:r>
              <a:rPr lang="fa-IR" sz="2000" b="1" dirty="0" smtClean="0">
                <a:cs typeface="B Titr" panose="00000700000000000000" pitchFamily="2" charset="-78"/>
              </a:rPr>
              <a:t>توزیع نرمال کوتاه شده</a:t>
            </a:r>
          </a:p>
          <a:p>
            <a:pPr algn="r">
              <a:lnSpc>
                <a:spcPct val="200000"/>
              </a:lnSpc>
            </a:pPr>
            <a:r>
              <a:rPr lang="fa-IR" sz="2000" b="1" dirty="0" smtClean="0">
                <a:cs typeface="B Titr" panose="00000700000000000000" pitchFamily="2" charset="-78"/>
              </a:rPr>
              <a:t>توزیع لوگ نرمال</a:t>
            </a:r>
          </a:p>
          <a:p>
            <a:pPr algn="r">
              <a:lnSpc>
                <a:spcPct val="200000"/>
              </a:lnSpc>
            </a:pPr>
            <a:r>
              <a:rPr lang="fa-IR" sz="2000" b="1" dirty="0" smtClean="0">
                <a:cs typeface="B Titr" panose="00000700000000000000" pitchFamily="2" charset="-78"/>
              </a:rPr>
              <a:t>توزیع ریلی</a:t>
            </a:r>
          </a:p>
          <a:p>
            <a:pPr algn="r">
              <a:lnSpc>
                <a:spcPct val="200000"/>
              </a:lnSpc>
            </a:pPr>
            <a:r>
              <a:rPr lang="fa-IR" sz="2000" b="1" dirty="0" smtClean="0">
                <a:cs typeface="B Titr" panose="00000700000000000000" pitchFamily="2" charset="-78"/>
              </a:rPr>
              <a:t>توزیع یکنواخت</a:t>
            </a:r>
          </a:p>
          <a:p>
            <a:pPr algn="r">
              <a:lnSpc>
                <a:spcPct val="200000"/>
              </a:lnSpc>
            </a:pPr>
            <a:r>
              <a:rPr lang="fa-IR" sz="2000" b="1" dirty="0" smtClean="0">
                <a:cs typeface="B Titr" panose="00000700000000000000" pitchFamily="2" charset="-78"/>
              </a:rPr>
              <a:t>توزیع ویبال</a:t>
            </a:r>
            <a:endParaRPr lang="en-US" sz="2000" dirty="0">
              <a:cs typeface="B Titr" panose="00000700000000000000" pitchFamily="2" charset="-78"/>
            </a:endParaRPr>
          </a:p>
        </p:txBody>
      </p:sp>
      <p:sp>
        <p:nvSpPr>
          <p:cNvPr id="7" name="Rectangle 6"/>
          <p:cNvSpPr/>
          <p:nvPr/>
        </p:nvSpPr>
        <p:spPr>
          <a:xfrm>
            <a:off x="4825999" y="176367"/>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Tree>
    <p:extLst>
      <p:ext uri="{BB962C8B-B14F-4D97-AF65-F5344CB8AC3E}">
        <p14:creationId xmlns:p14="http://schemas.microsoft.com/office/powerpoint/2010/main" val="20657173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0" y="6342504"/>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8258176" y="1221001"/>
            <a:ext cx="3523631"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توزیع نرمال (شامل نرمال یک طرفه)</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pic>
        <p:nvPicPr>
          <p:cNvPr id="3" name="Picture 2"/>
          <p:cNvPicPr>
            <a:picLocks noChangeAspect="1"/>
          </p:cNvPicPr>
          <p:nvPr/>
        </p:nvPicPr>
        <p:blipFill>
          <a:blip r:embed="rId3"/>
          <a:stretch>
            <a:fillRect/>
          </a:stretch>
        </p:blipFill>
        <p:spPr>
          <a:xfrm>
            <a:off x="602624" y="3168078"/>
            <a:ext cx="5236201" cy="1049946"/>
          </a:xfrm>
          <a:prstGeom prst="rect">
            <a:avLst/>
          </a:prstGeom>
        </p:spPr>
      </p:pic>
      <p:sp>
        <p:nvSpPr>
          <p:cNvPr id="10" name="Rectangle 9"/>
          <p:cNvSpPr/>
          <p:nvPr/>
        </p:nvSpPr>
        <p:spPr>
          <a:xfrm>
            <a:off x="368615" y="2460192"/>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pic>
        <p:nvPicPr>
          <p:cNvPr id="5" name="Picture 4"/>
          <p:cNvPicPr>
            <a:picLocks noChangeAspect="1"/>
          </p:cNvPicPr>
          <p:nvPr/>
        </p:nvPicPr>
        <p:blipFill>
          <a:blip r:embed="rId4"/>
          <a:stretch>
            <a:fillRect/>
          </a:stretch>
        </p:blipFill>
        <p:spPr>
          <a:xfrm>
            <a:off x="7724775" y="1966872"/>
            <a:ext cx="3661744" cy="2163823"/>
          </a:xfrm>
          <a:prstGeom prst="rect">
            <a:avLst/>
          </a:prstGeom>
        </p:spPr>
      </p:pic>
      <p:sp>
        <p:nvSpPr>
          <p:cNvPr id="6" name="Up Arrow 5"/>
          <p:cNvSpPr/>
          <p:nvPr/>
        </p:nvSpPr>
        <p:spPr>
          <a:xfrm>
            <a:off x="2924175" y="4090937"/>
            <a:ext cx="219075" cy="6429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769724" y="4584048"/>
            <a:ext cx="2056782" cy="630942"/>
          </a:xfrm>
          <a:prstGeom prst="rect">
            <a:avLst/>
          </a:prstGeom>
        </p:spPr>
        <p:txBody>
          <a:bodyPr wrap="square">
            <a:spAutoFit/>
          </a:bodyPr>
          <a:lstStyle/>
          <a:p>
            <a:pPr algn="r">
              <a:lnSpc>
                <a:spcPct val="200000"/>
              </a:lnSpc>
            </a:pPr>
            <a:r>
              <a:rPr lang="fa-IR" sz="2000" b="1" dirty="0" smtClean="0">
                <a:cs typeface="B Titr" panose="00000700000000000000" pitchFamily="2" charset="-78"/>
              </a:rPr>
              <a:t>انحراف استاندارد</a:t>
            </a:r>
          </a:p>
        </p:txBody>
      </p:sp>
      <p:sp>
        <p:nvSpPr>
          <p:cNvPr id="15" name="Rectangle 14"/>
          <p:cNvSpPr/>
          <p:nvPr/>
        </p:nvSpPr>
        <p:spPr>
          <a:xfrm>
            <a:off x="4182889" y="2213970"/>
            <a:ext cx="1665801"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مقدار میانگین</a:t>
            </a:r>
          </a:p>
        </p:txBody>
      </p:sp>
      <p:sp>
        <p:nvSpPr>
          <p:cNvPr id="8" name="Down Arrow 7"/>
          <p:cNvSpPr/>
          <p:nvPr/>
        </p:nvSpPr>
        <p:spPr>
          <a:xfrm>
            <a:off x="4933384" y="2802054"/>
            <a:ext cx="164809" cy="6269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7684339" y="4218024"/>
            <a:ext cx="3702179" cy="2230401"/>
          </a:xfrm>
          <a:prstGeom prst="rect">
            <a:avLst/>
          </a:prstGeom>
        </p:spPr>
      </p:pic>
      <p:pic>
        <p:nvPicPr>
          <p:cNvPr id="11" name="Picture 10"/>
          <p:cNvPicPr>
            <a:picLocks noChangeAspect="1"/>
          </p:cNvPicPr>
          <p:nvPr/>
        </p:nvPicPr>
        <p:blipFill>
          <a:blip r:embed="rId6"/>
          <a:stretch>
            <a:fillRect/>
          </a:stretch>
        </p:blipFill>
        <p:spPr>
          <a:xfrm>
            <a:off x="3891566" y="5114925"/>
            <a:ext cx="3569060" cy="1332537"/>
          </a:xfrm>
          <a:prstGeom prst="rect">
            <a:avLst/>
          </a:prstGeom>
        </p:spPr>
      </p:pic>
      <p:sp>
        <p:nvSpPr>
          <p:cNvPr id="19" name="Rectangle 18"/>
          <p:cNvSpPr/>
          <p:nvPr/>
        </p:nvSpPr>
        <p:spPr>
          <a:xfrm>
            <a:off x="133350" y="1250269"/>
            <a:ext cx="7550990" cy="954107"/>
          </a:xfrm>
          <a:prstGeom prst="rect">
            <a:avLst/>
          </a:prstGeom>
        </p:spPr>
        <p:txBody>
          <a:bodyPr wrap="square">
            <a:spAutoFit/>
          </a:bodyPr>
          <a:lstStyle/>
          <a:p>
            <a:pPr algn="r">
              <a:lnSpc>
                <a:spcPct val="200000"/>
              </a:lnSpc>
            </a:pPr>
            <a:r>
              <a:rPr lang="fa-IR" sz="1400" b="1" dirty="0" smtClean="0">
                <a:cs typeface="B Titr" panose="00000700000000000000" pitchFamily="2" charset="-78"/>
              </a:rPr>
              <a:t>68/285 درصد داده ها بین                   قرار دارند. همچنین 95/45 درصد داده ها بین                     قرار داشته  و 99/73 درصد داده ها نیز در فاصله ی مقدار میانگین به اضافه و منهای سه برابر انحراف استاندارد واقع هستند.                </a:t>
            </a:r>
          </a:p>
        </p:txBody>
      </p:sp>
      <p:pic>
        <p:nvPicPr>
          <p:cNvPr id="12" name="Picture 11"/>
          <p:cNvPicPr>
            <a:picLocks noChangeAspect="1"/>
          </p:cNvPicPr>
          <p:nvPr/>
        </p:nvPicPr>
        <p:blipFill>
          <a:blip r:embed="rId7"/>
          <a:stretch>
            <a:fillRect/>
          </a:stretch>
        </p:blipFill>
        <p:spPr>
          <a:xfrm>
            <a:off x="5200650" y="1475508"/>
            <a:ext cx="549900" cy="195864"/>
          </a:xfrm>
          <a:prstGeom prst="rect">
            <a:avLst/>
          </a:prstGeom>
        </p:spPr>
      </p:pic>
      <p:pic>
        <p:nvPicPr>
          <p:cNvPr id="20" name="Picture 19"/>
          <p:cNvPicPr>
            <a:picLocks noChangeAspect="1"/>
          </p:cNvPicPr>
          <p:nvPr/>
        </p:nvPicPr>
        <p:blipFill>
          <a:blip r:embed="rId8"/>
          <a:stretch>
            <a:fillRect/>
          </a:stretch>
        </p:blipFill>
        <p:spPr>
          <a:xfrm>
            <a:off x="1571625" y="1444476"/>
            <a:ext cx="584625" cy="211660"/>
          </a:xfrm>
          <a:prstGeom prst="rect">
            <a:avLst/>
          </a:prstGeom>
        </p:spPr>
      </p:pic>
    </p:spTree>
    <p:extLst>
      <p:ext uri="{BB962C8B-B14F-4D97-AF65-F5344CB8AC3E}">
        <p14:creationId xmlns:p14="http://schemas.microsoft.com/office/powerpoint/2010/main" val="216382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1" y="6411317"/>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8258176" y="1221001"/>
            <a:ext cx="3523631" cy="577081"/>
          </a:xfrm>
          <a:prstGeom prst="rect">
            <a:avLst/>
          </a:prstGeom>
        </p:spPr>
        <p:txBody>
          <a:bodyPr wrap="square">
            <a:spAutoFit/>
          </a:bodyPr>
          <a:lstStyle/>
          <a:p>
            <a:pPr algn="r">
              <a:lnSpc>
                <a:spcPct val="200000"/>
              </a:lnSpc>
            </a:pPr>
            <a:r>
              <a:rPr lang="fa-IR" b="1" dirty="0" smtClean="0">
                <a:cs typeface="B Titr" panose="00000700000000000000" pitchFamily="2" charset="-78"/>
              </a:rPr>
              <a:t>توزیع نرمال کوتاه شده (تقارن نیاز نیست)</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0" name="Rectangle 9"/>
          <p:cNvSpPr/>
          <p:nvPr/>
        </p:nvSpPr>
        <p:spPr>
          <a:xfrm>
            <a:off x="2492690" y="1322853"/>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pic>
        <p:nvPicPr>
          <p:cNvPr id="5" name="Picture 4"/>
          <p:cNvPicPr>
            <a:picLocks noChangeAspect="1"/>
          </p:cNvPicPr>
          <p:nvPr/>
        </p:nvPicPr>
        <p:blipFill>
          <a:blip r:embed="rId3"/>
          <a:stretch>
            <a:fillRect/>
          </a:stretch>
        </p:blipFill>
        <p:spPr>
          <a:xfrm>
            <a:off x="8120063" y="1905976"/>
            <a:ext cx="3661744" cy="2163823"/>
          </a:xfrm>
          <a:prstGeom prst="rect">
            <a:avLst/>
          </a:prstGeom>
        </p:spPr>
      </p:pic>
      <p:pic>
        <p:nvPicPr>
          <p:cNvPr id="2" name="Picture 1"/>
          <p:cNvPicPr>
            <a:picLocks noChangeAspect="1"/>
          </p:cNvPicPr>
          <p:nvPr/>
        </p:nvPicPr>
        <p:blipFill>
          <a:blip r:embed="rId4"/>
          <a:stretch>
            <a:fillRect/>
          </a:stretch>
        </p:blipFill>
        <p:spPr>
          <a:xfrm>
            <a:off x="167080" y="1947948"/>
            <a:ext cx="5314801" cy="1564934"/>
          </a:xfrm>
          <a:prstGeom prst="rect">
            <a:avLst/>
          </a:prstGeom>
        </p:spPr>
      </p:pic>
      <p:pic>
        <p:nvPicPr>
          <p:cNvPr id="16" name="Picture 15"/>
          <p:cNvPicPr>
            <a:picLocks noChangeAspect="1"/>
          </p:cNvPicPr>
          <p:nvPr/>
        </p:nvPicPr>
        <p:blipFill>
          <a:blip r:embed="rId5"/>
          <a:stretch>
            <a:fillRect/>
          </a:stretch>
        </p:blipFill>
        <p:spPr>
          <a:xfrm>
            <a:off x="167080" y="4069799"/>
            <a:ext cx="3354000" cy="1791267"/>
          </a:xfrm>
          <a:prstGeom prst="rect">
            <a:avLst/>
          </a:prstGeom>
        </p:spPr>
      </p:pic>
      <p:pic>
        <p:nvPicPr>
          <p:cNvPr id="21" name="Picture 20"/>
          <p:cNvPicPr>
            <a:picLocks noChangeAspect="1"/>
          </p:cNvPicPr>
          <p:nvPr/>
        </p:nvPicPr>
        <p:blipFill>
          <a:blip r:embed="rId6"/>
          <a:stretch>
            <a:fillRect/>
          </a:stretch>
        </p:blipFill>
        <p:spPr>
          <a:xfrm>
            <a:off x="8120063" y="4174714"/>
            <a:ext cx="3665048" cy="2340386"/>
          </a:xfrm>
          <a:prstGeom prst="rect">
            <a:avLst/>
          </a:prstGeom>
        </p:spPr>
      </p:pic>
      <p:pic>
        <p:nvPicPr>
          <p:cNvPr id="22" name="Picture 21"/>
          <p:cNvPicPr>
            <a:picLocks noChangeAspect="1"/>
          </p:cNvPicPr>
          <p:nvPr/>
        </p:nvPicPr>
        <p:blipFill>
          <a:blip r:embed="rId7"/>
          <a:stretch>
            <a:fillRect/>
          </a:stretch>
        </p:blipFill>
        <p:spPr>
          <a:xfrm>
            <a:off x="4800601" y="4170176"/>
            <a:ext cx="3243258" cy="2344924"/>
          </a:xfrm>
          <a:prstGeom prst="rect">
            <a:avLst/>
          </a:prstGeom>
        </p:spPr>
      </p:pic>
    </p:spTree>
    <p:extLst>
      <p:ext uri="{BB962C8B-B14F-4D97-AF65-F5344CB8AC3E}">
        <p14:creationId xmlns:p14="http://schemas.microsoft.com/office/powerpoint/2010/main" val="13819176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95317" y="6439942"/>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8258176" y="1221001"/>
            <a:ext cx="3523631" cy="577081"/>
          </a:xfrm>
          <a:prstGeom prst="rect">
            <a:avLst/>
          </a:prstGeom>
        </p:spPr>
        <p:txBody>
          <a:bodyPr wrap="square">
            <a:spAutoFit/>
          </a:bodyPr>
          <a:lstStyle/>
          <a:p>
            <a:pPr algn="r">
              <a:lnSpc>
                <a:spcPct val="200000"/>
              </a:lnSpc>
            </a:pPr>
            <a:r>
              <a:rPr lang="fa-IR" b="1" dirty="0" smtClean="0">
                <a:cs typeface="B Titr" panose="00000700000000000000" pitchFamily="2" charset="-78"/>
              </a:rPr>
              <a:t>توزیع لوگ نرمال</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0" name="Rectangle 9"/>
          <p:cNvSpPr/>
          <p:nvPr/>
        </p:nvSpPr>
        <p:spPr>
          <a:xfrm>
            <a:off x="4622801" y="1279297"/>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pic>
        <p:nvPicPr>
          <p:cNvPr id="5" name="Picture 4"/>
          <p:cNvPicPr>
            <a:picLocks noChangeAspect="1"/>
          </p:cNvPicPr>
          <p:nvPr/>
        </p:nvPicPr>
        <p:blipFill>
          <a:blip r:embed="rId3"/>
          <a:stretch>
            <a:fillRect/>
          </a:stretch>
        </p:blipFill>
        <p:spPr>
          <a:xfrm>
            <a:off x="5807176" y="4013822"/>
            <a:ext cx="3916400" cy="2426120"/>
          </a:xfrm>
          <a:prstGeom prst="rect">
            <a:avLst/>
          </a:prstGeom>
        </p:spPr>
      </p:pic>
      <p:pic>
        <p:nvPicPr>
          <p:cNvPr id="3" name="Picture 2"/>
          <p:cNvPicPr>
            <a:picLocks noChangeAspect="1"/>
          </p:cNvPicPr>
          <p:nvPr/>
        </p:nvPicPr>
        <p:blipFill>
          <a:blip r:embed="rId4"/>
          <a:stretch>
            <a:fillRect/>
          </a:stretch>
        </p:blipFill>
        <p:spPr>
          <a:xfrm>
            <a:off x="1920452" y="4013822"/>
            <a:ext cx="3665598" cy="2426120"/>
          </a:xfrm>
          <a:prstGeom prst="rect">
            <a:avLst/>
          </a:prstGeom>
        </p:spPr>
      </p:pic>
      <p:pic>
        <p:nvPicPr>
          <p:cNvPr id="6" name="Picture 5"/>
          <p:cNvPicPr>
            <a:picLocks noChangeAspect="1"/>
          </p:cNvPicPr>
          <p:nvPr/>
        </p:nvPicPr>
        <p:blipFill>
          <a:blip r:embed="rId5"/>
          <a:stretch>
            <a:fillRect/>
          </a:stretch>
        </p:blipFill>
        <p:spPr>
          <a:xfrm>
            <a:off x="2588334" y="1995194"/>
            <a:ext cx="6837001" cy="1144600"/>
          </a:xfrm>
          <a:prstGeom prst="rect">
            <a:avLst/>
          </a:prstGeom>
        </p:spPr>
      </p:pic>
      <p:pic>
        <p:nvPicPr>
          <p:cNvPr id="8" name="Picture 7"/>
          <p:cNvPicPr>
            <a:picLocks noChangeAspect="1"/>
          </p:cNvPicPr>
          <p:nvPr/>
        </p:nvPicPr>
        <p:blipFill>
          <a:blip r:embed="rId6"/>
          <a:stretch>
            <a:fillRect/>
          </a:stretch>
        </p:blipFill>
        <p:spPr>
          <a:xfrm>
            <a:off x="4010999" y="3374047"/>
            <a:ext cx="1470600" cy="258667"/>
          </a:xfrm>
          <a:prstGeom prst="rect">
            <a:avLst/>
          </a:prstGeom>
        </p:spPr>
      </p:pic>
      <p:pic>
        <p:nvPicPr>
          <p:cNvPr id="9" name="Picture 8"/>
          <p:cNvPicPr>
            <a:picLocks noChangeAspect="1"/>
          </p:cNvPicPr>
          <p:nvPr/>
        </p:nvPicPr>
        <p:blipFill>
          <a:blip r:embed="rId7"/>
          <a:stretch>
            <a:fillRect/>
          </a:stretch>
        </p:blipFill>
        <p:spPr>
          <a:xfrm>
            <a:off x="5807176" y="3330808"/>
            <a:ext cx="2451000" cy="368600"/>
          </a:xfrm>
          <a:prstGeom prst="rect">
            <a:avLst/>
          </a:prstGeom>
        </p:spPr>
      </p:pic>
    </p:spTree>
    <p:extLst>
      <p:ext uri="{BB962C8B-B14F-4D97-AF65-F5344CB8AC3E}">
        <p14:creationId xmlns:p14="http://schemas.microsoft.com/office/powerpoint/2010/main" val="3279662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822"/>
          <a:stretch/>
        </p:blipFill>
        <p:spPr>
          <a:xfrm>
            <a:off x="1" y="1"/>
            <a:ext cx="4622800" cy="1121165"/>
          </a:xfrm>
          <a:prstGeom prst="rect">
            <a:avLst/>
          </a:prstGeom>
        </p:spPr>
      </p:pic>
      <p:sp>
        <p:nvSpPr>
          <p:cNvPr id="14" name="Rectangle 13"/>
          <p:cNvSpPr/>
          <p:nvPr/>
        </p:nvSpPr>
        <p:spPr>
          <a:xfrm>
            <a:off x="0" y="6374386"/>
            <a:ext cx="3429144" cy="369332"/>
          </a:xfrm>
          <a:prstGeom prst="rect">
            <a:avLst/>
          </a:prstGeom>
        </p:spPr>
        <p:txBody>
          <a:bodyPr wrap="none">
            <a:spAutoFit/>
          </a:bodyPr>
          <a:lstStyle/>
          <a:p>
            <a:r>
              <a:rPr lang="fa-IR" b="1" dirty="0">
                <a:solidFill>
                  <a:srgbClr val="FFFF00"/>
                </a:solidFill>
                <a:cs typeface="B Titr" panose="00000700000000000000" pitchFamily="2" charset="-78"/>
              </a:rPr>
              <a:t>آشنایی با مبانی مکانیک شکست تصادفی </a:t>
            </a:r>
            <a:endParaRPr lang="en-US" dirty="0"/>
          </a:p>
        </p:txBody>
      </p:sp>
      <p:sp>
        <p:nvSpPr>
          <p:cNvPr id="17" name="Rectangle 16"/>
          <p:cNvSpPr/>
          <p:nvPr/>
        </p:nvSpPr>
        <p:spPr>
          <a:xfrm>
            <a:off x="5368925" y="811480"/>
            <a:ext cx="4266582" cy="400110"/>
          </a:xfrm>
          <a:prstGeom prst="rect">
            <a:avLst/>
          </a:prstGeom>
        </p:spPr>
        <p:txBody>
          <a:bodyPr wrap="square">
            <a:spAutoFit/>
          </a:bodyPr>
          <a:lstStyle/>
          <a:p>
            <a:pPr algn="ctr"/>
            <a:r>
              <a:rPr lang="fa-IR" sz="2000" b="1" dirty="0" smtClean="0">
                <a:solidFill>
                  <a:srgbClr val="FFFF00"/>
                </a:solidFill>
                <a:cs typeface="B Titr" panose="00000700000000000000" pitchFamily="2" charset="-78"/>
              </a:rPr>
              <a:t>توزیع های آماری کاربردی در رشد ترک</a:t>
            </a:r>
            <a:endParaRPr lang="en-US" sz="2000" dirty="0">
              <a:solidFill>
                <a:srgbClr val="FFFF00"/>
              </a:solidFill>
              <a:cs typeface="B Titr" panose="00000700000000000000" pitchFamily="2" charset="-78"/>
            </a:endParaRPr>
          </a:p>
        </p:txBody>
      </p:sp>
      <p:sp>
        <p:nvSpPr>
          <p:cNvPr id="18" name="Rectangle 17"/>
          <p:cNvSpPr/>
          <p:nvPr/>
        </p:nvSpPr>
        <p:spPr>
          <a:xfrm>
            <a:off x="10048875" y="1121166"/>
            <a:ext cx="1218582" cy="646331"/>
          </a:xfrm>
          <a:prstGeom prst="rect">
            <a:avLst/>
          </a:prstGeom>
        </p:spPr>
        <p:txBody>
          <a:bodyPr wrap="square">
            <a:spAutoFit/>
          </a:bodyPr>
          <a:lstStyle/>
          <a:p>
            <a:pPr algn="r">
              <a:lnSpc>
                <a:spcPct val="200000"/>
              </a:lnSpc>
            </a:pPr>
            <a:r>
              <a:rPr lang="fa-IR" b="1" dirty="0" smtClean="0">
                <a:cs typeface="B Titr" panose="00000700000000000000" pitchFamily="2" charset="-78"/>
              </a:rPr>
              <a:t>توزیع ریلی</a:t>
            </a:r>
          </a:p>
        </p:txBody>
      </p:sp>
      <p:sp>
        <p:nvSpPr>
          <p:cNvPr id="7" name="Rectangle 6"/>
          <p:cNvSpPr/>
          <p:nvPr/>
        </p:nvSpPr>
        <p:spPr>
          <a:xfrm>
            <a:off x="5084763" y="76651"/>
            <a:ext cx="4834906" cy="523220"/>
          </a:xfrm>
          <a:prstGeom prst="rect">
            <a:avLst/>
          </a:prstGeom>
        </p:spPr>
        <p:txBody>
          <a:bodyPr wrap="square">
            <a:spAutoFit/>
          </a:bodyPr>
          <a:lstStyle/>
          <a:p>
            <a:pPr algn="ctr"/>
            <a:r>
              <a:rPr lang="fa-IR" sz="2800" b="1" dirty="0" smtClean="0">
                <a:solidFill>
                  <a:srgbClr val="FFFF00"/>
                </a:solidFill>
                <a:cs typeface="B Titr" panose="00000700000000000000" pitchFamily="2" charset="-78"/>
              </a:rPr>
              <a:t>برخی توزیع های مهم آماری</a:t>
            </a:r>
            <a:endParaRPr lang="en-US" sz="2800" dirty="0">
              <a:solidFill>
                <a:srgbClr val="FFFF00"/>
              </a:solidFill>
              <a:cs typeface="B Titr" panose="00000700000000000000" pitchFamily="2" charset="-78"/>
            </a:endParaRPr>
          </a:p>
        </p:txBody>
      </p:sp>
      <p:sp>
        <p:nvSpPr>
          <p:cNvPr id="10" name="Rectangle 9"/>
          <p:cNvSpPr/>
          <p:nvPr/>
        </p:nvSpPr>
        <p:spPr>
          <a:xfrm>
            <a:off x="4622801" y="1279297"/>
            <a:ext cx="2056782" cy="707886"/>
          </a:xfrm>
          <a:prstGeom prst="rect">
            <a:avLst/>
          </a:prstGeom>
        </p:spPr>
        <p:txBody>
          <a:bodyPr wrap="square">
            <a:spAutoFit/>
          </a:bodyPr>
          <a:lstStyle/>
          <a:p>
            <a:pPr algn="r">
              <a:lnSpc>
                <a:spcPct val="200000"/>
              </a:lnSpc>
            </a:pPr>
            <a:r>
              <a:rPr lang="fa-IR" sz="2000" b="1" dirty="0" smtClean="0">
                <a:cs typeface="B Titr" panose="00000700000000000000" pitchFamily="2" charset="-78"/>
              </a:rPr>
              <a:t>تابع چگالی احتمال</a:t>
            </a:r>
          </a:p>
        </p:txBody>
      </p:sp>
      <p:pic>
        <p:nvPicPr>
          <p:cNvPr id="2" name="Picture 1"/>
          <p:cNvPicPr>
            <a:picLocks noChangeAspect="1"/>
          </p:cNvPicPr>
          <p:nvPr/>
        </p:nvPicPr>
        <p:blipFill>
          <a:blip r:embed="rId3"/>
          <a:stretch>
            <a:fillRect/>
          </a:stretch>
        </p:blipFill>
        <p:spPr>
          <a:xfrm>
            <a:off x="3753251" y="1973285"/>
            <a:ext cx="4231200" cy="879467"/>
          </a:xfrm>
          <a:prstGeom prst="rect">
            <a:avLst/>
          </a:prstGeom>
        </p:spPr>
      </p:pic>
      <p:pic>
        <p:nvPicPr>
          <p:cNvPr id="11" name="Picture 10"/>
          <p:cNvPicPr>
            <a:picLocks noChangeAspect="1"/>
          </p:cNvPicPr>
          <p:nvPr/>
        </p:nvPicPr>
        <p:blipFill>
          <a:blip r:embed="rId4"/>
          <a:stretch>
            <a:fillRect/>
          </a:stretch>
        </p:blipFill>
        <p:spPr>
          <a:xfrm>
            <a:off x="769650" y="1692428"/>
            <a:ext cx="748200" cy="316867"/>
          </a:xfrm>
          <a:prstGeom prst="rect">
            <a:avLst/>
          </a:prstGeom>
        </p:spPr>
      </p:pic>
      <p:pic>
        <p:nvPicPr>
          <p:cNvPr id="12" name="Picture 11"/>
          <p:cNvPicPr>
            <a:picLocks noChangeAspect="1"/>
          </p:cNvPicPr>
          <p:nvPr/>
        </p:nvPicPr>
        <p:blipFill>
          <a:blip r:embed="rId5"/>
          <a:stretch>
            <a:fillRect/>
          </a:stretch>
        </p:blipFill>
        <p:spPr>
          <a:xfrm>
            <a:off x="769650" y="2186132"/>
            <a:ext cx="1006200" cy="239267"/>
          </a:xfrm>
          <a:prstGeom prst="rect">
            <a:avLst/>
          </a:prstGeom>
        </p:spPr>
      </p:pic>
      <p:pic>
        <p:nvPicPr>
          <p:cNvPr id="13" name="Picture 12"/>
          <p:cNvPicPr>
            <a:picLocks noChangeAspect="1"/>
          </p:cNvPicPr>
          <p:nvPr/>
        </p:nvPicPr>
        <p:blipFill>
          <a:blip r:embed="rId6"/>
          <a:stretch>
            <a:fillRect/>
          </a:stretch>
        </p:blipFill>
        <p:spPr>
          <a:xfrm>
            <a:off x="769650" y="2587989"/>
            <a:ext cx="1470600" cy="349200"/>
          </a:xfrm>
          <a:prstGeom prst="rect">
            <a:avLst/>
          </a:prstGeom>
        </p:spPr>
      </p:pic>
      <p:pic>
        <p:nvPicPr>
          <p:cNvPr id="15" name="Picture 14"/>
          <p:cNvPicPr>
            <a:picLocks noChangeAspect="1"/>
          </p:cNvPicPr>
          <p:nvPr/>
        </p:nvPicPr>
        <p:blipFill>
          <a:blip r:embed="rId7"/>
          <a:stretch>
            <a:fillRect/>
          </a:stretch>
        </p:blipFill>
        <p:spPr>
          <a:xfrm>
            <a:off x="769650" y="3114026"/>
            <a:ext cx="1367400" cy="278067"/>
          </a:xfrm>
          <a:prstGeom prst="rect">
            <a:avLst/>
          </a:prstGeom>
        </p:spPr>
      </p:pic>
      <p:pic>
        <p:nvPicPr>
          <p:cNvPr id="16" name="Picture 15"/>
          <p:cNvPicPr>
            <a:picLocks noChangeAspect="1"/>
          </p:cNvPicPr>
          <p:nvPr/>
        </p:nvPicPr>
        <p:blipFill>
          <a:blip r:embed="rId8"/>
          <a:stretch>
            <a:fillRect/>
          </a:stretch>
        </p:blipFill>
        <p:spPr>
          <a:xfrm>
            <a:off x="3249676" y="3253059"/>
            <a:ext cx="5238349" cy="3121327"/>
          </a:xfrm>
          <a:prstGeom prst="rect">
            <a:avLst/>
          </a:prstGeom>
        </p:spPr>
      </p:pic>
    </p:spTree>
    <p:extLst>
      <p:ext uri="{BB962C8B-B14F-4D97-AF65-F5344CB8AC3E}">
        <p14:creationId xmlns:p14="http://schemas.microsoft.com/office/powerpoint/2010/main" val="33402849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Slice</Template>
  <TotalTime>3788</TotalTime>
  <Words>4374</Words>
  <Application>Microsoft Office PowerPoint</Application>
  <PresentationFormat>Widescreen</PresentationFormat>
  <Paragraphs>464</Paragraphs>
  <Slides>38</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38</vt:i4>
      </vt:variant>
    </vt:vector>
  </HeadingPairs>
  <TitlesOfParts>
    <vt:vector size="49" baseType="lpstr">
      <vt:lpstr>&amp;quot</vt:lpstr>
      <vt:lpstr>Arial</vt:lpstr>
      <vt:lpstr>B Nazanin</vt:lpstr>
      <vt:lpstr>B Titr</vt:lpstr>
      <vt:lpstr>Century Gothic</vt:lpstr>
      <vt:lpstr>Segoe UI</vt:lpstr>
      <vt:lpstr>Times New Roman</vt:lpstr>
      <vt:lpstr>Wingdings 3</vt:lpstr>
      <vt:lpstr>Ion</vt:lpstr>
      <vt:lpstr>Equation</vt:lpstr>
      <vt:lpstr>Equation.3</vt:lpstr>
      <vt:lpstr>آشنایی با مبانی مکانیک شکست تصادفی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نظريه قابليت اعتماد (اطمینان) شاخه‌اي از تئوري عمومي احتمالات است كه طي دهه‌هاي اخير كاربرد زيادي در علوم مهندسي پيدا كرده است. اين نظريه داراي چارچوبي منطقي است كه با احتساب و تجزيه و تحليل عدم قطعيت‌هاي ناشي از طبيعت آماري مسائل مهندسي به كمك روش­هاي رياضي، امكان ارزيابي ايمني واقعي يك سيستم را فراهم مي‌سازد.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244</cp:revision>
  <dcterms:created xsi:type="dcterms:W3CDTF">2018-12-10T17:07:39Z</dcterms:created>
  <dcterms:modified xsi:type="dcterms:W3CDTF">2019-01-02T16:57:57Z</dcterms:modified>
</cp:coreProperties>
</file>