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</p:sldMasterIdLst>
  <p:notesMasterIdLst>
    <p:notesMasterId r:id="rId106"/>
  </p:notesMasterIdLst>
  <p:sldIdLst>
    <p:sldId id="387" r:id="rId3"/>
    <p:sldId id="375" r:id="rId4"/>
    <p:sldId id="336" r:id="rId5"/>
    <p:sldId id="338" r:id="rId6"/>
    <p:sldId id="337" r:id="rId7"/>
    <p:sldId id="260" r:id="rId8"/>
    <p:sldId id="271" r:id="rId9"/>
    <p:sldId id="296" r:id="rId10"/>
    <p:sldId id="295" r:id="rId11"/>
    <p:sldId id="262" r:id="rId12"/>
    <p:sldId id="297" r:id="rId13"/>
    <p:sldId id="265" r:id="rId14"/>
    <p:sldId id="264" r:id="rId15"/>
    <p:sldId id="261" r:id="rId16"/>
    <p:sldId id="374" r:id="rId17"/>
    <p:sldId id="298" r:id="rId18"/>
    <p:sldId id="299" r:id="rId19"/>
    <p:sldId id="339" r:id="rId20"/>
    <p:sldId id="300" r:id="rId21"/>
    <p:sldId id="301" r:id="rId22"/>
    <p:sldId id="340" r:id="rId23"/>
    <p:sldId id="302" r:id="rId24"/>
    <p:sldId id="310" r:id="rId25"/>
    <p:sldId id="341" r:id="rId26"/>
    <p:sldId id="305" r:id="rId27"/>
    <p:sldId id="311" r:id="rId28"/>
    <p:sldId id="306" r:id="rId29"/>
    <p:sldId id="307" r:id="rId30"/>
    <p:sldId id="342" r:id="rId31"/>
    <p:sldId id="269" r:id="rId32"/>
    <p:sldId id="270" r:id="rId33"/>
    <p:sldId id="272" r:id="rId34"/>
    <p:sldId id="274" r:id="rId35"/>
    <p:sldId id="275" r:id="rId36"/>
    <p:sldId id="279" r:id="rId37"/>
    <p:sldId id="284" r:id="rId38"/>
    <p:sldId id="312" r:id="rId39"/>
    <p:sldId id="277" r:id="rId40"/>
    <p:sldId id="278" r:id="rId41"/>
    <p:sldId id="276" r:id="rId42"/>
    <p:sldId id="280" r:id="rId43"/>
    <p:sldId id="281" r:id="rId44"/>
    <p:sldId id="282" r:id="rId45"/>
    <p:sldId id="283" r:id="rId46"/>
    <p:sldId id="343" r:id="rId47"/>
    <p:sldId id="373" r:id="rId48"/>
    <p:sldId id="313" r:id="rId49"/>
    <p:sldId id="345" r:id="rId50"/>
    <p:sldId id="314" r:id="rId51"/>
    <p:sldId id="346" r:id="rId52"/>
    <p:sldId id="347" r:id="rId53"/>
    <p:sldId id="351" r:id="rId54"/>
    <p:sldId id="348" r:id="rId55"/>
    <p:sldId id="349" r:id="rId56"/>
    <p:sldId id="350" r:id="rId57"/>
    <p:sldId id="353" r:id="rId58"/>
    <p:sldId id="315" r:id="rId59"/>
    <p:sldId id="316" r:id="rId60"/>
    <p:sldId id="317" r:id="rId61"/>
    <p:sldId id="318" r:id="rId62"/>
    <p:sldId id="352" r:id="rId63"/>
    <p:sldId id="354" r:id="rId64"/>
    <p:sldId id="319" r:id="rId65"/>
    <p:sldId id="355" r:id="rId66"/>
    <p:sldId id="356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31" r:id="rId76"/>
    <p:sldId id="332" r:id="rId77"/>
    <p:sldId id="344" r:id="rId78"/>
    <p:sldId id="357" r:id="rId79"/>
    <p:sldId id="358" r:id="rId80"/>
    <p:sldId id="359" r:id="rId81"/>
    <p:sldId id="360" r:id="rId82"/>
    <p:sldId id="361" r:id="rId83"/>
    <p:sldId id="362" r:id="rId84"/>
    <p:sldId id="363" r:id="rId85"/>
    <p:sldId id="364" r:id="rId86"/>
    <p:sldId id="365" r:id="rId87"/>
    <p:sldId id="372" r:id="rId88"/>
    <p:sldId id="366" r:id="rId89"/>
    <p:sldId id="367" r:id="rId90"/>
    <p:sldId id="368" r:id="rId91"/>
    <p:sldId id="369" r:id="rId92"/>
    <p:sldId id="370" r:id="rId93"/>
    <p:sldId id="371" r:id="rId94"/>
    <p:sldId id="378" r:id="rId95"/>
    <p:sldId id="377" r:id="rId96"/>
    <p:sldId id="379" r:id="rId97"/>
    <p:sldId id="380" r:id="rId98"/>
    <p:sldId id="381" r:id="rId99"/>
    <p:sldId id="382" r:id="rId100"/>
    <p:sldId id="383" r:id="rId101"/>
    <p:sldId id="385" r:id="rId102"/>
    <p:sldId id="386" r:id="rId103"/>
    <p:sldId id="384" r:id="rId104"/>
    <p:sldId id="335" r:id="rId105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07" Type="http://schemas.openxmlformats.org/officeDocument/2006/relationships/presProps" Target="presProps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102" Type="http://schemas.openxmlformats.org/officeDocument/2006/relationships/slide" Target="slides/slide100.xml"/><Relationship Id="rId110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theme" Target="theme/theme1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37DEB-81B5-457D-8BC9-F3418BA1DE38}" type="datetimeFigureOut">
              <a:rPr lang="en-US" smtClean="0"/>
              <a:t>10/20/2018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C43C1-B434-4D58-8A5A-E6351CF4C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67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92C9C-BFA2-48FE-B123-8955A38512D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661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6" descr="S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25780"/>
              <a:ext cx="1664208" cy="612648"/>
            </a:xfrm>
            <a:prstGeom prst="rect">
              <a:avLst/>
            </a:prstGeom>
          </p:spPr>
        </p:pic>
        <p:pic>
          <p:nvPicPr>
            <p:cNvPr id="14" name="Picture 13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719572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874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82537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270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66329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6815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598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25764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13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70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160744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288688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0056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490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14041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2612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745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09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132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58001"/>
            <a:chOff x="0" y="0"/>
            <a:chExt cx="9144000" cy="6858001"/>
          </a:xfrm>
        </p:grpSpPr>
        <p:pic>
          <p:nvPicPr>
            <p:cNvPr id="8" name="Picture 7" descr="S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39689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6211888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3EA14FD-E14D-4A71-8677-289D9B4558CA}" type="datetimeFigureOut">
              <a:rPr lang="en-MY" smtClean="0"/>
              <a:pPr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B7C6C76-CC02-445D-BB32-F4301A9F258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43470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hyperlink" Target="http://www.google.com/url?sa=i&amp;source=images&amp;cd=&amp;cad=rja&amp;docid=Lgnk2ri6jyv8QM&amp;tbnid=kl4gdtEQIOlC0M:&amp;ved=0CAgQjRwwADgQ&amp;url=http://www.fossilflowers.org/imgs/dws/r/Solanaceae_Atropa_belladonna_13680.html&amp;ei=BoGOUc3CAsi4O7SsgcgD&amp;psig=AFQjCNE0hWVqKOFvNyHicLiwHSZ2RzZcIA&amp;ust=1368380038071909" TargetMode="Externa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hyperlink" Target="http://www.google.com/url?sa=i&amp;source=images&amp;cd=&amp;cad=rja&amp;docid=_0B1lSluPLeeDM&amp;tbnid=LKBkK1Wiv_6j1M:&amp;ved=0CAgQjRwwAA&amp;url=http://www.biologie.uni-hamburg.de/b-online/library/webb/BOT311/Angiosperm/rosaceae1.htm&amp;ei=1qWEUdeWJsn3rQfduoC4Dw&amp;psig=AFQjCNFipFkqAAJFoFVThPEQ3XN0UOk-9Q&amp;ust=1367734102693502" TargetMode="Externa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m/url?sa=i&amp;source=images&amp;cd=&amp;cad=rja&amp;docid=DN81och_AM7wzM&amp;tbnid=Bmv-gLLjA5xIlM:&amp;ved=&amp;url=http://www.perspective.com/nature/plantae/polytrichum.html&amp;ei=B4pRUvHVDaTJ4ASQ6YHYDA&amp;psig=AFQjCNGLLLGgzRPNQSgQaVZdgkksMj3kgA&amp;ust=138116186326143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google.com/url?sa=i&amp;source=images&amp;cd=&amp;cad=rja&amp;docid=4FHCTTTFCiwd9M&amp;tbnid=KrRWqu9WHhaMXM:&amp;ved=0CAgQjRwwAA&amp;url=http://www.bio.miami.edu/dana/226/226F09_18.html&amp;ei=dphIUpTfJ-Gm4ATdi4D4Cg&amp;psig=AFQjCNGtVStCyowz_lUlChPExMYg7ZcZPw&amp;ust=1380575734704595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google.com/url?sa=i&amp;source=images&amp;cd=&amp;cad=rja&amp;docid=y880wVb5sOMYFM&amp;tbnid=ATM1lgOiaMJexM:&amp;ved=0CAgQjRwwAA&amp;url=https://facultystaff.richmond.edu/~jhayden/greenhouse&amp;images/psilotum.html&amp;ei=rpJRUrfIHIrm4wTOrYHAAw&amp;psig=AFQjCNEJNfLPieTV9MNrw0Lg4bj8OJFYlA&amp;ust=1381164078501082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google.com/url?sa=i&amp;source=images&amp;cd=&amp;cad=rja&amp;docid=OWcMyEdTDJp_ZM&amp;tbnid=unYobZ8MVf9Z6M:&amp;ved=0CAgQjRwwAA&amp;url=http://www.arcturusclinic.co.uk/?p=564&amp;ei=D51RUsKpNoi84ASLoIHYDA&amp;psig=AFQjCNGpeaGWMpHB15g2BT2jQFU2crqRsg&amp;ust=138116673593100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hyperlink" Target="http://www.google.com/url?sa=i&amp;source=images&amp;cd=&amp;cad=rja&amp;docid=jIlYLBhy7t8jCM&amp;tbnid=4zIwYy9P6CQVOM:&amp;ved=0CAgQjRwwAA&amp;url=http://www.bigeastern.com/eotp/lycopodium_digitatum.htm&amp;ei=da1RUq_6FOf04QSv_YCwAQ&amp;psig=AFQjCNEW_QE3kdFyMtTsmYajm9yVoiEYPA&amp;ust=1381170933377408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://www.google.com/url?sa=i&amp;source=images&amp;cd=&amp;cad=rja&amp;docid=U_7oZkDvm1VhIM&amp;tbnid=qBlvUB7Q4vQ6bM:&amp;ved=0CAgQjRwwAA&amp;url=http://botany.cz/cs/botrychium-lunaria/&amp;ei=dP5aUsWrJ6aC4gSMu4CoAw&amp;psig=AFQjCNEvX_a-9TUeWWr4M9wJv864HZGWeA&amp;ust=138178149268640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hyperlink" Target="http://www.google.com/url?sa=i&amp;rct=j&amp;q=&amp;esrc=s&amp;frm=1&amp;source=images&amp;cd=&amp;cad=rja&amp;docid=ZqaI_YmcRj4g-M&amp;tbnid=VLGvZVtWKMiJSM:&amp;ved=0CAUQjRw&amp;url=http://www.pfaf.org/user/Plant.aspx?LatinName=Botrychium%20lunaria&amp;ei=sf5aUo-4CcKc0AWonoCIDw&amp;bvm=bv.53899372,d.bGE&amp;psig=AFQjCNF1RUw7yQDPZ04PNHykdsahCGQVGw&amp;ust=1381781474139079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google.com/url?sa=i&amp;rct=j&amp;q=&amp;esrc=s&amp;frm=1&amp;source=images&amp;cd=&amp;cad=rja&amp;docid=0vejamLfqEa6BM&amp;tbnid=6ElAsAwofuTbNM:&amp;ved=0CAUQjRw&amp;url=http://www.gardeningoncloud9.com/200903/sphagnum-moss-peat-moss/&amp;ei=gIhRUvSYJqqO0AWt44HYDA&amp;bvm=bv.53537100,d.bGE&amp;psig=AFQjCNFAwp8ATMfRbO5LCsK9J59LUHQyKg&amp;ust=1381160743169150" TargetMode="Externa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hyperlink" Target="http://www.google.com/url?sa=i&amp;source=images&amp;cd=&amp;cad=rja&amp;docid=QTiB7msD7XZHoM&amp;tbnid=qfABjI6PqQSO9M:&amp;ved=0CAgQjRwwAA&amp;url=http://www.life.illinois.edu/help/digitalflowers/Salicaceae/6.htm&amp;ei=L68fUd_rFqiR4ASYvoG4CQ&amp;psig=AFQjCNG7ciTT8a8fbvBP8GDtBQ1fZTA1_g&amp;ust=1361117359436331" TargetMode="Externa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hyperlink" Target="http://www.google.com/url?sa=i&amp;rct=j&amp;q=&amp;esrc=s&amp;frm=1&amp;source=images&amp;cd=&amp;cad=rja&amp;docid=BAJnEHyzLRcztM&amp;tbnid=oBTHyfWlyApbcM:&amp;ved=0CAUQjRw&amp;url=http://palaeos.com/plants/bryophyta/bryophyta2.html&amp;ei=uIdRUrz3Ka2Y0QWohYGwBw&amp;bvm=bv.53537100,d.bGE&amp;psig=AFQjCNHGMVwSCFtkQ4ow-idG_lhkygG8Cw&amp;ust=1381161179377695" TargetMode="Externa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hyperlink" Target="http://www.google.com/url?sa=i&amp;source=images&amp;cd=&amp;cad=rja&amp;docid=TdyUZaXKh0f6NM&amp;tbnid=p9XrAKrTY-CE5M:&amp;ved=0CAgQjRwwAA&amp;url=http://www.wnmu.edu/academic/nspages/gilaflora/populus_fremontii.html&amp;ei=9bEfUczcCYfS4QTL0oDQCA&amp;psig=AFQjCNGzcqMwfZMZ-ost9xcC5Ec_d5KRUA&amp;ust=1361118069254668" TargetMode="Externa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hyperlink" Target="http://www.google.com/url?sa=i&amp;source=images&amp;cd=&amp;cad=rja&amp;docid=JGTMQhst2aQrrM&amp;tbnid=ZVOBq8iSuISV7M:&amp;ved=0CAgQjRwwAA&amp;url=http://en.wikipedia.org/wiki/File:Black_Mulberry_Female_Flowers.jpg&amp;ei=u7UxUdBdyZeFB4uQgZAP&amp;psig=AFQjCNGw9nRLO9lZ6eHqUGzD_b8AAe-ALg&amp;ust=136229868303795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1844824"/>
            <a:ext cx="4414234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cs typeface="Arabic Style" panose="00000400000000000000" pitchFamily="2" charset="-78"/>
              </a:rPr>
              <a:t>Principles of Botany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cs typeface="Arabic Style" panose="00000400000000000000" pitchFamily="2" charset="-78"/>
              </a:rPr>
              <a:t>Chapter </a:t>
            </a:r>
            <a:r>
              <a:rPr lang="en-US" sz="2400" b="1" dirty="0" smtClean="0">
                <a:solidFill>
                  <a:srgbClr val="FF0000"/>
                </a:solidFill>
                <a:cs typeface="Arabic Style" panose="00000400000000000000" pitchFamily="2" charset="-78"/>
              </a:rPr>
              <a:t>1</a:t>
            </a:r>
            <a:endParaRPr lang="en-US" sz="2400" b="1" dirty="0">
              <a:solidFill>
                <a:srgbClr val="FF0000"/>
              </a:solidFill>
              <a:cs typeface="Arabic Style" panose="000004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cs typeface="Arabic Style" panose="00000400000000000000" pitchFamily="2" charset="-78"/>
              </a:rPr>
              <a:t>Plant </a:t>
            </a:r>
            <a:r>
              <a:rPr lang="en-US" sz="2400" b="1" dirty="0" smtClean="0">
                <a:solidFill>
                  <a:srgbClr val="FF0000"/>
                </a:solidFill>
                <a:cs typeface="Arabic Style" panose="00000400000000000000" pitchFamily="2" charset="-78"/>
              </a:rPr>
              <a:t>Taxonomy</a:t>
            </a:r>
            <a:endParaRPr lang="en-US" sz="2400" b="1" dirty="0">
              <a:solidFill>
                <a:srgbClr val="FF0000"/>
              </a:solidFill>
              <a:cs typeface="Arabic Style" panose="000004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cs typeface="Arabic Style" panose="00000400000000000000" pitchFamily="2" charset="-78"/>
              </a:rPr>
              <a:t>Shahla</a:t>
            </a:r>
            <a:r>
              <a:rPr lang="en-US" sz="2400" b="1" dirty="0">
                <a:cs typeface="Arabic Style" panose="00000400000000000000" pitchFamily="2" charset="-78"/>
              </a:rPr>
              <a:t> </a:t>
            </a:r>
            <a:r>
              <a:rPr lang="en-US" sz="2400" b="1" dirty="0" err="1">
                <a:cs typeface="Arabic Style" panose="00000400000000000000" pitchFamily="2" charset="-78"/>
              </a:rPr>
              <a:t>Hosseini</a:t>
            </a:r>
            <a:endParaRPr lang="en-US" sz="2400" b="1" dirty="0">
              <a:cs typeface="Arabic Style" panose="00000400000000000000" pitchFamily="2" charset="-78"/>
            </a:endParaRPr>
          </a:p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700306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hahla\Desktop\bio pic\systematic 1\mniumantheridiaLab_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548680"/>
            <a:ext cx="5328592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http://www.fossilflowers.org/users/dws/5_28_05_5/Atropa/Atropa_belladonna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33352"/>
            <a:ext cx="7765358" cy="51599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332656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/>
              <a:t>Solanaceae</a:t>
            </a:r>
            <a:endParaRPr lang="en-MY" sz="2000" b="1" i="1" dirty="0"/>
          </a:p>
        </p:txBody>
      </p:sp>
    </p:spTree>
    <p:extLst>
      <p:ext uri="{BB962C8B-B14F-4D97-AF65-F5344CB8AC3E}">
        <p14:creationId xmlns:p14="http://schemas.microsoft.com/office/powerpoint/2010/main" val="88751694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http://www.biologie.uni-hamburg.de/b-online/library/webb/BOT311/Angiosperm/MagnoliophytaLab99/FragariaFlrLongSecMacroLabHu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1" y="687447"/>
            <a:ext cx="7584575" cy="511781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339752" y="-9220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Rosaceae</a:t>
            </a:r>
            <a:endParaRPr lang="en-US" sz="2000" b="1" dirty="0" smtClean="0"/>
          </a:p>
          <a:p>
            <a:r>
              <a:rPr lang="en-US" sz="2000" b="1" i="1" dirty="0" err="1" smtClean="0"/>
              <a:t>Fragaria</a:t>
            </a:r>
            <a:endParaRPr lang="en-MY" sz="2000" b="1" i="1" dirty="0"/>
          </a:p>
        </p:txBody>
      </p:sp>
    </p:spTree>
    <p:extLst>
      <p:ext uri="{BB962C8B-B14F-4D97-AF65-F5344CB8AC3E}">
        <p14:creationId xmlns:p14="http://schemas.microsoft.com/office/powerpoint/2010/main" val="41099347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56792"/>
            <a:ext cx="7486859" cy="49685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91880" y="404664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Allium</a:t>
            </a:r>
          </a:p>
          <a:p>
            <a:r>
              <a:rPr lang="en-US" b="1" dirty="0" smtClean="0"/>
              <a:t>Amaryllidaceae</a:t>
            </a:r>
          </a:p>
          <a:p>
            <a:r>
              <a:rPr lang="en-US" b="1" dirty="0" smtClean="0"/>
              <a:t>Monocots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2390989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un.ca/biology/scarr/139450_Angiosperm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379239" cy="59869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5063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www.perspective.com/nature/plantae/polytrichum-1128-1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7956884" cy="530458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491880" y="26064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/>
              <a:t>Polytrichum</a:t>
            </a:r>
            <a:endParaRPr lang="en-MY" sz="2000" b="1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hahla\Desktop\bio pic\systematic 1\SetaBaseArchegonLa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268760"/>
            <a:ext cx="3173809" cy="4252769"/>
          </a:xfrm>
          <a:prstGeom prst="rect">
            <a:avLst/>
          </a:prstGeom>
          <a:noFill/>
        </p:spPr>
      </p:pic>
      <p:pic>
        <p:nvPicPr>
          <p:cNvPr id="6147" name="Picture 3" descr="C:\Users\Shahla\Desktop\bio pic\systematic 1\Image140_smal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8640"/>
            <a:ext cx="3600400" cy="5986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hahla\Desktop\bio pic\systematic 1\AntherediaLab_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92696"/>
            <a:ext cx="5112568" cy="5372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bio.miami.edu/dana/pix/moss_lifecycl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699" y="476673"/>
            <a:ext cx="8859661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664" y="1772816"/>
            <a:ext cx="6192688" cy="3244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Pteridophyts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Psilophyta</a:t>
            </a:r>
            <a:endParaRPr lang="en-US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Lycopodiophyta</a:t>
            </a:r>
            <a:endParaRPr lang="en-US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Equisetophyta</a:t>
            </a:r>
            <a:endParaRPr lang="en-US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Polypodiophyta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699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facultystaff.richmond.edu/~jhayden/greenhouse&amp;images/psilotum_nudum1_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32656"/>
            <a:ext cx="4752528" cy="622935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24128" y="1268760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/>
              <a:t>Psilotum</a:t>
            </a:r>
            <a:endParaRPr lang="en-MY" sz="2400" b="1" i="1" dirty="0"/>
          </a:p>
        </p:txBody>
      </p:sp>
      <p:sp>
        <p:nvSpPr>
          <p:cNvPr id="55300" name="AutoShape 4" descr="http://www.google.com/url?sa=i&amp;source=images&amp;cd=&amp;docid=pY1dqXQOmJkVsM&amp;tbnid=KpMHQlt-sdLGfM:&amp;ved=0CAUQjBwwAA&amp;url=http%3A%2F%2Fwww.puc.edu%2FFaculty%2FGilbert_Muth%2Fart0051.jpg&amp;ei=m5JRUrvwAaWi4gT67YHACw&amp;psig=AFQjCNE4d1t3nyzX06y3Qw9ZzJ85QN6wgw&amp;ust=1381164059062723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 descr="http://www.google.com/url?sa=i&amp;source=images&amp;cd=&amp;docid=pY1dqXQOmJkVsM&amp;tbnid=KpMHQlt-sdLGfM:&amp;ved=0CAUQjBwwAA&amp;url=http%3A%2F%2Fwww.puc.edu%2FFaculty%2FGilbert_Muth%2Fart0051.jpg&amp;ei=m5JRUrvwAaWi4gT67YHACw&amp;psig=AFQjCNE4d1t3nyzX06y3Qw9ZzJ85QN6wgw&amp;ust=1381164059062723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sp>
        <p:nvSpPr>
          <p:cNvPr id="56324" name="AutoShape 4" descr="http://www.google.com/url?sa=i&amp;source=images&amp;cd=&amp;docid=pY1dqXQOmJkVsM&amp;tbnid=KpMHQlt-sdLGfM:&amp;ved=0CAUQjBwwAA&amp;url=http%3A%2F%2Fwww.puc.edu%2FFaculty%2FGilbert_Muth%2Fart0051.jpg&amp;ei=m5JRUrvwAaWi4gT67YHACw&amp;psig=AFQjCNE4d1t3nyzX06y3Qw9ZzJ85QN6wgw&amp;ust=1381164059062723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sp>
        <p:nvSpPr>
          <p:cNvPr id="56326" name="AutoShape 6" descr="http://www.google.com/url?sa=i&amp;source=images&amp;cd=&amp;docid=pY1dqXQOmJkVsM&amp;tbnid=KpMHQlt-sdLGfM:&amp;ved=0CAUQjBwwAA&amp;url=http%3A%2F%2Fwww.puc.edu%2FFaculty%2FGilbert_Muth%2Fart0051.jpg&amp;ei=m5JRUrvwAaWi4gT67YHACw&amp;psig=AFQjCNE4d1t3nyzX06y3Qw9ZzJ85QN6wgw&amp;ust=1381164059062723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sp>
        <p:nvSpPr>
          <p:cNvPr id="56328" name="AutoShape 8" descr="http://www.google.com/url?sa=i&amp;source=images&amp;cd=&amp;docid=pY1dqXQOmJkVsM&amp;tbnid=KpMHQlt-sdLGfM:&amp;ved=0CAUQjBwwAA&amp;url=http%3A%2F%2Fwww.puc.edu%2FFaculty%2FGilbert_Muth%2Fart0051.jpg&amp;ei=m5JRUrvwAaWi4gT67YHACw&amp;psig=AFQjCNE4d1t3nyzX06y3Qw9ZzJ85QN6wgw&amp;ust=1381164059062723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sp>
        <p:nvSpPr>
          <p:cNvPr id="56330" name="AutoShape 10" descr="http://www.google.com/url?sa=i&amp;source=images&amp;cd=&amp;docid=pY1dqXQOmJkVsM&amp;tbnid=KpMHQlt-sdLGfM:&amp;ved=0CAUQjBwwAA&amp;url=http%3A%2F%2Fwww.puc.edu%2FFaculty%2FGilbert_Muth%2Fart0051.jpg&amp;ei=m5JRUrvwAaWi4gT67YHACw&amp;psig=AFQjCNE4d1t3nyzX06y3Qw9ZzJ85QN6wgw&amp;ust=1381164059062723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sp>
        <p:nvSpPr>
          <p:cNvPr id="56332" name="AutoShape 12" descr="http://www.google.com/url?sa=i&amp;source=images&amp;cd=&amp;docid=pY1dqXQOmJkVsM&amp;tbnid=KpMHQlt-sdLGfM:&amp;ved=0CAUQjBwwAA&amp;url=http%3A%2F%2Fwww.puc.edu%2FFaculty%2FGilbert_Muth%2Fart0051.jpg&amp;ei=m5JRUrvwAaWi4gT67YHACw&amp;psig=AFQjCNE4d1t3nyzX06y3Qw9ZzJ85QN6wgw&amp;ust=1381164059062723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pic>
        <p:nvPicPr>
          <p:cNvPr id="56333" name="Picture 13" descr="C:\Users\Shahla\Pictures\art0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47797"/>
            <a:ext cx="7560840" cy="61841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8640"/>
            <a:ext cx="7192026" cy="645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36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www.arcturusclinic.co.uk/wp-content/uploads/2011/06/Lycopodiu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184576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300192" y="1300698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/>
              <a:t>Lycopodium</a:t>
            </a:r>
            <a:endParaRPr lang="en-MY" sz="2400" b="1" i="1" dirty="0"/>
          </a:p>
        </p:txBody>
      </p:sp>
      <p:pic>
        <p:nvPicPr>
          <p:cNvPr id="57348" name="Picture 4" descr="http://www.bigeastern.com/eotp/images/lycopodium_digitatum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2564904"/>
            <a:ext cx="3426065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9792" y="2060848"/>
            <a:ext cx="3816424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/>
              <a:t>Bryophyts</a:t>
            </a:r>
            <a:endParaRPr lang="en-US" sz="3600" b="1" dirty="0" smtClean="0"/>
          </a:p>
          <a:p>
            <a:pPr marL="285750" indent="-285750" algn="ctr">
              <a:lnSpc>
                <a:spcPct val="150000"/>
              </a:lnSpc>
              <a:buFontTx/>
              <a:buChar char="-"/>
            </a:pPr>
            <a:r>
              <a:rPr lang="en-US" sz="3600" b="1" dirty="0" err="1" smtClean="0">
                <a:solidFill>
                  <a:srgbClr val="FF0000"/>
                </a:solidFill>
              </a:rPr>
              <a:t>Hepaticophyta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 marL="285750" indent="-285750" algn="ctr">
              <a:lnSpc>
                <a:spcPct val="150000"/>
              </a:lnSpc>
              <a:buFontTx/>
              <a:buChar char="-"/>
            </a:pPr>
            <a:r>
              <a:rPr lang="en-US" sz="3600" b="1" dirty="0" err="1" smtClean="0">
                <a:solidFill>
                  <a:srgbClr val="FF0000"/>
                </a:solidFill>
              </a:rPr>
              <a:t>Bryophyta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511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ahla\Desktop\bio pic\systematic 1\New Folder\lycopodium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581" y="782706"/>
            <a:ext cx="7368819" cy="55266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260648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/>
              <a:t>Lycopodium</a:t>
            </a:r>
            <a:endParaRPr lang="en-MY" sz="2400" b="1" i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82"/>
            <a:ext cx="570357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106" y="18882"/>
            <a:ext cx="2794000" cy="4203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88224" y="4869160"/>
            <a:ext cx="2304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Lycopodium</a:t>
            </a:r>
            <a:r>
              <a:rPr lang="en-US" dirty="0" smtClean="0"/>
              <a:t> Life cycle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63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Shahla\Desktop\bio pic\systematic 1\New Folder\Lycopodium_vs_Selaginella.l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823210"/>
            <a:ext cx="6336704" cy="50957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Shahla\Desktop\bio pic\systematic 1\New Folder\Selaginella_canaliculat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7796221" cy="584716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23928" y="116632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/>
              <a:t>Selaginella</a:t>
            </a:r>
            <a:endParaRPr lang="en-MY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56176" y="5877272"/>
            <a:ext cx="2304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Selaginella</a:t>
            </a:r>
            <a:r>
              <a:rPr lang="en-US" dirty="0" smtClean="0"/>
              <a:t> Life cycle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1845"/>
            <a:ext cx="5688632" cy="652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1890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Shahla\Desktop\bio pic\systematic 1\New Folder\Equisetum-arven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08720"/>
            <a:ext cx="2664296" cy="5394107"/>
          </a:xfrm>
          <a:prstGeom prst="rect">
            <a:avLst/>
          </a:prstGeom>
          <a:noFill/>
        </p:spPr>
      </p:pic>
      <p:pic>
        <p:nvPicPr>
          <p:cNvPr id="18435" name="Picture 3" descr="C:\Users\Shahla\Desktop\bio pic\systematic 1\New Folder\EquisetumArvens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124744"/>
            <a:ext cx="3168352" cy="537299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139952" y="40466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/>
              <a:t>Eqiusteum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arvensel</a:t>
            </a:r>
            <a:endParaRPr lang="en-MY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 descr="http://www.google.com/url?sa=i&amp;source=images&amp;cd=&amp;docid=YMi67kMK9hxuMM&amp;tbnid=5BM97-Hq-uHD9M:&amp;ved=0CAUQjBwwAA&amp;url=http%3A%2F%2Fwww.puc.edu%2FFaculty%2FGilbert_Muth%2Fart0058.jpg&amp;ei=VPpaUszdMqWO4ASBwYDADA&amp;psig=AFQjCNEBUjCPZfLlv_kRB47lSuLcffTkew&amp;ust=1381780436864784"/>
          <p:cNvSpPr>
            <a:spLocks noChangeAspect="1" noChangeArrowheads="1"/>
          </p:cNvSpPr>
          <p:nvPr/>
        </p:nvSpPr>
        <p:spPr bwMode="auto">
          <a:xfrm>
            <a:off x="63500" y="-136525"/>
            <a:ext cx="5324475" cy="64198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sp>
        <p:nvSpPr>
          <p:cNvPr id="55300" name="AutoShape 4" descr="http://www.google.com/url?sa=i&amp;source=images&amp;cd=&amp;docid=YMi67kMK9hxuMM&amp;tbnid=5BM97-Hq-uHD9M:&amp;ved=0CAUQjBwwAA&amp;url=http%3A%2F%2Fwww.puc.edu%2FFaculty%2FGilbert_Muth%2Fart0058.jpg&amp;ei=VPpaUszdMqWO4ASBwYDADA&amp;psig=AFQjCNEBUjCPZfLlv_kRB47lSuLcffTkew&amp;ust=1381780436864784"/>
          <p:cNvSpPr>
            <a:spLocks noChangeAspect="1" noChangeArrowheads="1"/>
          </p:cNvSpPr>
          <p:nvPr/>
        </p:nvSpPr>
        <p:spPr bwMode="auto">
          <a:xfrm>
            <a:off x="63500" y="-136525"/>
            <a:ext cx="5324475" cy="64198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pic>
        <p:nvPicPr>
          <p:cNvPr id="55301" name="Picture 5" descr="C:\Users\Shahla\Pictures\art00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7" y="147631"/>
            <a:ext cx="5472927" cy="65937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Shahla\Desktop\bio pic\systematic 1\New Folder\equisetum-palustre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93774" y="764704"/>
            <a:ext cx="5059229" cy="5879976"/>
          </a:xfrm>
          <a:prstGeom prst="rect">
            <a:avLst/>
          </a:prstGeom>
          <a:noFill/>
        </p:spPr>
      </p:pic>
      <p:pic>
        <p:nvPicPr>
          <p:cNvPr id="19459" name="Picture 3" descr="C:\Users\Shahla\Desktop\bio pic\systematic 1\New Folder\equisetum-arvense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126294"/>
            <a:ext cx="3384376" cy="43038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27584" y="90872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/>
              <a:t>Eqiusteum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arvensel</a:t>
            </a:r>
            <a:endParaRPr lang="en-MY" sz="2400" i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Shahla\Desktop\bio pic\systematic 1\New Folder\equisetum-arvense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620688"/>
            <a:ext cx="2540000" cy="5892800"/>
          </a:xfrm>
          <a:prstGeom prst="rect">
            <a:avLst/>
          </a:prstGeom>
          <a:noFill/>
        </p:spPr>
      </p:pic>
      <p:pic>
        <p:nvPicPr>
          <p:cNvPr id="20483" name="Picture 3" descr="C:\Users\Shahla\Desktop\bio pic\systematic 1\New Folder\Equisetum_hymenale_pla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33504"/>
            <a:ext cx="5112568" cy="561820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332656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/>
              <a:t>Eqiusteum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arvensel</a:t>
            </a:r>
            <a:endParaRPr lang="en-MY" sz="2400" i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8232915" cy="617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24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136904" cy="61026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00192" y="36673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Hepaticophyta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618031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Shahla's Field Study Photo\2009-06-09 Genting\Genting 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6660232" cy="499517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499992" y="260648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b="1" dirty="0" smtClean="0"/>
              <a:t>نهانزادان آوندی: سرخسها</a:t>
            </a:r>
            <a:endParaRPr lang="en-MY" sz="24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Shahla's Field Study Photo\2009-06-09 Genting\Genting 0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hahla\Desktop\bio pic\systematic 1\New Folder\_vyr_344Marsilea-quadrifolia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548680"/>
            <a:ext cx="8126677" cy="609500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60032" y="116632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/>
              <a:t>Marsilea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quadrifolia</a:t>
            </a:r>
            <a:endParaRPr lang="en-MY" sz="2000" i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hahla\Desktop\bio pic\systematic 1\New Folder\salvinia-natans-watermoss-645-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284984"/>
            <a:ext cx="5430024" cy="3384376"/>
          </a:xfrm>
          <a:prstGeom prst="rect">
            <a:avLst/>
          </a:prstGeom>
          <a:noFill/>
        </p:spPr>
      </p:pic>
      <p:pic>
        <p:nvPicPr>
          <p:cNvPr id="3075" name="Picture 3" descr="C:\Users\Shahla\Desktop\bio pic\systematic 1\New Folder\salvinia-natans-floating-watermoss-645-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60648"/>
            <a:ext cx="3803724" cy="285014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372200" y="4077072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/>
              <a:t>Salvinia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natans</a:t>
            </a:r>
            <a:endParaRPr lang="en-MY" sz="2000" i="1" dirty="0"/>
          </a:p>
        </p:txBody>
      </p:sp>
      <p:pic>
        <p:nvPicPr>
          <p:cNvPr id="8" name="Picture 2" descr="C:\Users\Shahla\Desktop\bio pic\systematic 1\New Folder\Salvinia_natans,_wveg,I_GY5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88640"/>
            <a:ext cx="3024335" cy="3105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Shahla\Desktop\bio pic\systematic 1\New Folder\Illustration_Salvinia_natans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453998"/>
            <a:ext cx="3960440" cy="606543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516216" y="1124744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/>
              <a:t>Salvinia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natans</a:t>
            </a:r>
            <a:endParaRPr lang="en-MY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hahla\Desktop\bio pic\systematic 1\New Folder\Ophioglossum_polyphyll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26566"/>
            <a:ext cx="5616624" cy="4753137"/>
          </a:xfrm>
          <a:prstGeom prst="rect">
            <a:avLst/>
          </a:prstGeom>
          <a:noFill/>
        </p:spPr>
      </p:pic>
      <p:pic>
        <p:nvPicPr>
          <p:cNvPr id="8195" name="Picture 3" descr="C:\Users\Shahla\Desktop\bio pic\systematic 1\New Folder\ophioglossum_vulgat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76672"/>
            <a:ext cx="2967640" cy="247421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835696" y="764704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/>
              <a:t>Ophioglusum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vulgatum</a:t>
            </a:r>
            <a:endParaRPr lang="en-MY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Shahla\Desktop\bio pic\systematic 1\New Folder\ohio.pend_0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3456384" cy="4615038"/>
          </a:xfrm>
          <a:prstGeom prst="rect">
            <a:avLst/>
          </a:prstGeom>
          <a:noFill/>
        </p:spPr>
      </p:pic>
      <p:pic>
        <p:nvPicPr>
          <p:cNvPr id="13315" name="Picture 3" descr="C:\Users\Shahla\Desktop\bio pic\systematic 1\New Folder\Oph. pendulum varieties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28800"/>
            <a:ext cx="4032448" cy="302433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60032" y="33265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/>
              <a:t>Ohioglusom</a:t>
            </a:r>
            <a:r>
              <a:rPr lang="en-US" sz="2000" i="1" dirty="0" smtClean="0"/>
              <a:t> pendulum</a:t>
            </a:r>
            <a:endParaRPr lang="en-MY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botany.cz/foto/botrychiumlunariaherb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5717282" cy="5065311"/>
          </a:xfrm>
          <a:prstGeom prst="rect">
            <a:avLst/>
          </a:prstGeom>
          <a:noFill/>
        </p:spPr>
      </p:pic>
      <p:pic>
        <p:nvPicPr>
          <p:cNvPr id="56326" name="Picture 6" descr="http://www.pfaf.org/Admin/PlantImages/BotrychiumLunari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548680"/>
            <a:ext cx="2828753" cy="460851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979712" y="404664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400" b="1" i="1" dirty="0" err="1" smtClean="0"/>
              <a:t>Botrychium</a:t>
            </a:r>
            <a:r>
              <a:rPr lang="en-MY" sz="2400" b="1" i="1" dirty="0" smtClean="0"/>
              <a:t> </a:t>
            </a:r>
            <a:r>
              <a:rPr lang="en-MY" sz="2400" b="1" i="1" dirty="0" err="1" smtClean="0"/>
              <a:t>lunaria</a:t>
            </a:r>
            <a:endParaRPr lang="en-MY" sz="2400" b="1" i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hahla\Desktop\bio pic\systematic 1\New Folder\polypodium_vulgare_d12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270258" cy="3826396"/>
          </a:xfrm>
          <a:prstGeom prst="rect">
            <a:avLst/>
          </a:prstGeom>
          <a:noFill/>
        </p:spPr>
      </p:pic>
      <p:pic>
        <p:nvPicPr>
          <p:cNvPr id="6147" name="Picture 3" descr="C:\Users\Shahla\Desktop\bio pic\systematic 1\New Folder\polypodium.vulgare-1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924944"/>
            <a:ext cx="4716016" cy="38078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580112" y="836712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/>
              <a:t>Polypodium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vulgare</a:t>
            </a:r>
            <a:endParaRPr lang="en-MY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hahla\Desktop\bio pic\systematic 1\New Folder\Phyllitis_scolopendrium_n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3312368" cy="5803972"/>
          </a:xfrm>
          <a:prstGeom prst="rect">
            <a:avLst/>
          </a:prstGeom>
          <a:noFill/>
        </p:spPr>
      </p:pic>
      <p:pic>
        <p:nvPicPr>
          <p:cNvPr id="7171" name="Picture 3" descr="C:\Users\Shahla\Desktop\bio pic\systematic 1\New Folder\phyllitis scolopendi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2237" y="1124744"/>
            <a:ext cx="4709537" cy="35283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60032" y="476672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/>
              <a:t>Phylitis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scolopendium</a:t>
            </a:r>
            <a:endParaRPr lang="en-MY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8373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hahla\Desktop\bio pic\systematic 1\New Folder\220px-Asplenium_nidus_Malays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4248472" cy="5647099"/>
          </a:xfrm>
          <a:prstGeom prst="rect">
            <a:avLst/>
          </a:prstGeom>
          <a:noFill/>
        </p:spPr>
      </p:pic>
      <p:pic>
        <p:nvPicPr>
          <p:cNvPr id="5123" name="Picture 3" descr="C:\Users\Shahla\Desktop\bio pic\systematic 1\New Folder\Asplenium_nidus66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1864" y="548680"/>
            <a:ext cx="4272136" cy="320410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436096" y="3933056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/>
              <a:t>Asplenium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nidus</a:t>
            </a:r>
            <a:endParaRPr lang="en-MY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Shahla\Desktop\bio pic\systematic 1\New Folder\Adiantum_caudatum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7995581" cy="598780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76056" y="116632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/>
              <a:t>Adianthum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caudatum</a:t>
            </a:r>
            <a:endParaRPr lang="en-MY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ahla\Desktop\bio pic\systematic 1\New Folder\tom_Adiantum-capillus-veneris-so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3810000" cy="58864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76056" y="11663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Adianthum</a:t>
            </a:r>
            <a:r>
              <a:rPr lang="en-US" i="1" dirty="0" smtClean="0"/>
              <a:t> </a:t>
            </a:r>
            <a:r>
              <a:rPr lang="en-US" i="1" dirty="0" err="1" smtClean="0"/>
              <a:t>caudatum</a:t>
            </a:r>
            <a:endParaRPr lang="en-MY" i="1" dirty="0"/>
          </a:p>
        </p:txBody>
      </p:sp>
      <p:pic>
        <p:nvPicPr>
          <p:cNvPr id="7" name="Picture 2" descr="C:\Users\Shahla\Desktop\bio pic\systematic 1\New Folder\Illustration_Adiantum_capillus-veneris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548680"/>
            <a:ext cx="3672408" cy="5967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Shahla\Desktop\bio pic\systematic 1\New Folder\Adiantum_capillus-veneris_fr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4470400" cy="5715000"/>
          </a:xfrm>
          <a:prstGeom prst="rect">
            <a:avLst/>
          </a:prstGeom>
          <a:noFill/>
        </p:spPr>
      </p:pic>
      <p:pic>
        <p:nvPicPr>
          <p:cNvPr id="11267" name="Picture 3" descr="C:\Users\Shahla\Desktop\bio pic\systematic 1\New Folder\Adiantum raddianum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052736"/>
            <a:ext cx="3457575" cy="351472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64088" y="548680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/>
              <a:t>Adianthum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caudatum</a:t>
            </a:r>
            <a:endParaRPr lang="en-MY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Shahla\Desktop\bio pic\systematic 1\New Folder\tind_pteridium-aquilinum-rhi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4320480" cy="594650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76056" y="908720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/>
              <a:t>Pteridium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aquilinum</a:t>
            </a:r>
            <a:endParaRPr lang="en-MY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7298042" cy="587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8946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3768" y="1844824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Gymnosperms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Cycadophyta</a:t>
            </a:r>
            <a:endParaRPr lang="en-US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Gynkgophyta</a:t>
            </a:r>
            <a:endParaRPr lang="en-US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Coniferophyta</a:t>
            </a:r>
            <a:endParaRPr lang="en-US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Gnetophyta</a:t>
            </a:r>
            <a:endParaRPr lang="en-US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3274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:\New Folder (2)\systematic 1\Cycas_revolu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276872"/>
            <a:ext cx="4002002" cy="3774039"/>
          </a:xfrm>
          <a:prstGeom prst="rect">
            <a:avLst/>
          </a:prstGeom>
          <a:noFill/>
        </p:spPr>
      </p:pic>
      <p:pic>
        <p:nvPicPr>
          <p:cNvPr id="2051" name="Picture 3" descr="I:\New Folder (2)\systematic 1\cycas-revolu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95" y="692696"/>
            <a:ext cx="5105305" cy="41764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5536" y="188640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Cycadaceae</a:t>
            </a:r>
            <a:r>
              <a:rPr lang="en-US" sz="2400" b="1" dirty="0" smtClean="0"/>
              <a:t> </a:t>
            </a:r>
            <a:endParaRPr lang="en-MY" sz="2400" b="1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4752528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08104" y="620688"/>
            <a:ext cx="280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err="1"/>
              <a:t>Cycas</a:t>
            </a:r>
            <a:r>
              <a:rPr lang="en-US" sz="2800" b="1" i="1" dirty="0"/>
              <a:t> </a:t>
            </a:r>
            <a:r>
              <a:rPr lang="en-US" sz="2800" b="1" i="1" dirty="0" err="1"/>
              <a:t>orixensis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29608078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New Folder (2)\systematic 1\220px-Cycas_inflorescen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3917034" cy="5216777"/>
          </a:xfrm>
          <a:prstGeom prst="rect">
            <a:avLst/>
          </a:prstGeom>
          <a:noFill/>
        </p:spPr>
      </p:pic>
      <p:pic>
        <p:nvPicPr>
          <p:cNvPr id="1027" name="Picture 3" descr="I:\New Folder (2)\systematic 1\450px-Cycas_circinalis_male_cone_in_Olomou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908720"/>
            <a:ext cx="3618402" cy="482453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196446" y="26064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/>
              <a:t>Cycas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circinalis</a:t>
            </a:r>
            <a:endParaRPr lang="en-MY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652120" y="6093296"/>
            <a:ext cx="1979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Cycas</a:t>
            </a:r>
            <a:r>
              <a:rPr lang="en-US" b="1" dirty="0" smtClean="0"/>
              <a:t> male cone</a:t>
            </a:r>
            <a:endParaRPr lang="en-US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548680"/>
            <a:ext cx="5821991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236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6719531" cy="59201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64289" y="980728"/>
            <a:ext cx="1979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Cycas</a:t>
            </a:r>
            <a:r>
              <a:rPr lang="en-US" b="1" dirty="0" smtClean="0"/>
              <a:t> male cone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319056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44"/>
            <a:ext cx="550810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44208" y="692696"/>
            <a:ext cx="1979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Cycas</a:t>
            </a:r>
            <a:r>
              <a:rPr lang="en-US" b="1" dirty="0" smtClean="0"/>
              <a:t> male cone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647397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68" y="1187450"/>
            <a:ext cx="7473832" cy="49778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8024" y="188640"/>
            <a:ext cx="39604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/>
              <a:t>Cycas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revoluta</a:t>
            </a:r>
            <a:r>
              <a:rPr lang="en-US" sz="2000" b="1" i="1" dirty="0" smtClean="0"/>
              <a:t> </a:t>
            </a:r>
          </a:p>
          <a:p>
            <a:r>
              <a:rPr lang="en-US" dirty="0" smtClean="0"/>
              <a:t>Female cone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0166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8011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6136" y="692696"/>
            <a:ext cx="262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Cycas</a:t>
            </a:r>
            <a:r>
              <a:rPr lang="en-US" sz="2400" b="1" dirty="0" smtClean="0"/>
              <a:t> female cone</a:t>
            </a:r>
            <a:endParaRPr lang="en-US" sz="2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340768"/>
            <a:ext cx="3165105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699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" y="-142875"/>
            <a:ext cx="9525000" cy="714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418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" y="552831"/>
            <a:ext cx="8372701" cy="628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184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938"/>
            <a:ext cx="7272808" cy="689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932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:\New Folder (2)\systematic 1\zam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856"/>
            <a:ext cx="5961608" cy="447120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347864" y="116632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Cycadaceae</a:t>
            </a:r>
            <a:endParaRPr lang="en-US" sz="2400" b="1" dirty="0" smtClean="0"/>
          </a:p>
          <a:p>
            <a:r>
              <a:rPr lang="en-US" sz="2400" b="1" i="1" dirty="0" smtClean="0"/>
              <a:t>Zamia</a:t>
            </a:r>
            <a:endParaRPr lang="en-MY" sz="2400" b="1" i="1" dirty="0"/>
          </a:p>
        </p:txBody>
      </p:sp>
      <p:pic>
        <p:nvPicPr>
          <p:cNvPr id="3075" name="Picture 3" descr="I:\New Folder (2)\systematic 1\250px-Starr_060905-8736_Zamia_furfurace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5" y="260648"/>
            <a:ext cx="3255323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:\New Folder (2)\systematic 1\Zamia_fische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3754785" cy="5006379"/>
          </a:xfrm>
          <a:prstGeom prst="rect">
            <a:avLst/>
          </a:prstGeom>
          <a:noFill/>
        </p:spPr>
      </p:pic>
      <p:pic>
        <p:nvPicPr>
          <p:cNvPr id="4099" name="Picture 3" descr="I:\New Folder (2)\systematic 1\Zamia_furfuracea_var__trew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01236"/>
            <a:ext cx="4464496" cy="665676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95536" y="62068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err="1" smtClean="0"/>
              <a:t>Cycadaceae</a:t>
            </a:r>
            <a:endParaRPr lang="en-US" sz="2800" b="1" dirty="0" smtClean="0"/>
          </a:p>
          <a:p>
            <a:r>
              <a:rPr lang="en-US" sz="2800" b="1" i="1" dirty="0" smtClean="0"/>
              <a:t>Zamia</a:t>
            </a:r>
            <a:endParaRPr lang="en-MY" sz="2800" b="1" i="1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:\New Folder (2)\systematic 1\ginkgo bilo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4"/>
            <a:ext cx="6984776" cy="5845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188640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Ginkgo </a:t>
            </a:r>
            <a:r>
              <a:rPr lang="en-US" sz="2400" b="1" i="1" dirty="0" err="1" smtClean="0"/>
              <a:t>biloba</a:t>
            </a:r>
            <a:endParaRPr lang="en-MY" sz="2400" b="1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hahla\Desktop\bio pic\systematic 1\BryumPlantsLab_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6067" y="908721"/>
            <a:ext cx="6266537" cy="460851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36096" y="260648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b="1" dirty="0" smtClean="0"/>
              <a:t>بریوفیت ها</a:t>
            </a:r>
            <a:endParaRPr lang="en-MY" sz="2400" b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:\New Folder (2)\systematic 1\Ginkgo_bilo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6432715" cy="4824536"/>
          </a:xfrm>
          <a:prstGeom prst="rect">
            <a:avLst/>
          </a:prstGeom>
          <a:noFill/>
        </p:spPr>
      </p:pic>
      <p:pic>
        <p:nvPicPr>
          <p:cNvPr id="6147" name="Picture 3" descr="I:\New Folder (2)\systematic 1\GinkgoBiloba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260648"/>
            <a:ext cx="2286000" cy="17145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99792" y="692696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Ginkgo </a:t>
            </a:r>
            <a:r>
              <a:rPr lang="en-US" sz="2800" b="1" i="1" dirty="0" err="1" smtClean="0"/>
              <a:t>biloba</a:t>
            </a:r>
            <a:endParaRPr lang="en-MY" sz="2800" b="1" i="1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3848" y="188640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Ginkgo </a:t>
            </a:r>
            <a:r>
              <a:rPr lang="en-US" sz="2400" b="1" i="1" dirty="0" err="1" smtClean="0"/>
              <a:t>biloba</a:t>
            </a:r>
            <a:endParaRPr lang="en-US" sz="2400" b="1" i="1" dirty="0" smtClean="0"/>
          </a:p>
          <a:p>
            <a:r>
              <a:rPr lang="en-US" sz="2400" b="1" i="1" dirty="0" smtClean="0"/>
              <a:t>Male cone</a:t>
            </a:r>
            <a:endParaRPr lang="en-MY" sz="2400" b="1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19637"/>
            <a:ext cx="8254189" cy="54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6672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457423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92080" y="764704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Ginkgo </a:t>
            </a:r>
            <a:r>
              <a:rPr lang="en-US" sz="2400" b="1" i="1" dirty="0" err="1" smtClean="0"/>
              <a:t>biloba</a:t>
            </a:r>
            <a:endParaRPr lang="en-US" sz="2400" b="1" i="1" dirty="0" smtClean="0"/>
          </a:p>
          <a:p>
            <a:r>
              <a:rPr lang="en-US" sz="2400" b="1" i="1" dirty="0" smtClean="0"/>
              <a:t>female cone</a:t>
            </a:r>
            <a:endParaRPr lang="en-MY" sz="2400" b="1" i="1" dirty="0"/>
          </a:p>
        </p:txBody>
      </p:sp>
    </p:spTree>
    <p:extLst>
      <p:ext uri="{BB962C8B-B14F-4D97-AF65-F5344CB8AC3E}">
        <p14:creationId xmlns:p14="http://schemas.microsoft.com/office/powerpoint/2010/main" val="27854858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:\New Folder (2)\systematic 1\367-Ginkgobilo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024915"/>
            <a:ext cx="6336704" cy="504055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31840" y="375047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Ginkgo </a:t>
            </a:r>
            <a:r>
              <a:rPr lang="en-US" sz="2400" b="1" i="1" dirty="0" err="1" smtClean="0"/>
              <a:t>biloba</a:t>
            </a:r>
            <a:endParaRPr lang="en-MY" sz="2400" b="1" i="1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45" y="380112"/>
            <a:ext cx="6840760" cy="61234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38131" y="393599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Ginkgo </a:t>
            </a:r>
            <a:r>
              <a:rPr lang="en-US" sz="2400" b="1" i="1" dirty="0" err="1" smtClean="0"/>
              <a:t>biloba</a:t>
            </a:r>
            <a:endParaRPr lang="en-US" sz="2400" b="1" i="1" dirty="0" smtClean="0"/>
          </a:p>
          <a:p>
            <a:r>
              <a:rPr lang="en-US" sz="2400" b="1" i="1" dirty="0" smtClean="0"/>
              <a:t>male cone</a:t>
            </a:r>
            <a:endParaRPr lang="en-MY" sz="2400" b="1" i="1" dirty="0"/>
          </a:p>
        </p:txBody>
      </p:sp>
    </p:spTree>
    <p:extLst>
      <p:ext uri="{BB962C8B-B14F-4D97-AF65-F5344CB8AC3E}">
        <p14:creationId xmlns:p14="http://schemas.microsoft.com/office/powerpoint/2010/main" val="10467995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60648"/>
            <a:ext cx="6466631" cy="37895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903644"/>
            <a:ext cx="2448272" cy="28256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221088"/>
            <a:ext cx="2714625" cy="2190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38131" y="393599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Ginkgo </a:t>
            </a:r>
            <a:r>
              <a:rPr lang="en-US" sz="2400" b="1" i="1" dirty="0" err="1" smtClean="0"/>
              <a:t>biloba</a:t>
            </a:r>
            <a:endParaRPr lang="en-US" sz="2400" b="1" i="1" dirty="0" smtClean="0"/>
          </a:p>
          <a:p>
            <a:r>
              <a:rPr lang="en-US" sz="2400" b="1" i="1" dirty="0" smtClean="0"/>
              <a:t>female cone</a:t>
            </a:r>
            <a:endParaRPr lang="en-MY" sz="2400" b="1" i="1" dirty="0"/>
          </a:p>
        </p:txBody>
      </p:sp>
    </p:spTree>
    <p:extLst>
      <p:ext uri="{BB962C8B-B14F-4D97-AF65-F5344CB8AC3E}">
        <p14:creationId xmlns:p14="http://schemas.microsoft.com/office/powerpoint/2010/main" val="13975712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:\New Folder (2)\systematic 1\Pinus_eldarica_fru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196752"/>
            <a:ext cx="4824536" cy="4824536"/>
          </a:xfrm>
          <a:prstGeom prst="rect">
            <a:avLst/>
          </a:prstGeom>
          <a:noFill/>
        </p:spPr>
      </p:pic>
      <p:pic>
        <p:nvPicPr>
          <p:cNvPr id="7171" name="Picture 3" descr="I:\New Folder (2)\systematic 1\Pinus_eldarica_flow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36912"/>
            <a:ext cx="3384376" cy="338437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971600" y="332656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/>
              <a:t>Pinus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eldarica</a:t>
            </a:r>
            <a:endParaRPr lang="en-MY" sz="2800" b="1" i="1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:\New Folder (2)\systematic 1\220px-Larix_decidua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4555118" cy="6087294"/>
          </a:xfrm>
          <a:prstGeom prst="rect">
            <a:avLst/>
          </a:prstGeom>
          <a:noFill/>
        </p:spPr>
      </p:pic>
      <p:pic>
        <p:nvPicPr>
          <p:cNvPr id="8195" name="Picture 3" descr="I:\New Folder (2)\systematic 1\3762-larix-decidua-larche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268760"/>
            <a:ext cx="3937000" cy="3835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292080" y="404664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Pinaceae</a:t>
            </a:r>
            <a:endParaRPr lang="en-US" sz="2400" b="1" dirty="0" smtClean="0"/>
          </a:p>
          <a:p>
            <a:r>
              <a:rPr lang="en-US" sz="2400" b="1" i="1" dirty="0" err="1" smtClean="0"/>
              <a:t>Larix</a:t>
            </a:r>
            <a:endParaRPr lang="en-MY" sz="2400" b="1" i="1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:\New Folder (2)\systematic 1\pinus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3912527" cy="5687142"/>
          </a:xfrm>
          <a:prstGeom prst="rect">
            <a:avLst/>
          </a:prstGeom>
          <a:noFill/>
        </p:spPr>
      </p:pic>
      <p:pic>
        <p:nvPicPr>
          <p:cNvPr id="9219" name="Picture 3" descr="I:\New Folder (2)\systematic 1\pin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7966" y="1196752"/>
            <a:ext cx="4470498" cy="460851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60032" y="692696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/>
              <a:t>Pinus</a:t>
            </a:r>
            <a:endParaRPr lang="en-MY" sz="2400" b="1" i="1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:\New Folder (2)\systematic 1\picea_pungens_co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5136654" cy="5136654"/>
          </a:xfrm>
          <a:prstGeom prst="rect">
            <a:avLst/>
          </a:prstGeom>
          <a:noFill/>
        </p:spPr>
      </p:pic>
      <p:pic>
        <p:nvPicPr>
          <p:cNvPr id="10243" name="Picture 3" descr="I:\New Folder (2)\systematic 1\picea_abies_af32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412776"/>
            <a:ext cx="3960440" cy="396044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16016" y="40466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Pinaceae</a:t>
            </a:r>
            <a:endParaRPr lang="en-US" sz="2400" b="1" dirty="0" smtClean="0"/>
          </a:p>
          <a:p>
            <a:r>
              <a:rPr lang="en-US" sz="2400" b="1" i="1" dirty="0" err="1" smtClean="0"/>
              <a:t>Picea</a:t>
            </a:r>
            <a:r>
              <a:rPr lang="en-US" sz="2400" b="1" i="1" dirty="0" smtClean="0"/>
              <a:t> </a:t>
            </a:r>
            <a:endParaRPr lang="en-MY" sz="2400" b="1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Shahla's Field Study Photo\Fraser's Hill\IMG_06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:\New Folder (2)\systematic 1\4059-abies-procera-noble-f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340767"/>
            <a:ext cx="4464496" cy="4925347"/>
          </a:xfrm>
          <a:prstGeom prst="rect">
            <a:avLst/>
          </a:prstGeom>
          <a:noFill/>
        </p:spPr>
      </p:pic>
      <p:pic>
        <p:nvPicPr>
          <p:cNvPr id="11267" name="Picture 3" descr="I:\New Folder (2)\systematic 1\abies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76672"/>
            <a:ext cx="3322213" cy="534897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47664" y="620688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Pinaceae</a:t>
            </a:r>
            <a:endParaRPr lang="en-US" sz="2400" b="1" dirty="0" smtClean="0"/>
          </a:p>
          <a:p>
            <a:r>
              <a:rPr lang="en-US" sz="2400" b="1" i="1" dirty="0"/>
              <a:t> </a:t>
            </a:r>
            <a:r>
              <a:rPr lang="en-US" sz="2400" b="1" i="1" dirty="0" err="1" smtClean="0"/>
              <a:t>Abies</a:t>
            </a:r>
            <a:endParaRPr lang="en-MY" sz="2400" b="1" i="1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:\New Folder (2)\systematic 1\cupressus_arizonica_blue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782706"/>
            <a:ext cx="7338392" cy="550379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347864" y="0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Cupressaceae</a:t>
            </a:r>
            <a:endParaRPr lang="en-US" sz="2000" b="1" dirty="0" smtClean="0"/>
          </a:p>
          <a:p>
            <a:r>
              <a:rPr lang="en-US" sz="2000" b="1" i="1" dirty="0"/>
              <a:t> </a:t>
            </a:r>
            <a:r>
              <a:rPr lang="en-US" sz="2000" b="1" i="1" dirty="0" err="1" smtClean="0"/>
              <a:t>cupressus</a:t>
            </a:r>
            <a:endParaRPr lang="en-MY" sz="2000" b="1" i="1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I:\New Folder (2)\systematic 1\Thuja-orientali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791144"/>
            <a:ext cx="6982938" cy="587821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779912" y="0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Cupressaceae</a:t>
            </a:r>
            <a:endParaRPr lang="en-US" sz="2000" b="1" dirty="0" smtClean="0"/>
          </a:p>
          <a:p>
            <a:r>
              <a:rPr lang="en-US" sz="2000" b="1" i="1" dirty="0" err="1" smtClean="0"/>
              <a:t>Thuja</a:t>
            </a:r>
            <a:endParaRPr lang="en-MY" sz="2000" b="1" i="1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:\New Folder (2)\systematic 1\jcs-thuja-orientalis-425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770274"/>
            <a:ext cx="7344684" cy="56505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51920" y="0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Cupressaceae</a:t>
            </a:r>
            <a:endParaRPr lang="en-US" sz="2000" b="1" dirty="0" smtClean="0"/>
          </a:p>
          <a:p>
            <a:r>
              <a:rPr lang="en-US" sz="2000" b="1" i="1" dirty="0" err="1" smtClean="0"/>
              <a:t>Thuja</a:t>
            </a:r>
            <a:endParaRPr lang="en-MY" sz="2000" b="1" i="1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:\New Folder (2)\systematic 1\taxus baccata_49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714925"/>
            <a:ext cx="6840760" cy="560515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79912" y="0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Taxaceae</a:t>
            </a:r>
            <a:endParaRPr lang="en-US" sz="2400" b="1" dirty="0" smtClean="0"/>
          </a:p>
          <a:p>
            <a:r>
              <a:rPr lang="en-US" sz="2400" b="1" i="1" dirty="0" err="1" smtClean="0"/>
              <a:t>Taxus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bacata</a:t>
            </a:r>
            <a:endParaRPr lang="en-MY" sz="2400" b="1" i="1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:\New Folder (2)\systematic 1\TaxusBacca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548680"/>
            <a:ext cx="5040560" cy="60486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23928" y="77723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Taxaceae</a:t>
            </a:r>
            <a:endParaRPr lang="en-US" sz="2400" b="1" dirty="0" smtClean="0"/>
          </a:p>
          <a:p>
            <a:r>
              <a:rPr lang="en-US" sz="2400" b="1" i="1" dirty="0" err="1" smtClean="0"/>
              <a:t>Taxus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bacata</a:t>
            </a:r>
            <a:endParaRPr lang="en-MY" sz="2400" b="1" i="1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82380"/>
            <a:ext cx="5256584" cy="606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8240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6054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5532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620688"/>
            <a:ext cx="7584843" cy="56886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4" y="143634"/>
            <a:ext cx="3312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/>
              <a:t>Efedra</a:t>
            </a:r>
            <a:endParaRPr lang="en-US" sz="2800" b="1" i="1" dirty="0" smtClean="0"/>
          </a:p>
          <a:p>
            <a:r>
              <a:rPr lang="en-US" sz="2800" b="1" i="1" dirty="0" smtClean="0"/>
              <a:t>Female cone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125689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gardeningoncloud9.com/wp-content/uploads/2009/03/sphagnum-moss-0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728419"/>
            <a:ext cx="6763270" cy="507684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79912" y="220578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/>
              <a:t>Sphagnum</a:t>
            </a:r>
            <a:endParaRPr lang="en-MY" sz="2000" b="1" i="1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7920880" cy="59406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16632"/>
            <a:ext cx="33123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/>
              <a:t>Efedra</a:t>
            </a:r>
            <a:endParaRPr lang="en-US" sz="2800" b="1" i="1" dirty="0" smtClean="0"/>
          </a:p>
          <a:p>
            <a:r>
              <a:rPr lang="en-US" sz="2800" b="1" i="1" dirty="0" smtClean="0"/>
              <a:t>Male and female cone 	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320292846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7920880" cy="59406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4" y="143634"/>
            <a:ext cx="33123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/>
              <a:t>Gnetum</a:t>
            </a:r>
            <a:endParaRPr lang="en-US" sz="2800" b="1" i="1" dirty="0" smtClean="0"/>
          </a:p>
          <a:p>
            <a:r>
              <a:rPr lang="en-US" sz="2800" b="1" i="1" dirty="0" smtClean="0"/>
              <a:t>Male and Female cone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315313219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" y="6145"/>
            <a:ext cx="6858000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542" y="3794310"/>
            <a:ext cx="4128458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2432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6174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352928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63777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6652"/>
            <a:ext cx="8208912" cy="615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77798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1916832"/>
            <a:ext cx="62646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Angiosperms</a:t>
            </a:r>
          </a:p>
          <a:p>
            <a:pPr marL="857250" indent="-857250">
              <a:buFontTx/>
              <a:buChar char="-"/>
            </a:pPr>
            <a:r>
              <a:rPr lang="en-US" sz="6000" b="1" dirty="0" err="1" smtClean="0">
                <a:solidFill>
                  <a:srgbClr val="FF0000"/>
                </a:solidFill>
              </a:rPr>
              <a:t>Monocotes</a:t>
            </a:r>
            <a:endParaRPr lang="en-US" sz="6000" b="1" dirty="0" smtClean="0">
              <a:solidFill>
                <a:srgbClr val="FF0000"/>
              </a:solidFill>
            </a:endParaRPr>
          </a:p>
          <a:p>
            <a:pPr marL="857250" indent="-857250">
              <a:buFontTx/>
              <a:buChar char="-"/>
            </a:pPr>
            <a:r>
              <a:rPr lang="en-US" sz="6000" b="1" dirty="0" err="1" smtClean="0">
                <a:solidFill>
                  <a:srgbClr val="FF0000"/>
                </a:solidFill>
              </a:rPr>
              <a:t>Eudicots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55318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hahla\Desktop\bio pic\systematic 2\03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73148"/>
            <a:ext cx="6256610" cy="47418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857913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life.illinois.edu/help/digitalflowers/picts/Salicaceae/06-Salix%20interior%20flower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620688"/>
            <a:ext cx="6192688" cy="59875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620944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hahla\Desktop\bio pic\systematic 2\YellowWill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36712"/>
            <a:ext cx="6984776" cy="523858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26064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Salix </a:t>
            </a:r>
            <a:r>
              <a:rPr lang="en-US" sz="2400" b="1" i="1" dirty="0" err="1" smtClean="0"/>
              <a:t>acmophylla</a:t>
            </a:r>
            <a:r>
              <a:rPr lang="en-US" sz="2400" b="1" i="1" dirty="0" smtClean="0"/>
              <a:t>   </a:t>
            </a:r>
            <a:r>
              <a:rPr lang="fa-IR" sz="2400" b="1" dirty="0" smtClean="0"/>
              <a:t>زرد بید</a:t>
            </a:r>
            <a:endParaRPr lang="en-MY" sz="2400" b="1" dirty="0"/>
          </a:p>
        </p:txBody>
      </p:sp>
    </p:spTree>
    <p:extLst>
      <p:ext uri="{BB962C8B-B14F-4D97-AF65-F5344CB8AC3E}">
        <p14:creationId xmlns:p14="http://schemas.microsoft.com/office/powerpoint/2010/main" val="2324022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alaeos.com/plants/images/MossSporophyteDevel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052736"/>
            <a:ext cx="7560529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hahla\Desktop\bio pic\systematic 2\bidmeshk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06286"/>
            <a:ext cx="5688632" cy="53093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19672" y="116632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Salix </a:t>
            </a:r>
            <a:r>
              <a:rPr lang="en-US" sz="2800" b="1" i="1" dirty="0" err="1" smtClean="0"/>
              <a:t>aegyptica</a:t>
            </a:r>
            <a:r>
              <a:rPr lang="en-US" sz="2800" b="1" i="1" dirty="0" smtClean="0"/>
              <a:t> </a:t>
            </a:r>
            <a:r>
              <a:rPr lang="fa-IR" sz="2800" b="1" dirty="0" smtClean="0"/>
              <a:t>بید مشک   </a:t>
            </a:r>
            <a:endParaRPr lang="en-MY" sz="2800" b="1" dirty="0"/>
          </a:p>
        </p:txBody>
      </p:sp>
    </p:spTree>
    <p:extLst>
      <p:ext uri="{BB962C8B-B14F-4D97-AF65-F5344CB8AC3E}">
        <p14:creationId xmlns:p14="http://schemas.microsoft.com/office/powerpoint/2010/main" val="298004115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www.wnmu.edu/academic/nspages/gilaflora/p_fremontii4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7992888" cy="561662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75856" y="4462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/>
              <a:t>Populus</a:t>
            </a:r>
            <a:r>
              <a:rPr lang="en-US" b="1" dirty="0" smtClean="0"/>
              <a:t> male flower</a:t>
            </a:r>
            <a:endParaRPr lang="en-MY" b="1" dirty="0"/>
          </a:p>
        </p:txBody>
      </p:sp>
    </p:spTree>
    <p:extLst>
      <p:ext uri="{BB962C8B-B14F-4D97-AF65-F5344CB8AC3E}">
        <p14:creationId xmlns:p14="http://schemas.microsoft.com/office/powerpoint/2010/main" val="411004938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hahla\Desktop\bio pic\systematic 2\corylus avella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04664"/>
            <a:ext cx="4647526" cy="60190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876256" y="980728"/>
            <a:ext cx="22833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/>
              <a:t>Corylus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avellana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349094921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hahla\Desktop\bio pic\systematic 2\c. avel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9685" y="1556792"/>
            <a:ext cx="5376597" cy="403244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491880" y="548680"/>
            <a:ext cx="22833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 err="1" smtClean="0"/>
              <a:t>Corylus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avellana</a:t>
            </a:r>
            <a:endParaRPr lang="en-US" sz="2400" b="1" i="1" dirty="0" smtClean="0"/>
          </a:p>
          <a:p>
            <a:pPr algn="ctr"/>
            <a:r>
              <a:rPr lang="en-US" sz="2400" b="1" dirty="0" smtClean="0"/>
              <a:t>fruit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116360208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Shahla\Desktop\bio pic\systematic 2\corylus. avella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48680"/>
            <a:ext cx="4608512" cy="614468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868144" y="1052736"/>
            <a:ext cx="22833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/>
              <a:t>Corylus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avellana</a:t>
            </a:r>
            <a:endParaRPr lang="en-US" sz="2400" b="1" i="1" dirty="0" smtClean="0"/>
          </a:p>
          <a:p>
            <a:r>
              <a:rPr lang="en-US" sz="2400" b="1" dirty="0" smtClean="0"/>
              <a:t>Male flower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277197897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hahla\Desktop\bio pic\systematic 2\j,reg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047935"/>
            <a:ext cx="6580602" cy="543996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95736" y="0"/>
            <a:ext cx="489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 smtClean="0"/>
              <a:t>Juglans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regia</a:t>
            </a:r>
            <a:endParaRPr lang="en-US" sz="3200" b="1" i="1" dirty="0" smtClean="0"/>
          </a:p>
          <a:p>
            <a:pPr algn="ctr"/>
            <a:r>
              <a:rPr lang="en-US" sz="3200" b="1" dirty="0" smtClean="0"/>
              <a:t>Female flower became fruit</a:t>
            </a:r>
            <a:endParaRPr lang="en-MY" sz="3200" b="1" dirty="0"/>
          </a:p>
        </p:txBody>
      </p:sp>
    </p:spTree>
    <p:extLst>
      <p:ext uri="{BB962C8B-B14F-4D97-AF65-F5344CB8AC3E}">
        <p14:creationId xmlns:p14="http://schemas.microsoft.com/office/powerpoint/2010/main" val="346469159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Shahla\Desktop\bio pic\systematic 2\250px-Illustration_Juglans_regi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56234"/>
            <a:ext cx="3888432" cy="654552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260648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/>
              <a:t>Juglans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regia</a:t>
            </a:r>
            <a:endParaRPr lang="en-MY" sz="3200" b="1" i="1" dirty="0"/>
          </a:p>
        </p:txBody>
      </p:sp>
    </p:spTree>
    <p:extLst>
      <p:ext uri="{BB962C8B-B14F-4D97-AF65-F5344CB8AC3E}">
        <p14:creationId xmlns:p14="http://schemas.microsoft.com/office/powerpoint/2010/main" val="26060051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87824" y="260648"/>
            <a:ext cx="32403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/>
              <a:t>Morus</a:t>
            </a:r>
            <a:r>
              <a:rPr lang="en-US" dirty="0" smtClean="0"/>
              <a:t> </a:t>
            </a:r>
            <a:r>
              <a:rPr lang="en-US" sz="2400" dirty="0" smtClean="0"/>
              <a:t>male flower</a:t>
            </a:r>
            <a:endParaRPr lang="en-US" dirty="0" smtClean="0"/>
          </a:p>
          <a:p>
            <a:endParaRPr lang="en-MY" dirty="0"/>
          </a:p>
        </p:txBody>
      </p:sp>
      <p:pic>
        <p:nvPicPr>
          <p:cNvPr id="6146" name="Picture 2" descr="Red Mulberry (Morus rubra)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052736"/>
            <a:ext cx="7416824" cy="5562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100651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d Mulberry (Morus rubra) femal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944883" cy="59586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462078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upload.wikimedia.org/wikipedia/commons/a/a6/Black_Mulberry_Female_Flower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08720"/>
            <a:ext cx="7501128" cy="544219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347864" y="404664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Morus</a:t>
            </a:r>
            <a:r>
              <a:rPr lang="en-US" sz="2400" b="1" dirty="0" smtClean="0"/>
              <a:t> female flower</a:t>
            </a:r>
            <a:endParaRPr lang="en-MY" sz="2400" b="1" dirty="0"/>
          </a:p>
        </p:txBody>
      </p:sp>
    </p:spTree>
    <p:extLst>
      <p:ext uri="{BB962C8B-B14F-4D97-AF65-F5344CB8AC3E}">
        <p14:creationId xmlns:p14="http://schemas.microsoft.com/office/powerpoint/2010/main" val="318328846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1002</TotalTime>
  <Words>208</Words>
  <Application>Microsoft Office PowerPoint</Application>
  <PresentationFormat>On-screen Show (4:3)</PresentationFormat>
  <Paragraphs>115</Paragraphs>
  <Slides>103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103</vt:i4>
      </vt:variant>
    </vt:vector>
  </HeadingPairs>
  <TitlesOfParts>
    <vt:vector size="109" baseType="lpstr">
      <vt:lpstr>Arabic Style</vt:lpstr>
      <vt:lpstr>Arial</vt:lpstr>
      <vt:lpstr>Calibri</vt:lpstr>
      <vt:lpstr>Garamond</vt:lpstr>
      <vt:lpstr>Office Theme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referee</dc:creator>
  <cp:lastModifiedBy>Hossieni</cp:lastModifiedBy>
  <cp:revision>38</cp:revision>
  <dcterms:created xsi:type="dcterms:W3CDTF">2012-10-08T12:22:05Z</dcterms:created>
  <dcterms:modified xsi:type="dcterms:W3CDTF">2018-10-21T11:27:29Z</dcterms:modified>
</cp:coreProperties>
</file>