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06"/>
  </p:notesMasterIdLst>
  <p:sldIdLst>
    <p:sldId id="387" r:id="rId3"/>
    <p:sldId id="375" r:id="rId4"/>
    <p:sldId id="336" r:id="rId5"/>
    <p:sldId id="338" r:id="rId6"/>
    <p:sldId id="337" r:id="rId7"/>
    <p:sldId id="260" r:id="rId8"/>
    <p:sldId id="271" r:id="rId9"/>
    <p:sldId id="296" r:id="rId10"/>
    <p:sldId id="295" r:id="rId11"/>
    <p:sldId id="262" r:id="rId12"/>
    <p:sldId id="297" r:id="rId13"/>
    <p:sldId id="265" r:id="rId14"/>
    <p:sldId id="264" r:id="rId15"/>
    <p:sldId id="261" r:id="rId16"/>
    <p:sldId id="374" r:id="rId17"/>
    <p:sldId id="298" r:id="rId18"/>
    <p:sldId id="299" r:id="rId19"/>
    <p:sldId id="339" r:id="rId20"/>
    <p:sldId id="300" r:id="rId21"/>
    <p:sldId id="301" r:id="rId22"/>
    <p:sldId id="340" r:id="rId23"/>
    <p:sldId id="302" r:id="rId24"/>
    <p:sldId id="310" r:id="rId25"/>
    <p:sldId id="341" r:id="rId26"/>
    <p:sldId id="305" r:id="rId27"/>
    <p:sldId id="311" r:id="rId28"/>
    <p:sldId id="306" r:id="rId29"/>
    <p:sldId id="307" r:id="rId30"/>
    <p:sldId id="342" r:id="rId31"/>
    <p:sldId id="269" r:id="rId32"/>
    <p:sldId id="270" r:id="rId33"/>
    <p:sldId id="272" r:id="rId34"/>
    <p:sldId id="274" r:id="rId35"/>
    <p:sldId id="275" r:id="rId36"/>
    <p:sldId id="279" r:id="rId37"/>
    <p:sldId id="284" r:id="rId38"/>
    <p:sldId id="312" r:id="rId39"/>
    <p:sldId id="277" r:id="rId40"/>
    <p:sldId id="278" r:id="rId41"/>
    <p:sldId id="276" r:id="rId42"/>
    <p:sldId id="280" r:id="rId43"/>
    <p:sldId id="281" r:id="rId44"/>
    <p:sldId id="282" r:id="rId45"/>
    <p:sldId id="283" r:id="rId46"/>
    <p:sldId id="343" r:id="rId47"/>
    <p:sldId id="373" r:id="rId48"/>
    <p:sldId id="313" r:id="rId49"/>
    <p:sldId id="345" r:id="rId50"/>
    <p:sldId id="314" r:id="rId51"/>
    <p:sldId id="346" r:id="rId52"/>
    <p:sldId id="347" r:id="rId53"/>
    <p:sldId id="351" r:id="rId54"/>
    <p:sldId id="348" r:id="rId55"/>
    <p:sldId id="349" r:id="rId56"/>
    <p:sldId id="350" r:id="rId57"/>
    <p:sldId id="353" r:id="rId58"/>
    <p:sldId id="315" r:id="rId59"/>
    <p:sldId id="316" r:id="rId60"/>
    <p:sldId id="317" r:id="rId61"/>
    <p:sldId id="318" r:id="rId62"/>
    <p:sldId id="352" r:id="rId63"/>
    <p:sldId id="354" r:id="rId64"/>
    <p:sldId id="319" r:id="rId65"/>
    <p:sldId id="355" r:id="rId66"/>
    <p:sldId id="356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1" r:id="rId76"/>
    <p:sldId id="332" r:id="rId77"/>
    <p:sldId id="344" r:id="rId78"/>
    <p:sldId id="357" r:id="rId79"/>
    <p:sldId id="358" r:id="rId80"/>
    <p:sldId id="359" r:id="rId81"/>
    <p:sldId id="360" r:id="rId82"/>
    <p:sldId id="361" r:id="rId83"/>
    <p:sldId id="362" r:id="rId84"/>
    <p:sldId id="363" r:id="rId85"/>
    <p:sldId id="364" r:id="rId86"/>
    <p:sldId id="365" r:id="rId87"/>
    <p:sldId id="372" r:id="rId88"/>
    <p:sldId id="366" r:id="rId89"/>
    <p:sldId id="367" r:id="rId90"/>
    <p:sldId id="368" r:id="rId91"/>
    <p:sldId id="369" r:id="rId92"/>
    <p:sldId id="370" r:id="rId93"/>
    <p:sldId id="371" r:id="rId94"/>
    <p:sldId id="378" r:id="rId95"/>
    <p:sldId id="377" r:id="rId96"/>
    <p:sldId id="379" r:id="rId97"/>
    <p:sldId id="380" r:id="rId98"/>
    <p:sldId id="381" r:id="rId99"/>
    <p:sldId id="382" r:id="rId100"/>
    <p:sldId id="383" r:id="rId101"/>
    <p:sldId id="385" r:id="rId102"/>
    <p:sldId id="386" r:id="rId103"/>
    <p:sldId id="384" r:id="rId104"/>
    <p:sldId id="335" r:id="rId10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37DEB-81B5-457D-8BC9-F3418BA1DE38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C43C1-B434-4D58-8A5A-E6351CF4C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2C9C-BFA2-48FE-B123-8955A38512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7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2537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270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6632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8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59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25764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1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6074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886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05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90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1404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26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5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09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13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EA14FD-E14D-4A71-8677-289D9B4558CA}" type="datetimeFigureOut">
              <a:rPr lang="en-MY" smtClean="0"/>
              <a:pPr/>
              <a:t>20/10/2018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7C6C76-CC02-445D-BB32-F4301A9F258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347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www.google.com/url?sa=i&amp;source=images&amp;cd=&amp;cad=rja&amp;docid=Lgnk2ri6jyv8QM&amp;tbnid=kl4gdtEQIOlC0M:&amp;ved=0CAgQjRwwADgQ&amp;url=http://www.fossilflowers.org/imgs/dws/r/Solanaceae_Atropa_belladonna_13680.html&amp;ei=BoGOUc3CAsi4O7SsgcgD&amp;psig=AFQjCNE0hWVqKOFvNyHicLiwHSZ2RzZcIA&amp;ust=1368380038071909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www.google.com/url?sa=i&amp;source=images&amp;cd=&amp;cad=rja&amp;docid=_0B1lSluPLeeDM&amp;tbnid=LKBkK1Wiv_6j1M:&amp;ved=0CAgQjRwwAA&amp;url=http://www.biologie.uni-hamburg.de/b-online/library/webb/BOT311/Angiosperm/rosaceae1.htm&amp;ei=1qWEUdeWJsn3rQfduoC4Dw&amp;psig=AFQjCNFipFkqAAJFoFVThPEQ3XN0UOk-9Q&amp;ust=1367734102693502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source=images&amp;cd=&amp;cad=rja&amp;docid=DN81och_AM7wzM&amp;tbnid=Bmv-gLLjA5xIlM:&amp;ved=&amp;url=http://www.perspective.com/nature/plantae/polytrichum.html&amp;ei=B4pRUvHVDaTJ4ASQ6YHYDA&amp;psig=AFQjCNGLLLGgzRPNQSgQaVZdgkksMj3kgA&amp;ust=138116186326143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source=images&amp;cd=&amp;cad=rja&amp;docid=4FHCTTTFCiwd9M&amp;tbnid=KrRWqu9WHhaMXM:&amp;ved=0CAgQjRwwAA&amp;url=http://www.bio.miami.edu/dana/226/226F09_18.html&amp;ei=dphIUpTfJ-Gm4ATdi4D4Cg&amp;psig=AFQjCNGtVStCyowz_lUlChPExMYg7ZcZPw&amp;ust=138057573470459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source=images&amp;cd=&amp;cad=rja&amp;docid=y880wVb5sOMYFM&amp;tbnid=ATM1lgOiaMJexM:&amp;ved=0CAgQjRwwAA&amp;url=https://facultystaff.richmond.edu/~jhayden/greenhouse&amp;images/psilotum.html&amp;ei=rpJRUrfIHIrm4wTOrYHAAw&amp;psig=AFQjCNEJNfLPieTV9MNrw0Lg4bj8OJFYlA&amp;ust=138116407850108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source=images&amp;cd=&amp;cad=rja&amp;docid=OWcMyEdTDJp_ZM&amp;tbnid=unYobZ8MVf9Z6M:&amp;ved=0CAgQjRwwAA&amp;url=http://www.arcturusclinic.co.uk/?p=564&amp;ei=D51RUsKpNoi84ASLoIHYDA&amp;psig=AFQjCNGpeaGWMpHB15g2BT2jQFU2crqRsg&amp;ust=13811667359310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source=images&amp;cd=&amp;cad=rja&amp;docid=jIlYLBhy7t8jCM&amp;tbnid=4zIwYy9P6CQVOM:&amp;ved=0CAgQjRwwAA&amp;url=http://www.bigeastern.com/eotp/lycopodium_digitatum.htm&amp;ei=da1RUq_6FOf04QSv_YCwAQ&amp;psig=AFQjCNEW_QE3kdFyMtTsmYajm9yVoiEYPA&amp;ust=138117093337740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/url?sa=i&amp;source=images&amp;cd=&amp;cad=rja&amp;docid=U_7oZkDvm1VhIM&amp;tbnid=qBlvUB7Q4vQ6bM:&amp;ved=0CAgQjRwwAA&amp;url=http://botany.cz/cs/botrychium-lunaria/&amp;ei=dP5aUsWrJ6aC4gSMu4CoAw&amp;psig=AFQjCNEvX_a-9TUeWWr4M9wJv864HZGWeA&amp;ust=13817814926864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www.google.com/url?sa=i&amp;rct=j&amp;q=&amp;esrc=s&amp;frm=1&amp;source=images&amp;cd=&amp;cad=rja&amp;docid=ZqaI_YmcRj4g-M&amp;tbnid=VLGvZVtWKMiJSM:&amp;ved=0CAUQjRw&amp;url=http://www.pfaf.org/user/Plant.aspx?LatinName=Botrychium%20lunaria&amp;ei=sf5aUo-4CcKc0AWonoCIDw&amp;bvm=bv.53899372,d.bGE&amp;psig=AFQjCNF1RUw7yQDPZ04PNHykdsahCGQVGw&amp;ust=1381781474139079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frm=1&amp;source=images&amp;cd=&amp;cad=rja&amp;docid=0vejamLfqEa6BM&amp;tbnid=6ElAsAwofuTbNM:&amp;ved=0CAUQjRw&amp;url=http://www.gardeningoncloud9.com/200903/sphagnum-moss-peat-moss/&amp;ei=gIhRUvSYJqqO0AWt44HYDA&amp;bvm=bv.53537100,d.bGE&amp;psig=AFQjCNFAwp8ATMfRbO5LCsK9J59LUHQyKg&amp;ust=1381160743169150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www.google.com/url?sa=i&amp;source=images&amp;cd=&amp;cad=rja&amp;docid=QTiB7msD7XZHoM&amp;tbnid=qfABjI6PqQSO9M:&amp;ved=0CAgQjRwwAA&amp;url=http://www.life.illinois.edu/help/digitalflowers/Salicaceae/6.htm&amp;ei=L68fUd_rFqiR4ASYvoG4CQ&amp;psig=AFQjCNG7ciTT8a8fbvBP8GDtBQ1fZTA1_g&amp;ust=1361117359436331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www.google.com/url?sa=i&amp;rct=j&amp;q=&amp;esrc=s&amp;frm=1&amp;source=images&amp;cd=&amp;cad=rja&amp;docid=BAJnEHyzLRcztM&amp;tbnid=oBTHyfWlyApbcM:&amp;ved=0CAUQjRw&amp;url=http://palaeos.com/plants/bryophyta/bryophyta2.html&amp;ei=uIdRUrz3Ka2Y0QWohYGwBw&amp;bvm=bv.53537100,d.bGE&amp;psig=AFQjCNHGMVwSCFtkQ4ow-idG_lhkygG8Cw&amp;ust=1381161179377695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www.google.com/url?sa=i&amp;source=images&amp;cd=&amp;cad=rja&amp;docid=TdyUZaXKh0f6NM&amp;tbnid=p9XrAKrTY-CE5M:&amp;ved=0CAgQjRwwAA&amp;url=http://www.wnmu.edu/academic/nspages/gilaflora/populus_fremontii.html&amp;ei=9bEfUczcCYfS4QTL0oDQCA&amp;psig=AFQjCNGzcqMwfZMZ-ost9xcC5Ec_d5KRUA&amp;ust=1361118069254668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://www.google.com/url?sa=i&amp;source=images&amp;cd=&amp;cad=rja&amp;docid=JGTMQhst2aQrrM&amp;tbnid=ZVOBq8iSuISV7M:&amp;ved=0CAgQjRwwAA&amp;url=http://en.wikipedia.org/wiki/File:Black_Mulberry_Female_Flowers.jpg&amp;ei=u7UxUdBdyZeFB4uQgZAP&amp;psig=AFQjCNGw9nRLO9lZ6eHqUGzD_b8AAe-ALg&amp;ust=136229868303795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1844824"/>
            <a:ext cx="441423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cs typeface="Arabic Style" panose="00000400000000000000" pitchFamily="2" charset="-78"/>
              </a:rPr>
              <a:t>Principles of Botany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cs typeface="Arabic Style" panose="00000400000000000000" pitchFamily="2" charset="-78"/>
              </a:rPr>
              <a:t>Chapter </a:t>
            </a:r>
            <a:r>
              <a:rPr lang="en-US" sz="2400" b="1" dirty="0" smtClean="0">
                <a:solidFill>
                  <a:srgbClr val="FF0000"/>
                </a:solidFill>
                <a:cs typeface="Arabic Style" panose="00000400000000000000" pitchFamily="2" charset="-78"/>
              </a:rPr>
              <a:t>1</a:t>
            </a:r>
            <a:endParaRPr lang="en-US" sz="2400" b="1" dirty="0">
              <a:solidFill>
                <a:srgbClr val="FF0000"/>
              </a:solidFill>
              <a:cs typeface="Arabic Style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cs typeface="Arabic Style" panose="00000400000000000000" pitchFamily="2" charset="-78"/>
              </a:rPr>
              <a:t>Plant </a:t>
            </a:r>
            <a:r>
              <a:rPr lang="en-US" sz="2400" b="1" dirty="0" smtClean="0">
                <a:solidFill>
                  <a:srgbClr val="FF0000"/>
                </a:solidFill>
                <a:cs typeface="Arabic Style" panose="00000400000000000000" pitchFamily="2" charset="-78"/>
              </a:rPr>
              <a:t>Taxonomy</a:t>
            </a:r>
            <a:endParaRPr lang="en-US" sz="2400" b="1" dirty="0">
              <a:solidFill>
                <a:srgbClr val="FF0000"/>
              </a:solidFill>
              <a:cs typeface="Arabic Style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cs typeface="Arabic Style" panose="00000400000000000000" pitchFamily="2" charset="-78"/>
              </a:rPr>
              <a:t>Shahla</a:t>
            </a:r>
            <a:r>
              <a:rPr lang="en-US" sz="2400" b="1" dirty="0">
                <a:cs typeface="Arabic Style" panose="00000400000000000000" pitchFamily="2" charset="-78"/>
              </a:rPr>
              <a:t> </a:t>
            </a:r>
            <a:r>
              <a:rPr lang="en-US" sz="2400" b="1" dirty="0" err="1">
                <a:cs typeface="Arabic Style" panose="00000400000000000000" pitchFamily="2" charset="-78"/>
              </a:rPr>
              <a:t>Hosseini</a:t>
            </a:r>
            <a:endParaRPr lang="en-US" sz="2400" b="1" dirty="0">
              <a:cs typeface="Arabic Style" panose="00000400000000000000" pitchFamily="2" charset="-78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0030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ahla\Desktop\bio pic\systematic 1\mniumantheridiaLab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32859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fossilflowers.org/users/dws/5_28_05_5/Atropa/Atropa_belladonna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33352"/>
            <a:ext cx="7765358" cy="51599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3326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Solanaceae</a:t>
            </a:r>
            <a:endParaRPr lang="en-MY" sz="2000" b="1" i="1" dirty="0"/>
          </a:p>
        </p:txBody>
      </p:sp>
    </p:spTree>
    <p:extLst>
      <p:ext uri="{BB962C8B-B14F-4D97-AF65-F5344CB8AC3E}">
        <p14:creationId xmlns:p14="http://schemas.microsoft.com/office/powerpoint/2010/main" val="8875169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biologie.uni-hamburg.de/b-online/library/webb/BOT311/Angiosperm/MagnoliophytaLab99/FragariaFlrLongSecMacroLabHu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1" y="687447"/>
            <a:ext cx="7584575" cy="51178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2" y="-922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Rosaceae</a:t>
            </a:r>
            <a:endParaRPr lang="en-US" sz="2000" b="1" dirty="0" smtClean="0"/>
          </a:p>
          <a:p>
            <a:r>
              <a:rPr lang="en-US" sz="2000" b="1" i="1" dirty="0" err="1" smtClean="0"/>
              <a:t>Fragaria</a:t>
            </a:r>
            <a:endParaRPr lang="en-MY" sz="2000" b="1" i="1" dirty="0"/>
          </a:p>
        </p:txBody>
      </p:sp>
    </p:spTree>
    <p:extLst>
      <p:ext uri="{BB962C8B-B14F-4D97-AF65-F5344CB8AC3E}">
        <p14:creationId xmlns:p14="http://schemas.microsoft.com/office/powerpoint/2010/main" val="4109934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486859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40466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Allium</a:t>
            </a:r>
          </a:p>
          <a:p>
            <a:r>
              <a:rPr lang="en-US" b="1" dirty="0" smtClean="0"/>
              <a:t>Amaryllidaceae</a:t>
            </a:r>
          </a:p>
          <a:p>
            <a:r>
              <a:rPr lang="en-US" b="1" dirty="0" smtClean="0"/>
              <a:t>Monocots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39098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n.ca/biology/scarr/139450_Angiosperm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379239" cy="5986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06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perspective.com/nature/plantae/polytrichum-1128-1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7956884" cy="53045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1880" y="26064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Polytrichum</a:t>
            </a:r>
            <a:endParaRPr lang="en-MY" sz="20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ahla\Desktop\bio pic\systematic 1\SetaBaseArchegon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173809" cy="4252769"/>
          </a:xfrm>
          <a:prstGeom prst="rect">
            <a:avLst/>
          </a:prstGeom>
          <a:noFill/>
        </p:spPr>
      </p:pic>
      <p:pic>
        <p:nvPicPr>
          <p:cNvPr id="6147" name="Picture 3" descr="C:\Users\Shahla\Desktop\bio pic\systematic 1\Image140_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40"/>
            <a:ext cx="3600400" cy="5986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ahla\Desktop\bio pic\systematic 1\AntherediaLab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112568" cy="537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bio.miami.edu/dana/pix/moss_lifecyc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99" y="476673"/>
            <a:ext cx="8859661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772816"/>
            <a:ext cx="6192688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Pteridophyts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Psilophyta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Equisetophyta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Polypodiophyta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99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facultystaff.richmond.edu/~jhayden/greenhouse&amp;images/psilotum_nudum1_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4752528" cy="62293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24128" y="126876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Psilotum</a:t>
            </a:r>
            <a:endParaRPr lang="en-MY" sz="2400" b="1" i="1" dirty="0"/>
          </a:p>
        </p:txBody>
      </p:sp>
      <p:sp>
        <p:nvSpPr>
          <p:cNvPr id="55300" name="AutoShape 4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6324" name="AutoShape 4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6326" name="AutoShape 6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6328" name="AutoShape 8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6330" name="AutoShape 10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6332" name="AutoShape 12" descr="http://www.google.com/url?sa=i&amp;source=images&amp;cd=&amp;docid=pY1dqXQOmJkVsM&amp;tbnid=KpMHQlt-sdLGfM:&amp;ved=0CAUQjBwwAA&amp;url=http%3A%2F%2Fwww.puc.edu%2FFaculty%2FGilbert_Muth%2Fart0051.jpg&amp;ei=m5JRUrvwAaWi4gT67YHACw&amp;psig=AFQjCNE4d1t3nyzX06y3Qw9ZzJ85QN6wgw&amp;ust=13811640590627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56333" name="Picture 13" descr="C:\Users\Shahla\Pictures\art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7797"/>
            <a:ext cx="7560840" cy="6184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192026" cy="64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arcturusclinic.co.uk/wp-content/uploads/2011/06/Lycopod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8457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130069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Lycopodium</a:t>
            </a:r>
            <a:endParaRPr lang="en-MY" sz="2400" b="1" i="1" dirty="0"/>
          </a:p>
        </p:txBody>
      </p:sp>
      <p:pic>
        <p:nvPicPr>
          <p:cNvPr id="57348" name="Picture 4" descr="http://www.bigeastern.com/eotp/images/lycopodium_digitatu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564904"/>
            <a:ext cx="3426065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060848"/>
            <a:ext cx="3816424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Bryophyts</a:t>
            </a:r>
            <a:endParaRPr lang="en-US" sz="3600" b="1" dirty="0" smtClean="0"/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</a:rPr>
              <a:t>Hepaticophyta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</a:rPr>
              <a:t>Bryophyta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ahla\Desktop\bio pic\systematic 1\New Folder\lycopodium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81" y="782706"/>
            <a:ext cx="7368819" cy="55266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6064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Lycopodium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82"/>
            <a:ext cx="57035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06" y="18882"/>
            <a:ext cx="2794000" cy="420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4869160"/>
            <a:ext cx="230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Lycopodium</a:t>
            </a:r>
            <a:r>
              <a:rPr lang="en-US" dirty="0" smtClean="0"/>
              <a:t> Life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3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ahla\Desktop\bio pic\systematic 1\New Folder\Lycopodium_vs_Selaginella.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23210"/>
            <a:ext cx="6336704" cy="5095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ahla\Desktop\bio pic\systematic 1\New Folder\Selaginella_canaliculat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796221" cy="58471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11663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Selaginella</a:t>
            </a:r>
            <a:endParaRPr lang="en-MY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56176" y="5877272"/>
            <a:ext cx="230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Selaginella</a:t>
            </a:r>
            <a:r>
              <a:rPr lang="en-US" dirty="0" smtClean="0"/>
              <a:t> Life cycle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845"/>
            <a:ext cx="5688632" cy="65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89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ahla\Desktop\bio pic\systematic 1\New Folder\Equisetum-arven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2664296" cy="5394107"/>
          </a:xfrm>
          <a:prstGeom prst="rect">
            <a:avLst/>
          </a:prstGeom>
          <a:noFill/>
        </p:spPr>
      </p:pic>
      <p:pic>
        <p:nvPicPr>
          <p:cNvPr id="18435" name="Picture 3" descr="C:\Users\Shahla\Desktop\bio pic\systematic 1\New Folder\EquisetumArvens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168352" cy="53729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39952" y="4046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Eqiusteum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arvensel</a:t>
            </a:r>
            <a:endParaRPr lang="en-MY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://www.google.com/url?sa=i&amp;source=images&amp;cd=&amp;docid=YMi67kMK9hxuMM&amp;tbnid=5BM97-Hq-uHD9M:&amp;ved=0CAUQjBwwAA&amp;url=http%3A%2F%2Fwww.puc.edu%2FFaculty%2FGilbert_Muth%2Fart0058.jpg&amp;ei=VPpaUszdMqWO4ASBwYDADA&amp;psig=AFQjCNEBUjCPZfLlv_kRB47lSuLcffTkew&amp;ust=1381780436864784"/>
          <p:cNvSpPr>
            <a:spLocks noChangeAspect="1" noChangeArrowheads="1"/>
          </p:cNvSpPr>
          <p:nvPr/>
        </p:nvSpPr>
        <p:spPr bwMode="auto">
          <a:xfrm>
            <a:off x="63500" y="-136525"/>
            <a:ext cx="5324475" cy="6419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5300" name="AutoShape 4" descr="http://www.google.com/url?sa=i&amp;source=images&amp;cd=&amp;docid=YMi67kMK9hxuMM&amp;tbnid=5BM97-Hq-uHD9M:&amp;ved=0CAUQjBwwAA&amp;url=http%3A%2F%2Fwww.puc.edu%2FFaculty%2FGilbert_Muth%2Fart0058.jpg&amp;ei=VPpaUszdMqWO4ASBwYDADA&amp;psig=AFQjCNEBUjCPZfLlv_kRB47lSuLcffTkew&amp;ust=1381780436864784"/>
          <p:cNvSpPr>
            <a:spLocks noChangeAspect="1" noChangeArrowheads="1"/>
          </p:cNvSpPr>
          <p:nvPr/>
        </p:nvSpPr>
        <p:spPr bwMode="auto">
          <a:xfrm>
            <a:off x="63500" y="-136525"/>
            <a:ext cx="5324475" cy="6419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55301" name="Picture 5" descr="C:\Users\Shahla\Pictures\art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7" y="147631"/>
            <a:ext cx="5472927" cy="6593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ahla\Desktop\bio pic\systematic 1\New Folder\equisetum-palustr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774" y="764704"/>
            <a:ext cx="5059229" cy="5879976"/>
          </a:xfrm>
          <a:prstGeom prst="rect">
            <a:avLst/>
          </a:prstGeom>
          <a:noFill/>
        </p:spPr>
      </p:pic>
      <p:pic>
        <p:nvPicPr>
          <p:cNvPr id="19459" name="Picture 3" descr="C:\Users\Shahla\Desktop\bio pic\systematic 1\New Folder\equisetum-arvens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26294"/>
            <a:ext cx="3384376" cy="43038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9087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Eqiusteum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arvensel</a:t>
            </a:r>
            <a:endParaRPr lang="en-MY" sz="24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ahla\Desktop\bio pic\systematic 1\New Folder\equisetum-arvens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620688"/>
            <a:ext cx="2540000" cy="5892800"/>
          </a:xfrm>
          <a:prstGeom prst="rect">
            <a:avLst/>
          </a:prstGeom>
          <a:noFill/>
        </p:spPr>
      </p:pic>
      <p:pic>
        <p:nvPicPr>
          <p:cNvPr id="20483" name="Picture 3" descr="C:\Users\Shahla\Desktop\bio pic\systematic 1\New Folder\Equisetum_hymenale_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33504"/>
            <a:ext cx="5112568" cy="561820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Eqiusteum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arvensel</a:t>
            </a:r>
            <a:endParaRPr lang="en-MY" sz="2400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232915" cy="61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2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36904" cy="6102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3667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Hepaticophyta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1803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hahla's Field Study Photo\2009-06-09 Genting\Genting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660232" cy="49951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2606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/>
              <a:t>نهانزادان آوندی: سرخسها</a:t>
            </a:r>
            <a:endParaRPr lang="en-MY" sz="2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hahla's Field Study Photo\2009-06-09 Genting\Genting 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hla\Desktop\bio pic\systematic 1\New Folder\_vyr_344Marsilea-quadrifol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48680"/>
            <a:ext cx="8126677" cy="60950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11663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Marsilea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quadrifolia</a:t>
            </a:r>
            <a:endParaRPr lang="en-MY" sz="2000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ahla\Desktop\bio pic\systematic 1\New Folder\salvinia-natans-watermoss-645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5430024" cy="3384376"/>
          </a:xfrm>
          <a:prstGeom prst="rect">
            <a:avLst/>
          </a:prstGeom>
          <a:noFill/>
        </p:spPr>
      </p:pic>
      <p:pic>
        <p:nvPicPr>
          <p:cNvPr id="3075" name="Picture 3" descr="C:\Users\Shahla\Desktop\bio pic\systematic 1\New Folder\salvinia-natans-floating-watermoss-645-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803724" cy="2850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200" y="407707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Salvinia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natans</a:t>
            </a:r>
            <a:endParaRPr lang="en-MY" sz="2000" i="1" dirty="0"/>
          </a:p>
        </p:txBody>
      </p:sp>
      <p:pic>
        <p:nvPicPr>
          <p:cNvPr id="8" name="Picture 2" descr="C:\Users\Shahla\Desktop\bio pic\systematic 1\New Folder\Salvinia_natans,_wveg,I_GY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88640"/>
            <a:ext cx="3024335" cy="3105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hahla\Desktop\bio pic\systematic 1\New Folder\Illustration_Salvinia_natans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53998"/>
            <a:ext cx="3960440" cy="60654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16216" y="112474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Salvinia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natans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ahla\Desktop\bio pic\systematic 1\New Folder\Ophioglossum_polyphyll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26566"/>
            <a:ext cx="5616624" cy="4753137"/>
          </a:xfrm>
          <a:prstGeom prst="rect">
            <a:avLst/>
          </a:prstGeom>
          <a:noFill/>
        </p:spPr>
      </p:pic>
      <p:pic>
        <p:nvPicPr>
          <p:cNvPr id="8195" name="Picture 3" descr="C:\Users\Shahla\Desktop\bio pic\systematic 1\New Folder\ophioglossum_vulgat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6672"/>
            <a:ext cx="2967640" cy="24742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76470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Ophioglusum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vulgatum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ahla\Desktop\bio pic\systematic 1\New Folder\ohio.pend_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456384" cy="4615038"/>
          </a:xfrm>
          <a:prstGeom prst="rect">
            <a:avLst/>
          </a:prstGeom>
          <a:noFill/>
        </p:spPr>
      </p:pic>
      <p:pic>
        <p:nvPicPr>
          <p:cNvPr id="13315" name="Picture 3" descr="C:\Users\Shahla\Desktop\bio pic\systematic 1\New Folder\Oph. pendulum varieti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032448" cy="302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33265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Ohioglusom</a:t>
            </a:r>
            <a:r>
              <a:rPr lang="en-US" sz="2000" i="1" dirty="0" smtClean="0"/>
              <a:t> pendulum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botany.cz/foto/botrychiumlunariaherb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717282" cy="5065311"/>
          </a:xfrm>
          <a:prstGeom prst="rect">
            <a:avLst/>
          </a:prstGeom>
          <a:noFill/>
        </p:spPr>
      </p:pic>
      <p:pic>
        <p:nvPicPr>
          <p:cNvPr id="56326" name="Picture 6" descr="http://www.pfaf.org/Admin/PlantImages/BotrychiumLunar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48680"/>
            <a:ext cx="2828753" cy="46085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79712" y="40466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i="1" dirty="0" err="1" smtClean="0"/>
              <a:t>Botrychium</a:t>
            </a:r>
            <a:r>
              <a:rPr lang="en-MY" sz="2400" b="1" i="1" dirty="0" smtClean="0"/>
              <a:t> </a:t>
            </a:r>
            <a:r>
              <a:rPr lang="en-MY" sz="2400" b="1" i="1" dirty="0" err="1" smtClean="0"/>
              <a:t>lunaria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ahla\Desktop\bio pic\systematic 1\New Folder\polypodium_vulgare_d1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70258" cy="3826396"/>
          </a:xfrm>
          <a:prstGeom prst="rect">
            <a:avLst/>
          </a:prstGeom>
          <a:noFill/>
        </p:spPr>
      </p:pic>
      <p:pic>
        <p:nvPicPr>
          <p:cNvPr id="6147" name="Picture 3" descr="C:\Users\Shahla\Desktop\bio pic\systematic 1\New Folder\polypodium.vulgare-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4716016" cy="38078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Polypodium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vulgare</a:t>
            </a:r>
            <a:endParaRPr lang="en-MY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ahla\Desktop\bio pic\systematic 1\New Folder\Phyllitis_scolopendrium_n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312368" cy="5803972"/>
          </a:xfrm>
          <a:prstGeom prst="rect">
            <a:avLst/>
          </a:prstGeom>
          <a:noFill/>
        </p:spPr>
      </p:pic>
      <p:pic>
        <p:nvPicPr>
          <p:cNvPr id="7171" name="Picture 3" descr="C:\Users\Shahla\Desktop\bio pic\systematic 1\New Folder\phyllitis scolopen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237" y="1124744"/>
            <a:ext cx="4709537" cy="3528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47667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Phylitis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scolopendium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37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ahla\Desktop\bio pic\systematic 1\New Folder\220px-Asplenium_nidus_Malay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248472" cy="5647099"/>
          </a:xfrm>
          <a:prstGeom prst="rect">
            <a:avLst/>
          </a:prstGeom>
          <a:noFill/>
        </p:spPr>
      </p:pic>
      <p:pic>
        <p:nvPicPr>
          <p:cNvPr id="5123" name="Picture 3" descr="C:\Users\Shahla\Desktop\bio pic\systematic 1\New Folder\Asplenium_nidus6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548680"/>
            <a:ext cx="4272136" cy="32041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393305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Asplenium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nidus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hahla\Desktop\bio pic\systematic 1\New Folder\Adiantum_caudatu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7995581" cy="59878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11663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Adianthum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caudatum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ahla\Desktop\bio pic\systematic 1\New Folder\tom_Adiantum-capillus-veneris-s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810000" cy="5886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6056" y="1166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Adianthum</a:t>
            </a:r>
            <a:r>
              <a:rPr lang="en-US" i="1" dirty="0" smtClean="0"/>
              <a:t> </a:t>
            </a:r>
            <a:r>
              <a:rPr lang="en-US" i="1" dirty="0" err="1" smtClean="0"/>
              <a:t>caudatum</a:t>
            </a:r>
            <a:endParaRPr lang="en-MY" i="1" dirty="0"/>
          </a:p>
        </p:txBody>
      </p:sp>
      <p:pic>
        <p:nvPicPr>
          <p:cNvPr id="7" name="Picture 2" descr="C:\Users\Shahla\Desktop\bio pic\systematic 1\New Folder\Illustration_Adiantum_capillus-veneris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3672408" cy="596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ahla\Desktop\bio pic\systematic 1\New Folder\Adiantum_capillus-veneris_fr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470400" cy="5715000"/>
          </a:xfrm>
          <a:prstGeom prst="rect">
            <a:avLst/>
          </a:prstGeom>
          <a:noFill/>
        </p:spPr>
      </p:pic>
      <p:pic>
        <p:nvPicPr>
          <p:cNvPr id="11267" name="Picture 3" descr="C:\Users\Shahla\Desktop\bio pic\systematic 1\New Folder\Adiantum raddian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457575" cy="3514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64088" y="54868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Adianthum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caudatum</a:t>
            </a:r>
            <a:endParaRPr lang="en-MY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Shahla\Desktop\bio pic\systematic 1\New Folder\tind_pteridium-aquilinum-rhi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4320480" cy="59465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90872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Pteridium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aquilinum</a:t>
            </a:r>
            <a:endParaRPr lang="en-MY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298042" cy="58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44824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Gymnosperms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Cycadophyta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Gynkgophyta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Coniferophyta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Gnetophyta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27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New Folder (2)\systematic 1\Cycas_revolu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76872"/>
            <a:ext cx="4002002" cy="3774039"/>
          </a:xfrm>
          <a:prstGeom prst="rect">
            <a:avLst/>
          </a:prstGeom>
          <a:noFill/>
        </p:spPr>
      </p:pic>
      <p:pic>
        <p:nvPicPr>
          <p:cNvPr id="2051" name="Picture 3" descr="I:\New Folder (2)\systematic 1\cycas-revolu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95" y="692696"/>
            <a:ext cx="5105305" cy="4176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886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Cycadaceae</a:t>
            </a:r>
            <a:r>
              <a:rPr lang="en-US" sz="2400" b="1" dirty="0" smtClean="0"/>
              <a:t> </a:t>
            </a:r>
            <a:endParaRPr lang="en-MY" sz="24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7525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8104" y="62068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Cycas</a:t>
            </a:r>
            <a:r>
              <a:rPr lang="en-US" sz="2800" b="1" i="1" dirty="0"/>
              <a:t> </a:t>
            </a:r>
            <a:r>
              <a:rPr lang="en-US" sz="2800" b="1" i="1" dirty="0" err="1"/>
              <a:t>orixensis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960807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New Folder (2)\systematic 1\220px-Cycas_infloresc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917034" cy="5216777"/>
          </a:xfrm>
          <a:prstGeom prst="rect">
            <a:avLst/>
          </a:prstGeom>
          <a:noFill/>
        </p:spPr>
      </p:pic>
      <p:pic>
        <p:nvPicPr>
          <p:cNvPr id="1027" name="Picture 3" descr="I:\New Folder (2)\systematic 1\450px-Cycas_circinalis_male_cone_in_Olomo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08720"/>
            <a:ext cx="3618402" cy="4824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96446" y="26064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Cycas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circinalis</a:t>
            </a:r>
            <a:endParaRPr lang="en-MY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6093296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Cycas</a:t>
            </a:r>
            <a:r>
              <a:rPr lang="en-US" b="1" dirty="0" smtClean="0"/>
              <a:t> male cone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582199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23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6719531" cy="5920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289" y="980728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Cycas</a:t>
            </a:r>
            <a:r>
              <a:rPr lang="en-US" b="1" dirty="0" smtClean="0"/>
              <a:t> male cone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1905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4"/>
            <a:ext cx="55081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692696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Cycas</a:t>
            </a:r>
            <a:r>
              <a:rPr lang="en-US" b="1" dirty="0" smtClean="0"/>
              <a:t> male cone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4739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8" y="1187450"/>
            <a:ext cx="7473832" cy="497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188640"/>
            <a:ext cx="39604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Cycas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revoluta</a:t>
            </a:r>
            <a:r>
              <a:rPr lang="en-US" sz="2000" b="1" i="1" dirty="0" smtClean="0"/>
              <a:t> </a:t>
            </a:r>
          </a:p>
          <a:p>
            <a:r>
              <a:rPr lang="en-US" dirty="0" smtClean="0"/>
              <a:t>Female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16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1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692696"/>
            <a:ext cx="262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Cycas</a:t>
            </a:r>
            <a:r>
              <a:rPr lang="en-US" sz="2400" b="1" dirty="0" smtClean="0"/>
              <a:t> female cone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40768"/>
            <a:ext cx="316510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69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42875"/>
            <a:ext cx="9525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18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" y="552831"/>
            <a:ext cx="8372701" cy="6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8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938"/>
            <a:ext cx="7272808" cy="68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3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New Folder (2)\systematic 1\zam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5961608" cy="44712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47864" y="11663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Cycadaceae</a:t>
            </a:r>
            <a:endParaRPr lang="en-US" sz="2400" b="1" dirty="0" smtClean="0"/>
          </a:p>
          <a:p>
            <a:r>
              <a:rPr lang="en-US" sz="2400" b="1" i="1" dirty="0" smtClean="0"/>
              <a:t>Zamia</a:t>
            </a:r>
            <a:endParaRPr lang="en-MY" sz="2400" b="1" i="1" dirty="0"/>
          </a:p>
        </p:txBody>
      </p:sp>
      <p:pic>
        <p:nvPicPr>
          <p:cNvPr id="3075" name="Picture 3" descr="I:\New Folder (2)\systematic 1\250px-Starr_060905-8736_Zamia_furfurac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5" y="260648"/>
            <a:ext cx="3255323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New Folder (2)\systematic 1\Zamia_fisch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754785" cy="5006379"/>
          </a:xfrm>
          <a:prstGeom prst="rect">
            <a:avLst/>
          </a:prstGeom>
          <a:noFill/>
        </p:spPr>
      </p:pic>
      <p:pic>
        <p:nvPicPr>
          <p:cNvPr id="4099" name="Picture 3" descr="I:\New Folder (2)\systematic 1\Zamia_furfuracea_var__trew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01236"/>
            <a:ext cx="4464496" cy="665676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62068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/>
              <a:t>Cycadaceae</a:t>
            </a:r>
            <a:endParaRPr lang="en-US" sz="2800" b="1" dirty="0" smtClean="0"/>
          </a:p>
          <a:p>
            <a:r>
              <a:rPr lang="en-US" sz="2800" b="1" i="1" dirty="0" smtClean="0"/>
              <a:t>Zamia</a:t>
            </a:r>
            <a:endParaRPr lang="en-MY" sz="2800" b="1" i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New Folder (2)\systematic 1\ginkgo bilo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6984776" cy="5845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1886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hla\Desktop\bio pic\systematic 1\BryumPlantsLab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067" y="908721"/>
            <a:ext cx="6266537" cy="46085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2606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/>
              <a:t>بریوفیت ها</a:t>
            </a:r>
            <a:endParaRPr lang="en-MY" sz="24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New Folder (2)\systematic 1\Ginkgo_bilo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6432715" cy="4824536"/>
          </a:xfrm>
          <a:prstGeom prst="rect">
            <a:avLst/>
          </a:prstGeom>
          <a:noFill/>
        </p:spPr>
      </p:pic>
      <p:pic>
        <p:nvPicPr>
          <p:cNvPr id="6147" name="Picture 3" descr="I:\New Folder (2)\systematic 1\GinkgoBilob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60648"/>
            <a:ext cx="2286000" cy="1714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69269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Ginkgo </a:t>
            </a:r>
            <a:r>
              <a:rPr lang="en-US" sz="2800" b="1" i="1" dirty="0" err="1" smtClean="0"/>
              <a:t>biloba</a:t>
            </a:r>
            <a:endParaRPr lang="en-MY" sz="2800" b="1" i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3848" y="18864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US" sz="2400" b="1" i="1" dirty="0" smtClean="0"/>
          </a:p>
          <a:p>
            <a:r>
              <a:rPr lang="en-US" sz="2400" b="1" i="1" dirty="0" smtClean="0"/>
              <a:t>Male cone</a:t>
            </a:r>
            <a:endParaRPr lang="en-MY" sz="2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9637"/>
            <a:ext cx="8254189" cy="54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7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4574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76470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US" sz="2400" b="1" i="1" dirty="0" smtClean="0"/>
          </a:p>
          <a:p>
            <a:r>
              <a:rPr lang="en-US" sz="2400" b="1" i="1" dirty="0" smtClean="0"/>
              <a:t>female cone</a:t>
            </a:r>
            <a:endParaRPr lang="en-MY" sz="2400" b="1" i="1" dirty="0"/>
          </a:p>
        </p:txBody>
      </p:sp>
    </p:spTree>
    <p:extLst>
      <p:ext uri="{BB962C8B-B14F-4D97-AF65-F5344CB8AC3E}">
        <p14:creationId xmlns:p14="http://schemas.microsoft.com/office/powerpoint/2010/main" val="2785485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New Folder (2)\systematic 1\367-Ginkgobilo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24915"/>
            <a:ext cx="6336704" cy="50405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31840" y="37504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5" y="380112"/>
            <a:ext cx="6840760" cy="6123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8131" y="393599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US" sz="2400" b="1" i="1" dirty="0" smtClean="0"/>
          </a:p>
          <a:p>
            <a:r>
              <a:rPr lang="en-US" sz="2400" b="1" i="1" dirty="0" smtClean="0"/>
              <a:t>male cone</a:t>
            </a:r>
            <a:endParaRPr lang="en-MY" sz="2400" b="1" i="1" dirty="0"/>
          </a:p>
        </p:txBody>
      </p:sp>
    </p:spTree>
    <p:extLst>
      <p:ext uri="{BB962C8B-B14F-4D97-AF65-F5344CB8AC3E}">
        <p14:creationId xmlns:p14="http://schemas.microsoft.com/office/powerpoint/2010/main" val="1046799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466631" cy="3789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03644"/>
            <a:ext cx="2448272" cy="2825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2714625" cy="219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8131" y="393599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Ginkgo </a:t>
            </a:r>
            <a:r>
              <a:rPr lang="en-US" sz="2400" b="1" i="1" dirty="0" err="1" smtClean="0"/>
              <a:t>biloba</a:t>
            </a:r>
            <a:endParaRPr lang="en-US" sz="2400" b="1" i="1" dirty="0" smtClean="0"/>
          </a:p>
          <a:p>
            <a:r>
              <a:rPr lang="en-US" sz="2400" b="1" i="1" dirty="0" smtClean="0"/>
              <a:t>female cone</a:t>
            </a:r>
            <a:endParaRPr lang="en-MY" sz="2400" b="1" i="1" dirty="0"/>
          </a:p>
        </p:txBody>
      </p:sp>
    </p:spTree>
    <p:extLst>
      <p:ext uri="{BB962C8B-B14F-4D97-AF65-F5344CB8AC3E}">
        <p14:creationId xmlns:p14="http://schemas.microsoft.com/office/powerpoint/2010/main" val="13975712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New Folder (2)\systematic 1\Pinus_eldarica_fru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96752"/>
            <a:ext cx="4824536" cy="4824536"/>
          </a:xfrm>
          <a:prstGeom prst="rect">
            <a:avLst/>
          </a:prstGeom>
          <a:noFill/>
        </p:spPr>
      </p:pic>
      <p:pic>
        <p:nvPicPr>
          <p:cNvPr id="7171" name="Picture 3" descr="I:\New Folder (2)\systematic 1\Pinus_eldarica_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3384376" cy="33843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3326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Pinus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eldarica</a:t>
            </a:r>
            <a:endParaRPr lang="en-MY" sz="2800" b="1" i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New Folder (2)\systematic 1\220px-Larix_decidu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555118" cy="6087294"/>
          </a:xfrm>
          <a:prstGeom prst="rect">
            <a:avLst/>
          </a:prstGeom>
          <a:noFill/>
        </p:spPr>
      </p:pic>
      <p:pic>
        <p:nvPicPr>
          <p:cNvPr id="8195" name="Picture 3" descr="I:\New Folder (2)\systematic 1\3762-larix-decidua-larch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937000" cy="383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92080" y="40466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Pinaceae</a:t>
            </a:r>
            <a:endParaRPr lang="en-US" sz="2400" b="1" dirty="0" smtClean="0"/>
          </a:p>
          <a:p>
            <a:r>
              <a:rPr lang="en-US" sz="2400" b="1" i="1" dirty="0" err="1" smtClean="0"/>
              <a:t>Larix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New Folder (2)\systematic 1\pinu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912527" cy="5687142"/>
          </a:xfrm>
          <a:prstGeom prst="rect">
            <a:avLst/>
          </a:prstGeom>
          <a:noFill/>
        </p:spPr>
      </p:pic>
      <p:pic>
        <p:nvPicPr>
          <p:cNvPr id="9219" name="Picture 3" descr="I:\New Folder (2)\systematic 1\pin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7966" y="1196752"/>
            <a:ext cx="4470498" cy="46085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69269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Pinus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New Folder (2)\systematic 1\picea_pungens_c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136654" cy="5136654"/>
          </a:xfrm>
          <a:prstGeom prst="rect">
            <a:avLst/>
          </a:prstGeom>
          <a:noFill/>
        </p:spPr>
      </p:pic>
      <p:pic>
        <p:nvPicPr>
          <p:cNvPr id="10243" name="Picture 3" descr="I:\New Folder (2)\systematic 1\picea_abies_af3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960440" cy="39604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40466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Pinaceae</a:t>
            </a:r>
            <a:endParaRPr lang="en-US" sz="2400" b="1" dirty="0" smtClean="0"/>
          </a:p>
          <a:p>
            <a:r>
              <a:rPr lang="en-US" sz="2400" b="1" i="1" dirty="0" err="1" smtClean="0"/>
              <a:t>Picea</a:t>
            </a:r>
            <a:r>
              <a:rPr lang="en-US" sz="2400" b="1" i="1" dirty="0" smtClean="0"/>
              <a:t> 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hahla's Field Study Photo\Fraser's Hill\IMG_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New Folder (2)\systematic 1\4059-abies-procera-noble-f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7"/>
            <a:ext cx="4464496" cy="4925347"/>
          </a:xfrm>
          <a:prstGeom prst="rect">
            <a:avLst/>
          </a:prstGeom>
          <a:noFill/>
        </p:spPr>
      </p:pic>
      <p:pic>
        <p:nvPicPr>
          <p:cNvPr id="11267" name="Picture 3" descr="I:\New Folder (2)\systematic 1\abies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6672"/>
            <a:ext cx="3322213" cy="53489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6206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Pinaceae</a:t>
            </a:r>
            <a:endParaRPr lang="en-US" sz="2400" b="1" dirty="0" smtClean="0"/>
          </a:p>
          <a:p>
            <a:r>
              <a:rPr lang="en-US" sz="2400" b="1" i="1" dirty="0"/>
              <a:t> </a:t>
            </a:r>
            <a:r>
              <a:rPr lang="en-US" sz="2400" b="1" i="1" dirty="0" err="1" smtClean="0"/>
              <a:t>Abies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New Folder (2)\systematic 1\cupressus_arizonica_blue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82706"/>
            <a:ext cx="7338392" cy="55037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47864" y="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Cupressaceae</a:t>
            </a:r>
            <a:endParaRPr lang="en-US" sz="2000" b="1" dirty="0" smtClean="0"/>
          </a:p>
          <a:p>
            <a:r>
              <a:rPr lang="en-US" sz="2000" b="1" i="1" dirty="0"/>
              <a:t> </a:t>
            </a:r>
            <a:r>
              <a:rPr lang="en-US" sz="2000" b="1" i="1" dirty="0" err="1" smtClean="0"/>
              <a:t>cupressus</a:t>
            </a:r>
            <a:endParaRPr lang="en-MY" sz="2000" b="1" i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:\New Folder (2)\systematic 1\Thuja-orientali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91144"/>
            <a:ext cx="6982938" cy="58782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9912" y="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Cupressaceae</a:t>
            </a:r>
            <a:endParaRPr lang="en-US" sz="2000" b="1" dirty="0" smtClean="0"/>
          </a:p>
          <a:p>
            <a:r>
              <a:rPr lang="en-US" sz="2000" b="1" i="1" dirty="0" err="1" smtClean="0"/>
              <a:t>Thuja</a:t>
            </a:r>
            <a:endParaRPr lang="en-MY" sz="2000" b="1" i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New Folder (2)\systematic 1\jcs-thuja-orientalis-42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70274"/>
            <a:ext cx="7344684" cy="56505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51920" y="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Cupressaceae</a:t>
            </a:r>
            <a:endParaRPr lang="en-US" sz="2000" b="1" dirty="0" smtClean="0"/>
          </a:p>
          <a:p>
            <a:r>
              <a:rPr lang="en-US" sz="2000" b="1" i="1" dirty="0" err="1" smtClean="0"/>
              <a:t>Thuja</a:t>
            </a:r>
            <a:endParaRPr lang="en-MY" sz="2000" b="1" i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New Folder (2)\systematic 1\taxus baccata_4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14925"/>
            <a:ext cx="6840760" cy="56051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79912" y="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Taxaceae</a:t>
            </a:r>
            <a:endParaRPr lang="en-US" sz="2400" b="1" dirty="0" smtClean="0"/>
          </a:p>
          <a:p>
            <a:r>
              <a:rPr lang="en-US" sz="2400" b="1" i="1" dirty="0" err="1" smtClean="0"/>
              <a:t>Taxus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bacata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New Folder (2)\systematic 1\TaxusBacc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48680"/>
            <a:ext cx="5040560" cy="6048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77723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Taxaceae</a:t>
            </a:r>
            <a:endParaRPr lang="en-US" sz="2400" b="1" dirty="0" smtClean="0"/>
          </a:p>
          <a:p>
            <a:r>
              <a:rPr lang="en-US" sz="2400" b="1" i="1" dirty="0" err="1" smtClean="0"/>
              <a:t>Taxus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bacata</a:t>
            </a:r>
            <a:endParaRPr lang="en-MY" sz="2400" b="1" i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2380"/>
            <a:ext cx="5256584" cy="60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824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60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53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7584843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4363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Efedra</a:t>
            </a:r>
            <a:endParaRPr lang="en-US" sz="2800" b="1" i="1" dirty="0" smtClean="0"/>
          </a:p>
          <a:p>
            <a:r>
              <a:rPr lang="en-US" sz="2800" b="1" i="1" dirty="0" smtClean="0"/>
              <a:t>Female cone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2568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gardeningoncloud9.com/wp-content/uploads/2009/03/sphagnum-moss-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28419"/>
            <a:ext cx="6763270" cy="50768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79912" y="22057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Sphagnum</a:t>
            </a:r>
            <a:endParaRPr lang="en-MY" sz="2000" b="1" i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20880" cy="5940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Efedra</a:t>
            </a:r>
            <a:endParaRPr lang="en-US" sz="2800" b="1" i="1" dirty="0" smtClean="0"/>
          </a:p>
          <a:p>
            <a:r>
              <a:rPr lang="en-US" sz="2800" b="1" i="1" dirty="0" smtClean="0"/>
              <a:t>Male and female cone 	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202928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20880" cy="5940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43634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/>
              <a:t>Gnetum</a:t>
            </a:r>
            <a:endParaRPr lang="en-US" sz="2800" b="1" i="1" dirty="0" smtClean="0"/>
          </a:p>
          <a:p>
            <a:r>
              <a:rPr lang="en-US" sz="2800" b="1" i="1" dirty="0" smtClean="0"/>
              <a:t>Male and Female cone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1531321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" y="6145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42" y="3794310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43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174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377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652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7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916832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Angiosperms</a:t>
            </a:r>
          </a:p>
          <a:p>
            <a:pPr marL="857250" indent="-857250">
              <a:buFontTx/>
              <a:buChar char="-"/>
            </a:pPr>
            <a:r>
              <a:rPr lang="en-US" sz="6000" b="1" dirty="0" err="1" smtClean="0">
                <a:solidFill>
                  <a:srgbClr val="FF0000"/>
                </a:solidFill>
              </a:rPr>
              <a:t>Monocotes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pPr marL="857250" indent="-857250">
              <a:buFontTx/>
              <a:buChar char="-"/>
            </a:pPr>
            <a:r>
              <a:rPr lang="en-US" sz="6000" b="1" dirty="0" err="1" smtClean="0">
                <a:solidFill>
                  <a:srgbClr val="FF0000"/>
                </a:solidFill>
              </a:rPr>
              <a:t>Eudicots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531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ahla\Desktop\bio pic\systematic 2\03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73148"/>
            <a:ext cx="6256610" cy="4741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5791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fe.illinois.edu/help/digitalflowers/picts/Salicaceae/06-Salix%20interior%20flow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6192688" cy="5987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62094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ahla\Desktop\bio pic\systematic 2\YellowWil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6984776" cy="52385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Salix </a:t>
            </a:r>
            <a:r>
              <a:rPr lang="en-US" sz="2400" b="1" i="1" dirty="0" err="1" smtClean="0"/>
              <a:t>acmophylla</a:t>
            </a:r>
            <a:r>
              <a:rPr lang="en-US" sz="2400" b="1" i="1" dirty="0" smtClean="0"/>
              <a:t>   </a:t>
            </a:r>
            <a:r>
              <a:rPr lang="fa-IR" sz="2400" b="1" dirty="0" smtClean="0"/>
              <a:t>زرد بید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232402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plants/images/MossSporophyteDevel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560529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ahla\Desktop\bio pic\systematic 2\bidmesh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06286"/>
            <a:ext cx="5688632" cy="53093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11663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Salix </a:t>
            </a:r>
            <a:r>
              <a:rPr lang="en-US" sz="2800" b="1" i="1" dirty="0" err="1" smtClean="0"/>
              <a:t>aegyptica</a:t>
            </a:r>
            <a:r>
              <a:rPr lang="en-US" sz="2800" b="1" i="1" dirty="0" smtClean="0"/>
              <a:t> </a:t>
            </a:r>
            <a:r>
              <a:rPr lang="fa-IR" sz="2800" b="1" dirty="0" smtClean="0"/>
              <a:t>بید مشک   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29800411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wnmu.edu/academic/nspages/gilaflora/p_fremontii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992888" cy="56166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5856" y="446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Populus</a:t>
            </a:r>
            <a:r>
              <a:rPr lang="en-US" b="1" dirty="0" smtClean="0"/>
              <a:t> male flower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41100493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ahla\Desktop\bio pic\systematic 2\corylus avell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4647526" cy="60190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76256" y="980728"/>
            <a:ext cx="228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/>
              <a:t>Corylus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avellana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34909492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ahla\Desktop\bio pic\systematic 2\c. av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685" y="1556792"/>
            <a:ext cx="5376597" cy="40324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91880" y="548680"/>
            <a:ext cx="22833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err="1" smtClean="0"/>
              <a:t>Corylus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avellana</a:t>
            </a:r>
            <a:endParaRPr lang="en-US" sz="2400" b="1" i="1" dirty="0" smtClean="0"/>
          </a:p>
          <a:p>
            <a:pPr algn="ctr"/>
            <a:r>
              <a:rPr lang="en-US" sz="2400" b="1" dirty="0" smtClean="0"/>
              <a:t>fruit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11636020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ahla\Desktop\bio pic\systematic 2\corylus. avell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4608512" cy="614468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868144" y="1052736"/>
            <a:ext cx="22833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/>
              <a:t>Corylus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avellana</a:t>
            </a:r>
            <a:endParaRPr lang="en-US" sz="2400" b="1" i="1" dirty="0" smtClean="0"/>
          </a:p>
          <a:p>
            <a:r>
              <a:rPr lang="en-US" sz="2400" b="1" dirty="0" smtClean="0"/>
              <a:t>Male flower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27719789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ahla\Desktop\bio pic\systematic 2\j,reg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47935"/>
            <a:ext cx="6580602" cy="54399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0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/>
              <a:t>Juglans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regia</a:t>
            </a:r>
            <a:endParaRPr lang="en-US" sz="3200" b="1" i="1" dirty="0" smtClean="0"/>
          </a:p>
          <a:p>
            <a:pPr algn="ctr"/>
            <a:r>
              <a:rPr lang="en-US" sz="3200" b="1" dirty="0" smtClean="0"/>
              <a:t>Female flower became fruit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34646915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ahla\Desktop\bio pic\systematic 2\250px-Illustration_Juglans_reg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6234"/>
            <a:ext cx="3888432" cy="65455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/>
              <a:t>Juglans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regia</a:t>
            </a:r>
            <a:endParaRPr lang="en-MY" sz="3200" b="1" i="1" dirty="0"/>
          </a:p>
        </p:txBody>
      </p:sp>
    </p:spTree>
    <p:extLst>
      <p:ext uri="{BB962C8B-B14F-4D97-AF65-F5344CB8AC3E}">
        <p14:creationId xmlns:p14="http://schemas.microsoft.com/office/powerpoint/2010/main" val="260600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260648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Morus</a:t>
            </a:r>
            <a:r>
              <a:rPr lang="en-US" dirty="0" smtClean="0"/>
              <a:t> </a:t>
            </a:r>
            <a:r>
              <a:rPr lang="en-US" sz="2400" dirty="0" smtClean="0"/>
              <a:t>male flower</a:t>
            </a:r>
            <a:endParaRPr lang="en-US" dirty="0" smtClean="0"/>
          </a:p>
          <a:p>
            <a:endParaRPr lang="en-MY" dirty="0"/>
          </a:p>
        </p:txBody>
      </p:sp>
      <p:pic>
        <p:nvPicPr>
          <p:cNvPr id="6146" name="Picture 2" descr="Red Mulberry (Morus rubra) flow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416824" cy="5562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006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Mulberry (Morus rubra) female flow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44883" cy="5958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6207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upload.wikimedia.org/wikipedia/commons/a/a6/Black_Mulberry_Female_Flow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7501128" cy="54421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47864" y="40466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Morus</a:t>
            </a:r>
            <a:r>
              <a:rPr lang="en-US" sz="2400" b="1" dirty="0" smtClean="0"/>
              <a:t> female flower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31832884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1002</TotalTime>
  <Words>208</Words>
  <Application>Microsoft Office PowerPoint</Application>
  <PresentationFormat>On-screen Show (4:3)</PresentationFormat>
  <Paragraphs>115</Paragraphs>
  <Slides>103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Arabic Style</vt:lpstr>
      <vt:lpstr>Arial</vt:lpstr>
      <vt:lpstr>Calibri</vt:lpstr>
      <vt:lpstr>Garamond</vt:lpstr>
      <vt:lpstr>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referee</dc:creator>
  <cp:lastModifiedBy>Hossieni</cp:lastModifiedBy>
  <cp:revision>38</cp:revision>
  <dcterms:created xsi:type="dcterms:W3CDTF">2012-10-08T12:22:05Z</dcterms:created>
  <dcterms:modified xsi:type="dcterms:W3CDTF">2018-10-21T11:27:29Z</dcterms:modified>
</cp:coreProperties>
</file>