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9"/>
  </p:notesMasterIdLst>
  <p:handoutMasterIdLst>
    <p:handoutMasterId r:id="rId60"/>
  </p:handoutMasterIdLst>
  <p:sldIdLst>
    <p:sldId id="424" r:id="rId2"/>
    <p:sldId id="325" r:id="rId3"/>
    <p:sldId id="326" r:id="rId4"/>
    <p:sldId id="327" r:id="rId5"/>
    <p:sldId id="328" r:id="rId6"/>
    <p:sldId id="329" r:id="rId7"/>
    <p:sldId id="277" r:id="rId8"/>
    <p:sldId id="293" r:id="rId9"/>
    <p:sldId id="322" r:id="rId10"/>
    <p:sldId id="323" r:id="rId11"/>
    <p:sldId id="279" r:id="rId12"/>
    <p:sldId id="324" r:id="rId13"/>
    <p:sldId id="280" r:id="rId14"/>
    <p:sldId id="281" r:id="rId15"/>
    <p:sldId id="295" r:id="rId16"/>
    <p:sldId id="294" r:id="rId17"/>
    <p:sldId id="297" r:id="rId18"/>
    <p:sldId id="299" r:id="rId19"/>
    <p:sldId id="300" r:id="rId20"/>
    <p:sldId id="308" r:id="rId21"/>
    <p:sldId id="309" r:id="rId22"/>
    <p:sldId id="313" r:id="rId23"/>
    <p:sldId id="330" r:id="rId24"/>
    <p:sldId id="331" r:id="rId25"/>
    <p:sldId id="332" r:id="rId26"/>
    <p:sldId id="333" r:id="rId27"/>
    <p:sldId id="334" r:id="rId28"/>
    <p:sldId id="336" r:id="rId29"/>
    <p:sldId id="337" r:id="rId30"/>
    <p:sldId id="338" r:id="rId31"/>
    <p:sldId id="340" r:id="rId32"/>
    <p:sldId id="341" r:id="rId33"/>
    <p:sldId id="342" r:id="rId34"/>
    <p:sldId id="344" r:id="rId35"/>
    <p:sldId id="345" r:id="rId36"/>
    <p:sldId id="346" r:id="rId37"/>
    <p:sldId id="347" r:id="rId38"/>
    <p:sldId id="348" r:id="rId39"/>
    <p:sldId id="349" r:id="rId40"/>
    <p:sldId id="350" r:id="rId41"/>
    <p:sldId id="351" r:id="rId42"/>
    <p:sldId id="354" r:id="rId43"/>
    <p:sldId id="355" r:id="rId44"/>
    <p:sldId id="356" r:id="rId45"/>
    <p:sldId id="358" r:id="rId46"/>
    <p:sldId id="359" r:id="rId47"/>
    <p:sldId id="360" r:id="rId48"/>
    <p:sldId id="361" r:id="rId49"/>
    <p:sldId id="363" r:id="rId50"/>
    <p:sldId id="364" r:id="rId51"/>
    <p:sldId id="365" r:id="rId52"/>
    <p:sldId id="366" r:id="rId53"/>
    <p:sldId id="367" r:id="rId54"/>
    <p:sldId id="368" r:id="rId55"/>
    <p:sldId id="369" r:id="rId56"/>
    <p:sldId id="370" r:id="rId57"/>
    <p:sldId id="371" r:id="rId5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55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726" y="-8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747FA4D-49FF-4506-B204-D38F8BF8E03D}" type="slidenum">
              <a:rPr lang="fa-IR" smtClean="0"/>
              <a:t>‹#›</a:t>
            </a:fld>
            <a:endParaRPr lang="fa-IR" dirty="0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5901751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204DE5-7037-4A44-9E99-AB7344EB8CB9}" type="datetime1">
              <a:rPr lang="en-US" smtClean="0"/>
              <a:t>5/31/2020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ACB266-3F3F-4829-AA56-C1CCD28CCE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580331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16BDB-BEB5-4254-B1AC-B3D4466D226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3498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3EA90207-4C5E-465C-BDA8-2C640B93B16C}" type="datetime1">
              <a:rPr lang="en-US" smtClean="0"/>
              <a:t>5/31/2020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ACB266-3F3F-4829-AA56-C1CCD28CCE4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9181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ACB266-3F3F-4829-AA56-C1CCD28CCE48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79B3D0C3-C4A1-4DAE-B521-7AD9009697EB}" type="datetime1">
              <a:rPr lang="en-US" smtClean="0"/>
              <a:t>5/31/2020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4676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7AC329A-1567-4CC5-BEC6-03D4309C075A}" type="datetime1">
              <a:rPr lang="en-US" smtClean="0"/>
              <a:t>5/31/2020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5F16BDB-BEB5-4254-B1AC-B3D4466D2264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518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E94D95F-7B8A-4A69-914B-81B3C7F722DC}" type="datetime1">
              <a:rPr lang="en-US" smtClean="0"/>
              <a:t>5/31/2020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5F16BDB-BEB5-4254-B1AC-B3D4466D2264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084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086C125B-D7B9-4175-BC19-8F2134FD2F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C125B-D7B9-4175-BC19-8F2134FD2F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C125B-D7B9-4175-BC19-8F2134FD2F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620000" cy="48737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>
          <a:xfrm rot="5400000">
            <a:off x="7985760" y="1158240"/>
            <a:ext cx="2011680" cy="304800"/>
          </a:xfrm>
        </p:spPr>
        <p:txBody>
          <a:bodyPr rtlCol="0"/>
          <a:lstStyle>
            <a:lvl1pPr>
              <a:defRPr b="1"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>
          <a:xfrm>
            <a:off x="8153400" y="5727192"/>
            <a:ext cx="609600" cy="521208"/>
          </a:xfrm>
        </p:spPr>
        <p:txBody>
          <a:bodyPr rtlCol="0"/>
          <a:lstStyle/>
          <a:p>
            <a:fld id="{086C125B-D7B9-4175-BC19-8F2134FD2FF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086C125B-D7B9-4175-BC19-8F2134FD2F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C125B-D7B9-4175-BC19-8F2134FD2F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C125B-D7B9-4175-BC19-8F2134FD2F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86C125B-D7B9-4175-BC19-8F2134FD2F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C125B-D7B9-4175-BC19-8F2134FD2F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86C125B-D7B9-4175-BC19-8F2134FD2F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86C125B-D7B9-4175-BC19-8F2134FD2F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86C125B-D7B9-4175-BC19-8F2134FD2FF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wipe dir="d"/>
  </p:transition>
  <p:hf hdr="0" ftr="0"/>
  <p:txStyles>
    <p:titleStyle>
      <a:lvl1pPr algn="l" rtl="1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r" rtl="1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r" rtl="1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r" rtl="1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r" rtl="1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r" rtl="1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r" rtl="1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90800"/>
            <a:ext cx="5929322" cy="1214446"/>
          </a:xfrm>
        </p:spPr>
        <p:txBody>
          <a:bodyPr/>
          <a:lstStyle/>
          <a:p>
            <a:pPr algn="ctr"/>
            <a:r>
              <a:rPr lang="fa-IR" dirty="0"/>
              <a:t>ایمنی اختصاصی یا اکتسابی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34356" y="5877272"/>
            <a:ext cx="533400" cy="244476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fld id="{F5B8BF64-CBB8-40FC-AD5F-06E934682CD6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914400" y="609600"/>
            <a:ext cx="6477000" cy="928694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به نام خداوند یکتا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763579"/>
      </p:ext>
    </p:extLst>
  </p:cSld>
  <p:clrMapOvr>
    <a:masterClrMapping/>
  </p:clrMapOvr>
  <p:transition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62"/>
          </a:xfrm>
          <a:solidFill>
            <a:srgbClr val="FFFF00"/>
          </a:solidFill>
        </p:spPr>
        <p:txBody>
          <a:bodyPr/>
          <a:lstStyle/>
          <a:p>
            <a:pPr algn="ctr"/>
            <a:r>
              <a:rPr lang="fa-IR" dirty="0"/>
              <a:t>پائول ارلیخ، نامگذاری آنتی بادی و آنتی ژن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86C125B-D7B9-4175-BC19-8F2134FD2FF6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9219" name="Picture 3" descr="C:\Users\Zagros\Pictures\Picture9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0"/>
            <a:ext cx="8077200" cy="436755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9762"/>
          </a:xfrm>
          <a:solidFill>
            <a:srgbClr val="FFFF00"/>
          </a:solidFill>
        </p:spPr>
        <p:txBody>
          <a:bodyPr/>
          <a:lstStyle/>
          <a:p>
            <a:pPr algn="ctr"/>
            <a:r>
              <a:rPr lang="fa-IR" dirty="0"/>
              <a:t>آنتی بادی و آنتی ژن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295400"/>
            <a:ext cx="7620000" cy="4873752"/>
          </a:xfrm>
        </p:spPr>
        <p:txBody>
          <a:bodyPr/>
          <a:lstStyle/>
          <a:p>
            <a:pPr algn="r" rtl="1"/>
            <a:r>
              <a:rPr lang="fa-IR" dirty="0"/>
              <a:t>پروتئین های سرمی که ایمنی هومورال را میانجی گری می کنند آنتی بادی نامیده می شوند.</a:t>
            </a:r>
          </a:p>
          <a:p>
            <a:pPr algn="r" rtl="1"/>
            <a:endParaRPr lang="fa-IR" dirty="0"/>
          </a:p>
          <a:p>
            <a:pPr algn="r" rtl="1"/>
            <a:endParaRPr lang="fa-IR" dirty="0"/>
          </a:p>
          <a:p>
            <a:pPr algn="r" rtl="1"/>
            <a:r>
              <a:rPr lang="fa-IR" dirty="0"/>
              <a:t>موادی که به آنتی بادیها متصل می شوند و تولید آنتی بادیها را موجب می‌شوند، آنتی ژن نامیده می شوند.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>
            <a:normAutofit/>
          </a:bodyPr>
          <a:lstStyle/>
          <a:p>
            <a:fld id="{086C125B-D7B9-4175-BC19-8F2134FD2FF6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ransition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9762"/>
          </a:xfrm>
          <a:solidFill>
            <a:srgbClr val="FFFF00"/>
          </a:solidFill>
        </p:spPr>
        <p:txBody>
          <a:bodyPr/>
          <a:lstStyle/>
          <a:p>
            <a:pPr algn="ctr"/>
            <a:r>
              <a:rPr lang="fa-IR" dirty="0"/>
              <a:t>کشف ایمنی سلولی، پاسخ ماکروفاژها به مواد بیگانه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86C125B-D7B9-4175-BC19-8F2134FD2FF6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10243" name="Picture 3" descr="C:\Users\Zagros\Pictures\Picture10.jpg"/>
          <p:cNvPicPr>
            <a:picLocks noChangeAspect="1" noChangeArrowheads="1"/>
          </p:cNvPicPr>
          <p:nvPr/>
        </p:nvPicPr>
        <p:blipFill>
          <a:blip r:embed="rId2"/>
          <a:srcRect l="2937" t="1134"/>
          <a:stretch>
            <a:fillRect/>
          </a:stretch>
        </p:blipFill>
        <p:spPr bwMode="auto">
          <a:xfrm>
            <a:off x="525668" y="1143000"/>
            <a:ext cx="7094332" cy="55626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9762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fa-IR" b="1" dirty="0">
                <a:solidFill>
                  <a:srgbClr val="0070C0"/>
                </a:solidFill>
              </a:rPr>
              <a:t>ویژگی های اصلی پاسخ های ایمنی اختصاصی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491996"/>
            <a:ext cx="7868798" cy="4495800"/>
          </a:xfrm>
        </p:spPr>
        <p:txBody>
          <a:bodyPr>
            <a:normAutofit/>
          </a:bodyPr>
          <a:lstStyle/>
          <a:p>
            <a:pPr algn="r" rtl="1"/>
            <a:r>
              <a:rPr lang="fa-IR" b="1" dirty="0"/>
              <a:t> اختصاصی بودن و تنوع</a:t>
            </a:r>
          </a:p>
          <a:p>
            <a:pPr lvl="1" algn="r" rtl="1"/>
            <a:r>
              <a:rPr lang="fa-IR" dirty="0"/>
              <a:t>تشخیص عامل تعیین کننده آنتی ژن یا اپی توپ </a:t>
            </a:r>
            <a:r>
              <a:rPr lang="en-US" dirty="0" err="1"/>
              <a:t>epitope</a:t>
            </a:r>
            <a:r>
              <a:rPr lang="fa-IR" dirty="0"/>
              <a:t> بطور اختصاصی</a:t>
            </a:r>
          </a:p>
          <a:p>
            <a:pPr lvl="1" algn="r" rtl="1"/>
            <a:r>
              <a:rPr lang="fa-IR" dirty="0"/>
              <a:t>مجموعه لنفوسیتی هر فرد قادر به تشخیص تنوعی از عوامل آنتی ژنی </a:t>
            </a:r>
          </a:p>
          <a:p>
            <a:pPr lvl="2" algn="r" rtl="1"/>
            <a:r>
              <a:rPr lang="fa-IR" dirty="0"/>
              <a:t>10</a:t>
            </a:r>
            <a:r>
              <a:rPr lang="fa-IR" baseline="30000" dirty="0"/>
              <a:t>7</a:t>
            </a:r>
            <a:r>
              <a:rPr lang="fa-IR" dirty="0"/>
              <a:t> تا  10</a:t>
            </a:r>
            <a:r>
              <a:rPr lang="fa-IR" baseline="30000" dirty="0"/>
              <a:t>9</a:t>
            </a:r>
            <a:r>
              <a:rPr lang="fa-IR" dirty="0"/>
              <a:t> عدد</a:t>
            </a:r>
          </a:p>
          <a:p>
            <a:pPr lvl="2" algn="r" rtl="1"/>
            <a:endParaRPr lang="fa-IR" baseline="30000" dirty="0"/>
          </a:p>
          <a:p>
            <a:pPr lvl="2" algn="r" rtl="1"/>
            <a:endParaRPr lang="fa-IR" baseline="30000" dirty="0"/>
          </a:p>
          <a:p>
            <a:pPr algn="r" rtl="1"/>
            <a:r>
              <a:rPr lang="fa-IR" b="1" dirty="0"/>
              <a:t>حافظه </a:t>
            </a:r>
          </a:p>
          <a:p>
            <a:pPr lvl="1" algn="r" rtl="1"/>
            <a:r>
              <a:rPr lang="fa-IR" dirty="0"/>
              <a:t>پاسخ ثانویه به آنتی ژنی که قبلاً وارد بدن شده </a:t>
            </a:r>
          </a:p>
          <a:p>
            <a:pPr lvl="2" algn="r" rtl="1"/>
            <a:r>
              <a:rPr lang="fa-IR" dirty="0"/>
              <a:t>سریعتر، </a:t>
            </a:r>
          </a:p>
          <a:p>
            <a:pPr lvl="2" algn="r" rtl="1"/>
            <a:r>
              <a:rPr lang="fa-IR" dirty="0"/>
              <a:t> قویتر،</a:t>
            </a:r>
          </a:p>
          <a:p>
            <a:pPr lvl="2" algn="r" rtl="1"/>
            <a:r>
              <a:rPr lang="fa-IR" dirty="0"/>
              <a:t>و از نظر کیفی، بهتر از پاسخ اولیه است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>
            <a:normAutofit/>
          </a:bodyPr>
          <a:lstStyle/>
          <a:p>
            <a:fld id="{086C125B-D7B9-4175-BC19-8F2134FD2FF6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ransition>
    <p:wipe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62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ctr"/>
            <a:r>
              <a:rPr lang="fa-IR" sz="3600" dirty="0">
                <a:solidFill>
                  <a:srgbClr val="0070C0"/>
                </a:solidFill>
              </a:rPr>
              <a:t>ادامه- ویژگی های اصلی پاسخ های ایمنی اختصاصی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600200"/>
            <a:ext cx="8080248" cy="4724400"/>
          </a:xfrm>
        </p:spPr>
        <p:txBody>
          <a:bodyPr>
            <a:normAutofit/>
          </a:bodyPr>
          <a:lstStyle/>
          <a:p>
            <a:pPr algn="r" rtl="1"/>
            <a:r>
              <a:rPr lang="fa-IR" b="1" dirty="0"/>
              <a:t>توسعه کلنی سلولی </a:t>
            </a:r>
          </a:p>
          <a:p>
            <a:pPr lvl="1" algn="r" rtl="1"/>
            <a:r>
              <a:rPr lang="fa-IR" dirty="0"/>
              <a:t>افزایش تعدادسلولهایی که گیرنده های مشابهی را برای آنتی ژن دارند و بنابراین عضو یک کلنی هستند.</a:t>
            </a:r>
          </a:p>
          <a:p>
            <a:pPr algn="r" rtl="1"/>
            <a:r>
              <a:rPr lang="fa-IR" b="1" dirty="0"/>
              <a:t> تخصص یافتگی</a:t>
            </a:r>
          </a:p>
          <a:p>
            <a:pPr lvl="1" algn="r" rtl="1"/>
            <a:r>
              <a:rPr lang="fa-IR" dirty="0"/>
              <a:t>پاسخ اختصاصی به میکروبهای مختلف</a:t>
            </a:r>
          </a:p>
          <a:p>
            <a:pPr algn="r" rtl="1"/>
            <a:r>
              <a:rPr lang="fa-IR" b="1" dirty="0"/>
              <a:t> انقباض و هومئوستاز</a:t>
            </a:r>
          </a:p>
          <a:p>
            <a:pPr lvl="1" algn="r" rtl="1"/>
            <a:r>
              <a:rPr lang="fa-IR" dirty="0"/>
              <a:t>تمام پاسخ های ایمنی پس از گذشت زمان از تحریک آنتی ژنی، ضعیف می شوند و سیستم ایمنی به سطح پایه فعالیت خود برمی گردد.		</a:t>
            </a:r>
          </a:p>
          <a:p>
            <a:pPr algn="r" rtl="1"/>
            <a:r>
              <a:rPr lang="fa-IR" b="1" dirty="0"/>
              <a:t> عدم واکنش به آنتی ژن خودی 	</a:t>
            </a:r>
          </a:p>
          <a:p>
            <a:pPr lvl="1" algn="r" rtl="1"/>
            <a:r>
              <a:rPr lang="fa-IR" dirty="0"/>
              <a:t>تشخیص آنتی ژن خارجی و پاسخ ایمنی برای حذف آن و عدم واکنش به آنتی ژن خود شخص  (تولرانس یا تحمل)</a:t>
            </a:r>
          </a:p>
          <a:p>
            <a:pPr algn="r" rtl="1">
              <a:buNone/>
            </a:pP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>
            <a:normAutofit/>
          </a:bodyPr>
          <a:lstStyle/>
          <a:p>
            <a:fld id="{086C125B-D7B9-4175-BC19-8F2134FD2FF6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ransition>
    <p:wipe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15962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ctr"/>
            <a:r>
              <a:rPr lang="fa-IR" sz="3600" dirty="0">
                <a:solidFill>
                  <a:srgbClr val="0070C0"/>
                </a:solidFill>
              </a:rPr>
              <a:t>جدول خلاصه ویژگی های اصلی ایمنی اختصاصی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>
            <a:normAutofit/>
          </a:bodyPr>
          <a:lstStyle/>
          <a:p>
            <a:fld id="{086C125B-D7B9-4175-BC19-8F2134FD2FF6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2051" name="Picture 3" descr="C:\Users\Zagros\Pictures\Pictur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114425"/>
            <a:ext cx="5407025" cy="566737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9762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ctr"/>
            <a:r>
              <a:rPr lang="fa-IR" sz="3600" dirty="0">
                <a:solidFill>
                  <a:srgbClr val="0070C0"/>
                </a:solidFill>
              </a:rPr>
              <a:t>ویژگی های اصلی پاسخ های ایمنی اختصاصی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>
            <a:normAutofit/>
          </a:bodyPr>
          <a:lstStyle/>
          <a:p>
            <a:fld id="{086C125B-D7B9-4175-BC19-8F2134FD2FF6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3075" name="Picture 3" descr="C:\Users\Zagros\Pictures\Picture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066800"/>
            <a:ext cx="7019925" cy="52959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9762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fa-IR" dirty="0"/>
              <a:t>معرفی اجزای سلولی سیستم ایمنی اختصاصی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algn="r" rtl="1"/>
            <a:r>
              <a:rPr lang="fa-IR" dirty="0"/>
              <a:t>1- لنفوسیت ها </a:t>
            </a:r>
          </a:p>
          <a:p>
            <a:pPr lvl="1" algn="r" rtl="1"/>
            <a:r>
              <a:rPr lang="fa-IR" dirty="0"/>
              <a:t>لنفوسیت </a:t>
            </a:r>
            <a:r>
              <a:rPr lang="en-US" dirty="0"/>
              <a:t>B</a:t>
            </a:r>
          </a:p>
          <a:p>
            <a:pPr lvl="1" algn="r" rtl="1"/>
            <a:r>
              <a:rPr lang="fa-IR" dirty="0"/>
              <a:t>لنفوسیت </a:t>
            </a:r>
            <a:r>
              <a:rPr lang="en-US" dirty="0"/>
              <a:t>T</a:t>
            </a:r>
            <a:endParaRPr lang="fa-IR" dirty="0"/>
          </a:p>
          <a:p>
            <a:pPr lvl="1" algn="r" rtl="1"/>
            <a:r>
              <a:rPr lang="fa-IR" dirty="0"/>
              <a:t>سلول کشنده طبیعی </a:t>
            </a:r>
            <a:r>
              <a:rPr lang="en-US" dirty="0"/>
              <a:t>NK</a:t>
            </a:r>
            <a:endParaRPr lang="fa-IR" dirty="0"/>
          </a:p>
          <a:p>
            <a:pPr algn="r" rtl="1"/>
            <a:endParaRPr lang="fa-IR" dirty="0"/>
          </a:p>
          <a:p>
            <a:pPr algn="r" rtl="1"/>
            <a:r>
              <a:rPr lang="fa-IR" dirty="0"/>
              <a:t>2- سلولهای عرضه کننده آنتی ژن</a:t>
            </a:r>
          </a:p>
          <a:p>
            <a:pPr lvl="1" algn="r" rtl="1"/>
            <a:r>
              <a:rPr lang="fa-IR" dirty="0"/>
              <a:t>سلولهای دندریتیک </a:t>
            </a:r>
          </a:p>
          <a:p>
            <a:pPr lvl="2"/>
            <a:r>
              <a:rPr lang="fa-IR" dirty="0"/>
              <a:t>مشتق از دودمان مونوسیت ها </a:t>
            </a:r>
          </a:p>
          <a:p>
            <a:pPr lvl="2"/>
            <a:r>
              <a:rPr lang="fa-IR" dirty="0"/>
              <a:t>تخصص یافته ترین سلولهای عرضه کننده آنتی ژن</a:t>
            </a:r>
            <a:endParaRPr lang="en-US" dirty="0"/>
          </a:p>
          <a:p>
            <a:pPr algn="r" rtl="1"/>
            <a:endParaRPr lang="fa-IR" dirty="0"/>
          </a:p>
          <a:p>
            <a:pPr algn="r" rtl="1"/>
            <a:r>
              <a:rPr lang="fa-IR" dirty="0"/>
              <a:t>3- سلولهای مجری یا عمل کننده (افکتور)</a:t>
            </a:r>
          </a:p>
          <a:p>
            <a:pPr lvl="1" algn="r" rtl="1"/>
            <a:r>
              <a:rPr lang="fa-IR" dirty="0"/>
              <a:t>لنفوسیت های </a:t>
            </a:r>
            <a:r>
              <a:rPr lang="en-US" dirty="0"/>
              <a:t>T</a:t>
            </a:r>
            <a:r>
              <a:rPr lang="fa-IR" dirty="0"/>
              <a:t> فعال شده</a:t>
            </a:r>
          </a:p>
          <a:p>
            <a:pPr lvl="1" algn="r" rtl="1"/>
            <a:r>
              <a:rPr lang="fa-IR" dirty="0"/>
              <a:t>بیگانه خوارهای تک هسته ای</a:t>
            </a:r>
          </a:p>
          <a:p>
            <a:pPr lvl="1" algn="r" rtl="1"/>
            <a:r>
              <a:rPr lang="fa-IR" dirty="0"/>
              <a:t>سایر گلبولهای سفید</a:t>
            </a:r>
            <a:endParaRPr lang="en-US" dirty="0"/>
          </a:p>
          <a:p>
            <a:pPr algn="r" rtl="1"/>
            <a:endParaRPr lang="fa-IR" dirty="0"/>
          </a:p>
          <a:p>
            <a:pPr algn="r" rtl="1"/>
            <a:endParaRPr lang="fa-IR" dirty="0"/>
          </a:p>
          <a:p>
            <a:pPr algn="r" rtl="1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>
            <a:normAutofit/>
          </a:bodyPr>
          <a:lstStyle/>
          <a:p>
            <a:fld id="{F5B8BF64-CBB8-40FC-AD5F-06E934682CD6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ransition>
    <p:wipe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9762"/>
          </a:xfrm>
          <a:solidFill>
            <a:srgbClr val="FFFF00"/>
          </a:solidFill>
        </p:spPr>
        <p:txBody>
          <a:bodyPr/>
          <a:lstStyle/>
          <a:p>
            <a:pPr algn="ctr"/>
            <a:r>
              <a:rPr lang="fa-IR" dirty="0"/>
              <a:t>انواع لنفوسیت ها و نحوه عملکرد آنها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5"/>
          </p:nvPr>
        </p:nvSpPr>
        <p:spPr/>
        <p:txBody>
          <a:bodyPr>
            <a:normAutofit/>
          </a:bodyPr>
          <a:lstStyle/>
          <a:p>
            <a:fld id="{F5B8BF64-CBB8-40FC-AD5F-06E934682CD6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10" name="Left Brace 9"/>
          <p:cNvSpPr/>
          <p:nvPr/>
        </p:nvSpPr>
        <p:spPr>
          <a:xfrm>
            <a:off x="1295400" y="2743200"/>
            <a:ext cx="914400" cy="2895600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Brace 10"/>
          <p:cNvSpPr/>
          <p:nvPr/>
        </p:nvSpPr>
        <p:spPr>
          <a:xfrm>
            <a:off x="1676400" y="1371600"/>
            <a:ext cx="228600" cy="685800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Brace 11"/>
          <p:cNvSpPr/>
          <p:nvPr/>
        </p:nvSpPr>
        <p:spPr>
          <a:xfrm>
            <a:off x="1752600" y="6019800"/>
            <a:ext cx="304800" cy="609600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9" name="Picture 3" descr="C:\Users\Zagros\Pictures\Picture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933450"/>
            <a:ext cx="5267325" cy="577215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7467600" cy="639762"/>
          </a:xfrm>
          <a:solidFill>
            <a:srgbClr val="FFFF00"/>
          </a:solidFill>
        </p:spPr>
        <p:txBody>
          <a:bodyPr/>
          <a:lstStyle/>
          <a:p>
            <a:pPr algn="ctr" rtl="1"/>
            <a:r>
              <a:rPr lang="fa-IR" dirty="0"/>
              <a:t>انواع لنفوسیت های </a:t>
            </a:r>
            <a:r>
              <a:rPr lang="en-US" dirty="0"/>
              <a:t>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b="1" dirty="0"/>
              <a:t>سلولهای </a:t>
            </a:r>
            <a:r>
              <a:rPr lang="en-US" b="1" dirty="0"/>
              <a:t>T</a:t>
            </a:r>
            <a:r>
              <a:rPr lang="fa-IR" b="1" dirty="0"/>
              <a:t> کمکی</a:t>
            </a:r>
          </a:p>
          <a:p>
            <a:pPr algn="r" rtl="1">
              <a:buNone/>
            </a:pPr>
            <a:r>
              <a:rPr lang="fa-IR" dirty="0"/>
              <a:t>	ترشح سیتوکین ها در پاسخ به تحریک آنتی ژن ها	</a:t>
            </a:r>
          </a:p>
          <a:p>
            <a:pPr algn="r" rtl="1">
              <a:buNone/>
            </a:pPr>
            <a:r>
              <a:rPr lang="fa-IR" dirty="0"/>
              <a:t>		تحریک تکثیر و تمایز یابی خود سلولهای </a:t>
            </a:r>
            <a:r>
              <a:rPr lang="en-US" dirty="0"/>
              <a:t>T</a:t>
            </a:r>
            <a:r>
              <a:rPr lang="fa-IR" dirty="0"/>
              <a:t> </a:t>
            </a:r>
          </a:p>
          <a:p>
            <a:pPr algn="r" rtl="1">
              <a:buNone/>
            </a:pPr>
            <a:r>
              <a:rPr lang="fa-IR" dirty="0"/>
              <a:t>		فعال کردن سایر سلولها شامل سلولهای </a:t>
            </a:r>
            <a:r>
              <a:rPr lang="en-US" dirty="0"/>
              <a:t>B</a:t>
            </a:r>
            <a:r>
              <a:rPr lang="fa-IR" dirty="0"/>
              <a:t> ، ماکروفاژها و سایر 	گلبولهای سفید</a:t>
            </a:r>
          </a:p>
          <a:p>
            <a:pPr algn="r" rtl="1"/>
            <a:r>
              <a:rPr lang="fa-IR" b="1" dirty="0"/>
              <a:t>سلولهای </a:t>
            </a:r>
            <a:r>
              <a:rPr lang="en-US" b="1" dirty="0"/>
              <a:t>T</a:t>
            </a:r>
            <a:r>
              <a:rPr lang="fa-IR" b="1" dirty="0"/>
              <a:t> کشنده</a:t>
            </a:r>
          </a:p>
          <a:p>
            <a:pPr algn="r" rtl="1">
              <a:buNone/>
            </a:pPr>
            <a:r>
              <a:rPr lang="fa-IR" dirty="0"/>
              <a:t>	سلولهای تولید کننده آنتی ژن خارجی مانند سلولهای آلوده به ویروسها و سایر میکروبهای داخل سلولی را می کشند</a:t>
            </a:r>
          </a:p>
          <a:p>
            <a:pPr algn="r" rtl="1"/>
            <a:r>
              <a:rPr lang="fa-IR" b="1" dirty="0"/>
              <a:t>سلولهای </a:t>
            </a:r>
            <a:r>
              <a:rPr lang="en-US" b="1" dirty="0"/>
              <a:t>T</a:t>
            </a:r>
            <a:r>
              <a:rPr lang="fa-IR" b="1" dirty="0"/>
              <a:t> تنظیمی</a:t>
            </a:r>
          </a:p>
          <a:p>
            <a:pPr algn="r" rtl="1">
              <a:buNone/>
            </a:pPr>
            <a:r>
              <a:rPr lang="fa-IR" dirty="0"/>
              <a:t>	مهار پاسخ های ایمنی (مثال، مهار پاسخ ایمنی بر علیه خود بدن)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>
            <a:normAutofit/>
          </a:bodyPr>
          <a:lstStyle/>
          <a:p>
            <a:fld id="{F5B8BF64-CBB8-40FC-AD5F-06E934682CD6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Left Arrow 5"/>
          <p:cNvSpPr/>
          <p:nvPr/>
        </p:nvSpPr>
        <p:spPr>
          <a:xfrm>
            <a:off x="7848600" y="2590800"/>
            <a:ext cx="457200" cy="228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6"/>
          <p:cNvSpPr/>
          <p:nvPr/>
        </p:nvSpPr>
        <p:spPr>
          <a:xfrm>
            <a:off x="7848600" y="3048000"/>
            <a:ext cx="457200" cy="304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1063228"/>
            <a:ext cx="5600700" cy="422672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ctr"/>
            <a:r>
              <a:rPr lang="fa-IR" dirty="0"/>
              <a:t>ایمنی سازشی یا اختصاصی یا اکتسابی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371600" y="2271903"/>
            <a:ext cx="6403086" cy="3714750"/>
          </a:xfrm>
        </p:spPr>
        <p:txBody>
          <a:bodyPr>
            <a:normAutofit fontScale="92500" lnSpcReduction="10000"/>
          </a:bodyPr>
          <a:lstStyle/>
          <a:p>
            <a:pPr algn="r" rtl="1"/>
            <a:r>
              <a:rPr lang="fa-IR" dirty="0"/>
              <a:t>در پاسخ به یک عفونت ایجاد می شود و سازشی به آن عفونت است.</a:t>
            </a:r>
          </a:p>
          <a:p>
            <a:pPr algn="r" rtl="1">
              <a:buNone/>
            </a:pPr>
            <a:r>
              <a:rPr lang="fa-IR" b="1" dirty="0"/>
              <a:t> ویژگیها: </a:t>
            </a:r>
          </a:p>
          <a:p>
            <a:pPr lvl="1" algn="r" rtl="1"/>
            <a:r>
              <a:rPr lang="fa-IR" dirty="0"/>
              <a:t>دقیقاً اختصاصی برای مولکولهای مشخص</a:t>
            </a:r>
          </a:p>
          <a:p>
            <a:pPr lvl="1" algn="r" rtl="1"/>
            <a:r>
              <a:rPr lang="fa-IR" dirty="0"/>
              <a:t> توانایی تشخیص و واکنش با تعداد زیادی از مواد میکروبی و غیر میکروبی</a:t>
            </a:r>
          </a:p>
          <a:p>
            <a:pPr lvl="1" algn="r" rtl="1"/>
            <a:r>
              <a:rPr lang="fa-IR" dirty="0"/>
              <a:t> دارای حافظه بوده و در برخورد مجدد با یک میکروب پاسخ شدیدتری تولید می کند.</a:t>
            </a:r>
          </a:p>
          <a:p>
            <a:pPr lvl="1" algn="r" rtl="1">
              <a:buNone/>
            </a:pPr>
            <a:r>
              <a:rPr lang="fa-IR" b="1" dirty="0"/>
              <a:t>اجزا:</a:t>
            </a:r>
          </a:p>
          <a:p>
            <a:pPr lvl="1" algn="r" rtl="1"/>
            <a:r>
              <a:rPr lang="fa-IR" dirty="0"/>
              <a:t>سلولهای لنفوسیت</a:t>
            </a:r>
          </a:p>
          <a:p>
            <a:pPr lvl="1" algn="r" rtl="1"/>
            <a:r>
              <a:rPr lang="fa-IR" dirty="0"/>
              <a:t> ترشحات سلولهای لنفوسیت</a:t>
            </a:r>
          </a:p>
          <a:p>
            <a:pPr lvl="1" algn="r" rtl="1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 rot="5400000">
            <a:off x="8247998" y="1706980"/>
            <a:ext cx="1508760" cy="2286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153400" y="5791200"/>
            <a:ext cx="457200" cy="390906"/>
          </a:xfrm>
          <a:prstGeom prst="rect">
            <a:avLst/>
          </a:prstGeom>
        </p:spPr>
        <p:txBody>
          <a:bodyPr>
            <a:normAutofit/>
          </a:bodyPr>
          <a:lstStyle/>
          <a:p>
            <a:fld id="{086C125B-D7B9-4175-BC19-8F2134FD2FF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858980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077200" cy="762000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fa-IR" sz="3600" dirty="0"/>
              <a:t>انواع پاسخ‌های ایمنی اختصاصی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lvl="1" indent="-514350" algn="r" rtl="1">
              <a:spcBef>
                <a:spcPts val="700"/>
              </a:spcBef>
              <a:buClr>
                <a:schemeClr val="accent2"/>
              </a:buClr>
              <a:buSzPct val="60000"/>
              <a:buFont typeface="+mj-lt"/>
              <a:buAutoNum type="arabicParenR"/>
            </a:pPr>
            <a:r>
              <a:rPr lang="fa-IR" dirty="0"/>
              <a:t>آماده سازی میکروبهای خارج سلولی برای فاگوسیت شدن </a:t>
            </a:r>
          </a:p>
          <a:p>
            <a:pPr marL="788670" lvl="2" indent="-514350" algn="r" rtl="1">
              <a:spcBef>
                <a:spcPts val="700"/>
              </a:spcBef>
              <a:buSzPct val="60000"/>
              <a:buFont typeface="+mj-lt"/>
              <a:buAutoNum type="arabicParenR"/>
            </a:pPr>
            <a:r>
              <a:rPr lang="fa-IR" dirty="0"/>
              <a:t>آنتی بادیهای مترشحه</a:t>
            </a:r>
          </a:p>
          <a:p>
            <a:pPr marL="880110" lvl="1" indent="-514350" algn="r" rtl="1">
              <a:buFont typeface="+mj-lt"/>
              <a:buAutoNum type="arabicParenR"/>
            </a:pPr>
            <a:endParaRPr lang="fa-IR" dirty="0"/>
          </a:p>
          <a:p>
            <a:pPr marL="514350" lvl="1" indent="-514350" algn="r" rtl="1">
              <a:spcBef>
                <a:spcPts val="700"/>
              </a:spcBef>
              <a:buClr>
                <a:schemeClr val="accent2"/>
              </a:buClr>
              <a:buSzPct val="60000"/>
              <a:buFont typeface="+mj-lt"/>
              <a:buAutoNum type="arabicParenR"/>
            </a:pPr>
            <a:r>
              <a:rPr lang="fa-IR" dirty="0"/>
              <a:t> تحریک هضم و تخریب آنها توسط بیگانه خوارها	</a:t>
            </a:r>
          </a:p>
          <a:p>
            <a:pPr marL="880110" lvl="1" indent="-514350" algn="r" rtl="1">
              <a:buFont typeface="+mj-lt"/>
              <a:buAutoNum type="arabicParenR"/>
            </a:pPr>
            <a:r>
              <a:rPr lang="fa-IR" dirty="0"/>
              <a:t>سلولهای </a:t>
            </a:r>
            <a:r>
              <a:rPr lang="en-US" dirty="0"/>
              <a:t>T</a:t>
            </a:r>
            <a:r>
              <a:rPr lang="fa-IR" dirty="0"/>
              <a:t> کمک کننده</a:t>
            </a:r>
          </a:p>
          <a:p>
            <a:pPr marL="880110" lvl="1" indent="-514350" algn="r" rtl="1">
              <a:buFont typeface="+mj-lt"/>
              <a:buAutoNum type="arabicParenR"/>
            </a:pPr>
            <a:endParaRPr lang="fa-IR" dirty="0"/>
          </a:p>
          <a:p>
            <a:pPr marL="514350" indent="-514350" algn="r" rtl="1">
              <a:buFont typeface="+mj-lt"/>
              <a:buAutoNum type="arabicParenR"/>
            </a:pPr>
            <a:r>
              <a:rPr lang="fa-IR" dirty="0"/>
              <a:t>تخریب سلولهای آلوده شده بوسیله میکروبها</a:t>
            </a:r>
          </a:p>
          <a:p>
            <a:pPr marL="834390" lvl="1" indent="-514350" algn="r" rtl="1">
              <a:buFont typeface="+mj-lt"/>
              <a:buAutoNum type="arabicParenR"/>
            </a:pPr>
            <a:r>
              <a:rPr lang="fa-IR" dirty="0"/>
              <a:t>سلولهای </a:t>
            </a:r>
            <a:r>
              <a:rPr lang="en-US" dirty="0"/>
              <a:t>T</a:t>
            </a:r>
            <a:r>
              <a:rPr lang="fa-IR" dirty="0"/>
              <a:t> کشنده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>
            <a:normAutofit/>
          </a:bodyPr>
          <a:lstStyle/>
          <a:p>
            <a:fld id="{F5B8BF64-CBB8-40FC-AD5F-06E934682CD6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001000" cy="685800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 rtl="1"/>
            <a:r>
              <a:rPr lang="fa-IR" dirty="0"/>
              <a:t>مراحل پاسخ های ایمنی اختصاصی به آنتی ژن ها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>
            <a:normAutofit/>
          </a:bodyPr>
          <a:lstStyle/>
          <a:p>
            <a:fld id="{F5B8BF64-CBB8-40FC-AD5F-06E934682CD6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5124" name="Picture 4" descr="C:\Users\Zagros\Pictures\Picture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6725" y="1066800"/>
            <a:ext cx="7381875" cy="539432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7467600" cy="639762"/>
          </a:xfrm>
          <a:solidFill>
            <a:srgbClr val="FFFF00"/>
          </a:solidFill>
        </p:spPr>
        <p:txBody>
          <a:bodyPr/>
          <a:lstStyle/>
          <a:p>
            <a:pPr algn="ctr"/>
            <a:r>
              <a:rPr lang="fa-IR" dirty="0"/>
              <a:t>فرضیه انتخاب کلنی 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>
            <a:normAutofit/>
          </a:bodyPr>
          <a:lstStyle/>
          <a:p>
            <a:fld id="{F5B8BF64-CBB8-40FC-AD5F-06E934682CD6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181600" y="1219200"/>
            <a:ext cx="3508248" cy="4495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marR="0" lvl="0" indent="-320040" algn="r" defTabSz="914400" rtl="1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fa-IR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کلنی های لنفوسیتی اختصاصی آنتی ژن قبل از برخورد با آنتی ژن وجود دارد.</a:t>
            </a:r>
          </a:p>
          <a:p>
            <a:pPr marL="320040" marR="0" lvl="0" indent="-320040" algn="r" defTabSz="914400" rtl="1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endParaRPr kumimoji="0" lang="fa-IR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040" marR="0" lvl="0" indent="-320040" algn="r" defTabSz="914400" rtl="1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fa-IR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سلولهای تشکیل دهنده هر کلنی، گیرنده های آنتی ژنی مشابهی دارند که با گیرنده های دیگر کلنی های سلولی متفاوت است.</a:t>
            </a:r>
          </a:p>
          <a:p>
            <a:pPr marL="320040" marR="0" lvl="0" indent="-320040" algn="r" defTabSz="914400" rtl="1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endParaRPr kumimoji="0" lang="fa-IR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040" marR="0" lvl="0" indent="-320040" algn="r" defTabSz="914400" rtl="1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fa-IR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بیش از 10</a:t>
            </a:r>
            <a:r>
              <a:rPr kumimoji="0" lang="fa-IR" b="0" i="0" u="none" strike="noStrike" kern="120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</a:t>
            </a:r>
            <a:r>
              <a:rPr kumimoji="0" lang="fa-IR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کلنی لنفوسیت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</a:t>
            </a:r>
            <a:r>
              <a:rPr kumimoji="0" lang="fa-IR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و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</a:t>
            </a:r>
            <a:r>
              <a:rPr kumimoji="0" lang="fa-IR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وجود دارد.</a:t>
            </a:r>
          </a:p>
          <a:p>
            <a:pPr marL="320040" marR="0" lvl="0" indent="-320040" algn="r" defTabSz="914400" rtl="1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endParaRPr lang="fa-IR" dirty="0"/>
          </a:p>
          <a:p>
            <a:pPr marL="320040" indent="-320040" algn="r" rtl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r>
              <a:rPr lang="fa-IR" dirty="0"/>
              <a:t>یک آنتی ژن پس از ورود به بدن سلولهای خاصی (لنفوسیت های </a:t>
            </a:r>
            <a:r>
              <a:rPr lang="en-US" dirty="0"/>
              <a:t>B</a:t>
            </a:r>
            <a:r>
              <a:rPr lang="fa-IR" dirty="0"/>
              <a:t> یا </a:t>
            </a:r>
            <a:r>
              <a:rPr lang="en-US" dirty="0"/>
              <a:t>T</a:t>
            </a:r>
            <a:r>
              <a:rPr lang="fa-IR" dirty="0"/>
              <a:t>) را انتخاب و فعال می کند</a:t>
            </a:r>
          </a:p>
          <a:p>
            <a:pPr marL="320040" marR="0" lvl="0" indent="-320040" algn="r" defTabSz="914400" rtl="1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endParaRPr kumimoji="0" lang="en-US" b="0" i="0" u="none" strike="noStrike" kern="1200" cap="none" spc="0" normalizeH="0" baseline="30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147" name="Picture 3" descr="C:\Users\Zagros\Pictures\Picture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00200"/>
            <a:ext cx="5281370" cy="441483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234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fa-IR" sz="5400" dirty="0"/>
              <a:t>آنتی بادی ها و آنتی ژن ها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208638" y="5867400"/>
            <a:ext cx="533400" cy="244476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fld id="{0E50B01B-80D9-4CFF-AFBD-AF019A19EF6F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6C335C-573F-4F13-A90B-EBC1A62F50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89476"/>
            <a:ext cx="8001000" cy="2664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604462"/>
      </p:ext>
    </p:extLst>
  </p:cSld>
  <p:clrMapOvr>
    <a:masterClrMapping/>
  </p:clrMapOvr>
  <p:transition>
    <p:wipe dir="d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203061"/>
            <a:ext cx="5362399" cy="990600"/>
          </a:xfrm>
        </p:spPr>
        <p:txBody>
          <a:bodyPr/>
          <a:lstStyle/>
          <a:p>
            <a:pPr algn="ctr"/>
            <a:r>
              <a:rPr lang="fa-IR" dirty="0"/>
              <a:t>آنتی بادیها                 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153400" y="5943600"/>
            <a:ext cx="533400" cy="244476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fld id="{96ED3A9F-B582-4E8F-9EBC-6BC4A1FD11DE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r" rtl="1"/>
            <a:r>
              <a:rPr lang="fa-IR" dirty="0"/>
              <a:t>آنتی بادیها پروتئین های موجود در گردش خون مهره داران </a:t>
            </a:r>
          </a:p>
          <a:p>
            <a:pPr algn="r" rtl="1"/>
            <a:endParaRPr lang="fa-IR" dirty="0"/>
          </a:p>
          <a:p>
            <a:pPr algn="r" rtl="1"/>
            <a:r>
              <a:rPr lang="fa-IR" dirty="0"/>
              <a:t>در پاسخ به ساختارهای خارجی به نام آنتی ژن تولید می شوند.</a:t>
            </a:r>
          </a:p>
          <a:p>
            <a:pPr algn="r" rtl="1"/>
            <a:endParaRPr lang="fa-IR" dirty="0"/>
          </a:p>
          <a:p>
            <a:pPr algn="r" rtl="1"/>
            <a:r>
              <a:rPr lang="fa-IR" dirty="0"/>
              <a:t>متنوع و اختصاصی در توانایی تشخیص مواد خارجی</a:t>
            </a:r>
          </a:p>
          <a:p>
            <a:pPr algn="r" rtl="1"/>
            <a:r>
              <a:rPr lang="fa-IR" dirty="0"/>
              <a:t> </a:t>
            </a:r>
          </a:p>
          <a:p>
            <a:pPr algn="r" rtl="1"/>
            <a:r>
              <a:rPr lang="fa-IR" dirty="0"/>
              <a:t>عوامل اصلی ایمنی هومورال بر علیه تمام میکروبها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6477000" y="6492875"/>
            <a:ext cx="2667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31188"/>
      </p:ext>
    </p:extLst>
  </p:cSld>
  <p:clrMapOvr>
    <a:masterClrMapping/>
  </p:clrMapOvr>
  <p:transition>
    <p:wipe dir="d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2349" dirty="0"/>
              <a:t>انواع مولکولهای تشخیص دهنده آنتی ژن در سیستم ایمنی اختصاصی </a:t>
            </a:r>
            <a:endParaRPr lang="en-US" sz="2349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077200" y="5890288"/>
            <a:ext cx="533400" cy="244476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fld id="{96ED3A9F-B582-4E8F-9EBC-6BC4A1FD11DE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r" rtl="1">
              <a:buNone/>
            </a:pPr>
            <a:r>
              <a:rPr lang="fa-IR" dirty="0"/>
              <a:t>1- آنتی بادیها</a:t>
            </a:r>
          </a:p>
          <a:p>
            <a:pPr algn="r" rtl="1">
              <a:buNone/>
            </a:pPr>
            <a:endParaRPr lang="fa-IR" dirty="0"/>
          </a:p>
          <a:p>
            <a:pPr algn="r" rtl="1">
              <a:buNone/>
            </a:pPr>
            <a:endParaRPr lang="fa-IR" dirty="0"/>
          </a:p>
          <a:p>
            <a:pPr algn="r" rtl="1">
              <a:buNone/>
            </a:pPr>
            <a:r>
              <a:rPr lang="fa-IR" dirty="0"/>
              <a:t>2-گیرنده های آنتی ژنی سلولهای </a:t>
            </a:r>
            <a:r>
              <a:rPr lang="en-US" dirty="0"/>
              <a:t>T</a:t>
            </a:r>
            <a:endParaRPr lang="fa-IR" dirty="0"/>
          </a:p>
          <a:p>
            <a:pPr algn="r" rtl="1">
              <a:buNone/>
            </a:pPr>
            <a:endParaRPr lang="fa-IR" dirty="0"/>
          </a:p>
          <a:p>
            <a:pPr algn="r" rtl="1">
              <a:buNone/>
            </a:pPr>
            <a:endParaRPr lang="fa-IR" dirty="0"/>
          </a:p>
          <a:p>
            <a:pPr algn="r" rtl="1">
              <a:buNone/>
            </a:pPr>
            <a:endParaRPr lang="en-US" dirty="0"/>
          </a:p>
          <a:p>
            <a:pPr algn="r" rtl="1">
              <a:buNone/>
            </a:pPr>
            <a:r>
              <a:rPr lang="fa-IR" dirty="0"/>
              <a:t>3- مولکولهای </a:t>
            </a:r>
            <a:r>
              <a:rPr lang="en-US" dirty="0"/>
              <a:t>MHC</a:t>
            </a:r>
          </a:p>
          <a:p>
            <a:pPr algn="r" rtl="1">
              <a:buNone/>
            </a:pP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6477000" y="6492875"/>
            <a:ext cx="2667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700808"/>
            <a:ext cx="1419225" cy="11620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2176" y="3441526"/>
            <a:ext cx="1628775" cy="12001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4377" y="5085184"/>
            <a:ext cx="1835358" cy="1558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534755"/>
      </p:ext>
    </p:extLst>
  </p:cSld>
  <p:clrMapOvr>
    <a:masterClrMapping/>
  </p:clrMapOvr>
  <p:transition>
    <p:wipe dir="d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15962"/>
          </a:xfrm>
        </p:spPr>
        <p:txBody>
          <a:bodyPr>
            <a:normAutofit/>
          </a:bodyPr>
          <a:lstStyle/>
          <a:p>
            <a:pPr algn="ctr" rtl="1"/>
            <a:r>
              <a:rPr lang="fa-IR" sz="2667" dirty="0"/>
              <a:t>مقایسه آنتی بادیها با سایر مولکولهای تشخیص دهنده آنتی ژن</a:t>
            </a:r>
            <a:endParaRPr lang="en-US" sz="2667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229600" y="5943600"/>
            <a:ext cx="533400" cy="244476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fld id="{96ED3A9F-B582-4E8F-9EBC-6BC4A1FD11DE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r" rtl="1"/>
            <a:r>
              <a:rPr lang="fa-IR" dirty="0"/>
              <a:t>تشخیص محدوده وسیع تری از ساختارهای آنتی ژنی</a:t>
            </a:r>
          </a:p>
          <a:p>
            <a:pPr algn="r" rtl="1"/>
            <a:endParaRPr lang="fa-IR" dirty="0"/>
          </a:p>
          <a:p>
            <a:pPr algn="r" rtl="1"/>
            <a:r>
              <a:rPr lang="fa-IR" dirty="0"/>
              <a:t>بیشترین توانایی برای تمایز بین آنتی ژنها</a:t>
            </a:r>
          </a:p>
          <a:p>
            <a:pPr algn="r" rtl="1"/>
            <a:endParaRPr lang="fa-IR" dirty="0"/>
          </a:p>
          <a:p>
            <a:pPr algn="r" rtl="1"/>
            <a:r>
              <a:rPr lang="fa-IR" dirty="0"/>
              <a:t>اتصال به آنتی ژنها با بیشترین قدرت</a:t>
            </a:r>
          </a:p>
          <a:p>
            <a:pPr algn="r" rtl="1"/>
            <a:endParaRPr lang="fa-IR" dirty="0"/>
          </a:p>
          <a:p>
            <a:pPr algn="r" rtl="1"/>
            <a:r>
              <a:rPr lang="fa-IR" dirty="0"/>
              <a:t>آنتی بادیها اولین گروه مولکولهای متصل شونده به آنتی ژن بوده که کشف و کاراکترایز(تعیین ویژگی) شدند.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6477000" y="6492875"/>
            <a:ext cx="2667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526902"/>
      </p:ext>
    </p:extLst>
  </p:cSld>
  <p:clrMapOvr>
    <a:masterClrMapping/>
  </p:clrMapOvr>
  <p:transition>
    <p:wipe dir="d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dirty="0"/>
              <a:t>آنتی بادیها به دو شکل وجود دارند: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077200" y="5943600"/>
            <a:ext cx="533400" cy="244476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fld id="{96ED3A9F-B582-4E8F-9EBC-6BC4A1FD11DE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r" rtl="1"/>
            <a:r>
              <a:rPr lang="fa-IR" dirty="0"/>
              <a:t>آنتی بادیهای متصل به غشا بر روی سطح لنفوسیت های </a:t>
            </a:r>
            <a:r>
              <a:rPr lang="en-US" dirty="0"/>
              <a:t>B</a:t>
            </a:r>
            <a:r>
              <a:rPr lang="fa-IR" dirty="0"/>
              <a:t> که بعنوان گیرنده آنتی ژنی عمل می کنند.</a:t>
            </a:r>
          </a:p>
          <a:p>
            <a:pPr algn="r" rtl="1"/>
            <a:endParaRPr lang="fa-IR" dirty="0"/>
          </a:p>
          <a:p>
            <a:pPr algn="r" rtl="1"/>
            <a:endParaRPr lang="fa-IR" dirty="0"/>
          </a:p>
          <a:p>
            <a:pPr algn="r" rtl="1"/>
            <a:endParaRPr lang="fa-IR" dirty="0"/>
          </a:p>
          <a:p>
            <a:pPr algn="r" rtl="1"/>
            <a:r>
              <a:rPr lang="fa-IR" dirty="0"/>
              <a:t>آنتی بادیهای ترشح شده که در گردش خون، بافتها و نواحی مخاطی وجود دارند.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6477000" y="6492875"/>
            <a:ext cx="2667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696902"/>
      </p:ext>
    </p:extLst>
  </p:cSld>
  <p:clrMapOvr>
    <a:masterClrMapping/>
  </p:clrMapOvr>
  <p:transition>
    <p:wipe dir="d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9762"/>
          </a:xfrm>
        </p:spPr>
        <p:txBody>
          <a:bodyPr/>
          <a:lstStyle/>
          <a:p>
            <a:pPr algn="ctr"/>
            <a:r>
              <a:rPr lang="fa-IR" dirty="0"/>
              <a:t>عملکردهای حذف آنتی ژنها با واسطه آنتی بادیها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153400" y="5943600"/>
            <a:ext cx="533400" cy="244476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fld id="{96ED3A9F-B582-4E8F-9EBC-6BC4A1FD11DE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a-IR" dirty="0" err="1"/>
              <a:t>اپسونیزاسیون</a:t>
            </a:r>
            <a:r>
              <a:rPr lang="fa-IR" dirty="0"/>
              <a:t> </a:t>
            </a:r>
            <a:r>
              <a:rPr lang="fa-IR" dirty="0" err="1"/>
              <a:t>پاتوژنها</a:t>
            </a:r>
            <a:r>
              <a:rPr lang="fa-IR" dirty="0"/>
              <a:t> برای افزایش فاگوسیتوز آنها</a:t>
            </a:r>
          </a:p>
          <a:p>
            <a:pPr algn="r" rtl="1"/>
            <a:endParaRPr lang="fa-IR" dirty="0"/>
          </a:p>
          <a:p>
            <a:pPr algn="r" rtl="1"/>
            <a:r>
              <a:rPr lang="fa-IR" dirty="0"/>
              <a:t>خنثی سازی میکروبها و یا فرآورده های سمی میکروبی</a:t>
            </a:r>
          </a:p>
          <a:p>
            <a:pPr algn="r" rtl="1"/>
            <a:endParaRPr lang="fa-IR" dirty="0"/>
          </a:p>
          <a:p>
            <a:pPr algn="r" rtl="1"/>
            <a:r>
              <a:rPr lang="fa-IR" dirty="0"/>
              <a:t>فعال سازی سیستم کمپلمان</a:t>
            </a:r>
          </a:p>
          <a:p>
            <a:pPr algn="r" rtl="1"/>
            <a:endParaRPr lang="fa-IR" dirty="0"/>
          </a:p>
          <a:p>
            <a:pPr algn="r" rtl="1"/>
            <a:r>
              <a:rPr lang="fa-IR" dirty="0"/>
              <a:t>کشتن سلولی با واسطه آنتی بادیها ( آنتی بادیها، میکروبها را برای لیز سلولی توسط سیستم ایمنی هدف قرار می دهند).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5175048"/>
            <a:ext cx="2302135" cy="1537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 r="64937" b="16667"/>
          <a:stretch>
            <a:fillRect/>
          </a:stretch>
        </p:blipFill>
        <p:spPr bwMode="auto">
          <a:xfrm>
            <a:off x="6073624" y="5067199"/>
            <a:ext cx="1644952" cy="1644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/>
          <a:srcRect l="21753" r="27358" b="19893"/>
          <a:stretch>
            <a:fillRect/>
          </a:stretch>
        </p:blipFill>
        <p:spPr bwMode="auto">
          <a:xfrm>
            <a:off x="3891660" y="5175048"/>
            <a:ext cx="1358211" cy="1499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88996430"/>
      </p:ext>
    </p:extLst>
  </p:cSld>
  <p:clrMapOvr>
    <a:masterClrMapping/>
  </p:clrMapOvr>
  <p:transition>
    <p:wipe dir="d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15962"/>
          </a:xfrm>
        </p:spPr>
        <p:txBody>
          <a:bodyPr/>
          <a:lstStyle/>
          <a:p>
            <a:pPr algn="ctr" rtl="1"/>
            <a:r>
              <a:rPr lang="fa-IR" dirty="0"/>
              <a:t>توزیع و تولید طبیعی آنتی بادیها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149416" y="5867400"/>
            <a:ext cx="533400" cy="244476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fld id="{96ED3A9F-B582-4E8F-9EBC-6BC4A1FD11DE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12649" y="1600201"/>
            <a:ext cx="8153399" cy="5118704"/>
          </a:xfrm>
        </p:spPr>
        <p:txBody>
          <a:bodyPr>
            <a:normAutofit/>
          </a:bodyPr>
          <a:lstStyle/>
          <a:p>
            <a:pPr algn="r" rtl="1"/>
            <a:r>
              <a:rPr lang="fa-IR" dirty="0"/>
              <a:t>مایعات سراسر بدن (پلاسما، ترشحات موکوسی، مایع میان بافتی)</a:t>
            </a:r>
          </a:p>
          <a:p>
            <a:pPr algn="r" rtl="1"/>
            <a:r>
              <a:rPr lang="fa-IR" dirty="0"/>
              <a:t>سطح تعداد محدودی از سلولها (لنفوسیت های </a:t>
            </a:r>
            <a:r>
              <a:rPr lang="en-US" dirty="0"/>
              <a:t>B</a:t>
            </a:r>
            <a:r>
              <a:rPr lang="fa-IR" dirty="0"/>
              <a:t> )</a:t>
            </a:r>
          </a:p>
          <a:p>
            <a:pPr algn="r" rtl="1">
              <a:buNone/>
            </a:pPr>
            <a:r>
              <a:rPr lang="fa-IR" dirty="0"/>
              <a:t>       آنتی بادیها می توانند به سطح سلولهای دیگری نیز متصل شوند:</a:t>
            </a:r>
          </a:p>
          <a:p>
            <a:pPr algn="r" rtl="1">
              <a:buNone/>
            </a:pPr>
            <a:r>
              <a:rPr lang="fa-IR" dirty="0"/>
              <a:t>         - فاگوسیت ها</a:t>
            </a:r>
          </a:p>
          <a:p>
            <a:pPr algn="r" rtl="1">
              <a:buNone/>
            </a:pPr>
            <a:r>
              <a:rPr lang="fa-IR" dirty="0"/>
              <a:t>         - سلولهای </a:t>
            </a:r>
            <a:r>
              <a:rPr lang="en-US" dirty="0"/>
              <a:t>NK</a:t>
            </a:r>
            <a:r>
              <a:rPr lang="fa-IR" dirty="0"/>
              <a:t> </a:t>
            </a:r>
          </a:p>
          <a:p>
            <a:pPr algn="r" rtl="1">
              <a:buNone/>
            </a:pPr>
            <a:r>
              <a:rPr lang="fa-IR" dirty="0"/>
              <a:t>         - ماست سل ها</a:t>
            </a:r>
          </a:p>
          <a:p>
            <a:pPr algn="r" rtl="1">
              <a:buNone/>
            </a:pPr>
            <a:r>
              <a:rPr lang="fa-IR" dirty="0"/>
              <a:t>بیشتر تولید آنتی بادیها پس از برخورد با آنتی ژن در بافتهای لنفاوی اتفاق می افتد که شامل: طحال، گره های لنفی و بافتهای لنفاوی مخاطی، مغز قرمز استخوان (سلولهای پلاسما سل) هستند.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6477000" y="6492875"/>
            <a:ext cx="2667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550744"/>
      </p:ext>
    </p:extLst>
  </p:cSld>
  <p:clrMapOvr>
    <a:masterClrMapping/>
  </p:clrMapOvr>
  <p:transition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/>
              <a:t>مقایسه ایمنی طبیعی و اکتسابی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153400" y="5791200"/>
            <a:ext cx="457200" cy="390906"/>
          </a:xfrm>
          <a:prstGeom prst="rect">
            <a:avLst/>
          </a:prstGeom>
        </p:spPr>
        <p:txBody>
          <a:bodyPr>
            <a:normAutofit/>
          </a:bodyPr>
          <a:lstStyle/>
          <a:p>
            <a:fld id="{086C125B-D7B9-4175-BC19-8F2134FD2FF6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6147" name="Picture 3" descr="C:\Users\Zagros\Pictures\Picture1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" y="1820538"/>
            <a:ext cx="9031995" cy="39104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6060826"/>
      </p:ext>
    </p:extLst>
  </p:cSld>
  <p:clrMapOvr>
    <a:masterClrMapping/>
  </p:clrMapOvr>
  <p:transition>
    <p:wipe dir="d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3562"/>
          </a:xfrm>
        </p:spPr>
        <p:txBody>
          <a:bodyPr/>
          <a:lstStyle/>
          <a:p>
            <a:pPr algn="ctr" rtl="1"/>
            <a:r>
              <a:rPr lang="fa-IR" dirty="0"/>
              <a:t>میزان تولید آنتی بادی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153400" y="5943600"/>
            <a:ext cx="533400" cy="244476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fld id="{96ED3A9F-B582-4E8F-9EBC-6BC4A1FD11DE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r" rtl="1"/>
            <a:r>
              <a:rPr lang="fa-IR" dirty="0"/>
              <a:t>3-2 گرم در هر روز در یک فرد بالغ 70 کیلویی</a:t>
            </a:r>
          </a:p>
          <a:p>
            <a:pPr algn="r" rtl="1"/>
            <a:endParaRPr lang="fa-IR" dirty="0"/>
          </a:p>
          <a:p>
            <a:pPr algn="r" rtl="1"/>
            <a:r>
              <a:rPr lang="fa-IR" dirty="0"/>
              <a:t>دو سوم این مقدار از نوع </a:t>
            </a:r>
            <a:r>
              <a:rPr lang="en-US" dirty="0" err="1"/>
              <a:t>IgA</a:t>
            </a:r>
            <a:r>
              <a:rPr lang="fa-IR" dirty="0"/>
              <a:t> است.</a:t>
            </a:r>
          </a:p>
          <a:p>
            <a:pPr lvl="1" algn="r" rtl="1"/>
            <a:r>
              <a:rPr lang="fa-IR" dirty="0"/>
              <a:t> توسط سلولهای </a:t>
            </a:r>
            <a:r>
              <a:rPr lang="en-US" dirty="0"/>
              <a:t>B</a:t>
            </a:r>
            <a:r>
              <a:rPr lang="fa-IR" dirty="0"/>
              <a:t> فعال شده و پلاسما سل ها در دیواره مجاری تنفسی و گوارش تولید می شود.</a:t>
            </a:r>
          </a:p>
          <a:p>
            <a:pPr lvl="1" algn="r" rtl="1"/>
            <a:endParaRPr lang="fa-IR" dirty="0"/>
          </a:p>
          <a:p>
            <a:pPr algn="r" rtl="1">
              <a:buNone/>
            </a:pPr>
            <a:r>
              <a:rPr lang="en-US" dirty="0" err="1"/>
              <a:t>IgG</a:t>
            </a:r>
            <a:r>
              <a:rPr lang="fa-IR" dirty="0"/>
              <a:t> : معمولترین آنتی بادی که در سرم یافت می شود.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6477000" y="6492875"/>
            <a:ext cx="2667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030731"/>
      </p:ext>
    </p:extLst>
  </p:cSld>
  <p:clrMapOvr>
    <a:masterClrMapping/>
  </p:clrMapOvr>
  <p:transition>
    <p:wipe dir="d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9762"/>
          </a:xfrm>
        </p:spPr>
        <p:txBody>
          <a:bodyPr/>
          <a:lstStyle/>
          <a:p>
            <a:pPr algn="ctr" rtl="1"/>
            <a:r>
              <a:rPr lang="fa-IR" dirty="0"/>
              <a:t>ویژگی های عمومی ساختار آنتی بادیها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153400" y="5867400"/>
            <a:ext cx="533400" cy="244476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fld id="{96ED3A9F-B582-4E8F-9EBC-6BC4A1FD11DE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r" rtl="1"/>
            <a:r>
              <a:rPr lang="fa-IR" dirty="0"/>
              <a:t>ویژگی های ساختاری پایه در همه مولکولهای آنتی بادی مشترک است.</a:t>
            </a:r>
          </a:p>
          <a:p>
            <a:pPr algn="r" rtl="1"/>
            <a:endParaRPr lang="fa-IR" dirty="0"/>
          </a:p>
          <a:p>
            <a:pPr algn="r" rtl="1"/>
            <a:r>
              <a:rPr lang="fa-IR" dirty="0"/>
              <a:t>آنتی بادیها در نواحی اتصال به آنتی ژن بسیار متغیر هستند.</a:t>
            </a:r>
          </a:p>
          <a:p>
            <a:pPr algn="r" rtl="1"/>
            <a:endParaRPr lang="fa-IR" dirty="0"/>
          </a:p>
          <a:p>
            <a:pPr lvl="1" algn="r" rtl="1"/>
            <a:r>
              <a:rPr lang="fa-IR" dirty="0"/>
              <a:t> عامل اصلی ایجاد کننده انواع آنتی بادی برای اتصال به تعداد زیادی آنتی ژن مختلف</a:t>
            </a:r>
          </a:p>
          <a:p>
            <a:pPr lvl="1" algn="r" rtl="1"/>
            <a:r>
              <a:rPr lang="fa-IR" dirty="0"/>
              <a:t> 10</a:t>
            </a:r>
            <a:r>
              <a:rPr lang="fa-IR" baseline="30000" dirty="0"/>
              <a:t>9</a:t>
            </a:r>
            <a:r>
              <a:rPr lang="fa-IR" dirty="0"/>
              <a:t> آنتی بادی مختلف</a:t>
            </a:r>
          </a:p>
          <a:p>
            <a:pPr lvl="1" algn="r" rtl="1">
              <a:buNone/>
            </a:pPr>
            <a:r>
              <a:rPr lang="fa-IR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6477000" y="6492875"/>
            <a:ext cx="2667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868389"/>
      </p:ext>
    </p:extLst>
  </p:cSld>
  <p:clrMapOvr>
    <a:masterClrMapping/>
  </p:clrMapOvr>
  <p:transition>
    <p:wipe dir="d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9762"/>
          </a:xfrm>
        </p:spPr>
        <p:txBody>
          <a:bodyPr/>
          <a:lstStyle/>
          <a:p>
            <a:pPr algn="ctr" rtl="1"/>
            <a:r>
              <a:rPr lang="fa-IR" dirty="0"/>
              <a:t>ساختار مولکولی آنتی بادیها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077200" y="5867400"/>
            <a:ext cx="533400" cy="244476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fld id="{96ED3A9F-B582-4E8F-9EBC-6BC4A1FD11DE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r" rtl="1"/>
            <a:r>
              <a:rPr lang="fa-IR" dirty="0"/>
              <a:t>دو زنجیره سبک و دو زنجیره سنگین</a:t>
            </a:r>
          </a:p>
          <a:p>
            <a:pPr algn="r" rtl="1"/>
            <a:r>
              <a:rPr lang="fa-IR" dirty="0"/>
              <a:t>در هر دو زنجیره یک سری واحد های تکراری و هومولوگ با حدود 110 اسید آمینه وجود دارد که </a:t>
            </a:r>
            <a:r>
              <a:rPr lang="en-US" dirty="0" err="1"/>
              <a:t>Ig</a:t>
            </a:r>
            <a:r>
              <a:rPr lang="en-US" dirty="0"/>
              <a:t> domain</a:t>
            </a:r>
            <a:r>
              <a:rPr lang="fa-IR" dirty="0"/>
              <a:t> نامیده می شود و یک توالی حلقوی را تشکیل می دهند.</a:t>
            </a:r>
          </a:p>
          <a:p>
            <a:pPr algn="r" rtl="1"/>
            <a:r>
              <a:rPr lang="fa-IR" dirty="0"/>
              <a:t>در هر دو زنجیره در ناحیه </a:t>
            </a:r>
            <a:r>
              <a:rPr lang="en-US" dirty="0"/>
              <a:t>N</a:t>
            </a:r>
            <a:r>
              <a:rPr lang="fa-IR" dirty="0"/>
              <a:t> ترمینال، قسمت متغیر وجود دارد که مخصوص اتصال به آنتی ژن است.</a:t>
            </a:r>
          </a:p>
          <a:p>
            <a:pPr algn="r" rtl="1"/>
            <a:r>
              <a:rPr lang="fa-IR" dirty="0"/>
              <a:t>ناحیه </a:t>
            </a:r>
            <a:r>
              <a:rPr lang="en-US" dirty="0"/>
              <a:t>C</a:t>
            </a:r>
            <a:r>
              <a:rPr lang="fa-IR" dirty="0"/>
              <a:t> ترمینال زنجیره سنگین در عملکرد های افکتوری دخالت دارد</a:t>
            </a:r>
          </a:p>
          <a:p>
            <a:pPr lvl="1" algn="r" rtl="1"/>
            <a:r>
              <a:rPr lang="fa-IR" dirty="0"/>
              <a:t> مثلا اتصال به سایر مولکولها و سلولهای ایمنی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6477000" y="6492875"/>
            <a:ext cx="2667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335578"/>
      </p:ext>
    </p:extLst>
  </p:cSld>
  <p:clrMapOvr>
    <a:masterClrMapping/>
  </p:clrMapOvr>
  <p:transition>
    <p:wipe dir="d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9762"/>
          </a:xfrm>
        </p:spPr>
        <p:txBody>
          <a:bodyPr/>
          <a:lstStyle/>
          <a:p>
            <a:pPr algn="ctr" rtl="1"/>
            <a:r>
              <a:rPr lang="fa-IR" dirty="0"/>
              <a:t>ویژگی های عمومی ساختار آنتی بادی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147269" y="5867400"/>
            <a:ext cx="533400" cy="244476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fld id="{96ED3A9F-B582-4E8F-9EBC-6BC4A1FD11DE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868818" y="1595129"/>
            <a:ext cx="7055982" cy="5080308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4294967295"/>
          </p:nvPr>
        </p:nvSpPr>
        <p:spPr>
          <a:xfrm>
            <a:off x="6477000" y="6492875"/>
            <a:ext cx="2667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144638"/>
      </p:ext>
    </p:extLst>
  </p:cSld>
  <p:clrMapOvr>
    <a:masterClrMapping/>
  </p:clrMapOvr>
  <p:transition>
    <p:wipe dir="d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424" y="228600"/>
            <a:ext cx="7467600" cy="861378"/>
          </a:xfrm>
        </p:spPr>
        <p:txBody>
          <a:bodyPr>
            <a:normAutofit/>
          </a:bodyPr>
          <a:lstStyle/>
          <a:p>
            <a:pPr algn="ctr"/>
            <a:r>
              <a:rPr lang="fa-IR" dirty="0"/>
              <a:t>اثر آنزیم های </a:t>
            </a:r>
            <a:r>
              <a:rPr lang="fa-IR" dirty="0" err="1"/>
              <a:t>پروتئولیتیک</a:t>
            </a:r>
            <a:r>
              <a:rPr lang="fa-IR" dirty="0"/>
              <a:t> بر </a:t>
            </a:r>
            <a:r>
              <a:rPr lang="en-US" dirty="0"/>
              <a:t>IgG</a:t>
            </a:r>
            <a:r>
              <a:rPr lang="fa-IR" dirty="0"/>
              <a:t> خرگوش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6477000" y="6492875"/>
            <a:ext cx="2667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153400" y="5920422"/>
            <a:ext cx="533400" cy="244476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fld id="{0E50B01B-80D9-4CFF-AFBD-AF019A19EF6F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712424" y="1447800"/>
            <a:ext cx="4406462" cy="4990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59800"/>
      </p:ext>
    </p:extLst>
  </p:cSld>
  <p:clrMapOvr>
    <a:masterClrMapping/>
  </p:clrMapOvr>
  <p:transition>
    <p:wipe dir="d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/>
              <a:t>خانواده بزرگ ایمونوگلوبولین ها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153400" y="5876796"/>
            <a:ext cx="533400" cy="244476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fld id="{96ED3A9F-B582-4E8F-9EBC-6BC4A1FD11DE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6477000" y="6492875"/>
            <a:ext cx="2667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52400" y="1516698"/>
            <a:ext cx="8077200" cy="4232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58470"/>
      </p:ext>
    </p:extLst>
  </p:cSld>
  <p:clrMapOvr>
    <a:masterClrMapping/>
  </p:clrMapOvr>
  <p:transition>
    <p:wipe dir="d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sz="2540" dirty="0"/>
              <a:t>ویژگی های ساختاری نواحی متغیر و رابطه آن با اتصال آنتی ژن</a:t>
            </a:r>
            <a:endParaRPr lang="en-US" sz="254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153400" y="5851525"/>
            <a:ext cx="533400" cy="244476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fld id="{96ED3A9F-B582-4E8F-9EBC-6BC4A1FD11DE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2555776" y="1600201"/>
            <a:ext cx="6210272" cy="4495800"/>
          </a:xfrm>
        </p:spPr>
        <p:txBody>
          <a:bodyPr>
            <a:normAutofit/>
          </a:bodyPr>
          <a:lstStyle/>
          <a:p>
            <a:pPr algn="r" rtl="1"/>
            <a:r>
              <a:rPr lang="fa-IR" dirty="0">
                <a:latin typeface="Calibri"/>
              </a:rPr>
              <a:t>نواحی تعیین کننده مکملی </a:t>
            </a:r>
          </a:p>
          <a:p>
            <a:pPr algn="r" rtl="1">
              <a:buNone/>
            </a:pPr>
            <a:r>
              <a:rPr lang="en-US" dirty="0" err="1">
                <a:latin typeface="Calibri"/>
              </a:rPr>
              <a:t>Complementarity</a:t>
            </a:r>
            <a:r>
              <a:rPr lang="en-US" dirty="0">
                <a:latin typeface="Calibri"/>
              </a:rPr>
              <a:t>-determining   regions (CDRs)</a:t>
            </a:r>
            <a:endParaRPr lang="en-US" dirty="0"/>
          </a:p>
          <a:p>
            <a:pPr algn="r" rtl="1"/>
            <a:endParaRPr lang="fa-IR" dirty="0"/>
          </a:p>
          <a:p>
            <a:pPr lvl="1" algn="r" rtl="1"/>
            <a:r>
              <a:rPr lang="fa-IR" dirty="0"/>
              <a:t>سه قطعه کوتاه در هر ناحیه متغیر از زنجیره های سبک و سنگین </a:t>
            </a:r>
            <a:r>
              <a:rPr lang="en-US" dirty="0"/>
              <a:t>(CDR1, CDR2, CDR3)</a:t>
            </a:r>
            <a:endParaRPr lang="fa-IR" dirty="0"/>
          </a:p>
          <a:p>
            <a:pPr lvl="1" algn="r" rtl="1"/>
            <a:r>
              <a:rPr lang="fa-IR" dirty="0"/>
              <a:t>شامل سه حلقه اتصال دهنده رشته های مجاور در صفحات </a:t>
            </a:r>
            <a:r>
              <a:rPr lang="fa-IR" dirty="0">
                <a:latin typeface="Calibri"/>
              </a:rPr>
              <a:t>β</a:t>
            </a:r>
          </a:p>
          <a:p>
            <a:pPr lvl="1" algn="r" rtl="1"/>
            <a:r>
              <a:rPr lang="fa-IR" dirty="0"/>
              <a:t>این قطعات را قطعات بسیار متغیر </a:t>
            </a:r>
            <a:r>
              <a:rPr lang="en-US" dirty="0" err="1"/>
              <a:t>Hypervariable</a:t>
            </a:r>
            <a:r>
              <a:rPr lang="en-US" dirty="0"/>
              <a:t> segments</a:t>
            </a:r>
            <a:r>
              <a:rPr lang="fa-IR" dirty="0"/>
              <a:t> </a:t>
            </a:r>
            <a:r>
              <a:rPr lang="fa-IR" dirty="0" err="1"/>
              <a:t>می‌نامند</a:t>
            </a:r>
            <a:r>
              <a:rPr lang="fa-IR" dirty="0"/>
              <a:t>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6477000" y="6492875"/>
            <a:ext cx="2667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617950"/>
            <a:ext cx="2526432" cy="5252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070161"/>
      </p:ext>
    </p:extLst>
  </p:cSld>
  <p:clrMapOvr>
    <a:masterClrMapping/>
  </p:clrMapOvr>
  <p:transition>
    <p:wipe dir="d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/>
              <a:t>انعطاف پذیری آنتی بادی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6477000" y="6492875"/>
            <a:ext cx="2667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153400" y="5808017"/>
            <a:ext cx="533400" cy="244476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fld id="{0E50B01B-80D9-4CFF-AFBD-AF019A19EF6F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619672" y="2132856"/>
            <a:ext cx="6060176" cy="3479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169083"/>
      </p:ext>
    </p:extLst>
  </p:cSld>
  <p:clrMapOvr>
    <a:masterClrMapping/>
  </p:clrMapOvr>
  <p:transition>
    <p:wipe dir="d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6477000" y="6492875"/>
            <a:ext cx="2667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109492" y="5943600"/>
            <a:ext cx="533400" cy="244476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fld id="{0E50B01B-80D9-4CFF-AFBD-AF019A19EF6F}" type="slidenum">
              <a:rPr lang="en-US" smtClean="0"/>
              <a:pPr/>
              <a:t>38</a:t>
            </a:fld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152400" y="91473"/>
            <a:ext cx="7855950" cy="6732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744215"/>
      </p:ext>
    </p:extLst>
  </p:cSld>
  <p:clrMapOvr>
    <a:masterClrMapping/>
  </p:clrMapOvr>
  <p:transition>
    <p:wipe dir="d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260" y="0"/>
            <a:ext cx="7467600" cy="838200"/>
          </a:xfrm>
        </p:spPr>
        <p:txBody>
          <a:bodyPr>
            <a:normAutofit fontScale="90000"/>
          </a:bodyPr>
          <a:lstStyle/>
          <a:p>
            <a:pPr algn="ctr" rtl="1"/>
            <a:r>
              <a:rPr lang="fa-IR" sz="3600" dirty="0"/>
              <a:t>انواع زنجیره سبک بر اساس نواحی </a:t>
            </a:r>
            <a:r>
              <a:rPr lang="en-US" sz="3600" dirty="0"/>
              <a:t>C</a:t>
            </a:r>
            <a:r>
              <a:rPr lang="fa-IR" sz="3600" dirty="0"/>
              <a:t> ترمینال آنها</a:t>
            </a: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153400" y="5851524"/>
            <a:ext cx="533400" cy="244476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fld id="{96ED3A9F-B582-4E8F-9EBC-6BC4A1FD11DE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81000" y="1600200"/>
            <a:ext cx="8385048" cy="4495800"/>
          </a:xfrm>
        </p:spPr>
        <p:txBody>
          <a:bodyPr/>
          <a:lstStyle/>
          <a:p>
            <a:pPr algn="r" rtl="1"/>
            <a:r>
              <a:rPr lang="fa-IR" dirty="0"/>
              <a:t>زنجیره سبک کاپا </a:t>
            </a:r>
            <a:r>
              <a:rPr lang="el-GR" dirty="0">
                <a:latin typeface="Calibri"/>
              </a:rPr>
              <a:t>κ</a:t>
            </a:r>
            <a:r>
              <a:rPr lang="fa-IR" dirty="0">
                <a:latin typeface="Calibri"/>
              </a:rPr>
              <a:t> </a:t>
            </a:r>
            <a:r>
              <a:rPr lang="fa-IR" dirty="0"/>
              <a:t> </a:t>
            </a:r>
          </a:p>
          <a:p>
            <a:pPr algn="r" rtl="1"/>
            <a:r>
              <a:rPr lang="fa-IR" dirty="0"/>
              <a:t>زنجیره سبک لامبدا  </a:t>
            </a:r>
            <a:r>
              <a:rPr lang="el-GR" dirty="0">
                <a:latin typeface="Calibri"/>
              </a:rPr>
              <a:t>λ</a:t>
            </a:r>
            <a:endParaRPr lang="fa-IR" dirty="0">
              <a:latin typeface="Calibri"/>
            </a:endParaRPr>
          </a:p>
          <a:p>
            <a:pPr algn="r" rtl="1"/>
            <a:endParaRPr lang="fa-IR" dirty="0">
              <a:latin typeface="Calibri"/>
            </a:endParaRPr>
          </a:p>
          <a:p>
            <a:pPr lvl="1" algn="r" rtl="1"/>
            <a:r>
              <a:rPr lang="fa-IR" dirty="0">
                <a:latin typeface="Calibri"/>
              </a:rPr>
              <a:t>یک آنتی بادی یا دارای دو زنجیره سبک از نوع </a:t>
            </a:r>
            <a:r>
              <a:rPr lang="el-GR" dirty="0"/>
              <a:t>κ</a:t>
            </a:r>
            <a:r>
              <a:rPr lang="fa-IR" dirty="0"/>
              <a:t>( در انسان %60) </a:t>
            </a:r>
          </a:p>
          <a:p>
            <a:pPr lvl="1" algn="r" rtl="1"/>
            <a:r>
              <a:rPr lang="fa-IR" dirty="0"/>
              <a:t>و یا دو زنجیره سبک از نوع </a:t>
            </a:r>
            <a:r>
              <a:rPr lang="el-GR" dirty="0"/>
              <a:t>λ</a:t>
            </a:r>
            <a:r>
              <a:rPr lang="fa-IR" dirty="0"/>
              <a:t> ( در انسان %40) می باشد.</a:t>
            </a:r>
            <a:endParaRPr lang="fa-IR" dirty="0">
              <a:latin typeface="Calibri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6477000" y="6492875"/>
            <a:ext cx="2667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207492"/>
      </p:ext>
    </p:extLst>
  </p:cSld>
  <p:clrMapOvr>
    <a:masterClrMapping/>
  </p:clrMapOvr>
  <p:transition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fa-IR" dirty="0"/>
              <a:t>انواع ایمنی اکتسابی یا اختصاصی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229600" y="5805297"/>
            <a:ext cx="457200" cy="390906"/>
          </a:xfrm>
          <a:prstGeom prst="rect">
            <a:avLst/>
          </a:prstGeom>
        </p:spPr>
        <p:txBody>
          <a:bodyPr>
            <a:normAutofit/>
          </a:bodyPr>
          <a:lstStyle/>
          <a:p>
            <a:fld id="{086C125B-D7B9-4175-BC19-8F2134FD2FF6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572000" y="2286000"/>
            <a:ext cx="3429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57175" indent="-257175" algn="r" rtl="1">
              <a:buFont typeface="+mj-lt"/>
              <a:buAutoNum type="arabicPeriod"/>
            </a:pPr>
            <a:r>
              <a:rPr lang="fa-IR" sz="1350" dirty="0"/>
              <a:t>ایمنی هومورال </a:t>
            </a:r>
            <a:r>
              <a:rPr lang="en-US" sz="1350" dirty="0" err="1"/>
              <a:t>Humoral</a:t>
            </a:r>
            <a:r>
              <a:rPr lang="en-US" sz="1350" dirty="0"/>
              <a:t> immunity</a:t>
            </a:r>
            <a:endParaRPr lang="fa-IR" sz="1350" dirty="0"/>
          </a:p>
          <a:p>
            <a:pPr marL="257175" indent="-257175" algn="r" rtl="1">
              <a:buFont typeface="+mj-lt"/>
              <a:buAutoNum type="arabicPeriod"/>
            </a:pPr>
            <a:endParaRPr lang="fa-IR" sz="1350" dirty="0"/>
          </a:p>
          <a:p>
            <a:pPr marL="257175" indent="-257175" algn="r" rtl="1">
              <a:buFont typeface="+mj-lt"/>
              <a:buAutoNum type="arabicPeriod"/>
            </a:pPr>
            <a:r>
              <a:rPr lang="fa-IR" sz="1350" dirty="0"/>
              <a:t>ایمنی سلولی یا ایمنی با واسطه سلول</a:t>
            </a:r>
            <a:r>
              <a:rPr lang="en-US" sz="1350" dirty="0"/>
              <a:t> Cell-mediated immunity </a:t>
            </a:r>
          </a:p>
        </p:txBody>
      </p:sp>
      <p:pic>
        <p:nvPicPr>
          <p:cNvPr id="7171" name="Picture 3" descr="C:\Users\Zagros\Pictures\Picture1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540381"/>
            <a:ext cx="4357130" cy="52414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57789123"/>
      </p:ext>
    </p:extLst>
  </p:cSld>
  <p:clrMapOvr>
    <a:masterClrMapping/>
  </p:clrMapOvr>
  <p:transition>
    <p:wipe dir="d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15962"/>
          </a:xfrm>
        </p:spPr>
        <p:txBody>
          <a:bodyPr>
            <a:noAutofit/>
          </a:bodyPr>
          <a:lstStyle/>
          <a:p>
            <a:pPr algn="ctr" rtl="1"/>
            <a:r>
              <a:rPr lang="fa-IR" sz="3600" dirty="0"/>
              <a:t>تفاوت آنتی بادیهای ترشحی و متصل به غشاء</a:t>
            </a: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229600" y="5867400"/>
            <a:ext cx="533400" cy="244476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fld id="{96ED3A9F-B582-4E8F-9EBC-6BC4A1FD11DE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r" rtl="1"/>
            <a:r>
              <a:rPr lang="fa-IR" sz="3200" dirty="0"/>
              <a:t>تفاوت در ناحیه </a:t>
            </a:r>
            <a:r>
              <a:rPr lang="en-US" sz="3200" dirty="0"/>
              <a:t>C</a:t>
            </a:r>
            <a:r>
              <a:rPr lang="fa-IR" sz="3200" dirty="0"/>
              <a:t> ترمینال زنجیره سنگین</a:t>
            </a:r>
          </a:p>
          <a:p>
            <a:pPr algn="r" rtl="1"/>
            <a:endParaRPr lang="fa-IR" dirty="0"/>
          </a:p>
          <a:p>
            <a:pPr algn="r" rtl="1"/>
            <a:r>
              <a:rPr lang="fa-IR" dirty="0"/>
              <a:t>در نوع ترشحی (در داخل خون و سایر مایعات خارج سلولی) ناحیه </a:t>
            </a:r>
            <a:r>
              <a:rPr lang="en-US" dirty="0"/>
              <a:t>C</a:t>
            </a:r>
            <a:r>
              <a:rPr lang="fa-IR" dirty="0"/>
              <a:t> ترمینال زنجیره سنگین آبدوست است.</a:t>
            </a:r>
          </a:p>
          <a:p>
            <a:pPr algn="r" rtl="1"/>
            <a:endParaRPr lang="fa-IR" dirty="0"/>
          </a:p>
          <a:p>
            <a:pPr algn="r" rtl="1"/>
            <a:r>
              <a:rPr lang="fa-IR" dirty="0"/>
              <a:t>در نوع متصل به غشاء این ناحیه شامل:</a:t>
            </a:r>
          </a:p>
          <a:p>
            <a:pPr lvl="1" algn="r" rtl="1"/>
            <a:r>
              <a:rPr lang="fa-IR" dirty="0"/>
              <a:t> یک قسمت آبگریز آلفا-هلیکس عرض غشایی و</a:t>
            </a:r>
          </a:p>
          <a:p>
            <a:pPr lvl="1" algn="r" rtl="1"/>
            <a:r>
              <a:rPr lang="fa-IR" dirty="0"/>
              <a:t>یک قسمت داخل سلولی مجاور غشاء</a:t>
            </a:r>
          </a:p>
          <a:p>
            <a:pPr algn="r" rtl="1">
              <a:buNone/>
            </a:pP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6477000" y="6492875"/>
            <a:ext cx="2667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934168"/>
      </p:ext>
    </p:extLst>
  </p:cSld>
  <p:clrMapOvr>
    <a:masterClrMapping/>
  </p:clrMapOvr>
  <p:transition>
    <p:wipe dir="d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rtl="1"/>
            <a:r>
              <a:rPr lang="fa-IR" sz="3200" dirty="0"/>
              <a:t>ساختار زنجیره سنگین در آنتی بادیهای غشایی و ترشحی 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153400" y="5867400"/>
            <a:ext cx="533400" cy="244476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fld id="{96ED3A9F-B582-4E8F-9EBC-6BC4A1FD11DE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6477000" y="6492875"/>
            <a:ext cx="2667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344344" y="1516698"/>
            <a:ext cx="6040646" cy="5224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037133"/>
      </p:ext>
    </p:extLst>
  </p:cSld>
  <p:clrMapOvr>
    <a:masterClrMapping/>
  </p:clrMapOvr>
  <p:transition>
    <p:wipe dir="d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9762"/>
          </a:xfrm>
        </p:spPr>
        <p:txBody>
          <a:bodyPr>
            <a:normAutofit/>
          </a:bodyPr>
          <a:lstStyle/>
          <a:p>
            <a:pPr algn="ctr" rtl="1"/>
            <a:r>
              <a:rPr lang="fa-IR" dirty="0"/>
              <a:t>سنتز، مونتاژ و بیان مولکولهای ایمونوگلوبولین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232648" y="5867400"/>
            <a:ext cx="533400" cy="244476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fld id="{96ED3A9F-B582-4E8F-9EBC-6BC4A1FD11DE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461248" cy="4876800"/>
          </a:xfrm>
        </p:spPr>
        <p:txBody>
          <a:bodyPr>
            <a:normAutofit/>
          </a:bodyPr>
          <a:lstStyle/>
          <a:p>
            <a:pPr algn="r" rtl="1"/>
            <a:r>
              <a:rPr lang="fa-IR" dirty="0"/>
              <a:t>سنتز در ریبوزومهای متصل به شبکه آندوپلاسمی دانه دار و انتقال به داخل شبکه آندوپلاسمی</a:t>
            </a:r>
          </a:p>
          <a:p>
            <a:pPr algn="r" rtl="1"/>
            <a:r>
              <a:rPr lang="en-US" dirty="0"/>
              <a:t>N</a:t>
            </a:r>
            <a:r>
              <a:rPr lang="fa-IR" dirty="0"/>
              <a:t>- گلیکوزیلاسیون زنجیره سنگین در طی انتقال به شبکه آندوپلاسمی</a:t>
            </a:r>
          </a:p>
          <a:p>
            <a:pPr algn="r" rtl="1"/>
            <a:r>
              <a:rPr lang="fa-IR" dirty="0"/>
              <a:t>چین خوردگی مناسب زنجیره های سنگین و جمع شدن آنها با زنجیره های سبک، بوسیله پروتئین های چاپرون در داخل شبکه آندوپلاسمی</a:t>
            </a:r>
          </a:p>
          <a:p>
            <a:pPr algn="r" rtl="1"/>
            <a:r>
              <a:rPr lang="fa-IR" dirty="0"/>
              <a:t>آزاد شدن مولکولهای </a:t>
            </a:r>
            <a:r>
              <a:rPr lang="en-US" dirty="0" err="1"/>
              <a:t>Ig</a:t>
            </a:r>
            <a:r>
              <a:rPr lang="fa-IR" dirty="0"/>
              <a:t> به داخل کیسه های گلژی و تغییر کربوهیدراتهای آنها </a:t>
            </a:r>
          </a:p>
          <a:p>
            <a:pPr algn="r" rtl="1"/>
            <a:r>
              <a:rPr lang="fa-IR" dirty="0"/>
              <a:t>آزاد شدن مولکولهای </a:t>
            </a:r>
            <a:r>
              <a:rPr lang="en-US" dirty="0" err="1"/>
              <a:t>Ig</a:t>
            </a:r>
            <a:r>
              <a:rPr lang="fa-IR" dirty="0"/>
              <a:t> در داخل وزیکولها و ارسال به غشاء یا خارج سلول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6477000" y="6492875"/>
            <a:ext cx="2667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564771"/>
      </p:ext>
    </p:extLst>
  </p:cSld>
  <p:clrMapOvr>
    <a:masterClrMapping/>
  </p:clrMapOvr>
  <p:transition>
    <p:wipe dir="d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85048" cy="990600"/>
          </a:xfrm>
        </p:spPr>
        <p:txBody>
          <a:bodyPr>
            <a:normAutofit/>
          </a:bodyPr>
          <a:lstStyle/>
          <a:p>
            <a:pPr algn="ctr" rtl="1"/>
            <a:r>
              <a:rPr lang="fa-IR" sz="2800" dirty="0"/>
              <a:t>مراحل بلوغ لنفوسیت های </a:t>
            </a:r>
            <a:r>
              <a:rPr lang="en-US" sz="2800" dirty="0"/>
              <a:t>B</a:t>
            </a:r>
            <a:r>
              <a:rPr lang="fa-IR" sz="2800" dirty="0"/>
              <a:t> از مغز استخوان و تغییر در بیان ژن ایمونوگلوبولین ها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196843" y="5867400"/>
            <a:ext cx="533400" cy="244476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fld id="{96ED3A9F-B582-4E8F-9EBC-6BC4A1FD11DE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en-US" dirty="0"/>
              <a:t>Pre-B cell</a:t>
            </a:r>
            <a:r>
              <a:rPr lang="fa-IR" dirty="0"/>
              <a:t> یا سلول </a:t>
            </a:r>
            <a:r>
              <a:rPr lang="en-US" dirty="0"/>
              <a:t>B </a:t>
            </a:r>
            <a:r>
              <a:rPr lang="fa-IR" dirty="0"/>
              <a:t>اولیه: اولین دودمان لنفوسیت </a:t>
            </a:r>
            <a:r>
              <a:rPr lang="en-US" dirty="0"/>
              <a:t>B</a:t>
            </a:r>
            <a:r>
              <a:rPr lang="fa-IR" dirty="0"/>
              <a:t> تولید کننده آنتی بادی (به عنوان گیرنده سلول </a:t>
            </a:r>
            <a:r>
              <a:rPr lang="en-US" dirty="0"/>
              <a:t>B</a:t>
            </a:r>
            <a:r>
              <a:rPr lang="fa-IR" dirty="0"/>
              <a:t> اولیه)</a:t>
            </a:r>
          </a:p>
          <a:p>
            <a:pPr algn="r" rtl="1"/>
            <a:endParaRPr lang="fa-IR" dirty="0"/>
          </a:p>
          <a:p>
            <a:pPr algn="r" rtl="1"/>
            <a:r>
              <a:rPr lang="fa-IR" dirty="0"/>
              <a:t>سلولهای </a:t>
            </a:r>
            <a:r>
              <a:rPr lang="en-US" dirty="0"/>
              <a:t>B</a:t>
            </a:r>
            <a:r>
              <a:rPr lang="fa-IR" dirty="0"/>
              <a:t> نابالغ و بالغ زنجیره های سبک </a:t>
            </a:r>
            <a:r>
              <a:rPr lang="el-GR" dirty="0">
                <a:latin typeface="Calibri"/>
              </a:rPr>
              <a:t>λ</a:t>
            </a:r>
            <a:r>
              <a:rPr lang="fa-IR" dirty="0">
                <a:latin typeface="Calibri"/>
              </a:rPr>
              <a:t>و </a:t>
            </a:r>
            <a:r>
              <a:rPr lang="el-GR" dirty="0">
                <a:latin typeface="Calibri"/>
              </a:rPr>
              <a:t>κ</a:t>
            </a:r>
            <a:r>
              <a:rPr lang="fa-IR" dirty="0">
                <a:latin typeface="Calibri"/>
              </a:rPr>
              <a:t> تولید می کنند که همراه با زنجیره سنگین µ ، آنتی بادی </a:t>
            </a:r>
            <a:r>
              <a:rPr lang="en-US" dirty="0" err="1">
                <a:latin typeface="Calibri"/>
              </a:rPr>
              <a:t>IgM</a:t>
            </a:r>
            <a:r>
              <a:rPr lang="fa-IR" dirty="0">
                <a:latin typeface="Calibri"/>
              </a:rPr>
              <a:t> را می سازند.</a:t>
            </a:r>
          </a:p>
          <a:p>
            <a:pPr algn="r" rtl="1"/>
            <a:endParaRPr lang="fa-IR" dirty="0">
              <a:latin typeface="Calibri"/>
            </a:endParaRPr>
          </a:p>
          <a:p>
            <a:pPr algn="r" rtl="1"/>
            <a:r>
              <a:rPr lang="fa-IR" dirty="0">
                <a:latin typeface="Calibri"/>
              </a:rPr>
              <a:t>سلولهای </a:t>
            </a:r>
            <a:r>
              <a:rPr lang="en-US" dirty="0">
                <a:latin typeface="Calibri"/>
              </a:rPr>
              <a:t>B</a:t>
            </a:r>
            <a:r>
              <a:rPr lang="fa-IR" dirty="0">
                <a:latin typeface="Calibri"/>
              </a:rPr>
              <a:t> بالغ، فرمهای غشایی </a:t>
            </a:r>
            <a:r>
              <a:rPr lang="en-US" dirty="0" err="1">
                <a:latin typeface="Calibri"/>
              </a:rPr>
              <a:t>IgM</a:t>
            </a:r>
            <a:r>
              <a:rPr lang="fa-IR" dirty="0">
                <a:latin typeface="Calibri"/>
              </a:rPr>
              <a:t> و</a:t>
            </a:r>
            <a:r>
              <a:rPr lang="en-US" dirty="0">
                <a:latin typeface="Calibri"/>
              </a:rPr>
              <a:t> </a:t>
            </a:r>
            <a:r>
              <a:rPr lang="en-US" dirty="0" err="1">
                <a:latin typeface="Calibri"/>
              </a:rPr>
              <a:t>IgD</a:t>
            </a:r>
            <a:r>
              <a:rPr lang="fa-IR" dirty="0">
                <a:latin typeface="Calibri"/>
              </a:rPr>
              <a:t> را بیان می کنند.</a:t>
            </a:r>
          </a:p>
          <a:p>
            <a:pPr algn="r" rtl="1"/>
            <a:endParaRPr lang="fa-IR" dirty="0">
              <a:latin typeface="Calibri"/>
            </a:endParaRPr>
          </a:p>
          <a:p>
            <a:pPr algn="r" rtl="1"/>
            <a:r>
              <a:rPr lang="fa-IR" dirty="0">
                <a:latin typeface="Calibri"/>
              </a:rPr>
              <a:t>سلول </a:t>
            </a:r>
            <a:r>
              <a:rPr lang="en-US" dirty="0">
                <a:latin typeface="Calibri"/>
              </a:rPr>
              <a:t>B</a:t>
            </a:r>
            <a:r>
              <a:rPr lang="fa-IR" dirty="0">
                <a:latin typeface="Calibri"/>
              </a:rPr>
              <a:t> فعال شده، آنتی بادیهای نوع ترشحی را نسبت به نوع غشایی بیشتر تولید می کند.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6477000" y="6492875"/>
            <a:ext cx="2667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291855"/>
      </p:ext>
    </p:extLst>
  </p:cSld>
  <p:clrMapOvr>
    <a:masterClrMapping/>
  </p:clrMapOvr>
  <p:transition>
    <p:wipe dir="d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537448" cy="990600"/>
          </a:xfrm>
        </p:spPr>
        <p:txBody>
          <a:bodyPr>
            <a:normAutofit/>
          </a:bodyPr>
          <a:lstStyle/>
          <a:p>
            <a:pPr algn="r" rtl="1"/>
            <a:r>
              <a:rPr lang="fa-IR" sz="2400" dirty="0"/>
              <a:t>مراحل بلوغ لنفوسیت های </a:t>
            </a:r>
            <a:r>
              <a:rPr lang="en-US" sz="2400" dirty="0"/>
              <a:t>B</a:t>
            </a:r>
            <a:r>
              <a:rPr lang="fa-IR" sz="2400" dirty="0"/>
              <a:t> درمغز استخوان و تغییر در بیان ژن ایمونوگلوبولین ها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191500" y="5867400"/>
            <a:ext cx="533400" cy="244476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fld id="{96ED3A9F-B582-4E8F-9EBC-6BC4A1FD11DE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6477000" y="6492875"/>
            <a:ext cx="2667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33400" y="2362200"/>
            <a:ext cx="7924800" cy="2713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722638"/>
      </p:ext>
    </p:extLst>
  </p:cSld>
  <p:clrMapOvr>
    <a:masterClrMapping/>
  </p:clrMapOvr>
  <p:transition>
    <p:wipe dir="d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3562"/>
          </a:xfrm>
        </p:spPr>
        <p:txBody>
          <a:bodyPr/>
          <a:lstStyle/>
          <a:p>
            <a:pPr algn="ctr" rtl="1"/>
            <a:r>
              <a:rPr lang="fa-IR" dirty="0"/>
              <a:t>آنتی ژن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229600" y="5867400"/>
            <a:ext cx="533400" cy="244476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fld id="{96ED3A9F-B582-4E8F-9EBC-6BC4A1FD11DE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r" rtl="1"/>
            <a:r>
              <a:rPr lang="fa-IR" dirty="0"/>
              <a:t>هر ماده ای که ممکن است بطور اختصاصی به یک مولکول آنتی بادی یا گیرنده سلول </a:t>
            </a:r>
            <a:r>
              <a:rPr lang="en-US" dirty="0"/>
              <a:t>T</a:t>
            </a:r>
            <a:r>
              <a:rPr lang="fa-IR" dirty="0"/>
              <a:t> متصل شود.</a:t>
            </a:r>
          </a:p>
          <a:p>
            <a:pPr algn="r" rtl="1"/>
            <a:endParaRPr lang="fa-IR" dirty="0"/>
          </a:p>
          <a:p>
            <a:pPr algn="r" rtl="1"/>
            <a:r>
              <a:rPr lang="fa-IR" dirty="0"/>
              <a:t>آنتی بادیها می توانند انواع مولکولهای زیستی (قندها، لیپیدها، پروتئین ها و اسید های نوکلئیک) را بعنوان آنتی ژن تشخیص دهند.</a:t>
            </a:r>
          </a:p>
          <a:p>
            <a:pPr algn="r" rtl="1"/>
            <a:r>
              <a:rPr lang="fa-IR" dirty="0"/>
              <a:t>سلولهای </a:t>
            </a:r>
            <a:r>
              <a:rPr lang="en-US" dirty="0"/>
              <a:t>T</a:t>
            </a:r>
            <a:r>
              <a:rPr lang="fa-IR" dirty="0"/>
              <a:t> عمدتاً پپتیدها را به عنوان آنتی ژن تشخیص می دهند.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6477000" y="6492875"/>
            <a:ext cx="2667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609528"/>
      </p:ext>
    </p:extLst>
  </p:cSld>
  <p:clrMapOvr>
    <a:masterClrMapping/>
  </p:clrMapOvr>
  <p:transition>
    <p:wipe dir="d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15962"/>
          </a:xfrm>
        </p:spPr>
        <p:txBody>
          <a:bodyPr/>
          <a:lstStyle/>
          <a:p>
            <a:pPr algn="ctr" rtl="1"/>
            <a:r>
              <a:rPr lang="fa-IR" dirty="0"/>
              <a:t>آنتی ژن و ایمونوژن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153400" y="5855196"/>
            <a:ext cx="533400" cy="244476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fld id="{96ED3A9F-B582-4E8F-9EBC-6BC4A1FD11DE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8766048" cy="4495800"/>
          </a:xfrm>
        </p:spPr>
        <p:txBody>
          <a:bodyPr/>
          <a:lstStyle/>
          <a:p>
            <a:pPr algn="r" rtl="1"/>
            <a:r>
              <a:rPr lang="fa-IR" dirty="0"/>
              <a:t>آنتی ژنها: مولکولهای قابل تشخیص توسط آنتی بادیها و سلولهای </a:t>
            </a:r>
            <a:r>
              <a:rPr lang="en-US" dirty="0"/>
              <a:t>T</a:t>
            </a:r>
            <a:r>
              <a:rPr lang="fa-IR" dirty="0"/>
              <a:t> </a:t>
            </a:r>
          </a:p>
          <a:p>
            <a:pPr algn="r" rtl="1"/>
            <a:endParaRPr lang="fa-IR" dirty="0"/>
          </a:p>
          <a:p>
            <a:pPr algn="r" rtl="1"/>
            <a:r>
              <a:rPr lang="fa-IR" dirty="0"/>
              <a:t>ایمونوژن: مولکولهایی که پاسخ های ایمنی را تحریک می کنند. 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6477000" y="6492875"/>
            <a:ext cx="2667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251839"/>
      </p:ext>
    </p:extLst>
  </p:cSld>
  <p:clrMapOvr>
    <a:masterClrMapping/>
  </p:clrMapOvr>
  <p:transition>
    <p:wipe dir="d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11162"/>
          </a:xfrm>
        </p:spPr>
        <p:txBody>
          <a:bodyPr>
            <a:normAutofit fontScale="90000"/>
          </a:bodyPr>
          <a:lstStyle/>
          <a:p>
            <a:pPr algn="ctr" rtl="1"/>
            <a:r>
              <a:rPr lang="fa-IR" dirty="0"/>
              <a:t>روش تبدیل مواد کوچک به ایمونوژن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153400" y="5867400"/>
            <a:ext cx="533400" cy="244476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fld id="{96ED3A9F-B582-4E8F-9EBC-6BC4A1FD11DE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r" rtl="1"/>
            <a:r>
              <a:rPr lang="fa-IR" dirty="0"/>
              <a:t>با اتصال مواد شیمیایی کوچک به یک پروتئین</a:t>
            </a:r>
          </a:p>
          <a:p>
            <a:pPr algn="r" rtl="1"/>
            <a:r>
              <a:rPr lang="fa-IR" dirty="0"/>
              <a:t>ماده شیمیایی کوچک: هاپتن </a:t>
            </a:r>
            <a:r>
              <a:rPr lang="en-US" dirty="0" err="1"/>
              <a:t>Hapten</a:t>
            </a:r>
            <a:r>
              <a:rPr lang="fa-IR" dirty="0"/>
              <a:t> </a:t>
            </a:r>
          </a:p>
          <a:p>
            <a:pPr algn="r" rtl="1"/>
            <a:r>
              <a:rPr lang="fa-IR" dirty="0"/>
              <a:t>پروتئین اتصالی: حامل </a:t>
            </a:r>
            <a:r>
              <a:rPr lang="en-US" dirty="0"/>
              <a:t>Carrier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6477000" y="6492875"/>
            <a:ext cx="2667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813467"/>
      </p:ext>
    </p:extLst>
  </p:cSld>
  <p:clrMapOvr>
    <a:masterClrMapping/>
  </p:clrMapOvr>
  <p:transition>
    <p:wipe dir="d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9762"/>
          </a:xfrm>
        </p:spPr>
        <p:txBody>
          <a:bodyPr/>
          <a:lstStyle/>
          <a:p>
            <a:pPr algn="ctr" rtl="1"/>
            <a:r>
              <a:rPr lang="fa-IR" dirty="0"/>
              <a:t>اپی توپ  یا  دترمینانت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153400" y="5867400"/>
            <a:ext cx="533400" cy="244476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fld id="{96ED3A9F-B582-4E8F-9EBC-6BC4A1FD11DE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r" rtl="1"/>
            <a:r>
              <a:rPr lang="fa-IR" dirty="0"/>
              <a:t>بخشی از مولکول آنتی ژن که به آنتی بادی متصل می شود.</a:t>
            </a:r>
          </a:p>
          <a:p>
            <a:pPr algn="r" rtl="1"/>
            <a:endParaRPr lang="fa-IR" dirty="0"/>
          </a:p>
          <a:p>
            <a:pPr algn="r" rtl="1"/>
            <a:r>
              <a:rPr lang="fa-IR" dirty="0"/>
              <a:t>پلی والنسی یا مولتی والنسی (چند ظرفیتی)=</a:t>
            </a:r>
          </a:p>
          <a:p>
            <a:pPr lvl="1" algn="r" rtl="1"/>
            <a:r>
              <a:rPr lang="fa-IR" dirty="0"/>
              <a:t>وجود چندین اپی توپ مشابه در یک آنتی ژن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6477000" y="6492875"/>
            <a:ext cx="2667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062437"/>
      </p:ext>
    </p:extLst>
  </p:cSld>
  <p:clrMapOvr>
    <a:masterClrMapping/>
  </p:clrMapOvr>
  <p:transition>
    <p:wipe dir="d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rtl="1"/>
            <a:r>
              <a:rPr lang="fa-IR" sz="3600" dirty="0"/>
              <a:t>انواع اپی توپها یا دترمینانت ها</a:t>
            </a: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185220" y="5867400"/>
            <a:ext cx="533400" cy="244476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fld id="{96ED3A9F-B582-4E8F-9EBC-6BC4A1FD11DE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29200"/>
          </a:xfrm>
        </p:spPr>
        <p:txBody>
          <a:bodyPr>
            <a:normAutofit/>
          </a:bodyPr>
          <a:lstStyle/>
          <a:p>
            <a:pPr algn="r" rtl="1"/>
            <a:r>
              <a:rPr lang="fa-IR" dirty="0"/>
              <a:t>اپی توپ خطی </a:t>
            </a:r>
            <a:r>
              <a:rPr lang="en-US" dirty="0"/>
              <a:t>Linear D.</a:t>
            </a:r>
            <a:r>
              <a:rPr lang="fa-IR" dirty="0"/>
              <a:t> </a:t>
            </a:r>
          </a:p>
          <a:p>
            <a:pPr lvl="1" algn="r" rtl="1"/>
            <a:r>
              <a:rPr lang="fa-IR" dirty="0"/>
              <a:t>شامل چند اسیدآمینه مجاور در آنتی ژنهای پروتئینی </a:t>
            </a:r>
          </a:p>
          <a:p>
            <a:pPr algn="r" rtl="1"/>
            <a:r>
              <a:rPr lang="fa-IR" dirty="0"/>
              <a:t>اپی توپ فضایی .</a:t>
            </a:r>
            <a:r>
              <a:rPr lang="en-US" dirty="0"/>
              <a:t>Conformational D</a:t>
            </a:r>
            <a:r>
              <a:rPr lang="fa-IR" dirty="0"/>
              <a:t> </a:t>
            </a:r>
          </a:p>
          <a:p>
            <a:pPr lvl="1" algn="r" rtl="1"/>
            <a:r>
              <a:rPr lang="fa-IR" dirty="0"/>
              <a:t>شامل اسیدآمینه هایی که در کنار هم نیستند و در اثر چین خوردگی پروتئین در کنار هم قرار می گیرند.</a:t>
            </a:r>
          </a:p>
          <a:p>
            <a:pPr algn="r" rtl="1"/>
            <a:r>
              <a:rPr lang="fa-IR" dirty="0"/>
              <a:t>اپی توپ آنتی ژنی جدید .</a:t>
            </a:r>
            <a:r>
              <a:rPr lang="en-US" dirty="0" err="1"/>
              <a:t>Neoantigenic</a:t>
            </a:r>
            <a:r>
              <a:rPr lang="en-US" dirty="0"/>
              <a:t> D</a:t>
            </a:r>
            <a:r>
              <a:rPr lang="fa-IR" dirty="0"/>
              <a:t> </a:t>
            </a:r>
          </a:p>
          <a:p>
            <a:pPr lvl="1" algn="r" rtl="1"/>
            <a:r>
              <a:rPr lang="fa-IR" dirty="0"/>
              <a:t>تغییراتی در پروتئین مانند گلیکوزیله شدن، فسفریله شدن و یا پروتئولیز می تواند باعث ایجاد اپی توپ های جدیدی شود.</a:t>
            </a:r>
          </a:p>
          <a:p>
            <a:pPr algn="r" rtl="1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6477000" y="6492875"/>
            <a:ext cx="2667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033757"/>
      </p:ext>
    </p:extLst>
  </p:cSld>
  <p:clrMapOvr>
    <a:masterClrMapping/>
  </p:clrMapOvr>
  <p:transition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1063228"/>
            <a:ext cx="5600700" cy="594122"/>
          </a:xfrm>
          <a:solidFill>
            <a:srgbClr val="FFFF00"/>
          </a:solidFill>
        </p:spPr>
        <p:txBody>
          <a:bodyPr/>
          <a:lstStyle/>
          <a:p>
            <a:pPr algn="ctr"/>
            <a:r>
              <a:rPr lang="fa-IR" dirty="0"/>
              <a:t>ایمنی هومورال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98982" y="2399152"/>
            <a:ext cx="6574536" cy="3371850"/>
          </a:xfrm>
        </p:spPr>
        <p:txBody>
          <a:bodyPr/>
          <a:lstStyle/>
          <a:p>
            <a:pPr algn="r" rtl="1"/>
            <a:r>
              <a:rPr lang="fa-IR" dirty="0"/>
              <a:t>با واسطه:</a:t>
            </a:r>
          </a:p>
          <a:p>
            <a:pPr lvl="1" algn="r" rtl="1"/>
            <a:r>
              <a:rPr lang="fa-IR" dirty="0"/>
              <a:t> آنتی بادیهای موجود در خون </a:t>
            </a:r>
          </a:p>
          <a:p>
            <a:pPr lvl="1" algn="r" rtl="1"/>
            <a:r>
              <a:rPr lang="fa-IR" dirty="0"/>
              <a:t>ترشحات مخاطی مترشحه از لنفوسیت های </a:t>
            </a:r>
            <a:r>
              <a:rPr lang="en-US" dirty="0"/>
              <a:t>B</a:t>
            </a:r>
            <a:endParaRPr lang="fa-IR" dirty="0"/>
          </a:p>
          <a:p>
            <a:pPr algn="r" rtl="1"/>
            <a:r>
              <a:rPr lang="fa-IR" dirty="0"/>
              <a:t>اهداف:</a:t>
            </a:r>
          </a:p>
          <a:p>
            <a:pPr lvl="1" algn="r" rtl="1"/>
            <a:r>
              <a:rPr lang="fa-IR" dirty="0"/>
              <a:t>شناسایی آنتی ژن های میکروبی</a:t>
            </a:r>
          </a:p>
          <a:p>
            <a:pPr lvl="1" algn="r" rtl="1"/>
            <a:r>
              <a:rPr lang="fa-IR" dirty="0"/>
              <a:t>خنثی کردن عفونت زایی میکروبها</a:t>
            </a:r>
          </a:p>
          <a:p>
            <a:pPr lvl="1" algn="r" rtl="1"/>
            <a:r>
              <a:rPr lang="fa-IR" dirty="0"/>
              <a:t>هدف قرار دادن این میکروبها برای حذف توسط مکانیسم های موثر مختلف مانند فعال کردن کمپلمان و یا تقویت فاگوسیتوز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229600" y="5791200"/>
            <a:ext cx="457200" cy="390906"/>
          </a:xfrm>
          <a:prstGeom prst="rect">
            <a:avLst/>
          </a:prstGeom>
        </p:spPr>
        <p:txBody>
          <a:bodyPr>
            <a:normAutofit/>
          </a:bodyPr>
          <a:lstStyle/>
          <a:p>
            <a:fld id="{086C125B-D7B9-4175-BC19-8F2134FD2FF6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551818"/>
      </p:ext>
    </p:extLst>
  </p:cSld>
  <p:clrMapOvr>
    <a:masterClrMapping/>
  </p:clrMapOvr>
  <p:transition>
    <p:wipe dir="d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15962"/>
          </a:xfrm>
        </p:spPr>
        <p:txBody>
          <a:bodyPr/>
          <a:lstStyle/>
          <a:p>
            <a:pPr algn="ctr"/>
            <a:r>
              <a:rPr lang="fa-IR" dirty="0"/>
              <a:t>انواع اپی توپها یا دترمینانت ها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153400" y="5912250"/>
            <a:ext cx="533400" cy="244476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fld id="{96ED3A9F-B582-4E8F-9EBC-6BC4A1FD11DE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6477000" y="6492875"/>
            <a:ext cx="2667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94364" y="1744955"/>
            <a:ext cx="7593272" cy="4387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578132"/>
      </p:ext>
    </p:extLst>
  </p:cSld>
  <p:clrMapOvr>
    <a:masterClrMapping/>
  </p:clrMapOvr>
  <p:transition>
    <p:wipe dir="d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9762"/>
          </a:xfrm>
        </p:spPr>
        <p:txBody>
          <a:bodyPr/>
          <a:lstStyle/>
          <a:p>
            <a:pPr algn="ctr" rtl="1"/>
            <a:r>
              <a:rPr lang="fa-IR" dirty="0"/>
              <a:t>اساس ساختاری و شیمیایی اتصال آنتی ژن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153400" y="5860770"/>
            <a:ext cx="533400" cy="244476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fld id="{96ED3A9F-B582-4E8F-9EBC-6BC4A1FD11DE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861152" y="1774816"/>
            <a:ext cx="7086600" cy="4343718"/>
          </a:xfrm>
        </p:spPr>
        <p:txBody>
          <a:bodyPr>
            <a:normAutofit fontScale="92500" lnSpcReduction="20000"/>
          </a:bodyPr>
          <a:lstStyle/>
          <a:p>
            <a:pPr algn="r" rtl="1"/>
            <a:r>
              <a:rPr lang="fa-IR" sz="2400" dirty="0"/>
              <a:t>از نظر ساختاری: شکل جایگاه اتصال آنتی ژن</a:t>
            </a:r>
          </a:p>
          <a:p>
            <a:pPr algn="r" rtl="1"/>
            <a:r>
              <a:rPr lang="fa-IR" sz="2400" dirty="0"/>
              <a:t>از لحاظ شیمیایی: اتصال برگشت پذیر غیرکوووالانسی آنتی ژن و آنتی بادی</a:t>
            </a:r>
          </a:p>
          <a:p>
            <a:pPr algn="r" rtl="1"/>
            <a:r>
              <a:rPr lang="fa-IR" sz="2400" b="1" dirty="0"/>
              <a:t>افینیتی: </a:t>
            </a:r>
          </a:p>
          <a:p>
            <a:pPr lvl="1" algn="r" rtl="1"/>
            <a:r>
              <a:rPr lang="fa-IR" sz="2400" dirty="0"/>
              <a:t>قدرت اتصال بین یک جایگاه اتصالی در یک آنتی بادی و یک اپی توپ از یک انتی ژن را افینیتی می نامند.</a:t>
            </a:r>
          </a:p>
          <a:p>
            <a:pPr algn="r" rtl="1"/>
            <a:endParaRPr lang="fa-IR" sz="2400" dirty="0"/>
          </a:p>
          <a:p>
            <a:pPr algn="r" rtl="1"/>
            <a:r>
              <a:rPr lang="fa-IR" sz="2400" b="1" dirty="0"/>
              <a:t>ثابت تفکیک </a:t>
            </a:r>
            <a:r>
              <a:rPr lang="fa-IR" sz="2400" dirty="0"/>
              <a:t>بعنوان معیاری برای نشان دادن افینیتی: </a:t>
            </a:r>
          </a:p>
          <a:p>
            <a:pPr lvl="1" algn="r" rtl="1"/>
            <a:r>
              <a:rPr lang="fa-IR" sz="2400" dirty="0"/>
              <a:t>میزان سهولت جدا شدن کمپلکس آنتی بادی- آنتی ژن را نشان می دهد</a:t>
            </a:r>
          </a:p>
          <a:p>
            <a:pPr algn="r" rtl="1"/>
            <a:endParaRPr lang="fa-IR" sz="2400" dirty="0"/>
          </a:p>
          <a:p>
            <a:pPr algn="r" rtl="1"/>
            <a:r>
              <a:rPr lang="fa-IR" sz="2400" b="1" dirty="0"/>
              <a:t>آویدیتی </a:t>
            </a:r>
            <a:r>
              <a:rPr lang="en-US" sz="2400" b="1" dirty="0"/>
              <a:t>Avidity</a:t>
            </a:r>
            <a:r>
              <a:rPr lang="fa-IR" sz="2400" b="1" dirty="0"/>
              <a:t> :</a:t>
            </a:r>
          </a:p>
          <a:p>
            <a:pPr lvl="1" algn="r" rtl="1"/>
            <a:r>
              <a:rPr lang="fa-IR" sz="2000" dirty="0"/>
              <a:t>قدرت کلی اتصال تمام جایگاههای آنتی بادی به اپی توپهای آنتی ژنهای در دسترس</a:t>
            </a:r>
            <a:endParaRPr lang="en-US" sz="2000" dirty="0"/>
          </a:p>
          <a:p>
            <a:pPr lvl="2" algn="r" rtl="1"/>
            <a:endParaRPr lang="fa-IR" sz="2400" dirty="0"/>
          </a:p>
          <a:p>
            <a:pPr algn="r" rtl="1"/>
            <a:endParaRPr lang="en-US" sz="24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6477000" y="6492875"/>
            <a:ext cx="2667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872380"/>
      </p:ext>
    </p:extLst>
  </p:cSld>
  <p:clrMapOvr>
    <a:masterClrMapping/>
  </p:clrMapOvr>
  <p:transition>
    <p:wipe dir="d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8915400" cy="990600"/>
          </a:xfrm>
        </p:spPr>
        <p:txBody>
          <a:bodyPr>
            <a:normAutofit/>
          </a:bodyPr>
          <a:lstStyle/>
          <a:p>
            <a:pPr algn="r" rtl="1"/>
            <a:r>
              <a:rPr lang="fa-IR" sz="2800" dirty="0"/>
              <a:t>ظرفیت آنتی ژنی و اشتیاق آنتی بادی در واکنش اتصال آنتی بادی و آنتی ژن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153400" y="5867399"/>
            <a:ext cx="533400" cy="244476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fld id="{96ED3A9F-B582-4E8F-9EBC-6BC4A1FD11DE}" type="slidenum">
              <a:rPr lang="en-US" smtClean="0"/>
              <a:pPr/>
              <a:t>52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6477000" y="6492875"/>
            <a:ext cx="2667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156907" y="1600200"/>
            <a:ext cx="4500226" cy="5141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897343"/>
      </p:ext>
    </p:extLst>
  </p:cSld>
  <p:clrMapOvr>
    <a:masterClrMapping/>
  </p:clrMapOvr>
  <p:transition>
    <p:wipe dir="d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537448" cy="990600"/>
          </a:xfrm>
        </p:spPr>
        <p:txBody>
          <a:bodyPr>
            <a:noAutofit/>
          </a:bodyPr>
          <a:lstStyle/>
          <a:p>
            <a:pPr algn="r" rtl="1"/>
            <a:r>
              <a:rPr lang="fa-IR" sz="3200" dirty="0"/>
              <a:t>تشکیل کمپلکس ایمنی در اثر مخلوط کردن آنتی بادی و آنتی ژن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153400" y="5887051"/>
            <a:ext cx="533400" cy="244476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fld id="{96ED3A9F-B582-4E8F-9EBC-6BC4A1FD11DE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6477000" y="6492875"/>
            <a:ext cx="2667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105308" y="1549749"/>
            <a:ext cx="6784032" cy="4220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393643"/>
      </p:ext>
    </p:extLst>
  </p:cSld>
  <p:clrMapOvr>
    <a:masterClrMapping/>
  </p:clrMapOvr>
  <p:transition>
    <p:wipe dir="d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2162"/>
          </a:xfrm>
        </p:spPr>
        <p:txBody>
          <a:bodyPr>
            <a:normAutofit/>
          </a:bodyPr>
          <a:lstStyle/>
          <a:p>
            <a:pPr algn="ctr" rtl="1"/>
            <a:r>
              <a:rPr lang="fa-IR" sz="3600" dirty="0"/>
              <a:t>ارتباط بین ساختار وعملکرد مولکولهای آنتی بادی</a:t>
            </a: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232648" y="5931395"/>
            <a:ext cx="533400" cy="244476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fld id="{96ED3A9F-B582-4E8F-9EBC-6BC4A1FD11DE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81000" y="1600200"/>
            <a:ext cx="8385048" cy="4495800"/>
          </a:xfrm>
        </p:spPr>
        <p:txBody>
          <a:bodyPr>
            <a:normAutofit/>
          </a:bodyPr>
          <a:lstStyle/>
          <a:p>
            <a:pPr algn="r" rtl="1"/>
            <a:r>
              <a:rPr lang="fa-IR" dirty="0"/>
              <a:t>اختصاصی بودن:آنتی بادیها تفاوتهای خیلی جزئی آنتی ژنها را تشخیص می دهند</a:t>
            </a:r>
          </a:p>
          <a:p>
            <a:pPr lvl="1" algn="r" rtl="1"/>
            <a:r>
              <a:rPr lang="fa-IR" dirty="0"/>
              <a:t> واکنش متقابل: آنتی بادیهای ساخته شده بر علیه یک آنتی ژن ممکن است به آنتی ژن دیگری که شباهت زیادی با آنتی ژن اولیه دارد متصل شوند.</a:t>
            </a:r>
          </a:p>
          <a:p>
            <a:pPr lvl="1" algn="r" rtl="1"/>
            <a:endParaRPr lang="fa-IR" dirty="0"/>
          </a:p>
          <a:p>
            <a:pPr algn="r" rtl="1"/>
            <a:r>
              <a:rPr lang="fa-IR" dirty="0"/>
              <a:t>تنوع : توانایی تشخیص تعداد زیادی آنتی ژن بطور اختصاصی توسط آنتی بادی</a:t>
            </a:r>
          </a:p>
          <a:p>
            <a:pPr lvl="1" algn="r" rtl="1"/>
            <a:r>
              <a:rPr lang="fa-IR" dirty="0"/>
              <a:t>مجموع کل آنتی بادیها با اختصاصی بودن متفاوت را ذخیره آنتی بادی می نامند.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6477000" y="6492875"/>
            <a:ext cx="2667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68085"/>
      </p:ext>
    </p:extLst>
  </p:cSld>
  <p:clrMapOvr>
    <a:masterClrMapping/>
  </p:clrMapOvr>
  <p:transition>
    <p:wipe dir="d"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1" algn="ctr" rtl="1">
              <a:spcBef>
                <a:spcPct val="0"/>
              </a:spcBef>
            </a:pPr>
            <a:r>
              <a:rPr lang="fa-IR" sz="4000" dirty="0"/>
              <a:t>بلوغ افینیتی</a:t>
            </a:r>
            <a:endParaRPr lang="en-US" sz="4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153400" y="5867400"/>
            <a:ext cx="533400" cy="244476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fld id="{96ED3A9F-B582-4E8F-9EBC-6BC4A1FD11DE}" type="slidenum">
              <a:rPr lang="en-US" smtClean="0"/>
              <a:pPr/>
              <a:t>55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r" rtl="1"/>
            <a:r>
              <a:rPr lang="fa-IR" dirty="0"/>
              <a:t>: جهش سوماتیکی در لنفوسیت </a:t>
            </a:r>
            <a:r>
              <a:rPr lang="en-US" dirty="0"/>
              <a:t>B</a:t>
            </a:r>
            <a:r>
              <a:rPr lang="fa-IR" dirty="0"/>
              <a:t> تحریک شده با آنتی ژن، باعث تولید آنتی بادی با افینیتی بالاتر می شود. 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6477000" y="6492875"/>
            <a:ext cx="2667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604533"/>
      </p:ext>
    </p:extLst>
  </p:cSld>
  <p:clrMapOvr>
    <a:masterClrMapping/>
  </p:clrMapOvr>
  <p:transition>
    <p:wipe dir="d"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rtl="1"/>
            <a:r>
              <a:rPr lang="fa-IR" sz="3600" dirty="0"/>
              <a:t>ویژگیهای مربوط به عملکرد های افکتوری آنتی بادیها</a:t>
            </a: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137793" y="5867400"/>
            <a:ext cx="533400" cy="244476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fld id="{96ED3A9F-B582-4E8F-9EBC-6BC4A1FD11DE}" type="slidenum">
              <a:rPr lang="en-US" smtClean="0"/>
              <a:pPr/>
              <a:t>56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r" rtl="1"/>
            <a:r>
              <a:rPr lang="fa-IR" dirty="0"/>
              <a:t>عملکرد افکتوری آنتی بادی مربوط به ناحیه </a:t>
            </a:r>
            <a:r>
              <a:rPr lang="en-US" dirty="0"/>
              <a:t>C</a:t>
            </a:r>
            <a:r>
              <a:rPr lang="fa-IR" dirty="0"/>
              <a:t> ترمینال یا </a:t>
            </a:r>
            <a:r>
              <a:rPr lang="en-US" dirty="0" err="1"/>
              <a:t>Fc</a:t>
            </a:r>
            <a:r>
              <a:rPr lang="fa-IR" dirty="0"/>
              <a:t> </a:t>
            </a:r>
          </a:p>
          <a:p>
            <a:pPr algn="r" rtl="1"/>
            <a:endParaRPr lang="fa-IR" dirty="0"/>
          </a:p>
          <a:p>
            <a:pPr lvl="1" algn="r" rtl="1"/>
            <a:r>
              <a:rPr lang="fa-IR" dirty="0"/>
              <a:t>اتصال ناحیه </a:t>
            </a:r>
            <a:r>
              <a:rPr lang="en-US" dirty="0" err="1"/>
              <a:t>Fc</a:t>
            </a:r>
            <a:r>
              <a:rPr lang="fa-IR" dirty="0"/>
              <a:t> در </a:t>
            </a:r>
            <a:r>
              <a:rPr lang="en-US" dirty="0" err="1"/>
              <a:t>IgG</a:t>
            </a:r>
            <a:r>
              <a:rPr lang="fa-IR" dirty="0"/>
              <a:t> به گیرنده درماکروفاژها و نوتروفیل ها</a:t>
            </a:r>
          </a:p>
          <a:p>
            <a:pPr lvl="1" algn="r" rtl="1"/>
            <a:r>
              <a:rPr lang="fa-IR" dirty="0"/>
              <a:t>اتصال ناحیه </a:t>
            </a:r>
            <a:r>
              <a:rPr lang="en-US" dirty="0" err="1"/>
              <a:t>Fc</a:t>
            </a:r>
            <a:r>
              <a:rPr lang="fa-IR" dirty="0"/>
              <a:t> در </a:t>
            </a:r>
            <a:r>
              <a:rPr lang="en-US" dirty="0" err="1"/>
              <a:t>IgE</a:t>
            </a:r>
            <a:r>
              <a:rPr lang="fa-IR" dirty="0"/>
              <a:t> به ائوزینوفیلها</a:t>
            </a:r>
          </a:p>
          <a:p>
            <a:pPr lvl="1" algn="r" rtl="1"/>
            <a:r>
              <a:rPr lang="fa-IR" dirty="0"/>
              <a:t>اتصال به پروتئین های پلاسما مانند سیستم کمپلمان</a:t>
            </a:r>
          </a:p>
          <a:p>
            <a:pPr lvl="1" algn="r" rtl="1"/>
            <a:endParaRPr lang="fa-IR" dirty="0"/>
          </a:p>
          <a:p>
            <a:pPr lvl="1" algn="r" rtl="1"/>
            <a:r>
              <a:rPr lang="fa-IR" dirty="0"/>
              <a:t>ناحیه </a:t>
            </a:r>
            <a:r>
              <a:rPr lang="en-US" dirty="0"/>
              <a:t>C</a:t>
            </a:r>
            <a:r>
              <a:rPr lang="fa-IR" dirty="0"/>
              <a:t> ترمینال یا </a:t>
            </a:r>
            <a:r>
              <a:rPr lang="en-US" dirty="0" err="1"/>
              <a:t>Fc</a:t>
            </a:r>
            <a:r>
              <a:rPr lang="en-US" dirty="0"/>
              <a:t> </a:t>
            </a:r>
            <a:r>
              <a:rPr lang="fa-IR" dirty="0"/>
              <a:t> همچنین در تعیین توزیع بافتی مولکول های آنتی بادیها نقش مهمی دارد (آنتی بادی غشایی و یا ترشحی)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6477000" y="6492875"/>
            <a:ext cx="2667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243749"/>
      </p:ext>
    </p:extLst>
  </p:cSld>
  <p:clrMapOvr>
    <a:masterClrMapping/>
  </p:clrMapOvr>
  <p:transition>
    <p:wipe dir="d"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/>
              <a:t>تغییر در ساختار آنتی بادی در طی پاسخ ایمنی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193654" y="5867400"/>
            <a:ext cx="533400" cy="244476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fld id="{96ED3A9F-B582-4E8F-9EBC-6BC4A1FD11DE}" type="slidenum">
              <a:rPr lang="en-US" smtClean="0"/>
              <a:pPr/>
              <a:t>57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6477000" y="6492875"/>
            <a:ext cx="2667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05292" y="1518534"/>
            <a:ext cx="7171416" cy="499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403322"/>
      </p:ext>
    </p:extLst>
  </p:cSld>
  <p:clrMapOvr>
    <a:masterClrMapping/>
  </p:clrMapOvr>
  <p:transition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1063228"/>
            <a:ext cx="5600700" cy="536972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ctr"/>
            <a:r>
              <a:rPr lang="fa-IR" dirty="0"/>
              <a:t>ایمنی با واسطه سلول یا ایمنی سلولی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143000" y="2057400"/>
            <a:ext cx="6572250" cy="3371850"/>
          </a:xfrm>
        </p:spPr>
        <p:txBody>
          <a:bodyPr/>
          <a:lstStyle/>
          <a:p>
            <a:pPr algn="r" rtl="1"/>
            <a:endParaRPr lang="fa-IR" dirty="0"/>
          </a:p>
          <a:p>
            <a:pPr algn="r" rtl="1"/>
            <a:r>
              <a:rPr lang="fa-IR" dirty="0"/>
              <a:t>با واسطه لنفوسیت های </a:t>
            </a:r>
            <a:r>
              <a:rPr lang="en-US" dirty="0"/>
              <a:t>T</a:t>
            </a:r>
            <a:endParaRPr lang="fa-IR" dirty="0"/>
          </a:p>
          <a:p>
            <a:pPr algn="r" rtl="1"/>
            <a:endParaRPr lang="fa-IR" dirty="0"/>
          </a:p>
          <a:p>
            <a:pPr algn="r" rtl="1"/>
            <a:r>
              <a:rPr lang="fa-IR" dirty="0"/>
              <a:t>از بین بردن میکروبهای داخل سلولی مانند ویروسها و بعضی از باکتریها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229600" y="5791200"/>
            <a:ext cx="457200" cy="390906"/>
          </a:xfrm>
          <a:prstGeom prst="rect">
            <a:avLst/>
          </a:prstGeom>
        </p:spPr>
        <p:txBody>
          <a:bodyPr>
            <a:normAutofit/>
          </a:bodyPr>
          <a:lstStyle/>
          <a:p>
            <a:fld id="{086C125B-D7B9-4175-BC19-8F2134FD2FF6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101724"/>
      </p:ext>
    </p:extLst>
  </p:cSld>
  <p:clrMapOvr>
    <a:masterClrMapping/>
  </p:clrMapOvr>
  <p:transition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9762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fa-IR" sz="3200" dirty="0"/>
              <a:t>ایمنی اختصاصی به دو صورت دربدن ایجاد می شود: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295400"/>
            <a:ext cx="8153400" cy="4800600"/>
          </a:xfrm>
        </p:spPr>
        <p:txBody>
          <a:bodyPr>
            <a:normAutofit fontScale="92500" lnSpcReduction="10000"/>
          </a:bodyPr>
          <a:lstStyle/>
          <a:p>
            <a:pPr algn="r" rtl="1"/>
            <a:r>
              <a:rPr lang="fa-IR" dirty="0"/>
              <a:t>ایمنی اختصاصی فعال  </a:t>
            </a:r>
            <a:r>
              <a:rPr lang="en-US" dirty="0"/>
              <a:t>Active</a:t>
            </a:r>
            <a:r>
              <a:rPr lang="fa-IR" dirty="0"/>
              <a:t> </a:t>
            </a:r>
          </a:p>
          <a:p>
            <a:pPr lvl="1" algn="r" rtl="1"/>
            <a:r>
              <a:rPr lang="fa-IR" dirty="0"/>
              <a:t>خود شخص نقش فعال در پاسخ به آنتی ژن دارد</a:t>
            </a:r>
          </a:p>
          <a:p>
            <a:pPr lvl="1" algn="r" rtl="1"/>
            <a:r>
              <a:rPr lang="fa-IR" dirty="0"/>
              <a:t>ایمنی طولانی و درازمدت </a:t>
            </a:r>
          </a:p>
          <a:p>
            <a:pPr lvl="1" algn="r" rtl="1"/>
            <a:r>
              <a:rPr lang="fa-IR" dirty="0"/>
              <a:t>افراد در برخوردهای بعدی با آنتی ژن = </a:t>
            </a:r>
            <a:r>
              <a:rPr lang="en-US" dirty="0"/>
              <a:t>Immune</a:t>
            </a:r>
            <a:r>
              <a:rPr lang="fa-IR" dirty="0"/>
              <a:t> یا مصون</a:t>
            </a:r>
          </a:p>
          <a:p>
            <a:pPr lvl="1" algn="r" rtl="1"/>
            <a:endParaRPr lang="fa-IR" dirty="0"/>
          </a:p>
          <a:p>
            <a:pPr algn="r" rtl="1"/>
            <a:r>
              <a:rPr lang="fa-IR" dirty="0"/>
              <a:t> ایمنی اختصاصی غیرفعال </a:t>
            </a:r>
            <a:r>
              <a:rPr lang="en-US" dirty="0"/>
              <a:t>Passive </a:t>
            </a:r>
            <a:r>
              <a:rPr lang="fa-IR" dirty="0"/>
              <a:t> </a:t>
            </a:r>
          </a:p>
          <a:p>
            <a:pPr lvl="1" algn="r" rtl="1"/>
            <a:r>
              <a:rPr lang="fa-IR" dirty="0"/>
              <a:t>خود شخص و لنفوسیت ها با آنتی ژن برخورد نکرده اند = </a:t>
            </a:r>
            <a:r>
              <a:rPr lang="en-US" dirty="0"/>
              <a:t>Naive</a:t>
            </a:r>
            <a:r>
              <a:rPr lang="fa-IR" dirty="0"/>
              <a:t> یا خام</a:t>
            </a:r>
          </a:p>
          <a:p>
            <a:pPr lvl="1" algn="r" rtl="1"/>
            <a:r>
              <a:rPr lang="fa-IR" dirty="0"/>
              <a:t>با انتقال سرم شخص مقاوم شده یا لنفوسیت های آن به شخص گیرنده، ایجاد می‌شود</a:t>
            </a:r>
          </a:p>
          <a:p>
            <a:pPr lvl="1" algn="r" rtl="1"/>
            <a:endParaRPr lang="fa-IR" dirty="0"/>
          </a:p>
          <a:p>
            <a:pPr lvl="2" algn="r" rtl="1"/>
            <a:r>
              <a:rPr lang="fa-IR" dirty="0"/>
              <a:t>ایمنی غیر فعال طبیعی :</a:t>
            </a:r>
          </a:p>
          <a:p>
            <a:pPr lvl="3" algn="r" rtl="1"/>
            <a:r>
              <a:rPr lang="fa-IR" dirty="0"/>
              <a:t>مانند انتقال انتی بادیهای مادری به جنین و آنتی بادی </a:t>
            </a:r>
            <a:r>
              <a:rPr lang="en-US" dirty="0" err="1"/>
              <a:t>IgA</a:t>
            </a:r>
            <a:r>
              <a:rPr lang="fa-IR" dirty="0"/>
              <a:t> در شیرمادر به کودک شیرخوار</a:t>
            </a:r>
          </a:p>
          <a:p>
            <a:pPr lvl="3" algn="r" rtl="1"/>
            <a:endParaRPr lang="fa-IR" dirty="0"/>
          </a:p>
          <a:p>
            <a:pPr lvl="2" algn="r" rtl="1"/>
            <a:r>
              <a:rPr lang="fa-IR" dirty="0"/>
              <a:t>ایمنی غیر فعال مصنوعی</a:t>
            </a:r>
          </a:p>
          <a:p>
            <a:pPr lvl="3" algn="r" rtl="1"/>
            <a:r>
              <a:rPr lang="fa-IR" dirty="0"/>
              <a:t>آنتی بادی علیه عفونت های کزاز و هاری و سموم مارها که مثلا به شخص مارگزیده تزریق می‌شود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>
            <a:normAutofit/>
          </a:bodyPr>
          <a:lstStyle/>
          <a:p>
            <a:fld id="{086C125B-D7B9-4175-BC19-8F2134FD2FF6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3562"/>
          </a:xfrm>
          <a:solidFill>
            <a:srgbClr val="FFFF00"/>
          </a:solidFill>
        </p:spPr>
        <p:txBody>
          <a:bodyPr/>
          <a:lstStyle/>
          <a:p>
            <a:pPr algn="ctr"/>
            <a:r>
              <a:rPr lang="fa-IR" dirty="0"/>
              <a:t>ایمنی اختصاصی فعال و غیر فعال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>
            <a:normAutofit/>
          </a:bodyPr>
          <a:lstStyle/>
          <a:p>
            <a:fld id="{086C125B-D7B9-4175-BC19-8F2134FD2FF6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1027" name="Picture 3" descr="C:\Users\Zagros\Pictures\Picture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295400"/>
            <a:ext cx="8096250" cy="429577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9762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ctr"/>
            <a:r>
              <a:rPr lang="fa-IR" dirty="0"/>
              <a:t>اولین آزمایش ایمنی هومورال در مورد انتقال آنتی توکسین دیفتری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7620000" cy="4873752"/>
          </a:xfrm>
        </p:spPr>
        <p:txBody>
          <a:bodyPr/>
          <a:lstStyle/>
          <a:p>
            <a:r>
              <a:rPr lang="fa-IR" dirty="0"/>
              <a:t>سال 1890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86C125B-D7B9-4175-BC19-8F2134FD2FF6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7171" name="Picture 3" descr="C:\Users\Zagros\Pictures\Picture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176" y="1447800"/>
            <a:ext cx="8555250" cy="4191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1406</TotalTime>
  <Words>2204</Words>
  <Application>Microsoft Office PowerPoint</Application>
  <PresentationFormat>On-screen Show (4:3)</PresentationFormat>
  <Paragraphs>353</Paragraphs>
  <Slides>57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2" baseType="lpstr">
      <vt:lpstr>Calibri</vt:lpstr>
      <vt:lpstr>Century Schoolbook</vt:lpstr>
      <vt:lpstr>Wingdings</vt:lpstr>
      <vt:lpstr>Wingdings 2</vt:lpstr>
      <vt:lpstr>Oriel</vt:lpstr>
      <vt:lpstr>ایمنی اختصاصی یا اکتسابی</vt:lpstr>
      <vt:lpstr>ایمنی سازشی یا اختصاصی یا اکتسابی</vt:lpstr>
      <vt:lpstr>مقایسه ایمنی طبیعی و اکتسابی</vt:lpstr>
      <vt:lpstr>انواع ایمنی اکتسابی یا اختصاصی</vt:lpstr>
      <vt:lpstr>ایمنی هومورال</vt:lpstr>
      <vt:lpstr>ایمنی با واسطه سلول یا ایمنی سلولی</vt:lpstr>
      <vt:lpstr>ایمنی اختصاصی به دو صورت دربدن ایجاد می شود:</vt:lpstr>
      <vt:lpstr>ایمنی اختصاصی فعال و غیر فعال</vt:lpstr>
      <vt:lpstr>اولین آزمایش ایمنی هومورال در مورد انتقال آنتی توکسین دیفتری</vt:lpstr>
      <vt:lpstr>پائول ارلیخ، نامگذاری آنتی بادی و آنتی ژن</vt:lpstr>
      <vt:lpstr>آنتی بادی و آنتی ژن</vt:lpstr>
      <vt:lpstr>کشف ایمنی سلولی، پاسخ ماکروفاژها به مواد بیگانه</vt:lpstr>
      <vt:lpstr>ویژگی های اصلی پاسخ های ایمنی اختصاصی</vt:lpstr>
      <vt:lpstr>ادامه- ویژگی های اصلی پاسخ های ایمنی اختصاصی</vt:lpstr>
      <vt:lpstr>جدول خلاصه ویژگی های اصلی ایمنی اختصاصی</vt:lpstr>
      <vt:lpstr>ویژگی های اصلی پاسخ های ایمنی اختصاصی</vt:lpstr>
      <vt:lpstr>معرفی اجزای سلولی سیستم ایمنی اختصاصی</vt:lpstr>
      <vt:lpstr>انواع لنفوسیت ها و نحوه عملکرد آنها</vt:lpstr>
      <vt:lpstr>انواع لنفوسیت های T</vt:lpstr>
      <vt:lpstr>انواع پاسخ‌های ایمنی اختصاصی</vt:lpstr>
      <vt:lpstr>مراحل پاسخ های ایمنی اختصاصی به آنتی ژن ها</vt:lpstr>
      <vt:lpstr>فرضیه انتخاب کلنی </vt:lpstr>
      <vt:lpstr>آنتی بادی ها و آنتی ژن ها</vt:lpstr>
      <vt:lpstr>آنتی بادیها                  </vt:lpstr>
      <vt:lpstr>انواع مولکولهای تشخیص دهنده آنتی ژن در سیستم ایمنی اختصاصی </vt:lpstr>
      <vt:lpstr>مقایسه آنتی بادیها با سایر مولکولهای تشخیص دهنده آنتی ژن</vt:lpstr>
      <vt:lpstr>آنتی بادیها به دو شکل وجود دارند:</vt:lpstr>
      <vt:lpstr>عملکردهای حذف آنتی ژنها با واسطه آنتی بادیها</vt:lpstr>
      <vt:lpstr>توزیع و تولید طبیعی آنتی بادیها</vt:lpstr>
      <vt:lpstr>میزان تولید آنتی بادی</vt:lpstr>
      <vt:lpstr>ویژگی های عمومی ساختار آنتی بادیها</vt:lpstr>
      <vt:lpstr>ساختار مولکولی آنتی بادیها</vt:lpstr>
      <vt:lpstr>ویژگی های عمومی ساختار آنتی بادی</vt:lpstr>
      <vt:lpstr>اثر آنزیم های پروتئولیتیک بر IgG خرگوش</vt:lpstr>
      <vt:lpstr>خانواده بزرگ ایمونوگلوبولین ها</vt:lpstr>
      <vt:lpstr>ویژگی های ساختاری نواحی متغیر و رابطه آن با اتصال آنتی ژن</vt:lpstr>
      <vt:lpstr>انعطاف پذیری آنتی بادی</vt:lpstr>
      <vt:lpstr>PowerPoint Presentation</vt:lpstr>
      <vt:lpstr>انواع زنجیره سبک بر اساس نواحی C ترمینال آنها</vt:lpstr>
      <vt:lpstr>تفاوت آنتی بادیهای ترشحی و متصل به غشاء</vt:lpstr>
      <vt:lpstr>ساختار زنجیره سنگین در آنتی بادیهای غشایی و ترشحی </vt:lpstr>
      <vt:lpstr>سنتز، مونتاژ و بیان مولکولهای ایمونوگلوبولین</vt:lpstr>
      <vt:lpstr>مراحل بلوغ لنفوسیت های B از مغز استخوان و تغییر در بیان ژن ایمونوگلوبولین ها</vt:lpstr>
      <vt:lpstr>مراحل بلوغ لنفوسیت های B درمغز استخوان و تغییر در بیان ژن ایمونوگلوبولین ها</vt:lpstr>
      <vt:lpstr>آنتی ژن</vt:lpstr>
      <vt:lpstr>آنتی ژن و ایمونوژن</vt:lpstr>
      <vt:lpstr>روش تبدیل مواد کوچک به ایمونوژن</vt:lpstr>
      <vt:lpstr>اپی توپ  یا  دترمینانت</vt:lpstr>
      <vt:lpstr>انواع اپی توپها یا دترمینانت ها</vt:lpstr>
      <vt:lpstr>انواع اپی توپها یا دترمینانت ها</vt:lpstr>
      <vt:lpstr>اساس ساختاری و شیمیایی اتصال آنتی ژن</vt:lpstr>
      <vt:lpstr>ظرفیت آنتی ژنی و اشتیاق آنتی بادی در واکنش اتصال آنتی بادی و آنتی ژن</vt:lpstr>
      <vt:lpstr>تشکیل کمپلکس ایمنی در اثر مخلوط کردن آنتی بادی و آنتی ژن</vt:lpstr>
      <vt:lpstr>ارتباط بین ساختار وعملکرد مولکولهای آنتی بادی</vt:lpstr>
      <vt:lpstr>بلوغ افینیتی</vt:lpstr>
      <vt:lpstr>ویژگیهای مربوط به عملکرد های افکتوری آنتی بادیها</vt:lpstr>
      <vt:lpstr>تغییر در ساختار آنتی بادی در طی پاسخ ایمنی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Dr. Ahmadi</dc:creator>
  <cp:lastModifiedBy>Dr Ahmadi</cp:lastModifiedBy>
  <cp:revision>59</cp:revision>
  <dcterms:created xsi:type="dcterms:W3CDTF">2009-02-22T17:04:59Z</dcterms:created>
  <dcterms:modified xsi:type="dcterms:W3CDTF">2020-05-31T07:04:45Z</dcterms:modified>
</cp:coreProperties>
</file>