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38" r:id="rId1"/>
  </p:sldMasterIdLst>
  <p:notesMasterIdLst>
    <p:notesMasterId r:id="rId7"/>
  </p:notesMasterIdLst>
  <p:handoutMasterIdLst>
    <p:handoutMasterId r:id="rId8"/>
  </p:handoutMasterIdLst>
  <p:sldIdLst>
    <p:sldId id="611" r:id="rId2"/>
    <p:sldId id="548" r:id="rId3"/>
    <p:sldId id="601" r:id="rId4"/>
    <p:sldId id="612" r:id="rId5"/>
    <p:sldId id="613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FF0000"/>
    <a:srgbClr val="C6A000"/>
    <a:srgbClr val="FFFF00"/>
    <a:srgbClr val="99FF33"/>
    <a:srgbClr val="00D600"/>
    <a:srgbClr val="C0C0C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374" autoAdjust="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3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50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0" eaLnBrk="1" hangingPunct="1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hangingPunct="1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7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0" eaLnBrk="1" hangingPunct="1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7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hangingPunct="1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B03A71A-EBC3-421D-85AB-BAA0D6DD4F10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0" eaLnBrk="1" hangingPunct="1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hangingPunct="1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9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9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0" eaLnBrk="1" hangingPunct="1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hangingPunct="1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B4B826F0-DBD7-4CE5-8793-8801A7444479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9FE825-8F8A-469C-B616-DFAA9D322D50}" type="datetimeFigureOut">
              <a:rPr lang="en-US" smtClean="0"/>
              <a:pPr>
                <a:defRPr/>
              </a:pPr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46BD5A-0713-4B2F-9B28-C657312792FF}" type="slidenum">
              <a:rPr lang="ar-SA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49559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DF7A16-889D-46C0-9978-DAEF2AA77E19}" type="datetimeFigureOut">
              <a:rPr lang="en-US" smtClean="0"/>
              <a:pPr>
                <a:defRPr/>
              </a:pPr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611930-971E-46C1-A777-F81BFF2BACD1}" type="slidenum">
              <a:rPr lang="ar-SA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534662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A3A26F-4261-4A5B-8924-9FF8E9872628}" type="datetimeFigureOut">
              <a:rPr lang="en-US" smtClean="0"/>
              <a:pPr>
                <a:defRPr/>
              </a:pPr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7776BC-D709-4FFF-A740-B76B441DA0AF}" type="slidenum">
              <a:rPr lang="ar-SA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4985845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solidFill>
            <a:srgbClr val="0070C0"/>
          </a:solidFill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  <a:cs typeface="B Titr" panose="00000700000000000000" pitchFamily="2" charset="-78"/>
              </a:defRPr>
            </a:lvl1pPr>
          </a:lstStyle>
          <a:p>
            <a:r>
              <a:rPr lang="fa-IR" dirty="0" smtClean="0"/>
              <a:t>عنوان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7504" y="1340768"/>
            <a:ext cx="8928992" cy="5112568"/>
          </a:xfrm>
        </p:spPr>
        <p:txBody>
          <a:bodyPr/>
          <a:lstStyle>
            <a:lvl1pPr marL="457200" indent="-457200" algn="r" rtl="1">
              <a:spcAft>
                <a:spcPts val="1000"/>
              </a:spcAft>
              <a:buClr>
                <a:srgbClr val="C00000"/>
              </a:buClr>
              <a:buSzPct val="85000"/>
              <a:buFont typeface="Wingdings" panose="05000000000000000000" pitchFamily="2" charset="2"/>
              <a:buChar char="q"/>
              <a:defRPr sz="2600" baseline="0">
                <a:latin typeface="Times New Roman" panose="02020603050405020304" pitchFamily="18" charset="0"/>
                <a:cs typeface="B Nazanin" panose="00000400000000000000" pitchFamily="2" charset="-78"/>
              </a:defRPr>
            </a:lvl1pPr>
            <a:lvl2pPr marL="800100" indent="-342900" algn="r" rtl="1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 sz="2400" b="0" baseline="0">
                <a:latin typeface="Times New Roman" panose="02020603050405020304" pitchFamily="18" charset="0"/>
                <a:cs typeface="B Nazanin" panose="00000400000000000000" pitchFamily="2" charset="-78"/>
              </a:defRPr>
            </a:lvl2pPr>
            <a:lvl3pPr algn="r" rtl="1"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defRPr sz="2000" baseline="0">
                <a:latin typeface="Times New Roman" panose="02020603050405020304" pitchFamily="18" charset="0"/>
                <a:cs typeface="B Nazanin" panose="00000400000000000000" pitchFamily="2" charset="-78"/>
              </a:defRPr>
            </a:lvl3pPr>
            <a:lvl4pPr algn="r" rtl="1">
              <a:defRPr>
                <a:cs typeface="B Nazanin" panose="00000400000000000000" pitchFamily="2" charset="-78"/>
              </a:defRPr>
            </a:lvl4pPr>
            <a:lvl5pPr algn="r" rtl="1">
              <a:defRPr>
                <a:cs typeface="B Nazanin" panose="00000400000000000000" pitchFamily="2" charset="-78"/>
              </a:defRPr>
            </a:lvl5pPr>
          </a:lstStyle>
          <a:p>
            <a:pPr lvl="0"/>
            <a:r>
              <a:rPr lang="fa-IR" dirty="0" smtClean="0"/>
              <a:t>متن فارسی متن </a:t>
            </a:r>
            <a:r>
              <a:rPr lang="en-US" dirty="0" smtClean="0"/>
              <a:t>English</a:t>
            </a:r>
          </a:p>
          <a:p>
            <a:pPr lvl="1"/>
            <a:r>
              <a:rPr lang="fa-IR" dirty="0" smtClean="0"/>
              <a:t>متن فارسی متن </a:t>
            </a:r>
            <a:r>
              <a:rPr lang="en-US" dirty="0" smtClean="0"/>
              <a:t>English</a:t>
            </a:r>
          </a:p>
          <a:p>
            <a:pPr lvl="2"/>
            <a:r>
              <a:rPr lang="fa-IR" dirty="0" smtClean="0"/>
              <a:t>متن فارسی متن </a:t>
            </a:r>
            <a:r>
              <a:rPr lang="en-US" dirty="0" smtClean="0"/>
              <a:t>English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7504" y="6453336"/>
            <a:ext cx="2057400" cy="365125"/>
          </a:xfrm>
        </p:spPr>
        <p:txBody>
          <a:bodyPr/>
          <a:lstStyle/>
          <a:p>
            <a:pPr>
              <a:defRPr/>
            </a:pPr>
            <a:fld id="{D7025FF7-4D8B-462E-B154-B49C601F6005}" type="datetimeFigureOut">
              <a:rPr lang="en-US" smtClean="0"/>
              <a:pPr>
                <a:defRPr/>
              </a:pPr>
              <a:t>10/3/2018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453336"/>
            <a:ext cx="3086100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446236" y="6493194"/>
            <a:ext cx="662268" cy="325267"/>
          </a:xfrm>
        </p:spPr>
        <p:txBody>
          <a:bodyPr/>
          <a:lstStyle/>
          <a:p>
            <a:pPr>
              <a:defRPr/>
            </a:pPr>
            <a:fld id="{5BDFA25D-6EEE-4500-A440-36752B2ACF2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609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879BAB-19F5-4109-BA05-5CCCBB4733C2}" type="datetimeFigureOut">
              <a:rPr lang="en-US" smtClean="0"/>
              <a:pPr>
                <a:defRPr/>
              </a:pPr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EE8C9-1C39-4175-981E-151FB2291595}" type="slidenum">
              <a:rPr lang="ar-SA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87012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www.myazdanpanah.mihanblog.com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879241-4954-4432-A989-BF9F5510604F}" type="slidenum">
              <a:rPr lang="ar-SA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5663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40933F-914C-4497-ACF6-D8B90C7002D0}" type="datetimeFigureOut">
              <a:rPr lang="en-US" smtClean="0"/>
              <a:pPr>
                <a:defRPr/>
              </a:pPr>
              <a:t>10/3/2018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819091-04B2-4714-886F-CC1FF993FD83}" type="slidenum">
              <a:rPr lang="ar-SA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294933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E5B1AE-08D2-45C7-AFB0-CF899EB02A3F}" type="datetimeFigureOut">
              <a:rPr lang="en-US" smtClean="0"/>
              <a:pPr>
                <a:defRPr/>
              </a:pPr>
              <a:t>10/3/2018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F113FB-04D3-49FE-9569-4B41BE4D4DB6}" type="slidenum">
              <a:rPr lang="ar-SA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6308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520897-014E-406D-909C-25079ACC740E}" type="datetimeFigureOut">
              <a:rPr lang="en-US" smtClean="0"/>
              <a:pPr>
                <a:defRPr/>
              </a:pPr>
              <a:t>10/3/2018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808659-05B7-4D73-AB94-9A3E01B2AF9D}" type="slidenum">
              <a:rPr lang="ar-SA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6390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351AEA-59AD-4357-99DA-9F4C7C0B9438}" type="datetimeFigureOut">
              <a:rPr lang="en-US" smtClean="0"/>
              <a:pPr>
                <a:defRPr/>
              </a:pPr>
              <a:t>10/3/2018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73DF20-D986-434B-9F18-EC62BF641BE4}" type="slidenum">
              <a:rPr lang="ar-SA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033697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9BA8E8-0C0E-4F98-8BA1-41BADFB60635}" type="datetimeFigureOut">
              <a:rPr lang="en-US" smtClean="0"/>
              <a:pPr>
                <a:defRPr/>
              </a:pPr>
              <a:t>10/3/2018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1C872A-5609-4A08-8051-22614E522BEA}" type="slidenum">
              <a:rPr lang="ar-SA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071460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79FE825-8F8A-469C-B616-DFAA9D322D50}" type="datetimeFigureOut">
              <a:rPr lang="en-US" smtClean="0"/>
              <a:pPr>
                <a:defRPr/>
              </a:pPr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53082" y="6356351"/>
            <a:ext cx="6622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746BD5A-0713-4B2F-9B28-C657312792FF}" type="slidenum">
              <a:rPr lang="ar-SA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-14808" y="0"/>
            <a:ext cx="9158808" cy="11887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-14808" y="15205"/>
            <a:ext cx="9158808" cy="118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a-IR" dirty="0" smtClean="0"/>
              <a:t>عنوان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183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9" r:id="rId1"/>
    <p:sldLayoutId id="2147484240" r:id="rId2"/>
    <p:sldLayoutId id="2147484241" r:id="rId3"/>
    <p:sldLayoutId id="2147484242" r:id="rId4"/>
    <p:sldLayoutId id="2147484243" r:id="rId5"/>
    <p:sldLayoutId id="2147484244" r:id="rId6"/>
    <p:sldLayoutId id="2147484245" r:id="rId7"/>
    <p:sldLayoutId id="2147484246" r:id="rId8"/>
    <p:sldLayoutId id="2147484247" r:id="rId9"/>
    <p:sldLayoutId id="2147484248" r:id="rId10"/>
    <p:sldLayoutId id="2147484249" r:id="rId11"/>
  </p:sldLayoutIdLst>
  <p:hf hdr="0" ft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B Titr" panose="00000700000000000000" pitchFamily="2" charset="-78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319312" y="255814"/>
            <a:ext cx="8253413" cy="6197522"/>
          </a:xfrm>
        </p:spPr>
        <p:txBody>
          <a:bodyPr>
            <a:normAutofit/>
          </a:bodyPr>
          <a:lstStyle/>
          <a:p>
            <a:pPr marR="45720" lvl="0">
              <a:lnSpc>
                <a:spcPct val="200000"/>
              </a:lnSpc>
              <a:spcBef>
                <a:spcPts val="0"/>
              </a:spcBef>
              <a:buClr>
                <a:srgbClr val="0BD0D9"/>
              </a:buClr>
              <a:buSzPct val="85000"/>
            </a:pP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ea typeface="+mn-ea"/>
                <a:cs typeface="B Nazanin" pitchFamily="2" charset="-78"/>
              </a:rPr>
              <a:t>Internet of Things (IoT)</a:t>
            </a:r>
            <a:r>
              <a:rPr lang="fa-IR" sz="3600" b="1" dirty="0" smtClean="0">
                <a:solidFill>
                  <a:schemeClr val="bg1"/>
                </a:solidFill>
                <a:latin typeface="Times New Roman" pitchFamily="18" charset="0"/>
                <a:ea typeface="+mn-ea"/>
                <a:cs typeface="B Nazanin" pitchFamily="2" charset="-78"/>
              </a:rPr>
              <a:t> </a:t>
            </a:r>
            <a:r>
              <a:rPr lang="fa-IR" sz="3600" b="1" dirty="0">
                <a:solidFill>
                  <a:schemeClr val="bg1"/>
                </a:solidFill>
                <a:latin typeface="Times New Roman" pitchFamily="18" charset="0"/>
                <a:ea typeface="+mn-ea"/>
                <a:cs typeface="B Nazanin" pitchFamily="2" charset="-78"/>
              </a:rPr>
              <a:t/>
            </a:r>
            <a:br>
              <a:rPr lang="fa-IR" sz="3600" b="1" dirty="0">
                <a:solidFill>
                  <a:schemeClr val="bg1"/>
                </a:solidFill>
                <a:latin typeface="Times New Roman" pitchFamily="18" charset="0"/>
                <a:ea typeface="+mn-ea"/>
                <a:cs typeface="B Nazanin" pitchFamily="2" charset="-78"/>
              </a:rPr>
            </a:br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ea typeface="+mn-ea"/>
                <a:cs typeface="B Nazanin" pitchFamily="2" charset="-78"/>
              </a:rPr>
              <a:t>Professor: Dr. </a:t>
            </a:r>
            <a:r>
              <a:rPr lang="en-US" sz="3000" b="1" dirty="0" err="1" smtClean="0">
                <a:solidFill>
                  <a:schemeClr val="bg1"/>
                </a:solidFill>
                <a:latin typeface="Times New Roman" pitchFamily="18" charset="0"/>
                <a:ea typeface="+mn-ea"/>
                <a:cs typeface="B Nazanin" pitchFamily="2" charset="-78"/>
              </a:rPr>
              <a:t>Sadoon</a:t>
            </a:r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ea typeface="+mn-ea"/>
                <a:cs typeface="B Nazanin" pitchFamily="2" charset="-78"/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  <a:latin typeface="Times New Roman" pitchFamily="18" charset="0"/>
                <a:ea typeface="+mn-ea"/>
                <a:cs typeface="B Nazanin" pitchFamily="2" charset="-78"/>
              </a:rPr>
              <a:t>Azizi</a:t>
            </a:r>
            <a:r>
              <a:rPr lang="fa-IR" sz="3000" b="1" dirty="0">
                <a:solidFill>
                  <a:schemeClr val="bg1"/>
                </a:solidFill>
                <a:latin typeface="Times New Roman" pitchFamily="18" charset="0"/>
                <a:ea typeface="+mn-ea"/>
                <a:cs typeface="B Nazanin" pitchFamily="2" charset="-78"/>
              </a:rPr>
              <a:t/>
            </a:r>
            <a:br>
              <a:rPr lang="fa-IR" sz="3000" b="1" dirty="0">
                <a:solidFill>
                  <a:schemeClr val="bg1"/>
                </a:solidFill>
                <a:latin typeface="Times New Roman" pitchFamily="18" charset="0"/>
                <a:ea typeface="+mn-ea"/>
                <a:cs typeface="B Nazanin" pitchFamily="2" charset="-78"/>
              </a:rPr>
            </a:b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ea typeface="+mn-ea"/>
                <a:cs typeface="B Nazanin" pitchFamily="2" charset="-78"/>
              </a:rPr>
              <a:t>s.azizi@uok.ac.ir</a:t>
            </a:r>
            <a:r>
              <a:rPr lang="fa-IR" sz="2800" dirty="0">
                <a:solidFill>
                  <a:schemeClr val="bg1"/>
                </a:solidFill>
                <a:latin typeface="Times New Roman" pitchFamily="18" charset="0"/>
                <a:ea typeface="+mn-ea"/>
                <a:cs typeface="B Nazanin" pitchFamily="2" charset="-78"/>
              </a:rPr>
              <a:t/>
            </a:r>
            <a:br>
              <a:rPr lang="fa-IR" sz="2800" dirty="0">
                <a:solidFill>
                  <a:schemeClr val="bg1"/>
                </a:solidFill>
                <a:latin typeface="Times New Roman" pitchFamily="18" charset="0"/>
                <a:ea typeface="+mn-ea"/>
                <a:cs typeface="B Nazanin" pitchFamily="2" charset="-78"/>
              </a:rPr>
            </a:br>
            <a:r>
              <a:rPr lang="en-US" sz="2700" dirty="0" smtClean="0">
                <a:solidFill>
                  <a:schemeClr val="bg1"/>
                </a:solidFill>
                <a:latin typeface="Times New Roman" pitchFamily="18" charset="0"/>
                <a:ea typeface="+mn-ea"/>
                <a:cs typeface="B Nazanin" pitchFamily="2" charset="-78"/>
              </a:rPr>
              <a:t>Faculty of Engineering</a:t>
            </a:r>
            <a:br>
              <a:rPr lang="en-US" sz="2700" dirty="0" smtClean="0">
                <a:solidFill>
                  <a:schemeClr val="bg1"/>
                </a:solidFill>
                <a:latin typeface="Times New Roman" pitchFamily="18" charset="0"/>
                <a:ea typeface="+mn-ea"/>
                <a:cs typeface="B Nazanin" pitchFamily="2" charset="-78"/>
              </a:rPr>
            </a:br>
            <a:r>
              <a:rPr lang="en-US" sz="2700" dirty="0" smtClean="0">
                <a:solidFill>
                  <a:schemeClr val="bg1"/>
                </a:solidFill>
                <a:latin typeface="Times New Roman" pitchFamily="18" charset="0"/>
                <a:ea typeface="+mn-ea"/>
                <a:cs typeface="B Nazanin" pitchFamily="2" charset="-78"/>
              </a:rPr>
              <a:t>Department of Computer and IT </a:t>
            </a:r>
            <a:r>
              <a:rPr lang="en-US" sz="2700" dirty="0" smtClean="0">
                <a:solidFill>
                  <a:schemeClr val="bg1"/>
                </a:solidFill>
                <a:latin typeface="Times New Roman" pitchFamily="18" charset="0"/>
                <a:ea typeface="+mn-ea"/>
                <a:cs typeface="B Nazanin" pitchFamily="2" charset="-78"/>
              </a:rPr>
              <a:t>Engineering</a:t>
            </a:r>
            <a:endParaRPr lang="en-US" sz="2700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349C8-85A7-4ED3-B616-7CCD9984FCCC}" type="slidenum">
              <a:rPr lang="en-US" smtClean="0"/>
              <a:t>1</a:t>
            </a:fld>
            <a:endParaRPr lang="en-US" dirty="0"/>
          </a:p>
        </p:txBody>
      </p:sp>
      <p:pic>
        <p:nvPicPr>
          <p:cNvPr id="7" name="Picture 3" descr="F:\UoK\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0886" y="255814"/>
            <a:ext cx="3421778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127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cs typeface="+mj-cs"/>
              </a:rPr>
              <a:t>References</a:t>
            </a:r>
            <a:endParaRPr lang="en-US" dirty="0">
              <a:solidFill>
                <a:srgbClr val="FFFF00"/>
              </a:solidFill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268760"/>
            <a:ext cx="8928992" cy="5224434"/>
          </a:xfrm>
        </p:spPr>
        <p:txBody>
          <a:bodyPr/>
          <a:lstStyle/>
          <a:p>
            <a:pPr algn="l" rtl="0"/>
            <a:r>
              <a:rPr lang="en-US" sz="2400" dirty="0" smtClean="0"/>
              <a:t>Internet of Things From Hype to Reality: The </a:t>
            </a:r>
            <a:r>
              <a:rPr lang="en-US" sz="2400" dirty="0"/>
              <a:t>Road to </a:t>
            </a:r>
            <a:r>
              <a:rPr lang="en-US" sz="2400" dirty="0" smtClean="0"/>
              <a:t>Digitization by </a:t>
            </a:r>
            <a:r>
              <a:rPr lang="en-US" sz="2400" dirty="0"/>
              <a:t>Ammar </a:t>
            </a:r>
            <a:r>
              <a:rPr lang="en-US" sz="2400" dirty="0" err="1"/>
              <a:t>Rayes</a:t>
            </a:r>
            <a:r>
              <a:rPr lang="en-US" sz="2400" dirty="0"/>
              <a:t> and </a:t>
            </a:r>
            <a:r>
              <a:rPr lang="en-US" sz="2400" dirty="0" err="1"/>
              <a:t>Samer</a:t>
            </a:r>
            <a:r>
              <a:rPr lang="en-US" sz="2400" dirty="0"/>
              <a:t> </a:t>
            </a:r>
            <a:r>
              <a:rPr lang="en-US" sz="2400" dirty="0" smtClean="0"/>
              <a:t>Salam, </a:t>
            </a:r>
            <a:r>
              <a:rPr lang="en-US" sz="2400" i="1" dirty="0" smtClean="0"/>
              <a:t>Springer</a:t>
            </a:r>
            <a:r>
              <a:rPr lang="en-US" sz="2400" dirty="0" smtClean="0"/>
              <a:t>, (2017)</a:t>
            </a:r>
          </a:p>
          <a:p>
            <a:pPr algn="l" rtl="0"/>
            <a:r>
              <a:rPr lang="en-US" sz="2400" dirty="0"/>
              <a:t>The Internet of Things Enabling Technologies, Platforms, and Use </a:t>
            </a:r>
            <a:r>
              <a:rPr lang="en-US" sz="2400" dirty="0" smtClean="0"/>
              <a:t>Cases, by </a:t>
            </a:r>
            <a:r>
              <a:rPr lang="en-US" sz="2400" dirty="0" err="1"/>
              <a:t>Pethuru</a:t>
            </a:r>
            <a:r>
              <a:rPr lang="en-US" sz="2400" dirty="0"/>
              <a:t> Raj, </a:t>
            </a:r>
            <a:r>
              <a:rPr lang="en-US" sz="2400" dirty="0" err="1"/>
              <a:t>Anupama</a:t>
            </a:r>
            <a:r>
              <a:rPr lang="en-US" sz="2400" dirty="0"/>
              <a:t> C. </a:t>
            </a:r>
            <a:r>
              <a:rPr lang="en-US" sz="2400" dirty="0" smtClean="0"/>
              <a:t>Raman, </a:t>
            </a:r>
            <a:r>
              <a:rPr lang="en-US" sz="2400" i="1" dirty="0" smtClean="0"/>
              <a:t>CRC Press</a:t>
            </a:r>
            <a:r>
              <a:rPr lang="en-US" sz="2400" dirty="0" smtClean="0"/>
              <a:t>, (2017)</a:t>
            </a:r>
            <a:endParaRPr lang="fa-IR" sz="2400" dirty="0"/>
          </a:p>
          <a:p>
            <a:pPr marL="0" indent="0" algn="l" rtl="0">
              <a:buNone/>
            </a:pPr>
            <a:endParaRPr lang="en-US" dirty="0"/>
          </a:p>
        </p:txBody>
      </p:sp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2B341B86-D5CF-4385-8286-1EB02A2342AD}" type="slidenum">
              <a:rPr lang="ar-SA" altLang="en-US" sz="1200" smtClean="0">
                <a:latin typeface="Garamond" panose="02020404030301010803" pitchFamily="18" charset="0"/>
                <a:cs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 smtClean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297" y="3301995"/>
            <a:ext cx="2124710" cy="3200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3301995"/>
            <a:ext cx="2187935" cy="32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35000"/>
              </a:lnSpc>
              <a:defRPr/>
            </a:pPr>
            <a:r>
              <a:rPr lang="en-US" dirty="0" smtClean="0"/>
              <a:t>Headlines</a:t>
            </a:r>
            <a:endParaRPr lang="fa-IR" alt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spcBef>
                <a:spcPts val="600"/>
              </a:spcBef>
              <a:spcAft>
                <a:spcPts val="1200"/>
              </a:spcAft>
              <a:buSzPct val="80000"/>
            </a:pPr>
            <a:r>
              <a:rPr lang="en-US" sz="3200" dirty="0"/>
              <a:t>a</a:t>
            </a:r>
            <a:r>
              <a:rPr lang="en-US" sz="3200" dirty="0" smtClean="0"/>
              <a:t>n introduction </a:t>
            </a:r>
            <a:r>
              <a:rPr lang="en-US" sz="3200" dirty="0" smtClean="0"/>
              <a:t>to the Internet of Things</a:t>
            </a:r>
            <a:endParaRPr lang="fa-IR" sz="3200" dirty="0" smtClean="0"/>
          </a:p>
          <a:p>
            <a:pPr algn="l" rtl="0">
              <a:spcBef>
                <a:spcPts val="600"/>
              </a:spcBef>
              <a:spcAft>
                <a:spcPts val="1200"/>
              </a:spcAft>
              <a:buSzPct val="80000"/>
            </a:pPr>
            <a:r>
              <a:rPr lang="en-US" sz="3200" dirty="0"/>
              <a:t>a</a:t>
            </a:r>
            <a:r>
              <a:rPr lang="en-US" sz="3200" dirty="0" smtClean="0"/>
              <a:t> </a:t>
            </a:r>
            <a:r>
              <a:rPr lang="en-US" sz="3200" dirty="0"/>
              <a:t>g</a:t>
            </a:r>
            <a:r>
              <a:rPr lang="en-US" sz="3200" dirty="0" smtClean="0"/>
              <a:t>lance </a:t>
            </a:r>
            <a:r>
              <a:rPr lang="en-US" sz="3200" dirty="0" smtClean="0"/>
              <a:t>over the traditional Internet</a:t>
            </a:r>
            <a:endParaRPr lang="fa-IR" sz="3200" dirty="0" smtClean="0"/>
          </a:p>
          <a:p>
            <a:pPr algn="l" rtl="0">
              <a:spcBef>
                <a:spcPts val="600"/>
              </a:spcBef>
              <a:spcAft>
                <a:spcPts val="1200"/>
              </a:spcAft>
              <a:buSzPct val="80000"/>
            </a:pPr>
            <a:r>
              <a:rPr lang="en-US" sz="3200" dirty="0"/>
              <a:t>s</a:t>
            </a:r>
            <a:r>
              <a:rPr lang="en-US" sz="3200" dirty="0" smtClean="0"/>
              <a:t>ensors</a:t>
            </a:r>
            <a:r>
              <a:rPr lang="en-US" sz="3200" dirty="0" smtClean="0"/>
              <a:t>, </a:t>
            </a:r>
            <a:r>
              <a:rPr lang="en-US" sz="3200" dirty="0" smtClean="0"/>
              <a:t>actuators</a:t>
            </a:r>
            <a:r>
              <a:rPr lang="en-US" sz="3200" dirty="0" smtClean="0"/>
              <a:t>, RFID</a:t>
            </a:r>
          </a:p>
          <a:p>
            <a:pPr algn="l" rtl="0">
              <a:spcBef>
                <a:spcPts val="600"/>
              </a:spcBef>
              <a:spcAft>
                <a:spcPts val="1200"/>
              </a:spcAft>
              <a:buSzPct val="80000"/>
            </a:pPr>
            <a:r>
              <a:rPr lang="en-US" sz="3200" dirty="0" smtClean="0"/>
              <a:t>IoT </a:t>
            </a:r>
            <a:r>
              <a:rPr lang="en-US" sz="3200" dirty="0" smtClean="0"/>
              <a:t>requirements </a:t>
            </a:r>
            <a:r>
              <a:rPr lang="en-US" sz="3200" dirty="0" smtClean="0"/>
              <a:t>for </a:t>
            </a:r>
            <a:r>
              <a:rPr lang="en-US" sz="3200" dirty="0" smtClean="0"/>
              <a:t>networking </a:t>
            </a:r>
            <a:r>
              <a:rPr lang="en-US" sz="3200" dirty="0"/>
              <a:t>p</a:t>
            </a:r>
            <a:r>
              <a:rPr lang="en-US" sz="3200" dirty="0" smtClean="0"/>
              <a:t>rotocols</a:t>
            </a:r>
            <a:endParaRPr lang="fa-IR" sz="3200" dirty="0" smtClean="0"/>
          </a:p>
          <a:p>
            <a:pPr algn="l" rtl="0">
              <a:spcBef>
                <a:spcPts val="600"/>
              </a:spcBef>
              <a:spcAft>
                <a:spcPts val="1200"/>
              </a:spcAft>
              <a:buSzPct val="80000"/>
            </a:pPr>
            <a:r>
              <a:rPr lang="en-US" sz="3200" dirty="0" smtClean="0"/>
              <a:t>IoT </a:t>
            </a:r>
            <a:r>
              <a:rPr lang="en-US" sz="3200" dirty="0" smtClean="0"/>
              <a:t>protocol </a:t>
            </a:r>
            <a:r>
              <a:rPr lang="en-US" sz="3200" dirty="0"/>
              <a:t>s</a:t>
            </a:r>
            <a:r>
              <a:rPr lang="en-US" sz="3200" dirty="0" smtClean="0"/>
              <a:t>tack</a:t>
            </a:r>
            <a:endParaRPr lang="fa-IR" sz="3200" dirty="0" smtClean="0"/>
          </a:p>
          <a:p>
            <a:pPr algn="l" rtl="0">
              <a:spcBef>
                <a:spcPts val="600"/>
              </a:spcBef>
              <a:spcAft>
                <a:spcPts val="1200"/>
              </a:spcAft>
              <a:buSzPct val="80000"/>
            </a:pPr>
            <a:r>
              <a:rPr lang="en-US" sz="3200" dirty="0" smtClean="0"/>
              <a:t>Fog Computing</a:t>
            </a:r>
          </a:p>
          <a:p>
            <a:pPr algn="l" rtl="0">
              <a:spcBef>
                <a:spcPts val="600"/>
              </a:spcBef>
              <a:spcAft>
                <a:spcPts val="1200"/>
              </a:spcAft>
              <a:buSzPct val="80000"/>
            </a:pPr>
            <a:r>
              <a:rPr lang="en-US" sz="3200" dirty="0"/>
              <a:t>s</a:t>
            </a:r>
            <a:r>
              <a:rPr lang="en-US" sz="3200" dirty="0" smtClean="0"/>
              <a:t>ome related </a:t>
            </a:r>
            <a:r>
              <a:rPr lang="en-US" sz="3200" dirty="0"/>
              <a:t>p</a:t>
            </a:r>
            <a:r>
              <a:rPr lang="en-US" sz="3200" dirty="0" smtClean="0"/>
              <a:t>apers</a:t>
            </a:r>
            <a:endParaRPr lang="en-US" sz="3200" dirty="0" smtClean="0"/>
          </a:p>
          <a:p>
            <a:pPr algn="l" rtl="0">
              <a:spcBef>
                <a:spcPts val="600"/>
              </a:spcBef>
              <a:spcAft>
                <a:spcPts val="600"/>
              </a:spcAft>
              <a:buSzPct val="80000"/>
            </a:pPr>
            <a:endParaRPr lang="fa-IR" b="1" dirty="0"/>
          </a:p>
        </p:txBody>
      </p:sp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2B341B86-D5CF-4385-8286-1EB02A2342AD}" type="slidenum">
              <a:rPr lang="ar-SA" altLang="en-US" sz="1200" smtClean="0">
                <a:latin typeface="Garamond" panose="02020404030301010803" pitchFamily="18" charset="0"/>
                <a:cs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 smtClean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86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35000"/>
              </a:lnSpc>
              <a:defRPr/>
            </a:pPr>
            <a:r>
              <a:rPr lang="en-US" dirty="0" smtClean="0"/>
              <a:t>Evaluation</a:t>
            </a:r>
            <a:endParaRPr lang="fa-IR" alt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100" y="1380626"/>
            <a:ext cx="8928992" cy="5112568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SzPct val="80000"/>
              <a:buNone/>
            </a:pPr>
            <a:endParaRPr lang="fa-IR" sz="2400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SzPct val="80000"/>
              <a:buNone/>
            </a:pPr>
            <a:endParaRPr lang="fa-IR" sz="2400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SzPct val="80000"/>
              <a:buNone/>
            </a:pPr>
            <a:endParaRPr lang="fa-IR" sz="2400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SzPct val="80000"/>
              <a:buNone/>
            </a:pPr>
            <a:endParaRPr lang="fa-IR" sz="2400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SzPct val="80000"/>
              <a:buNone/>
            </a:pPr>
            <a:endParaRPr lang="fa-IR" sz="2400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SzPct val="80000"/>
              <a:buNone/>
            </a:pPr>
            <a:endParaRPr lang="fa-IR" sz="2400" dirty="0"/>
          </a:p>
        </p:txBody>
      </p:sp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2B341B86-D5CF-4385-8286-1EB02A2342AD}" type="slidenum">
              <a:rPr lang="ar-SA" altLang="en-US" sz="1200" smtClean="0">
                <a:latin typeface="Garamond" panose="02020404030301010803" pitchFamily="18" charset="0"/>
                <a:cs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 smtClean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860578"/>
              </p:ext>
            </p:extLst>
          </p:nvPr>
        </p:nvGraphicFramePr>
        <p:xfrm>
          <a:off x="1532856" y="1844824"/>
          <a:ext cx="6020072" cy="3384375"/>
        </p:xfrm>
        <a:graphic>
          <a:graphicData uri="http://schemas.openxmlformats.org/drawingml/2006/table">
            <a:tbl>
              <a:tblPr rtl="1" firstRow="1" firstCol="1" bandRow="1"/>
              <a:tblGrid>
                <a:gridCol w="1218024">
                  <a:extLst>
                    <a:ext uri="{9D8B030D-6E8A-4147-A177-3AD203B41FA5}">
                      <a16:colId xmlns:a16="http://schemas.microsoft.com/office/drawing/2014/main" val="500877285"/>
                    </a:ext>
                  </a:extLst>
                </a:gridCol>
                <a:gridCol w="4802048">
                  <a:extLst>
                    <a:ext uri="{9D8B030D-6E8A-4147-A177-3AD203B41FA5}">
                      <a16:colId xmlns:a16="http://schemas.microsoft.com/office/drawing/2014/main" val="4290760858"/>
                    </a:ext>
                  </a:extLst>
                </a:gridCol>
              </a:tblGrid>
              <a:tr h="691081">
                <a:tc>
                  <a:txBody>
                    <a:bodyPr/>
                    <a:lstStyle/>
                    <a:p>
                      <a:pPr indent="153670" algn="just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10 %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Homework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5884216"/>
                  </a:ext>
                </a:extLst>
              </a:tr>
              <a:tr h="691081">
                <a:tc>
                  <a:txBody>
                    <a:bodyPr/>
                    <a:lstStyle/>
                    <a:p>
                      <a:pPr indent="153670" algn="just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30 %</a:t>
                      </a:r>
                      <a:endParaRPr lang="fa-IR" sz="2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Research, Report, Presentation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370893"/>
                  </a:ext>
                </a:extLst>
              </a:tr>
              <a:tr h="691081">
                <a:tc>
                  <a:txBody>
                    <a:bodyPr/>
                    <a:lstStyle/>
                    <a:p>
                      <a:pPr indent="153670" algn="just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30 %</a:t>
                      </a:r>
                      <a:endParaRPr lang="en-US" sz="1800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Project</a:t>
                      </a:r>
                      <a:endParaRPr lang="en-US" sz="2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3146789"/>
                  </a:ext>
                </a:extLst>
              </a:tr>
              <a:tr h="691081">
                <a:tc>
                  <a:txBody>
                    <a:bodyPr/>
                    <a:lstStyle/>
                    <a:p>
                      <a:pPr indent="153670" algn="just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25 %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Final Exam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2304503"/>
                  </a:ext>
                </a:extLst>
              </a:tr>
              <a:tr h="620051">
                <a:tc>
                  <a:txBody>
                    <a:bodyPr/>
                    <a:lstStyle/>
                    <a:p>
                      <a:pPr indent="153670" algn="just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5 %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Class </a:t>
                      </a: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Activity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06811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574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35000"/>
              </a:lnSpc>
              <a:defRPr/>
            </a:pPr>
            <a:r>
              <a:rPr lang="en-US" dirty="0" smtClean="0"/>
              <a:t>Ways to </a:t>
            </a:r>
            <a:r>
              <a:rPr lang="en-US" dirty="0" smtClean="0"/>
              <a:t>contact</a:t>
            </a:r>
            <a:endParaRPr lang="fa-IR" alt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150000"/>
              </a:lnSpc>
              <a:spcBef>
                <a:spcPts val="1200"/>
              </a:spcBef>
              <a:buSzPct val="80000"/>
            </a:pPr>
            <a:r>
              <a:rPr lang="en-US" sz="2400" dirty="0" smtClean="0"/>
              <a:t>azizi.cse@gmail.com</a:t>
            </a:r>
            <a:endParaRPr lang="en-US" sz="2400" dirty="0"/>
          </a:p>
          <a:p>
            <a:pPr algn="l" rtl="0">
              <a:lnSpc>
                <a:spcPct val="150000"/>
              </a:lnSpc>
              <a:spcBef>
                <a:spcPts val="1200"/>
              </a:spcBef>
              <a:buSzPct val="80000"/>
            </a:pPr>
            <a:r>
              <a:rPr lang="en-US" sz="2400" smtClean="0"/>
              <a:t>s.azizi@uok.ac.ir</a:t>
            </a:r>
            <a:endParaRPr lang="fa-IR" sz="24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SzPct val="80000"/>
              <a:buNone/>
            </a:pPr>
            <a:endParaRPr lang="fa-IR" sz="2400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SzPct val="80000"/>
              <a:buNone/>
            </a:pPr>
            <a:endParaRPr lang="fa-IR" sz="24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SzPct val="80000"/>
              <a:buNone/>
            </a:pPr>
            <a:endParaRPr lang="fa-IR" sz="2400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SzPct val="80000"/>
              <a:buNone/>
            </a:pPr>
            <a:endParaRPr lang="fa-IR" sz="24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SzPct val="80000"/>
              <a:buNone/>
            </a:pPr>
            <a:endParaRPr lang="en-US" sz="2400" dirty="0"/>
          </a:p>
        </p:txBody>
      </p:sp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2B341B86-D5CF-4385-8286-1EB02A2342AD}" type="slidenum">
              <a:rPr lang="ar-SA" altLang="en-US" sz="1200" smtClean="0">
                <a:latin typeface="Garamond" panose="02020404030301010803" pitchFamily="18" charset="0"/>
                <a:cs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 smtClean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14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2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">
      <a:majorFont>
        <a:latin typeface="Arial"/>
        <a:ea typeface=""/>
        <a:cs typeface="B Titr"/>
      </a:majorFont>
      <a:minorFont>
        <a:latin typeface="Arial"/>
        <a:ea typeface=""/>
        <a:cs typeface="B Nazani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2" id="{98C4F543-CB5C-4FFC-BFDF-5F3B1AC93FAB}" vid="{6EC2F159-D004-4544-9371-8ABDCB33D9A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781</TotalTime>
  <Words>117</Words>
  <Application>Microsoft Office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B Nazanin</vt:lpstr>
      <vt:lpstr>B Titr</vt:lpstr>
      <vt:lpstr>Calibri</vt:lpstr>
      <vt:lpstr>Garamond</vt:lpstr>
      <vt:lpstr>Times New Roman</vt:lpstr>
      <vt:lpstr>Wingdings</vt:lpstr>
      <vt:lpstr>Theme2</vt:lpstr>
      <vt:lpstr> Internet of Things (IoT)  Professor: Dr. Sadoon Azizi s.azizi@uok.ac.ir Faculty of Engineering Department of Computer and IT Engineering</vt:lpstr>
      <vt:lpstr>References</vt:lpstr>
      <vt:lpstr>Headlines</vt:lpstr>
      <vt:lpstr>Evaluation</vt:lpstr>
      <vt:lpstr>Ways to contact</vt:lpstr>
    </vt:vector>
  </TitlesOfParts>
  <Company>Your Organization Name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هوش مصنوعی</dc:title>
  <dc:subject>فصل اول- مقدمه</dc:subject>
  <dc:creator>Your User Name</dc:creator>
  <cp:lastModifiedBy>Zharfa</cp:lastModifiedBy>
  <cp:revision>71</cp:revision>
  <dcterms:created xsi:type="dcterms:W3CDTF">2006-10-17T18:06:34Z</dcterms:created>
  <dcterms:modified xsi:type="dcterms:W3CDTF">2018-10-03T16:36:47Z</dcterms:modified>
</cp:coreProperties>
</file>