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38" r:id="rId1"/>
  </p:sldMasterIdLst>
  <p:notesMasterIdLst>
    <p:notesMasterId r:id="rId7"/>
  </p:notesMasterIdLst>
  <p:handoutMasterIdLst>
    <p:handoutMasterId r:id="rId8"/>
  </p:handoutMasterIdLst>
  <p:sldIdLst>
    <p:sldId id="611" r:id="rId2"/>
    <p:sldId id="548" r:id="rId3"/>
    <p:sldId id="601" r:id="rId4"/>
    <p:sldId id="612" r:id="rId5"/>
    <p:sldId id="613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0000"/>
    <a:srgbClr val="C6A000"/>
    <a:srgbClr val="FFFF00"/>
    <a:srgbClr val="99FF33"/>
    <a:srgbClr val="00D600"/>
    <a:srgbClr val="C0C0C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374" autoAdjust="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0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B03A71A-EBC3-421D-85AB-BAA0D6DD4F10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4B826F0-DBD7-4CE5-8793-8801A744447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9FE825-8F8A-469C-B616-DFAA9D322D50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5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DF7A16-889D-46C0-9978-DAEF2AA77E19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11930-971E-46C1-A777-F81BFF2BACD1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34662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A3A26F-4261-4A5B-8924-9FF8E9872628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76BC-D709-4FFF-A740-B76B441DA0A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8584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1340768"/>
            <a:ext cx="8928992" cy="5112568"/>
          </a:xfrm>
        </p:spPr>
        <p:txBody>
          <a:bodyPr/>
          <a:lstStyle>
            <a:lvl1pPr marL="457200" indent="-457200" algn="r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6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800100" indent="-342900" algn="r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20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057400" cy="365125"/>
          </a:xfrm>
        </p:spPr>
        <p:txBody>
          <a:bodyPr/>
          <a:lstStyle/>
          <a:p>
            <a:pPr>
              <a:defRPr/>
            </a:pPr>
            <a:fld id="{D7025FF7-4D8B-462E-B154-B49C601F6005}" type="datetimeFigureOut">
              <a:rPr lang="en-US" smtClean="0"/>
              <a:pPr>
                <a:defRPr/>
              </a:pPr>
              <a:t>10/3/2018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53336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46236" y="6493194"/>
            <a:ext cx="662268" cy="325267"/>
          </a:xfrm>
        </p:spPr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0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879BAB-19F5-4109-BA05-5CCCBB4733C2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EE8C9-1C39-4175-981E-151FB2291595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7012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www.myazdanpanah.mihanblog.com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79241-4954-4432-A989-BF9F5510604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66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0933F-914C-4497-ACF6-D8B90C7002D0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19091-04B2-4714-886F-CC1FF993FD83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94933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5B1AE-08D2-45C7-AFB0-CF899EB02A3F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113FB-04D3-49FE-9569-4B41BE4D4DB6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3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520897-014E-406D-909C-25079ACC740E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808659-05B7-4D73-AB94-9A3E01B2AF9D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63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351AEA-59AD-4357-99DA-9F4C7C0B9438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3DF20-D986-434B-9F18-EC62BF641BE4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3369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9BA8E8-0C0E-4F98-8BA1-41BADFB60635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C872A-5609-4A08-8051-22614E522BEA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7146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9FE825-8F8A-469C-B616-DFAA9D322D50}" type="datetimeFigureOut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3082" y="6356351"/>
            <a:ext cx="6622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4808" y="0"/>
            <a:ext cx="9158808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4808" y="15205"/>
            <a:ext cx="9158808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a-IR" dirty="0" smtClean="0"/>
              <a:t>عنوان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18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</p:sldLayoutIdLst>
  <p:hf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9312" y="255814"/>
            <a:ext cx="8253413" cy="6197522"/>
          </a:xfrm>
        </p:spPr>
        <p:txBody>
          <a:bodyPr>
            <a:normAutofit/>
          </a:bodyPr>
          <a:lstStyle/>
          <a:p>
            <a:pPr marR="45720" lvl="0">
              <a:lnSpc>
                <a:spcPct val="200000"/>
              </a:lnSpc>
              <a:spcBef>
                <a:spcPts val="0"/>
              </a:spcBef>
              <a:buClr>
                <a:srgbClr val="0BD0D9"/>
              </a:buClr>
              <a:buSzPct val="85000"/>
            </a:pP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Internet of Things (IoT)</a:t>
            </a:r>
            <a:r>
              <a:rPr lang="fa-IR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Professor: Dr.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Sadoon</a:t>
            </a: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Azizi</a:t>
            </a:r>
            <a: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s.azizi@uok.ac.ir</a:t>
            </a:r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Faculty of Engineering</a:t>
            </a:r>
            <a:b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Department of Computer and IT </a:t>
            </a: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Engineering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49C8-85A7-4ED3-B616-7CCD9984FCCC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3" descr="F:\UoK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6" y="255814"/>
            <a:ext cx="342177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2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cs typeface="+mj-cs"/>
              </a:rPr>
              <a:t>References</a:t>
            </a:r>
            <a:endParaRPr lang="en-US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224434"/>
          </a:xfrm>
        </p:spPr>
        <p:txBody>
          <a:bodyPr/>
          <a:lstStyle/>
          <a:p>
            <a:pPr algn="l" rtl="0"/>
            <a:r>
              <a:rPr lang="en-US" sz="2400" dirty="0" smtClean="0"/>
              <a:t>Internet of Things From Hype to Reality: The </a:t>
            </a:r>
            <a:r>
              <a:rPr lang="en-US" sz="2400" dirty="0"/>
              <a:t>Road to </a:t>
            </a:r>
            <a:r>
              <a:rPr lang="en-US" sz="2400" dirty="0" smtClean="0"/>
              <a:t>Digitization by </a:t>
            </a:r>
            <a:r>
              <a:rPr lang="en-US" sz="2400" dirty="0"/>
              <a:t>Ammar </a:t>
            </a:r>
            <a:r>
              <a:rPr lang="en-US" sz="2400" dirty="0" err="1"/>
              <a:t>Rayes</a:t>
            </a:r>
            <a:r>
              <a:rPr lang="en-US" sz="2400" dirty="0"/>
              <a:t> and </a:t>
            </a:r>
            <a:r>
              <a:rPr lang="en-US" sz="2400" dirty="0" err="1"/>
              <a:t>Samer</a:t>
            </a:r>
            <a:r>
              <a:rPr lang="en-US" sz="2400" dirty="0"/>
              <a:t> </a:t>
            </a:r>
            <a:r>
              <a:rPr lang="en-US" sz="2400" dirty="0" smtClean="0"/>
              <a:t>Salam, </a:t>
            </a:r>
            <a:r>
              <a:rPr lang="en-US" sz="2400" i="1" dirty="0" smtClean="0"/>
              <a:t>Springer</a:t>
            </a:r>
            <a:r>
              <a:rPr lang="en-US" sz="2400" dirty="0" smtClean="0"/>
              <a:t>, (2017)</a:t>
            </a:r>
          </a:p>
          <a:p>
            <a:pPr algn="l" rtl="0"/>
            <a:r>
              <a:rPr lang="en-US" sz="2400" dirty="0"/>
              <a:t>The Internet of Things Enabling Technologies, Platforms, and Use </a:t>
            </a:r>
            <a:r>
              <a:rPr lang="en-US" sz="2400" dirty="0" smtClean="0"/>
              <a:t>Cases, by </a:t>
            </a:r>
            <a:r>
              <a:rPr lang="en-US" sz="2400" dirty="0" err="1"/>
              <a:t>Pethuru</a:t>
            </a:r>
            <a:r>
              <a:rPr lang="en-US" sz="2400" dirty="0"/>
              <a:t> Raj, </a:t>
            </a:r>
            <a:r>
              <a:rPr lang="en-US" sz="2400" dirty="0" err="1"/>
              <a:t>Anupama</a:t>
            </a:r>
            <a:r>
              <a:rPr lang="en-US" sz="2400" dirty="0"/>
              <a:t> C. </a:t>
            </a:r>
            <a:r>
              <a:rPr lang="en-US" sz="2400" dirty="0" smtClean="0"/>
              <a:t>Raman, </a:t>
            </a:r>
            <a:r>
              <a:rPr lang="en-US" sz="2400" i="1" dirty="0" smtClean="0"/>
              <a:t>CRC Press</a:t>
            </a:r>
            <a:r>
              <a:rPr lang="en-US" sz="2400" dirty="0" smtClean="0"/>
              <a:t>, (2017)</a:t>
            </a:r>
            <a:endParaRPr lang="fa-IR" sz="2400" dirty="0"/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97" y="3301995"/>
            <a:ext cx="2124710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01995"/>
            <a:ext cx="2187935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dirty="0" smtClean="0"/>
              <a:t>Headlines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/>
              <a:t>a</a:t>
            </a:r>
            <a:r>
              <a:rPr lang="en-US" sz="3200" dirty="0" smtClean="0"/>
              <a:t>n introduction </a:t>
            </a:r>
            <a:r>
              <a:rPr lang="en-US" sz="3200" dirty="0" smtClean="0"/>
              <a:t>to the Internet of Things</a:t>
            </a:r>
            <a:endParaRPr lang="fa-IR" sz="3200" dirty="0" smtClean="0"/>
          </a:p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g</a:t>
            </a:r>
            <a:r>
              <a:rPr lang="en-US" sz="3200" dirty="0" smtClean="0"/>
              <a:t>lance </a:t>
            </a:r>
            <a:r>
              <a:rPr lang="en-US" sz="3200" dirty="0" smtClean="0"/>
              <a:t>over the traditional Internet</a:t>
            </a:r>
            <a:endParaRPr lang="fa-IR" sz="3200" dirty="0" smtClean="0"/>
          </a:p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/>
              <a:t>s</a:t>
            </a:r>
            <a:r>
              <a:rPr lang="en-US" sz="3200" dirty="0" smtClean="0"/>
              <a:t>ensors</a:t>
            </a:r>
            <a:r>
              <a:rPr lang="en-US" sz="3200" dirty="0" smtClean="0"/>
              <a:t>, </a:t>
            </a:r>
            <a:r>
              <a:rPr lang="en-US" sz="3200" dirty="0" smtClean="0"/>
              <a:t>actuators</a:t>
            </a:r>
            <a:r>
              <a:rPr lang="en-US" sz="3200" dirty="0" smtClean="0"/>
              <a:t>, RFID</a:t>
            </a:r>
          </a:p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 smtClean="0"/>
              <a:t>IoT </a:t>
            </a:r>
            <a:r>
              <a:rPr lang="en-US" sz="3200" dirty="0" smtClean="0"/>
              <a:t>requirements </a:t>
            </a:r>
            <a:r>
              <a:rPr lang="en-US" sz="3200" dirty="0" smtClean="0"/>
              <a:t>for </a:t>
            </a:r>
            <a:r>
              <a:rPr lang="en-US" sz="3200" dirty="0" smtClean="0"/>
              <a:t>networking </a:t>
            </a:r>
            <a:r>
              <a:rPr lang="en-US" sz="3200" dirty="0"/>
              <a:t>p</a:t>
            </a:r>
            <a:r>
              <a:rPr lang="en-US" sz="3200" dirty="0" smtClean="0"/>
              <a:t>rotocols</a:t>
            </a:r>
            <a:endParaRPr lang="fa-IR" sz="3200" dirty="0" smtClean="0"/>
          </a:p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 smtClean="0"/>
              <a:t>IoT </a:t>
            </a:r>
            <a:r>
              <a:rPr lang="en-US" sz="3200" dirty="0" smtClean="0"/>
              <a:t>protocol </a:t>
            </a:r>
            <a:r>
              <a:rPr lang="en-US" sz="3200" dirty="0"/>
              <a:t>s</a:t>
            </a:r>
            <a:r>
              <a:rPr lang="en-US" sz="3200" dirty="0" smtClean="0"/>
              <a:t>tack</a:t>
            </a:r>
            <a:endParaRPr lang="fa-IR" sz="3200" dirty="0" smtClean="0"/>
          </a:p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 smtClean="0"/>
              <a:t>Fog Computing</a:t>
            </a:r>
          </a:p>
          <a:p>
            <a:pPr algn="l" rtl="0">
              <a:spcBef>
                <a:spcPts val="600"/>
              </a:spcBef>
              <a:spcAft>
                <a:spcPts val="1200"/>
              </a:spcAft>
              <a:buSzPct val="80000"/>
            </a:pPr>
            <a:r>
              <a:rPr lang="en-US" sz="3200" dirty="0"/>
              <a:t>s</a:t>
            </a:r>
            <a:r>
              <a:rPr lang="en-US" sz="3200" dirty="0" smtClean="0"/>
              <a:t>ome related </a:t>
            </a:r>
            <a:r>
              <a:rPr lang="en-US" sz="3200" dirty="0"/>
              <a:t>p</a:t>
            </a:r>
            <a:r>
              <a:rPr lang="en-US" sz="3200" dirty="0" smtClean="0"/>
              <a:t>apers</a:t>
            </a:r>
            <a:endParaRPr lang="en-US" sz="3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b="1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86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dirty="0" smtClean="0"/>
              <a:t>Evaluation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00" y="1380626"/>
            <a:ext cx="8928992" cy="5112568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860578"/>
              </p:ext>
            </p:extLst>
          </p:nvPr>
        </p:nvGraphicFramePr>
        <p:xfrm>
          <a:off x="1532856" y="1844824"/>
          <a:ext cx="6020072" cy="3384375"/>
        </p:xfrm>
        <a:graphic>
          <a:graphicData uri="http://schemas.openxmlformats.org/drawingml/2006/table">
            <a:tbl>
              <a:tblPr rtl="1" firstRow="1" firstCol="1" bandRow="1"/>
              <a:tblGrid>
                <a:gridCol w="1218024">
                  <a:extLst>
                    <a:ext uri="{9D8B030D-6E8A-4147-A177-3AD203B41FA5}">
                      <a16:colId xmlns:a16="http://schemas.microsoft.com/office/drawing/2014/main" val="500877285"/>
                    </a:ext>
                  </a:extLst>
                </a:gridCol>
                <a:gridCol w="4802048">
                  <a:extLst>
                    <a:ext uri="{9D8B030D-6E8A-4147-A177-3AD203B41FA5}">
                      <a16:colId xmlns:a16="http://schemas.microsoft.com/office/drawing/2014/main" val="4290760858"/>
                    </a:ext>
                  </a:extLst>
                </a:gridCol>
              </a:tblGrid>
              <a:tr h="691081">
                <a:tc>
                  <a:txBody>
                    <a:bodyPr/>
                    <a:lstStyle/>
                    <a:p>
                      <a:pPr indent="15367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10 %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Homework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884216"/>
                  </a:ext>
                </a:extLst>
              </a:tr>
              <a:tr h="691081">
                <a:tc>
                  <a:txBody>
                    <a:bodyPr/>
                    <a:lstStyle/>
                    <a:p>
                      <a:pPr indent="15367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30 %</a:t>
                      </a:r>
                      <a:endParaRPr lang="fa-IR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Research, Report, Presentation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370893"/>
                  </a:ext>
                </a:extLst>
              </a:tr>
              <a:tr h="691081">
                <a:tc>
                  <a:txBody>
                    <a:bodyPr/>
                    <a:lstStyle/>
                    <a:p>
                      <a:pPr indent="15367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30 %</a:t>
                      </a:r>
                      <a:endParaRPr lang="en-US" sz="1800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Project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146789"/>
                  </a:ext>
                </a:extLst>
              </a:tr>
              <a:tr h="691081">
                <a:tc>
                  <a:txBody>
                    <a:bodyPr/>
                    <a:lstStyle/>
                    <a:p>
                      <a:pPr indent="15367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25 %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Final Exam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04503"/>
                  </a:ext>
                </a:extLst>
              </a:tr>
              <a:tr h="620051">
                <a:tc>
                  <a:txBody>
                    <a:bodyPr/>
                    <a:lstStyle/>
                    <a:p>
                      <a:pPr indent="15367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5 %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Class </a:t>
                      </a:r>
                      <a:r>
                        <a:rPr lang="en-US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Activity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681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74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dirty="0" smtClean="0"/>
              <a:t>Ways to </a:t>
            </a:r>
            <a:r>
              <a:rPr lang="en-US" dirty="0" smtClean="0"/>
              <a:t>contact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1200"/>
              </a:spcBef>
              <a:buSzPct val="80000"/>
            </a:pPr>
            <a:r>
              <a:rPr lang="en-US" sz="2400" dirty="0" smtClean="0"/>
              <a:t>azizi.cse@gmail.com</a:t>
            </a:r>
            <a:endParaRPr lang="en-US" sz="2400" dirty="0"/>
          </a:p>
          <a:p>
            <a:pPr algn="l" rtl="0">
              <a:lnSpc>
                <a:spcPct val="150000"/>
              </a:lnSpc>
              <a:spcBef>
                <a:spcPts val="1200"/>
              </a:spcBef>
              <a:buSzPct val="80000"/>
            </a:pPr>
            <a:r>
              <a:rPr lang="en-US" sz="2400" smtClean="0"/>
              <a:t>s.azizi@uok.ac.ir</a:t>
            </a: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4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B Titr"/>
      </a:majorFont>
      <a:minorFont>
        <a:latin typeface="Arial"/>
        <a:ea typeface=""/>
        <a:cs typeface="B Nazani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98C4F543-CB5C-4FFC-BFDF-5F3B1AC93FAB}" vid="{6EC2F159-D004-4544-9371-8ABDCB33D9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781</TotalTime>
  <Words>117</Words>
  <Application>Microsoft Office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B Nazanin</vt:lpstr>
      <vt:lpstr>B Titr</vt:lpstr>
      <vt:lpstr>Calibri</vt:lpstr>
      <vt:lpstr>Garamond</vt:lpstr>
      <vt:lpstr>Times New Roman</vt:lpstr>
      <vt:lpstr>Wingdings</vt:lpstr>
      <vt:lpstr>Theme2</vt:lpstr>
      <vt:lpstr> Internet of Things (IoT)  Professor: Dr. Sadoon Azizi s.azizi@uok.ac.ir Faculty of Engineering Department of Computer and IT Engineering</vt:lpstr>
      <vt:lpstr>References</vt:lpstr>
      <vt:lpstr>Headlines</vt:lpstr>
      <vt:lpstr>Evaluation</vt:lpstr>
      <vt:lpstr>Ways to contact</vt:lpstr>
    </vt:vector>
  </TitlesOfParts>
  <Company>Your Organization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هوش مصنوعی</dc:title>
  <dc:subject>فصل اول- مقدمه</dc:subject>
  <dc:creator>Your User Name</dc:creator>
  <cp:lastModifiedBy>Zharfa</cp:lastModifiedBy>
  <cp:revision>71</cp:revision>
  <dcterms:created xsi:type="dcterms:W3CDTF">2006-10-17T18:06:34Z</dcterms:created>
  <dcterms:modified xsi:type="dcterms:W3CDTF">2018-10-03T16:36:47Z</dcterms:modified>
</cp:coreProperties>
</file>