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8" r:id="rId1"/>
  </p:sldMasterIdLst>
  <p:notesMasterIdLst>
    <p:notesMasterId r:id="rId53"/>
  </p:notesMasterIdLst>
  <p:handoutMasterIdLst>
    <p:handoutMasterId r:id="rId54"/>
  </p:handoutMasterIdLst>
  <p:sldIdLst>
    <p:sldId id="611" r:id="rId2"/>
    <p:sldId id="614" r:id="rId3"/>
    <p:sldId id="645" r:id="rId4"/>
    <p:sldId id="615" r:id="rId5"/>
    <p:sldId id="643" r:id="rId6"/>
    <p:sldId id="632" r:id="rId7"/>
    <p:sldId id="641" r:id="rId8"/>
    <p:sldId id="644" r:id="rId9"/>
    <p:sldId id="646" r:id="rId10"/>
    <p:sldId id="635" r:id="rId11"/>
    <p:sldId id="642" r:id="rId12"/>
    <p:sldId id="638" r:id="rId13"/>
    <p:sldId id="636" r:id="rId14"/>
    <p:sldId id="639" r:id="rId15"/>
    <p:sldId id="640" r:id="rId16"/>
    <p:sldId id="648" r:id="rId17"/>
    <p:sldId id="649" r:id="rId18"/>
    <p:sldId id="650" r:id="rId19"/>
    <p:sldId id="652" r:id="rId20"/>
    <p:sldId id="656" r:id="rId21"/>
    <p:sldId id="653" r:id="rId22"/>
    <p:sldId id="655" r:id="rId23"/>
    <p:sldId id="657" r:id="rId24"/>
    <p:sldId id="654" r:id="rId25"/>
    <p:sldId id="658" r:id="rId26"/>
    <p:sldId id="659" r:id="rId27"/>
    <p:sldId id="662" r:id="rId28"/>
    <p:sldId id="664" r:id="rId29"/>
    <p:sldId id="665" r:id="rId30"/>
    <p:sldId id="666" r:id="rId31"/>
    <p:sldId id="663" r:id="rId32"/>
    <p:sldId id="668" r:id="rId33"/>
    <p:sldId id="669" r:id="rId34"/>
    <p:sldId id="670" r:id="rId35"/>
    <p:sldId id="667" r:id="rId36"/>
    <p:sldId id="675" r:id="rId37"/>
    <p:sldId id="680" r:id="rId38"/>
    <p:sldId id="682" r:id="rId39"/>
    <p:sldId id="681" r:id="rId40"/>
    <p:sldId id="683" r:id="rId41"/>
    <p:sldId id="679" r:id="rId42"/>
    <p:sldId id="671" r:id="rId43"/>
    <p:sldId id="673" r:id="rId44"/>
    <p:sldId id="674" r:id="rId45"/>
    <p:sldId id="676" r:id="rId46"/>
    <p:sldId id="672" r:id="rId47"/>
    <p:sldId id="677" r:id="rId48"/>
    <p:sldId id="688" r:id="rId49"/>
    <p:sldId id="678" r:id="rId50"/>
    <p:sldId id="686" r:id="rId51"/>
    <p:sldId id="68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3300"/>
    <a:srgbClr val="FF0000"/>
    <a:srgbClr val="C6A000"/>
    <a:srgbClr val="FFFF00"/>
    <a:srgbClr val="99FF33"/>
    <a:srgbClr val="00D600"/>
    <a:srgbClr val="C0C0C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374" autoAdjust="0"/>
  </p:normalViewPr>
  <p:slideViewPr>
    <p:cSldViewPr>
      <p:cViewPr varScale="1">
        <p:scale>
          <a:sx n="70" d="100"/>
          <a:sy n="70" d="100"/>
        </p:scale>
        <p:origin x="13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B03A71A-EBC3-421D-85AB-BAA0D6DD4F1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4B826F0-DBD7-4CE5-8793-8801A744447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8F290-4B9F-43C0-9BAB-945AA08EB847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BD5A-0713-4B2F-9B28-C657312792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5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3B63A-8FCB-48A1-9935-3A90FFB021F7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11930-971E-46C1-A777-F81BFF2BACD1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4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1ACA2-DBD2-48DF-AFAB-B9A2FFFBB7A8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776BC-D709-4FFF-A740-B76B441DA0A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8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12CD-3831-43AC-B17B-3446F42D296D}" type="datetime1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Lillian Dai, Sateesh, Raghu, Kevin Lee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B12FA-2FCE-4AA0-97C2-465E92E51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16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4" y="1052736"/>
            <a:ext cx="8928992" cy="5400600"/>
          </a:xfrm>
        </p:spPr>
        <p:txBody>
          <a:bodyPr/>
          <a:lstStyle>
            <a:lvl1pPr marL="457200" indent="-457200" algn="just" rtl="1">
              <a:spcAft>
                <a:spcPts val="10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  <a:defRPr sz="24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914400" indent="-342900" algn="just" rt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b="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371600" indent="-228600" algn="just" rt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defRPr sz="18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1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2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2057400" cy="365125"/>
          </a:xfrm>
        </p:spPr>
        <p:txBody>
          <a:bodyPr/>
          <a:lstStyle/>
          <a:p>
            <a:pPr>
              <a:defRPr/>
            </a:pPr>
            <a:fld id="{F37CDE5F-1E38-438B-A827-B5ADA4DF2A71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53336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46236" y="6493194"/>
            <a:ext cx="662268" cy="325267"/>
          </a:xfrm>
        </p:spPr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4808" y="0"/>
            <a:ext cx="9158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460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98120-469D-4FB4-A94F-4CB397A0DE14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E8C9-1C39-4175-981E-151FB2291595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666FD-0F75-47EC-B0C0-C110E700B174}" type="datetime1">
              <a:rPr lang="en-US" altLang="en-US" smtClean="0"/>
              <a:t>10/3/2018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4228" y="6453336"/>
            <a:ext cx="662268" cy="365125"/>
          </a:xfrm>
        </p:spPr>
        <p:txBody>
          <a:bodyPr/>
          <a:lstStyle/>
          <a:p>
            <a:pPr>
              <a:defRPr/>
            </a:pPr>
            <a:fld id="{C7879241-4954-4432-A989-BF9F5510604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8A999-23AA-4F46-8BBB-72D54C7B5CC4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9091-04B2-4714-886F-CC1FF993FD8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0D910-358E-4B8E-BCC9-1EE4B24288DC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62268" cy="365125"/>
          </a:xfrm>
        </p:spPr>
        <p:txBody>
          <a:bodyPr/>
          <a:lstStyle/>
          <a:p>
            <a:pPr>
              <a:defRPr/>
            </a:pPr>
            <a:fld id="{91F113FB-04D3-49FE-9569-4B41BE4D4DB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520259"/>
            <a:ext cx="2057400" cy="365125"/>
          </a:xfrm>
        </p:spPr>
        <p:txBody>
          <a:bodyPr/>
          <a:lstStyle/>
          <a:p>
            <a:pPr>
              <a:defRPr/>
            </a:pPr>
            <a:fld id="{16D6EB17-1B13-4BFE-8647-5D893CA4E67A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20259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4017" y="6453336"/>
            <a:ext cx="662268" cy="365125"/>
          </a:xfrm>
        </p:spPr>
        <p:txBody>
          <a:bodyPr/>
          <a:lstStyle/>
          <a:p>
            <a:pPr>
              <a:defRPr/>
            </a:pPr>
            <a:fld id="{47808659-05B7-4D73-AB94-9A3E01B2AF9D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4" y="980728"/>
            <a:ext cx="8928992" cy="5472608"/>
          </a:xfrm>
        </p:spPr>
        <p:txBody>
          <a:bodyPr/>
          <a:lstStyle>
            <a:lvl1pPr marL="457200" indent="-457200" algn="r" rtl="1">
              <a:spcAft>
                <a:spcPts val="10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  <a:defRPr sz="26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914400" indent="-342900" algn="r" rt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400" b="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371600" indent="-228600" algn="r" rt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defRPr sz="20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1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2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0463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F5C56-B3D8-4DB8-8561-421CF2A045E3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3DF20-D986-434B-9F18-EC62BF641BE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D6EF2-E3BF-4332-BE3E-B11A8DA8799D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872A-5609-4A08-8051-22614E522BEA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1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8567C7-5863-4C64-83D3-AEC5A7D390DD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82" y="6356351"/>
            <a:ext cx="662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46BD5A-0713-4B2F-9B28-C657312792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4808" y="0"/>
            <a:ext cx="9158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19312" y="255814"/>
            <a:ext cx="8253413" cy="6197522"/>
          </a:xfrm>
        </p:spPr>
        <p:txBody>
          <a:bodyPr>
            <a:normAutofit/>
          </a:bodyPr>
          <a:lstStyle/>
          <a:p>
            <a:pPr marR="45720" lvl="0">
              <a:lnSpc>
                <a:spcPct val="200000"/>
              </a:lnSpc>
              <a:spcBef>
                <a:spcPts val="0"/>
              </a:spcBef>
              <a:buClr>
                <a:srgbClr val="0BD0D9"/>
              </a:buClr>
              <a:buSzPct val="85000"/>
            </a:pPr>
            <a:r>
              <a:rPr lang="fa-I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+mn-ea"/>
              </a:rPr>
              <a:t/>
            </a:r>
            <a:br>
              <a:rPr lang="fa-I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+mn-ea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Internet of Things (IoT)</a:t>
            </a:r>
            <a:r>
              <a:rPr lang="fa-IR" sz="36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Professor: Dr.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Sadoon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Azizi</a:t>
            </a:r>
            <a:r>
              <a:rPr lang="fa-IR" sz="3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s.azizi@uok.ac.ir</a:t>
            </a:r>
            <a:r>
              <a:rPr lang="fa-IR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Faculty of Engineering</a:t>
            </a:r>
            <a:br>
              <a:rPr lang="en-US" sz="27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700" dirty="0" smtClean="0">
                <a:latin typeface="Times New Roman" pitchFamily="18" charset="0"/>
                <a:ea typeface="+mn-ea"/>
                <a:cs typeface="B Nazanin" pitchFamily="2" charset="-78"/>
              </a:rPr>
              <a:t>Department of Computer and IT </a:t>
            </a:r>
            <a:r>
              <a:rPr lang="en-US" sz="2700" dirty="0" smtClean="0">
                <a:latin typeface="Times New Roman" pitchFamily="18" charset="0"/>
                <a:ea typeface="+mn-ea"/>
                <a:cs typeface="B Nazanin" pitchFamily="2" charset="-78"/>
              </a:rPr>
              <a:t>Engineering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7" name="Picture 3" descr="F:\UoK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86" y="255814"/>
            <a:ext cx="342177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/>
            <a:r>
              <a:rPr lang="en-US" dirty="0" smtClean="0"/>
              <a:t>This groups’ purpose:</a:t>
            </a:r>
            <a:endParaRPr lang="fa-IR" dirty="0" smtClean="0"/>
          </a:p>
          <a:p>
            <a:pPr lvl="1" rtl="0"/>
            <a:r>
              <a:rPr lang="en-US" dirty="0" smtClean="0"/>
              <a:t>Finding an optimal solution for wireless connection with low data rate with focus on simplicity and battery life extension (from months to years)</a:t>
            </a:r>
            <a:endParaRPr lang="fa-IR" dirty="0" smtClean="0"/>
          </a:p>
          <a:p>
            <a:pPr lvl="1" rtl="0"/>
            <a:r>
              <a:rPr lang="en-US" dirty="0" smtClean="0"/>
              <a:t>Focus on personal low powered networks</a:t>
            </a:r>
            <a:endParaRPr lang="fa-IR" dirty="0" smtClean="0"/>
          </a:p>
          <a:p>
            <a:pPr rtl="0"/>
            <a:r>
              <a:rPr lang="en-US" dirty="0" smtClean="0"/>
              <a:t>Some applications: home automation, remote control</a:t>
            </a:r>
            <a:endParaRPr lang="fa-IR" dirty="0" smtClean="0"/>
          </a:p>
          <a:p>
            <a:pPr rtl="0"/>
            <a:r>
              <a:rPr lang="en-US" dirty="0" smtClean="0"/>
              <a:t>Supporting data rates: 20, 40, 100, 250, 850 kbps, 1Mbps</a:t>
            </a:r>
            <a:endParaRPr lang="fa-IR" dirty="0" smtClean="0"/>
          </a:p>
          <a:p>
            <a:pPr rtl="0"/>
            <a:r>
              <a:rPr lang="en-US" dirty="0" smtClean="0"/>
              <a:t>Reliable transport</a:t>
            </a:r>
            <a:endParaRPr lang="fa-IR" dirty="0" smtClean="0"/>
          </a:p>
          <a:p>
            <a:pPr rtl="0"/>
            <a:r>
              <a:rPr lang="en-US" dirty="0" smtClean="0"/>
              <a:t>Frame size is 127 Bytes in the original version</a:t>
            </a:r>
            <a:endParaRPr lang="fa-IR" dirty="0" smtClean="0"/>
          </a:p>
          <a:p>
            <a:pPr rtl="0"/>
            <a:r>
              <a:rPr lang="en-US" dirty="0" smtClean="0"/>
              <a:t>In the IEEE 802.15.4g version the maximum frame size is grown to 2047 Bytes</a:t>
            </a:r>
            <a:endParaRPr lang="fa-IR" dirty="0" smtClean="0"/>
          </a:p>
          <a:p>
            <a:pPr rtl="0"/>
            <a:r>
              <a:rPr lang="en-US" dirty="0" err="1" smtClean="0"/>
              <a:t>Zigbee</a:t>
            </a:r>
            <a:r>
              <a:rPr lang="en-US" dirty="0" smtClean="0"/>
              <a:t>, Wireless HART, ISA 100 and RPL protocols are based on this standard</a:t>
            </a:r>
            <a:endParaRPr lang="fa-IR" dirty="0" smtClean="0"/>
          </a:p>
          <a:p>
            <a:pPr rtl="0"/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IEEE 802.15.4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Topology varieties in IEEE 802.15.4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82880" y="1529541"/>
            <a:ext cx="8778240" cy="44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 err="1" smtClean="0"/>
              <a:t>WiFi</a:t>
            </a:r>
            <a:r>
              <a:rPr lang="en-US" dirty="0" smtClean="0"/>
              <a:t> technologies (IEEE 802.11) cannot satisfy requirements of </a:t>
            </a:r>
            <a:r>
              <a:rPr lang="en-US" dirty="0" err="1" smtClean="0"/>
              <a:t>IoT</a:t>
            </a:r>
            <a:r>
              <a:rPr lang="en-US" dirty="0" smtClean="0"/>
              <a:t> for two reasons:</a:t>
            </a:r>
            <a:endParaRPr lang="fa-IR" dirty="0" smtClean="0"/>
          </a:p>
          <a:p>
            <a:pPr lvl="1" rtl="0"/>
            <a:r>
              <a:rPr lang="en-US" dirty="0" smtClean="0"/>
              <a:t>High energy consumption</a:t>
            </a:r>
            <a:endParaRPr lang="fa-IR" dirty="0" smtClean="0"/>
          </a:p>
          <a:p>
            <a:pPr lvl="1" rtl="0"/>
            <a:r>
              <a:rPr lang="en-US" dirty="0" smtClean="0"/>
              <a:t>Inappropriate frequency bands (2.4-5 GHz)</a:t>
            </a:r>
            <a:endParaRPr lang="fa-IR" dirty="0" smtClean="0"/>
          </a:p>
          <a:p>
            <a:pPr rtl="0"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/>
              <a:t>IEEE 802.11ah</a:t>
            </a:r>
            <a:r>
              <a:rPr lang="fa-IR" altLang="en-US" dirty="0"/>
              <a:t> </a:t>
            </a:r>
            <a:endParaRPr lang="en-US" altLang="en-US" dirty="0" smtClean="0"/>
          </a:p>
          <a:p>
            <a:pPr lvl="1" rtl="0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smtClean="0"/>
              <a:t>Supporting lots of devices with resource limitations (more than 8,191)</a:t>
            </a:r>
          </a:p>
          <a:p>
            <a:pPr lvl="1" rtl="0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smtClean="0"/>
              <a:t>Use of sub-1 GHz bands (wider range as it can bypass hard obstacles like walls)</a:t>
            </a:r>
            <a:endParaRPr lang="fa-IR" altLang="en-US" dirty="0" smtClean="0"/>
          </a:p>
          <a:p>
            <a:pPr lvl="1" rtl="0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smtClean="0"/>
              <a:t>More than 1 KM supporting range – best suited for outdoors</a:t>
            </a:r>
            <a:endParaRPr lang="fa-IR" altLang="en-US" dirty="0" smtClean="0"/>
          </a:p>
          <a:p>
            <a:pPr lvl="1" rtl="0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smtClean="0"/>
              <a:t>Transmission rate from 150 Kbps to 340 Mbps</a:t>
            </a:r>
            <a:endParaRPr lang="fa-I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IEEE 802.11ah</a:t>
            </a:r>
            <a:r>
              <a:rPr lang="fa-IR" altLang="en-US" b="1" dirty="0" smtClean="0"/>
              <a:t> 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 smtClean="0"/>
              <a:t>This protocol is specially for WPANs (Wireless Personal networks)</a:t>
            </a:r>
            <a:endParaRPr lang="fa-IR" dirty="0" smtClean="0"/>
          </a:p>
          <a:p>
            <a:pPr rtl="0"/>
            <a:r>
              <a:rPr lang="en-US" dirty="0" smtClean="0"/>
              <a:t>It is based on the IEEE 802.15.4 standard</a:t>
            </a:r>
            <a:endParaRPr lang="fa-IR" dirty="0" smtClean="0"/>
          </a:p>
          <a:p>
            <a:pPr rtl="0"/>
            <a:r>
              <a:rPr lang="en-US" dirty="0" smtClean="0"/>
              <a:t>It operates in 868 MHz, 915 MHz and 2.4 GHz bands</a:t>
            </a:r>
            <a:endParaRPr lang="fa-IR" dirty="0" smtClean="0"/>
          </a:p>
          <a:p>
            <a:pPr rtl="0"/>
            <a:r>
              <a:rPr lang="en-US" dirty="0" smtClean="0"/>
              <a:t>Maximum data rates reaches up to 250 Kbps</a:t>
            </a:r>
            <a:endParaRPr lang="fa-IR" dirty="0" smtClean="0"/>
          </a:p>
          <a:p>
            <a:pPr rtl="0"/>
            <a:r>
              <a:rPr lang="en-US" dirty="0" smtClean="0"/>
              <a:t>Environmental range is between 10 to 100 meters</a:t>
            </a:r>
            <a:endParaRPr lang="fa-IR" dirty="0" smtClean="0"/>
          </a:p>
          <a:p>
            <a:pPr rtl="0"/>
            <a:r>
              <a:rPr lang="en-US" dirty="0" smtClean="0"/>
              <a:t>It can connect more than 64000 devices through network</a:t>
            </a:r>
            <a:endParaRPr lang="fa-IR" dirty="0" smtClean="0"/>
          </a:p>
          <a:p>
            <a:pPr rtl="0"/>
            <a:r>
              <a:rPr lang="en-US" dirty="0" smtClean="0"/>
              <a:t>Low energy consumption and long battery life</a:t>
            </a:r>
            <a:endParaRPr lang="fa-IR" dirty="0" smtClean="0"/>
          </a:p>
          <a:p>
            <a:pPr rtl="0"/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err="1" smtClean="0"/>
              <a:t>Zigbee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41" y="4295838"/>
            <a:ext cx="2280629" cy="228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These networks indicate applications that need immediate response time (such as industrial automation and vehicle networks)</a:t>
            </a:r>
            <a:endParaRPr lang="fa-IR" dirty="0" smtClean="0"/>
          </a:p>
          <a:p>
            <a:pPr rtl="0"/>
            <a:r>
              <a:rPr lang="en-US" dirty="0" smtClean="0"/>
              <a:t>Industrial automation:</a:t>
            </a:r>
            <a:endParaRPr lang="fa-IR" dirty="0" smtClean="0"/>
          </a:p>
          <a:p>
            <a:pPr lvl="1" rtl="0"/>
            <a:r>
              <a:rPr lang="en-US" dirty="0" smtClean="0"/>
              <a:t>Network range is quite large (from one to couple of Kilometers)</a:t>
            </a:r>
            <a:endParaRPr lang="fa-IR" dirty="0" smtClean="0"/>
          </a:p>
          <a:p>
            <a:pPr lvl="1" rtl="0"/>
            <a:r>
              <a:rPr lang="en-US" dirty="0" smtClean="0"/>
              <a:t>It may include more than 64 hop for a factory or more than 5 hop for a working station (such as a robot)</a:t>
            </a:r>
            <a:endParaRPr lang="fa-IR" dirty="0" smtClean="0"/>
          </a:p>
          <a:p>
            <a:pPr rtl="0"/>
            <a:r>
              <a:rPr lang="en-US" dirty="0" smtClean="0"/>
              <a:t>In addition to immediate traffic, these networks require long-tail traffics too (such as video or large file transfer)</a:t>
            </a:r>
            <a:endParaRPr lang="fa-IR" dirty="0" smtClean="0"/>
          </a:p>
          <a:p>
            <a:pPr lvl="1" rtl="0"/>
            <a:r>
              <a:rPr lang="en-US" dirty="0" smtClean="0"/>
              <a:t>A requirement for these networks is that the delay must be deterministic and predictable</a:t>
            </a:r>
            <a:endParaRPr lang="fa-IR" dirty="0" smtClean="0"/>
          </a:p>
          <a:p>
            <a:pPr lvl="1" rtl="0"/>
            <a:r>
              <a:rPr lang="en-US" dirty="0" smtClean="0"/>
              <a:t>In industrial automation, a cell’s delay must not exceed 5 us and for a factory region this delay must be smaller than 125 us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smtClean="0"/>
              <a:t>Time sensitive networks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IEEE 802.11Qbv</a:t>
            </a:r>
            <a:r>
              <a:rPr lang="fa-IR" altLang="en-US" b="1" dirty="0" smtClean="0"/>
              <a:t> 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49796" y="1032622"/>
            <a:ext cx="8229600" cy="54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 fontScale="92500" lnSpcReduction="10000"/>
          </a:bodyPr>
          <a:lstStyle/>
          <a:p>
            <a:pPr rtl="0"/>
            <a:r>
              <a:rPr lang="en-US" dirty="0" smtClean="0"/>
              <a:t>Most </a:t>
            </a:r>
            <a:r>
              <a:rPr lang="en-US" dirty="0" err="1" smtClean="0"/>
              <a:t>IoT</a:t>
            </a:r>
            <a:r>
              <a:rPr lang="en-US" dirty="0" smtClean="0"/>
              <a:t> systems are created based on low-powered and </a:t>
            </a:r>
            <a:r>
              <a:rPr lang="en-US" dirty="0" err="1" smtClean="0"/>
              <a:t>Lossy</a:t>
            </a:r>
            <a:r>
              <a:rPr lang="en-US" dirty="0" smtClean="0"/>
              <a:t> networks</a:t>
            </a:r>
            <a:endParaRPr lang="fa-IR" dirty="0" smtClean="0"/>
          </a:p>
          <a:p>
            <a:pPr lvl="1" rtl="0"/>
            <a:r>
              <a:rPr lang="en-US" dirty="0" smtClean="0"/>
              <a:t>Low-power and Lossy Networks (LLNs)</a:t>
            </a:r>
          </a:p>
          <a:p>
            <a:pPr rtl="0"/>
            <a:r>
              <a:rPr lang="en-US" dirty="0" smtClean="0"/>
              <a:t>Networks including numerous (usually couple of thousands) number of embedded devices with resource constraints such as power, memory and computation</a:t>
            </a:r>
            <a:endParaRPr lang="fa-IR" dirty="0" smtClean="0"/>
          </a:p>
          <a:p>
            <a:pPr rtl="0"/>
            <a:r>
              <a:rPr lang="en-US" dirty="0" smtClean="0"/>
              <a:t>In this kind of networks, devices will be connected by technologies such as IEEE 802.15.4, Bluetooth </a:t>
            </a:r>
            <a:r>
              <a:rPr lang="en-US" dirty="0" err="1" smtClean="0"/>
              <a:t>WiFi</a:t>
            </a:r>
            <a:r>
              <a:rPr lang="en-US" dirty="0"/>
              <a:t> </a:t>
            </a:r>
            <a:r>
              <a:rPr lang="en-US" dirty="0" smtClean="0"/>
              <a:t>and PLC</a:t>
            </a:r>
            <a:endParaRPr lang="fa-IR" dirty="0" smtClean="0"/>
          </a:p>
          <a:p>
            <a:pPr rtl="0"/>
            <a:r>
              <a:rPr lang="en-US" dirty="0" smtClean="0"/>
              <a:t>Some applications that operate based on these networks:</a:t>
            </a:r>
            <a:endParaRPr lang="fa-IR" dirty="0" smtClean="0"/>
          </a:p>
          <a:p>
            <a:pPr lvl="1" rtl="0"/>
            <a:r>
              <a:rPr lang="en-US" dirty="0" smtClean="0"/>
              <a:t>Industrial supervision</a:t>
            </a:r>
            <a:endParaRPr lang="fa-IR" dirty="0" smtClean="0"/>
          </a:p>
          <a:p>
            <a:pPr lvl="1" rtl="0"/>
            <a:r>
              <a:rPr lang="en-US" dirty="0" smtClean="0"/>
              <a:t>House/building automation</a:t>
            </a:r>
            <a:endParaRPr lang="fa-IR" dirty="0" smtClean="0"/>
          </a:p>
          <a:p>
            <a:pPr lvl="1" rtl="0"/>
            <a:r>
              <a:rPr lang="en-US" dirty="0" smtClean="0"/>
              <a:t>Medical health/care</a:t>
            </a:r>
            <a:endParaRPr lang="fa-IR" dirty="0" smtClean="0"/>
          </a:p>
          <a:p>
            <a:pPr lvl="1" rtl="0"/>
            <a:r>
              <a:rPr lang="en-US" dirty="0" smtClean="0"/>
              <a:t>Environment supervision</a:t>
            </a:r>
            <a:endParaRPr lang="fa-IR" dirty="0" smtClean="0"/>
          </a:p>
          <a:p>
            <a:pPr lvl="1" rtl="0"/>
            <a:r>
              <a:rPr lang="en-US" dirty="0" smtClean="0"/>
              <a:t>Smart energy network</a:t>
            </a:r>
            <a:endParaRPr lang="fa-IR" dirty="0" smtClean="0"/>
          </a:p>
          <a:p>
            <a:pPr lvl="1" rtl="0"/>
            <a:endParaRPr lang="fa-IR" dirty="0" smtClean="0"/>
          </a:p>
          <a:p>
            <a:pPr lvl="1" rtl="0"/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Network layer (Internet layer)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dirty="0" smtClean="0"/>
              <a:t>Nodes in LLNs have very limited memory to keep the topology states or routing tables</a:t>
            </a:r>
            <a:endParaRPr lang="fa-IR" dirty="0" smtClean="0"/>
          </a:p>
          <a:p>
            <a:pPr rtl="0"/>
            <a:r>
              <a:rPr lang="en-US" b="1" dirty="0" smtClean="0">
                <a:solidFill>
                  <a:srgbClr val="C00000"/>
                </a:solidFill>
              </a:rPr>
              <a:t>Optimizing energy consumption </a:t>
            </a:r>
            <a:r>
              <a:rPr lang="en-US" b="1" dirty="0" smtClean="0"/>
              <a:t>in LLNs</a:t>
            </a:r>
            <a:endParaRPr lang="fa-IR" dirty="0" smtClean="0"/>
          </a:p>
          <a:p>
            <a:pPr rtl="0"/>
            <a:r>
              <a:rPr lang="en-US" b="1" dirty="0" smtClean="0">
                <a:solidFill>
                  <a:srgbClr val="C00000"/>
                </a:solidFill>
              </a:rPr>
              <a:t>Traffic patterns </a:t>
            </a:r>
            <a:r>
              <a:rPr lang="en-US" b="1" dirty="0" smtClean="0"/>
              <a:t>in LLNs</a:t>
            </a:r>
            <a:endParaRPr lang="en-US" dirty="0" smtClean="0"/>
          </a:p>
          <a:p>
            <a:pPr lvl="1" rtl="0"/>
            <a:r>
              <a:rPr lang="en-US" dirty="0" smtClean="0"/>
              <a:t>point-to-point</a:t>
            </a:r>
          </a:p>
          <a:p>
            <a:pPr lvl="1" rtl="0"/>
            <a:r>
              <a:rPr lang="en-US" dirty="0" smtClean="0"/>
              <a:t>multipoint-to-point</a:t>
            </a:r>
          </a:p>
          <a:p>
            <a:pPr lvl="1" rtl="0"/>
            <a:r>
              <a:rPr lang="en-US" dirty="0" smtClean="0"/>
              <a:t>point-to-multipoint</a:t>
            </a:r>
            <a:endParaRPr lang="fa-IR" dirty="0" smtClean="0"/>
          </a:p>
          <a:p>
            <a:pPr rtl="0"/>
            <a:r>
              <a:rPr lang="en-US" dirty="0" smtClean="0"/>
              <a:t>Datalink layer technologies in LLNs usually have limited frame size</a:t>
            </a:r>
            <a:endParaRPr lang="fa-IR" dirty="0" smtClean="0"/>
          </a:p>
          <a:p>
            <a:pPr rtl="0"/>
            <a:r>
              <a:rPr lang="en-US" b="1" dirty="0" smtClean="0">
                <a:solidFill>
                  <a:srgbClr val="C00000"/>
                </a:solidFill>
              </a:rPr>
              <a:t>Link reliability </a:t>
            </a:r>
            <a:r>
              <a:rPr lang="en-US" b="1" dirty="0" smtClean="0"/>
              <a:t>in LLNs is variable in time</a:t>
            </a:r>
            <a:endParaRPr lang="fa-IR" dirty="0" smtClean="0"/>
          </a:p>
          <a:p>
            <a:pPr lvl="1" rtl="0"/>
            <a:r>
              <a:rPr lang="en-US" dirty="0" smtClean="0"/>
              <a:t>Bit Error Rate (BER)</a:t>
            </a:r>
          </a:p>
          <a:p>
            <a:pPr lvl="1" rtl="0"/>
            <a:r>
              <a:rPr lang="en-US" dirty="0" smtClean="0"/>
              <a:t>Dropping packets for various reasons (Collision)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Network layer challenges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Packet delivery rate for two IEEE 802.15.4 links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75476" y="1052736"/>
            <a:ext cx="8778240" cy="53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err="1" smtClean="0"/>
              <a:t>IoT’s</a:t>
            </a:r>
            <a:r>
              <a:rPr lang="en-US" altLang="en-US" b="1" dirty="0" smtClean="0"/>
              <a:t> network layer challenges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52454" y="964116"/>
            <a:ext cx="582428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This chapter’s objectives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400" dirty="0" smtClean="0"/>
              <a:t>* In this chapter students are expected to get familiar with these objectives:</a:t>
            </a:r>
            <a:endParaRPr lang="fa-IR" sz="2400" dirty="0" smtClean="0"/>
          </a:p>
          <a:p>
            <a:pPr marL="0" indent="0" algn="just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 general </a:t>
            </a:r>
            <a:r>
              <a:rPr lang="en-US" dirty="0" smtClean="0"/>
              <a:t>understanding of </a:t>
            </a:r>
            <a:r>
              <a:rPr lang="en-US" dirty="0" err="1" smtClean="0"/>
              <a:t>IoT’s</a:t>
            </a:r>
            <a:r>
              <a:rPr lang="en-US" dirty="0" smtClean="0"/>
              <a:t> protocol stack</a:t>
            </a: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Datalink layer (such as IEEE 802.15.4, </a:t>
            </a:r>
            <a:r>
              <a:rPr lang="en-US" dirty="0" err="1" smtClean="0"/>
              <a:t>Zigbee</a:t>
            </a:r>
            <a:r>
              <a:rPr lang="en-US" dirty="0" smtClean="0"/>
              <a:t>)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Network layer protocols (such as 6LoWPAN, RPL)</a:t>
            </a: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Application layer protocols (such as COAP, MQTT)</a:t>
            </a:r>
            <a:endParaRPr lang="fa-IR" sz="2400" dirty="0" smtClean="0"/>
          </a:p>
          <a:p>
            <a:pPr marL="0" indent="0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90000"/>
            </a:pPr>
            <a:r>
              <a:rPr lang="en-US" dirty="0" smtClean="0"/>
              <a:t>Abbreviated from: IPv</a:t>
            </a:r>
            <a:r>
              <a:rPr lang="en-US" b="1" dirty="0" smtClean="0"/>
              <a:t>6</a:t>
            </a:r>
            <a:r>
              <a:rPr lang="en-US" dirty="0" smtClean="0"/>
              <a:t> over </a:t>
            </a:r>
            <a:r>
              <a:rPr lang="en-US" b="1" dirty="0" smtClean="0"/>
              <a:t>Lo</a:t>
            </a:r>
            <a:r>
              <a:rPr lang="en-US" dirty="0" smtClean="0"/>
              <a:t>w-Power </a:t>
            </a:r>
            <a:r>
              <a:rPr lang="en-US" b="1" dirty="0" smtClean="0"/>
              <a:t>W</a:t>
            </a:r>
            <a:r>
              <a:rPr lang="en-US" dirty="0" smtClean="0"/>
              <a:t>ireless </a:t>
            </a:r>
            <a:r>
              <a:rPr lang="en-US" b="1" dirty="0" smtClean="0"/>
              <a:t>P</a:t>
            </a:r>
            <a:r>
              <a:rPr lang="en-US" dirty="0" smtClean="0"/>
              <a:t>ersonal </a:t>
            </a:r>
            <a:r>
              <a:rPr lang="en-US" b="1" dirty="0" smtClean="0"/>
              <a:t>A</a:t>
            </a:r>
            <a:r>
              <a:rPr lang="en-US" dirty="0" smtClean="0"/>
              <a:t>rea </a:t>
            </a:r>
            <a:r>
              <a:rPr lang="en-US" b="1" dirty="0" smtClean="0"/>
              <a:t>N</a:t>
            </a:r>
            <a:r>
              <a:rPr lang="en-US" dirty="0" smtClean="0"/>
              <a:t>etworks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90000"/>
            </a:pPr>
            <a:r>
              <a:rPr lang="en-US" dirty="0" smtClean="0"/>
              <a:t>RFC 6282</a:t>
            </a:r>
            <a:endParaRPr lang="fa-IR" dirty="0" smtClean="0"/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90000"/>
            </a:pPr>
            <a:r>
              <a:rPr lang="en-US" dirty="0" smtClean="0"/>
              <a:t>6LoWPAN is an adaptation layer for exploiting IPv6 on IEEE 802.15.4 networks</a:t>
            </a:r>
            <a:endParaRPr lang="fa-IR" dirty="0" smtClean="0"/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90000"/>
            </a:pPr>
            <a:r>
              <a:rPr lang="en-US" dirty="0" smtClean="0"/>
              <a:t>Maximum Transmission Unit –MTU for Ethernet is 1500 Bytes while for IEEE 802.15.4 it equals 127 Bytes</a:t>
            </a:r>
          </a:p>
          <a:p>
            <a:pPr rtl="0">
              <a:lnSpc>
                <a:spcPct val="100000"/>
              </a:lnSpc>
              <a:spcAft>
                <a:spcPts val="1200"/>
              </a:spcAft>
              <a:buSzPct val="90000"/>
            </a:pPr>
            <a:r>
              <a:rPr lang="en-US" dirty="0" smtClean="0"/>
              <a:t>These 127 Bytes include 25 </a:t>
            </a:r>
            <a:r>
              <a:rPr lang="en-US" dirty="0"/>
              <a:t>h</a:t>
            </a:r>
            <a:r>
              <a:rPr lang="en-US" dirty="0" smtClean="0"/>
              <a:t>eader Bytes and 21 Datalink layer security additions</a:t>
            </a:r>
            <a:endParaRPr lang="fa-IR" dirty="0" smtClean="0"/>
          </a:p>
          <a:p>
            <a:pPr lvl="1" rtl="0">
              <a:lnSpc>
                <a:spcPct val="100000"/>
              </a:lnSpc>
              <a:spcAft>
                <a:spcPts val="1200"/>
              </a:spcAft>
              <a:buSzPct val="90000"/>
            </a:pPr>
            <a:endParaRPr lang="fa-IR" dirty="0"/>
          </a:p>
          <a:p>
            <a:pPr marL="0" indent="0" rtl="0">
              <a:buNone/>
            </a:pP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6LoWPAN protocol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6LoWPAN protocol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539554" y="1148895"/>
            <a:ext cx="4064891" cy="52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90000"/>
            </a:pPr>
            <a:r>
              <a:rPr lang="en-US" dirty="0" smtClean="0"/>
              <a:t>Two major problems of IPv6 in </a:t>
            </a:r>
            <a:r>
              <a:rPr lang="en-US" dirty="0" err="1" smtClean="0"/>
              <a:t>IoT</a:t>
            </a:r>
            <a:r>
              <a:rPr lang="en-US" dirty="0" smtClean="0"/>
              <a:t>:</a:t>
            </a:r>
            <a:endParaRPr lang="fa-IR" dirty="0" smtClean="0"/>
          </a:p>
          <a:p>
            <a:pPr lvl="1" rtl="0">
              <a:lnSpc>
                <a:spcPct val="100000"/>
              </a:lnSpc>
              <a:spcAft>
                <a:spcPts val="1200"/>
              </a:spcAft>
              <a:buSzPct val="90000"/>
            </a:pPr>
            <a:r>
              <a:rPr lang="en-US" dirty="0" smtClean="0"/>
              <a:t>IPv6’s header is 40 Bytes long</a:t>
            </a:r>
            <a:endParaRPr lang="fa-IR" dirty="0" smtClean="0"/>
          </a:p>
          <a:p>
            <a:pPr lvl="1" rtl="0">
              <a:lnSpc>
                <a:spcPct val="100000"/>
              </a:lnSpc>
              <a:spcAft>
                <a:spcPts val="1200"/>
              </a:spcAft>
              <a:buSzPct val="90000"/>
            </a:pPr>
            <a:r>
              <a:rPr lang="en-US" dirty="0" smtClean="0"/>
              <a:t>IPv6 does not do fragmentation and reassembly of the packets</a:t>
            </a:r>
            <a:endParaRPr lang="fa-IR" dirty="0" smtClean="0"/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90000"/>
            </a:pPr>
            <a:r>
              <a:rPr lang="en-US" dirty="0" smtClean="0"/>
              <a:t>Three major tasks of 6LoWPAN protocol:</a:t>
            </a:r>
            <a:endParaRPr lang="fa-IR" dirty="0"/>
          </a:p>
          <a:p>
            <a:pPr marL="573088" lvl="1" defTabSz="627063" rtl="0">
              <a:lnSpc>
                <a:spcPct val="100000"/>
              </a:lnSpc>
              <a:spcAft>
                <a:spcPts val="1200"/>
              </a:spcAft>
              <a:buSzPct val="90000"/>
            </a:pPr>
            <a:r>
              <a:rPr lang="en-US" dirty="0" smtClean="0"/>
              <a:t>IPv6 header compression</a:t>
            </a:r>
            <a:endParaRPr lang="en-US" dirty="0"/>
          </a:p>
          <a:p>
            <a:pPr marL="573088" lvl="1" defTabSz="627063" rtl="0">
              <a:lnSpc>
                <a:spcPct val="100000"/>
              </a:lnSpc>
              <a:spcAft>
                <a:spcPts val="1200"/>
              </a:spcAft>
              <a:buSzPct val="90000"/>
            </a:pPr>
            <a:r>
              <a:rPr lang="en-US" dirty="0" smtClean="0"/>
              <a:t>IPv6 packet fragmentation and reassembly</a:t>
            </a:r>
          </a:p>
          <a:p>
            <a:pPr marL="573088" lvl="1" defTabSz="627063" rtl="0">
              <a:lnSpc>
                <a:spcPct val="100000"/>
              </a:lnSpc>
              <a:spcAft>
                <a:spcPts val="1200"/>
              </a:spcAft>
              <a:buSzPct val="90000"/>
            </a:pPr>
            <a:r>
              <a:rPr lang="en-US" dirty="0" smtClean="0"/>
              <a:t>Layer 2 forwarding – also known as mesh under</a:t>
            </a:r>
            <a:endParaRPr lang="fa-IR" dirty="0" smtClean="0"/>
          </a:p>
          <a:p>
            <a:pPr marL="573088" lvl="1" defTabSz="627063" rtl="0">
              <a:lnSpc>
                <a:spcPct val="100000"/>
              </a:lnSpc>
              <a:spcAft>
                <a:spcPts val="1200"/>
              </a:spcAft>
              <a:buSzPct val="90000"/>
            </a:pPr>
            <a:endParaRPr lang="fa-IR" dirty="0"/>
          </a:p>
          <a:p>
            <a:pPr marL="0" indent="0" rtl="0">
              <a:buNone/>
            </a:pP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6LoWPAN protocol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lvl="1" indent="0" defTabSz="627063">
              <a:lnSpc>
                <a:spcPct val="100000"/>
              </a:lnSpc>
              <a:spcAft>
                <a:spcPts val="1200"/>
              </a:spcAft>
              <a:buSzPct val="90000"/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6LoWPAN protocol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82880" y="1988840"/>
            <a:ext cx="8778240" cy="28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Support for unicast / </a:t>
            </a:r>
            <a:r>
              <a:rPr lang="en-US" dirty="0" err="1" smtClean="0"/>
              <a:t>anycast</a:t>
            </a:r>
            <a:r>
              <a:rPr lang="en-US" dirty="0" smtClean="0"/>
              <a:t> / multicast</a:t>
            </a:r>
          </a:p>
          <a:p>
            <a:pPr rtl="0"/>
            <a:r>
              <a:rPr lang="en-US" dirty="0" smtClean="0"/>
              <a:t>Comparative routing</a:t>
            </a:r>
            <a:endParaRPr lang="fa-IR" dirty="0" smtClean="0"/>
          </a:p>
          <a:p>
            <a:pPr lvl="1" rtl="0"/>
            <a:r>
              <a:rPr lang="en-US" dirty="0" smtClean="0"/>
              <a:t>Considering network conditions</a:t>
            </a:r>
            <a:endParaRPr lang="fa-IR" dirty="0" smtClean="0"/>
          </a:p>
          <a:p>
            <a:pPr rtl="0"/>
            <a:r>
              <a:rPr lang="en-US" dirty="0" smtClean="0"/>
              <a:t>Limitation-based routing</a:t>
            </a:r>
            <a:endParaRPr lang="fa-IR" dirty="0" smtClean="0"/>
          </a:p>
          <a:p>
            <a:pPr lvl="1" rtl="0"/>
            <a:r>
              <a:rPr lang="en-US" dirty="0" smtClean="0"/>
              <a:t>Taking node and link limitations into account (such as energy, computing power, memory, link quality)</a:t>
            </a:r>
            <a:endParaRPr lang="fa-IR" dirty="0" smtClean="0"/>
          </a:p>
          <a:p>
            <a:pPr rtl="0"/>
            <a:r>
              <a:rPr lang="en-US" dirty="0" smtClean="0"/>
              <a:t>Traffic specification</a:t>
            </a:r>
            <a:endParaRPr lang="fa-IR" dirty="0" smtClean="0"/>
          </a:p>
          <a:p>
            <a:pPr lvl="1" rtl="0"/>
            <a:r>
              <a:rPr lang="en-US" dirty="0" smtClean="0"/>
              <a:t>MP2P</a:t>
            </a:r>
            <a:r>
              <a:rPr lang="fa-IR" dirty="0" smtClean="0"/>
              <a:t>، </a:t>
            </a:r>
            <a:r>
              <a:rPr lang="en-US" dirty="0" smtClean="0"/>
              <a:t>P2MP</a:t>
            </a:r>
            <a:r>
              <a:rPr lang="fa-IR" dirty="0" smtClean="0"/>
              <a:t>، </a:t>
            </a:r>
            <a:r>
              <a:rPr lang="en-US" dirty="0" smtClean="0"/>
              <a:t>P2P</a:t>
            </a:r>
            <a:r>
              <a:rPr lang="fa-IR" dirty="0" smtClean="0"/>
              <a:t> </a:t>
            </a:r>
          </a:p>
          <a:p>
            <a:pPr lvl="1" rtl="0"/>
            <a:r>
              <a:rPr lang="en-US" dirty="0" smtClean="0"/>
              <a:t>Supporting parallel routes</a:t>
            </a:r>
            <a:endParaRPr lang="fa-IR" dirty="0" smtClean="0"/>
          </a:p>
          <a:p>
            <a:pPr rtl="0"/>
            <a:r>
              <a:rPr lang="en-US" dirty="0" smtClean="0"/>
              <a:t>Scalability</a:t>
            </a:r>
            <a:endParaRPr lang="fa-IR" dirty="0" smtClean="0"/>
          </a:p>
          <a:p>
            <a:pPr lvl="1" rtl="0"/>
            <a:r>
              <a:rPr lang="en-US" dirty="0" smtClean="0"/>
              <a:t>Supporting networks with more than couples of thousands of nodes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Routing requirements for network layer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Automatic management and configuration</a:t>
            </a:r>
            <a:endParaRPr lang="fa-IR" dirty="0" smtClean="0"/>
          </a:p>
          <a:p>
            <a:pPr lvl="1" rtl="0"/>
            <a:r>
              <a:rPr lang="en-US" dirty="0" smtClean="0"/>
              <a:t>Adding more nodes to the network</a:t>
            </a:r>
            <a:endParaRPr lang="fa-IR" dirty="0" smtClean="0"/>
          </a:p>
          <a:p>
            <a:pPr lvl="1" rtl="0"/>
            <a:r>
              <a:rPr lang="en-US" dirty="0" smtClean="0"/>
              <a:t>Separating nodes with unnatural behavior</a:t>
            </a:r>
            <a:endParaRPr lang="fa-IR" dirty="0" smtClean="0"/>
          </a:p>
          <a:p>
            <a:pPr rtl="0"/>
            <a:r>
              <a:rPr lang="en-US" dirty="0" smtClean="0"/>
              <a:t>Node characteristic</a:t>
            </a:r>
            <a:endParaRPr lang="fa-IR" dirty="0" smtClean="0"/>
          </a:p>
          <a:p>
            <a:pPr lvl="1" rtl="0"/>
            <a:r>
              <a:rPr lang="en-US" dirty="0" smtClean="0"/>
              <a:t>Supporting nodes in sleeping mode</a:t>
            </a:r>
          </a:p>
          <a:p>
            <a:pPr rtl="0"/>
            <a:r>
              <a:rPr lang="en-US" dirty="0" smtClean="0"/>
              <a:t>Performance</a:t>
            </a:r>
            <a:endParaRPr lang="fa-IR" dirty="0" smtClean="0"/>
          </a:p>
          <a:p>
            <a:pPr lvl="1" rtl="0"/>
            <a:r>
              <a:rPr lang="en-US" dirty="0" smtClean="0"/>
              <a:t>Quick convergence in case of path breakage</a:t>
            </a:r>
            <a:endParaRPr lang="fa-IR" dirty="0" smtClean="0"/>
          </a:p>
          <a:p>
            <a:pPr lvl="1" rtl="0"/>
            <a:r>
              <a:rPr lang="en-US" dirty="0" smtClean="0"/>
              <a:t>Supporting node mobility and quick convergence</a:t>
            </a:r>
            <a:endParaRPr lang="fa-IR" dirty="0"/>
          </a:p>
          <a:p>
            <a:pPr rtl="0"/>
            <a:r>
              <a:rPr lang="en-US" dirty="0" smtClean="0"/>
              <a:t>Security</a:t>
            </a:r>
            <a:endParaRPr lang="fa-IR" dirty="0" smtClean="0"/>
          </a:p>
          <a:p>
            <a:pPr lvl="1" rtl="0"/>
            <a:r>
              <a:rPr lang="en-US" dirty="0" smtClean="0"/>
              <a:t>Authentication, Encryption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/>
              <a:t>Routing requirements for network </a:t>
            </a:r>
            <a:r>
              <a:rPr lang="en-US" altLang="en-US" b="1" dirty="0" smtClean="0"/>
              <a:t>layer (</a:t>
            </a:r>
            <a:r>
              <a:rPr lang="en-US" altLang="en-US" b="1" dirty="0" err="1" smtClean="0"/>
              <a:t>Cnt’d</a:t>
            </a:r>
            <a:r>
              <a:rPr lang="en-US" altLang="en-US" b="1" dirty="0" smtClean="0"/>
              <a:t>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dirty="0" smtClean="0"/>
              <a:t>It is abbreviated from IPv6 Routing Protocol for Low-Power and </a:t>
            </a:r>
            <a:r>
              <a:rPr lang="en-US" dirty="0" err="1" smtClean="0"/>
              <a:t>Lossy</a:t>
            </a:r>
            <a:r>
              <a:rPr lang="en-US" dirty="0" smtClean="0"/>
              <a:t> Networks</a:t>
            </a:r>
          </a:p>
          <a:p>
            <a:pPr rtl="0"/>
            <a:r>
              <a:rPr lang="en-US" dirty="0" smtClean="0"/>
              <a:t>RFC 6550</a:t>
            </a:r>
          </a:p>
          <a:p>
            <a:pPr rtl="0"/>
            <a:r>
              <a:rPr lang="en-US" dirty="0" smtClean="0"/>
              <a:t>RPL is a distance vector routing protocol</a:t>
            </a:r>
            <a:endParaRPr lang="fa-IR" dirty="0" smtClean="0"/>
          </a:p>
          <a:p>
            <a:pPr lvl="1" rtl="0"/>
            <a:r>
              <a:rPr lang="en-US" dirty="0" smtClean="0"/>
              <a:t>Support for memory limitations in LLNs</a:t>
            </a:r>
          </a:p>
          <a:p>
            <a:pPr rtl="0"/>
            <a:r>
              <a:rPr lang="en-US" dirty="0" smtClean="0"/>
              <a:t>RPL creates a directed acyclic graph based on an objective function and a set of criterions and constraints</a:t>
            </a:r>
            <a:endParaRPr lang="fa-IR" dirty="0" smtClean="0"/>
          </a:p>
          <a:p>
            <a:pPr lvl="1" rtl="0"/>
            <a:r>
              <a:rPr lang="en-US" dirty="0" smtClean="0"/>
              <a:t>Objective </a:t>
            </a:r>
            <a:r>
              <a:rPr lang="en-US" dirty="0"/>
              <a:t>Function </a:t>
            </a:r>
            <a:r>
              <a:rPr lang="en-US" dirty="0" smtClean="0"/>
              <a:t>(OF)</a:t>
            </a:r>
          </a:p>
          <a:p>
            <a:pPr lvl="1" rtl="0"/>
            <a:r>
              <a:rPr lang="en-US" dirty="0" smtClean="0"/>
              <a:t>Destination Oriented Directed Acyclic Graph (DODAG)</a:t>
            </a:r>
          </a:p>
          <a:p>
            <a:pPr rtl="0"/>
            <a:r>
              <a:rPr lang="en-US" dirty="0" smtClean="0"/>
              <a:t>DODAG is a logical topology which is created on the physical network to satisfy the required needs</a:t>
            </a:r>
            <a:endParaRPr lang="fa-IR" dirty="0" smtClean="0"/>
          </a:p>
          <a:p>
            <a:pPr lvl="1" rtl="0"/>
            <a:r>
              <a:rPr lang="en-US" dirty="0" smtClean="0"/>
              <a:t>DODAG is created based on OF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RPL routing protocol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19600" y="19812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30480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31242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400" y="38100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5867400" y="3276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38600" y="38862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09800" y="41148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7400" y="22860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5" idx="3"/>
            <a:endCxn id="6" idx="0"/>
          </p:cNvCxnSpPr>
          <p:nvPr/>
        </p:nvCxnSpPr>
        <p:spPr>
          <a:xfrm flipH="1">
            <a:off x="3771900" y="2306638"/>
            <a:ext cx="703263" cy="741362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7" idx="0"/>
          </p:cNvCxnSpPr>
          <p:nvPr/>
        </p:nvCxnSpPr>
        <p:spPr>
          <a:xfrm>
            <a:off x="4745038" y="2306638"/>
            <a:ext cx="169862" cy="817562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6"/>
            <a:endCxn id="12" idx="1"/>
          </p:cNvCxnSpPr>
          <p:nvPr/>
        </p:nvCxnSpPr>
        <p:spPr>
          <a:xfrm>
            <a:off x="4800600" y="2171700"/>
            <a:ext cx="1122363" cy="169863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1400" y="2362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62500" y="25257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43500" y="190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792538" y="2306638"/>
            <a:ext cx="703262" cy="741362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51288" y="3175000"/>
            <a:ext cx="793750" cy="10160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81400" y="2362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114800" y="2895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cxnSp>
        <p:nvCxnSpPr>
          <p:cNvPr id="35" name="Straight Arrow Connector 34"/>
          <p:cNvCxnSpPr>
            <a:stCxn id="6" idx="3"/>
            <a:endCxn id="11" idx="7"/>
          </p:cNvCxnSpPr>
          <p:nvPr/>
        </p:nvCxnSpPr>
        <p:spPr>
          <a:xfrm flipH="1">
            <a:off x="2535238" y="3373438"/>
            <a:ext cx="1101725" cy="796925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4"/>
            <a:endCxn id="10" idx="1"/>
          </p:cNvCxnSpPr>
          <p:nvPr/>
        </p:nvCxnSpPr>
        <p:spPr>
          <a:xfrm>
            <a:off x="3771900" y="3429000"/>
            <a:ext cx="322263" cy="512763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905250" y="3440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590800" y="350043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3792538" y="2306638"/>
            <a:ext cx="703262" cy="741362"/>
          </a:xfrm>
          <a:prstGeom prst="line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" idx="5"/>
            <a:endCxn id="7" idx="0"/>
          </p:cNvCxnSpPr>
          <p:nvPr/>
        </p:nvCxnSpPr>
        <p:spPr>
          <a:xfrm>
            <a:off x="4745038" y="2306638"/>
            <a:ext cx="169862" cy="817562"/>
          </a:xfrm>
          <a:prstGeom prst="line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6"/>
            <a:endCxn id="12" idx="1"/>
          </p:cNvCxnSpPr>
          <p:nvPr/>
        </p:nvCxnSpPr>
        <p:spPr>
          <a:xfrm>
            <a:off x="4800600" y="2171700"/>
            <a:ext cx="1122363" cy="169863"/>
          </a:xfrm>
          <a:prstGeom prst="line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1" idx="7"/>
          </p:cNvCxnSpPr>
          <p:nvPr/>
        </p:nvCxnSpPr>
        <p:spPr>
          <a:xfrm flipH="1">
            <a:off x="2535238" y="3352800"/>
            <a:ext cx="1122362" cy="817563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4"/>
            <a:endCxn id="10" idx="1"/>
          </p:cNvCxnSpPr>
          <p:nvPr/>
        </p:nvCxnSpPr>
        <p:spPr>
          <a:xfrm>
            <a:off x="3771900" y="3429000"/>
            <a:ext cx="322263" cy="512763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771900" y="3429000"/>
            <a:ext cx="322263" cy="512763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0"/>
            <a:endCxn id="7" idx="3"/>
          </p:cNvCxnSpPr>
          <p:nvPr/>
        </p:nvCxnSpPr>
        <p:spPr>
          <a:xfrm flipV="1">
            <a:off x="4229100" y="3449638"/>
            <a:ext cx="550863" cy="436562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0" idx="6"/>
            <a:endCxn id="8" idx="2"/>
          </p:cNvCxnSpPr>
          <p:nvPr/>
        </p:nvCxnSpPr>
        <p:spPr>
          <a:xfrm flipV="1">
            <a:off x="4419600" y="4000500"/>
            <a:ext cx="685800" cy="7620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410075" y="35718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DIO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495800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cxnSp>
        <p:nvCxnSpPr>
          <p:cNvPr id="78" name="Straight Arrow Connector 77"/>
          <p:cNvCxnSpPr>
            <a:stCxn id="10" idx="2"/>
            <a:endCxn id="11" idx="6"/>
          </p:cNvCxnSpPr>
          <p:nvPr/>
        </p:nvCxnSpPr>
        <p:spPr>
          <a:xfrm flipH="1">
            <a:off x="2590800" y="4076700"/>
            <a:ext cx="1447800" cy="22860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144838" y="41259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3771900" y="3429000"/>
            <a:ext cx="322263" cy="512763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0" idx="6"/>
            <a:endCxn id="8" idx="2"/>
          </p:cNvCxnSpPr>
          <p:nvPr/>
        </p:nvCxnSpPr>
        <p:spPr>
          <a:xfrm flipV="1">
            <a:off x="4419600" y="4000500"/>
            <a:ext cx="685800" cy="7620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3962400" y="3260725"/>
            <a:ext cx="762000" cy="15875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10" idx="0"/>
          </p:cNvCxnSpPr>
          <p:nvPr/>
        </p:nvCxnSpPr>
        <p:spPr>
          <a:xfrm flipH="1">
            <a:off x="4229100" y="3467100"/>
            <a:ext cx="533400" cy="41910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" idx="4"/>
            <a:endCxn id="8" idx="0"/>
          </p:cNvCxnSpPr>
          <p:nvPr/>
        </p:nvCxnSpPr>
        <p:spPr>
          <a:xfrm>
            <a:off x="4914900" y="3505200"/>
            <a:ext cx="381000" cy="30480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5038725" y="3352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cxnSp>
        <p:nvCxnSpPr>
          <p:cNvPr id="103" name="Straight Arrow Connector 102"/>
          <p:cNvCxnSpPr>
            <a:stCxn id="7" idx="0"/>
            <a:endCxn id="5" idx="5"/>
          </p:cNvCxnSpPr>
          <p:nvPr/>
        </p:nvCxnSpPr>
        <p:spPr>
          <a:xfrm flipH="1" flipV="1">
            <a:off x="4745038" y="2306638"/>
            <a:ext cx="169862" cy="817562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" idx="6"/>
            <a:endCxn id="9" idx="2"/>
          </p:cNvCxnSpPr>
          <p:nvPr/>
        </p:nvCxnSpPr>
        <p:spPr>
          <a:xfrm>
            <a:off x="5105400" y="3314700"/>
            <a:ext cx="762000" cy="15240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219700" y="3048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038600" y="2971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4038600" y="33639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DIO</a:t>
            </a:r>
          </a:p>
        </p:txBody>
      </p:sp>
      <p:cxnSp>
        <p:nvCxnSpPr>
          <p:cNvPr id="118" name="Straight Arrow Connector 117"/>
          <p:cNvCxnSpPr>
            <a:endCxn id="120" idx="1"/>
          </p:cNvCxnSpPr>
          <p:nvPr/>
        </p:nvCxnSpPr>
        <p:spPr>
          <a:xfrm>
            <a:off x="4914900" y="3487738"/>
            <a:ext cx="246063" cy="377825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5103813" y="38100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22" name="Straight Arrow Connector 121"/>
          <p:cNvCxnSpPr>
            <a:stCxn id="7" idx="6"/>
            <a:endCxn id="9" idx="2"/>
          </p:cNvCxnSpPr>
          <p:nvPr/>
        </p:nvCxnSpPr>
        <p:spPr>
          <a:xfrm>
            <a:off x="5105400" y="3314700"/>
            <a:ext cx="762000" cy="15240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1371600" y="50292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3314700" y="49911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057775" y="49784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010400" y="4408488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620000" y="29337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2" name="Straight Arrow Connector 131"/>
          <p:cNvCxnSpPr>
            <a:stCxn id="11" idx="3"/>
            <a:endCxn id="125" idx="0"/>
          </p:cNvCxnSpPr>
          <p:nvPr/>
        </p:nvCxnSpPr>
        <p:spPr>
          <a:xfrm flipH="1">
            <a:off x="1562100" y="4440238"/>
            <a:ext cx="703263" cy="58896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127" idx="0"/>
          </p:cNvCxnSpPr>
          <p:nvPr/>
        </p:nvCxnSpPr>
        <p:spPr>
          <a:xfrm flipH="1">
            <a:off x="3505200" y="4259263"/>
            <a:ext cx="676275" cy="731837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128" idx="0"/>
          </p:cNvCxnSpPr>
          <p:nvPr/>
        </p:nvCxnSpPr>
        <p:spPr>
          <a:xfrm flipH="1">
            <a:off x="5248275" y="4162425"/>
            <a:ext cx="65088" cy="815975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29" idx="0"/>
          </p:cNvCxnSpPr>
          <p:nvPr/>
        </p:nvCxnSpPr>
        <p:spPr>
          <a:xfrm>
            <a:off x="6194425" y="3514725"/>
            <a:ext cx="1006475" cy="893763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130" idx="1"/>
          </p:cNvCxnSpPr>
          <p:nvPr/>
        </p:nvCxnSpPr>
        <p:spPr>
          <a:xfrm>
            <a:off x="6246813" y="2459038"/>
            <a:ext cx="1428750" cy="530225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06" name="Group 283"/>
          <p:cNvGrpSpPr>
            <a:grpSpLocks/>
          </p:cNvGrpSpPr>
          <p:nvPr/>
        </p:nvGrpSpPr>
        <p:grpSpPr bwMode="auto">
          <a:xfrm>
            <a:off x="4106069" y="5937967"/>
            <a:ext cx="1447800" cy="769938"/>
            <a:chOff x="3272" y="1316"/>
            <a:chExt cx="1889" cy="1002"/>
          </a:xfrm>
        </p:grpSpPr>
        <p:sp>
          <p:nvSpPr>
            <p:cNvPr id="6208" name="AutoShape 284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Rectangle 285"/>
            <p:cNvSpPr>
              <a:spLocks noChangeArrowheads="1"/>
            </p:cNvSpPr>
            <p:nvPr/>
          </p:nvSpPr>
          <p:spPr bwMode="auto">
            <a:xfrm>
              <a:off x="3802" y="1979"/>
              <a:ext cx="87" cy="326"/>
            </a:xfrm>
            <a:prstGeom prst="rect">
              <a:avLst/>
            </a:pr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6210" name="Freeform 286"/>
            <p:cNvSpPr>
              <a:spLocks/>
            </p:cNvSpPr>
            <p:nvPr/>
          </p:nvSpPr>
          <p:spPr bwMode="auto">
            <a:xfrm>
              <a:off x="4303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6 w 58"/>
                <a:gd name="T13" fmla="*/ 343 h 80"/>
                <a:gd name="T14" fmla="*/ 0 w 58"/>
                <a:gd name="T15" fmla="*/ 172 h 80"/>
                <a:gd name="T16" fmla="*/ 176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287"/>
            <p:cNvSpPr>
              <a:spLocks/>
            </p:cNvSpPr>
            <p:nvPr/>
          </p:nvSpPr>
          <p:spPr bwMode="auto">
            <a:xfrm>
              <a:off x="3444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2 w 58"/>
                <a:gd name="T13" fmla="*/ 343 h 80"/>
                <a:gd name="T14" fmla="*/ 0 w 58"/>
                <a:gd name="T15" fmla="*/ 172 h 80"/>
                <a:gd name="T16" fmla="*/ 172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288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>
                <a:gd name="T0" fmla="*/ 342 w 80"/>
                <a:gd name="T1" fmla="*/ 172 h 80"/>
                <a:gd name="T2" fmla="*/ 171 w 80"/>
                <a:gd name="T3" fmla="*/ 343 h 80"/>
                <a:gd name="T4" fmla="*/ 0 w 80"/>
                <a:gd name="T5" fmla="*/ 172 h 80"/>
                <a:gd name="T6" fmla="*/ 171 w 80"/>
                <a:gd name="T7" fmla="*/ 0 h 80"/>
                <a:gd name="T8" fmla="*/ 342 w 80"/>
                <a:gd name="T9" fmla="*/ 172 h 80"/>
                <a:gd name="T10" fmla="*/ 171 w 80"/>
                <a:gd name="T11" fmla="*/ 86 h 80"/>
                <a:gd name="T12" fmla="*/ 86 w 80"/>
                <a:gd name="T13" fmla="*/ 172 h 80"/>
                <a:gd name="T14" fmla="*/ 171 w 80"/>
                <a:gd name="T15" fmla="*/ 257 h 80"/>
                <a:gd name="T16" fmla="*/ 257 w 80"/>
                <a:gd name="T17" fmla="*/ 172 h 80"/>
                <a:gd name="T18" fmla="*/ 171 w 80"/>
                <a:gd name="T19" fmla="*/ 8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289"/>
            <p:cNvSpPr>
              <a:spLocks/>
            </p:cNvSpPr>
            <p:nvPr/>
          </p:nvSpPr>
          <p:spPr bwMode="auto">
            <a:xfrm>
              <a:off x="3999" y="1971"/>
              <a:ext cx="224" cy="343"/>
            </a:xfrm>
            <a:custGeom>
              <a:avLst/>
              <a:gdLst>
                <a:gd name="T0" fmla="*/ 202 w 52"/>
                <a:gd name="T1" fmla="*/ 81 h 80"/>
                <a:gd name="T2" fmla="*/ 138 w 52"/>
                <a:gd name="T3" fmla="*/ 73 h 80"/>
                <a:gd name="T4" fmla="*/ 86 w 52"/>
                <a:gd name="T5" fmla="*/ 99 h 80"/>
                <a:gd name="T6" fmla="*/ 125 w 52"/>
                <a:gd name="T7" fmla="*/ 129 h 80"/>
                <a:gd name="T8" fmla="*/ 146 w 52"/>
                <a:gd name="T9" fmla="*/ 137 h 80"/>
                <a:gd name="T10" fmla="*/ 224 w 52"/>
                <a:gd name="T11" fmla="*/ 232 h 80"/>
                <a:gd name="T12" fmla="*/ 90 w 52"/>
                <a:gd name="T13" fmla="*/ 343 h 80"/>
                <a:gd name="T14" fmla="*/ 0 w 52"/>
                <a:gd name="T15" fmla="*/ 330 h 80"/>
                <a:gd name="T16" fmla="*/ 0 w 52"/>
                <a:gd name="T17" fmla="*/ 257 h 80"/>
                <a:gd name="T18" fmla="*/ 78 w 52"/>
                <a:gd name="T19" fmla="*/ 270 h 80"/>
                <a:gd name="T20" fmla="*/ 138 w 52"/>
                <a:gd name="T21" fmla="*/ 240 h 80"/>
                <a:gd name="T22" fmla="*/ 99 w 52"/>
                <a:gd name="T23" fmla="*/ 206 h 80"/>
                <a:gd name="T24" fmla="*/ 82 w 52"/>
                <a:gd name="T25" fmla="*/ 202 h 80"/>
                <a:gd name="T26" fmla="*/ 0 w 52"/>
                <a:gd name="T27" fmla="*/ 103 h 80"/>
                <a:gd name="T28" fmla="*/ 121 w 52"/>
                <a:gd name="T29" fmla="*/ 0 h 80"/>
                <a:gd name="T30" fmla="*/ 202 w 52"/>
                <a:gd name="T31" fmla="*/ 13 h 80"/>
                <a:gd name="T32" fmla="*/ 202 w 52"/>
                <a:gd name="T33" fmla="*/ 81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290"/>
            <p:cNvSpPr>
              <a:spLocks/>
            </p:cNvSpPr>
            <p:nvPr/>
          </p:nvSpPr>
          <p:spPr bwMode="auto">
            <a:xfrm>
              <a:off x="3272" y="1587"/>
              <a:ext cx="81" cy="167"/>
            </a:xfrm>
            <a:custGeom>
              <a:avLst/>
              <a:gdLst>
                <a:gd name="T0" fmla="*/ 81 w 19"/>
                <a:gd name="T1" fmla="*/ 43 h 39"/>
                <a:gd name="T2" fmla="*/ 43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43 w 19"/>
                <a:gd name="T9" fmla="*/ 167 h 39"/>
                <a:gd name="T10" fmla="*/ 81 w 19"/>
                <a:gd name="T11" fmla="*/ 128 h 39"/>
                <a:gd name="T12" fmla="*/ 81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291"/>
            <p:cNvSpPr>
              <a:spLocks/>
            </p:cNvSpPr>
            <p:nvPr/>
          </p:nvSpPr>
          <p:spPr bwMode="auto">
            <a:xfrm>
              <a:off x="3500" y="1473"/>
              <a:ext cx="81" cy="281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2 h 65"/>
                <a:gd name="T8" fmla="*/ 38 w 19"/>
                <a:gd name="T9" fmla="*/ 281 h 65"/>
                <a:gd name="T10" fmla="*/ 81 w 19"/>
                <a:gd name="T11" fmla="*/ 242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292"/>
            <p:cNvSpPr>
              <a:spLocks/>
            </p:cNvSpPr>
            <p:nvPr/>
          </p:nvSpPr>
          <p:spPr bwMode="auto">
            <a:xfrm>
              <a:off x="3721" y="1320"/>
              <a:ext cx="81" cy="514"/>
            </a:xfrm>
            <a:custGeom>
              <a:avLst/>
              <a:gdLst>
                <a:gd name="T0" fmla="*/ 81 w 19"/>
                <a:gd name="T1" fmla="*/ 39 h 120"/>
                <a:gd name="T2" fmla="*/ 43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43 w 19"/>
                <a:gd name="T9" fmla="*/ 514 h 120"/>
                <a:gd name="T10" fmla="*/ 81 w 19"/>
                <a:gd name="T11" fmla="*/ 475 h 120"/>
                <a:gd name="T12" fmla="*/ 81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293"/>
            <p:cNvSpPr>
              <a:spLocks/>
            </p:cNvSpPr>
            <p:nvPr/>
          </p:nvSpPr>
          <p:spPr bwMode="auto">
            <a:xfrm>
              <a:off x="3949" y="1473"/>
              <a:ext cx="81" cy="281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2 h 65"/>
                <a:gd name="T8" fmla="*/ 38 w 19"/>
                <a:gd name="T9" fmla="*/ 281 h 65"/>
                <a:gd name="T10" fmla="*/ 81 w 19"/>
                <a:gd name="T11" fmla="*/ 242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294"/>
            <p:cNvSpPr>
              <a:spLocks/>
            </p:cNvSpPr>
            <p:nvPr/>
          </p:nvSpPr>
          <p:spPr bwMode="auto">
            <a:xfrm>
              <a:off x="4171" y="1587"/>
              <a:ext cx="87" cy="167"/>
            </a:xfrm>
            <a:custGeom>
              <a:avLst/>
              <a:gdLst>
                <a:gd name="T0" fmla="*/ 87 w 20"/>
                <a:gd name="T1" fmla="*/ 43 h 39"/>
                <a:gd name="T2" fmla="*/ 44 w 20"/>
                <a:gd name="T3" fmla="*/ 0 h 39"/>
                <a:gd name="T4" fmla="*/ 0 w 20"/>
                <a:gd name="T5" fmla="*/ 43 h 39"/>
                <a:gd name="T6" fmla="*/ 0 w 20"/>
                <a:gd name="T7" fmla="*/ 128 h 39"/>
                <a:gd name="T8" fmla="*/ 44 w 20"/>
                <a:gd name="T9" fmla="*/ 167 h 39"/>
                <a:gd name="T10" fmla="*/ 87 w 20"/>
                <a:gd name="T11" fmla="*/ 128 h 39"/>
                <a:gd name="T12" fmla="*/ 87 w 20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295"/>
            <p:cNvSpPr>
              <a:spLocks/>
            </p:cNvSpPr>
            <p:nvPr/>
          </p:nvSpPr>
          <p:spPr bwMode="auto">
            <a:xfrm>
              <a:off x="4399" y="1473"/>
              <a:ext cx="81" cy="281"/>
            </a:xfrm>
            <a:custGeom>
              <a:avLst/>
              <a:gdLst>
                <a:gd name="T0" fmla="*/ 81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2 h 65"/>
                <a:gd name="T8" fmla="*/ 43 w 19"/>
                <a:gd name="T9" fmla="*/ 281 h 65"/>
                <a:gd name="T10" fmla="*/ 81 w 19"/>
                <a:gd name="T11" fmla="*/ 242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296"/>
            <p:cNvSpPr>
              <a:spLocks/>
            </p:cNvSpPr>
            <p:nvPr/>
          </p:nvSpPr>
          <p:spPr bwMode="auto">
            <a:xfrm>
              <a:off x="4625" y="1320"/>
              <a:ext cx="83" cy="514"/>
            </a:xfrm>
            <a:custGeom>
              <a:avLst/>
              <a:gdLst>
                <a:gd name="T0" fmla="*/ 83 w 19"/>
                <a:gd name="T1" fmla="*/ 39 h 120"/>
                <a:gd name="T2" fmla="*/ 39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39 w 19"/>
                <a:gd name="T9" fmla="*/ 514 h 120"/>
                <a:gd name="T10" fmla="*/ 83 w 19"/>
                <a:gd name="T11" fmla="*/ 475 h 120"/>
                <a:gd name="T12" fmla="*/ 83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297"/>
            <p:cNvSpPr>
              <a:spLocks/>
            </p:cNvSpPr>
            <p:nvPr/>
          </p:nvSpPr>
          <p:spPr bwMode="auto">
            <a:xfrm>
              <a:off x="4848" y="1473"/>
              <a:ext cx="81" cy="281"/>
            </a:xfrm>
            <a:custGeom>
              <a:avLst/>
              <a:gdLst>
                <a:gd name="T0" fmla="*/ 81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2 h 65"/>
                <a:gd name="T8" fmla="*/ 43 w 19"/>
                <a:gd name="T9" fmla="*/ 281 h 65"/>
                <a:gd name="T10" fmla="*/ 81 w 19"/>
                <a:gd name="T11" fmla="*/ 242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298"/>
            <p:cNvSpPr>
              <a:spLocks/>
            </p:cNvSpPr>
            <p:nvPr/>
          </p:nvSpPr>
          <p:spPr bwMode="auto">
            <a:xfrm>
              <a:off x="5074" y="1587"/>
              <a:ext cx="83" cy="167"/>
            </a:xfrm>
            <a:custGeom>
              <a:avLst/>
              <a:gdLst>
                <a:gd name="T0" fmla="*/ 83 w 19"/>
                <a:gd name="T1" fmla="*/ 43 h 39"/>
                <a:gd name="T2" fmla="*/ 39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39 w 19"/>
                <a:gd name="T9" fmla="*/ 167 h 39"/>
                <a:gd name="T10" fmla="*/ 83 w 19"/>
                <a:gd name="T11" fmla="*/ 128 h 39"/>
                <a:gd name="T12" fmla="*/ 83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8" name="Straight Arrow Connector 87"/>
          <p:cNvCxnSpPr>
            <a:endCxn id="10" idx="0"/>
          </p:cNvCxnSpPr>
          <p:nvPr/>
        </p:nvCxnSpPr>
        <p:spPr>
          <a:xfrm flipH="1">
            <a:off x="4229100" y="3448050"/>
            <a:ext cx="552450" cy="43815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Destination Oriented Directed Acyclic Graph (DODAG)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81050" y="199469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4" grpId="2"/>
      <p:bldP spid="24" grpId="3"/>
      <p:bldP spid="25" grpId="0"/>
      <p:bldP spid="25" grpId="1"/>
      <p:bldP spid="30" grpId="0"/>
      <p:bldP spid="30" grpId="1"/>
      <p:bldP spid="34" grpId="0"/>
      <p:bldP spid="34" grpId="1"/>
      <p:bldP spid="43" grpId="0"/>
      <p:bldP spid="43" grpId="1"/>
      <p:bldP spid="43" grpId="2"/>
      <p:bldP spid="43" grpId="3"/>
      <p:bldP spid="46" grpId="0"/>
      <p:bldP spid="46" grpId="1"/>
      <p:bldP spid="76" grpId="0"/>
      <p:bldP spid="76" grpId="1"/>
      <p:bldP spid="77" grpId="0"/>
      <p:bldP spid="77" grpId="1"/>
      <p:bldP spid="81" grpId="0"/>
      <p:bldP spid="81" grpId="1"/>
      <p:bldP spid="102" grpId="0"/>
      <p:bldP spid="102" grpId="1"/>
      <p:bldP spid="112" grpId="0"/>
      <p:bldP spid="112" grpId="1"/>
      <p:bldP spid="115" grpId="0"/>
      <p:bldP spid="115" grpId="1"/>
      <p:bldP spid="116" grpId="0"/>
      <p:bldP spid="116" grpId="1"/>
      <p:bldP spid="1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C00000"/>
                </a:solidFill>
              </a:rPr>
              <a:t>Metric: </a:t>
            </a:r>
            <a:r>
              <a:rPr lang="en-US" dirty="0" smtClean="0"/>
              <a:t>Scalar values that are passed to the OF as input parameters so that the best route is chosen</a:t>
            </a:r>
            <a:endParaRPr lang="fa-IR" dirty="0" smtClean="0"/>
          </a:p>
          <a:p>
            <a:pPr lvl="1" rtl="0"/>
            <a:r>
              <a:rPr lang="en-US" dirty="0" smtClean="0"/>
              <a:t>Link delay</a:t>
            </a:r>
            <a:endParaRPr lang="fa-IR" dirty="0" smtClean="0"/>
          </a:p>
          <a:p>
            <a:pPr lvl="1" rtl="0"/>
            <a:r>
              <a:rPr lang="en-US" dirty="0" smtClean="0"/>
              <a:t>Node energy level</a:t>
            </a:r>
            <a:endParaRPr lang="fa-IR" dirty="0" smtClean="0"/>
          </a:p>
          <a:p>
            <a:pPr rtl="0"/>
            <a:r>
              <a:rPr lang="en-US" b="1" dirty="0" smtClean="0">
                <a:solidFill>
                  <a:srgbClr val="C00000"/>
                </a:solidFill>
              </a:rPr>
              <a:t>Constraint: </a:t>
            </a:r>
            <a:r>
              <a:rPr lang="en-US" dirty="0" smtClean="0"/>
              <a:t>Omitting nodes that do not satisfy the required conditions</a:t>
            </a:r>
            <a:endParaRPr lang="fa-IR" dirty="0" smtClean="0"/>
          </a:p>
          <a:p>
            <a:pPr lvl="1" rtl="0"/>
            <a:r>
              <a:rPr lang="en-US" dirty="0" smtClean="0"/>
              <a:t>A link that does not provide datalink layer encryption</a:t>
            </a:r>
            <a:endParaRPr lang="fa-IR" dirty="0" smtClean="0"/>
          </a:p>
          <a:p>
            <a:pPr lvl="1" rtl="0"/>
            <a:r>
              <a:rPr lang="en-US" dirty="0" smtClean="0"/>
              <a:t>A node that operates with battery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Metric VS Constraint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dirty="0" smtClean="0"/>
              <a:t>Aggregation VS Recorded</a:t>
            </a:r>
          </a:p>
          <a:p>
            <a:pPr lvl="1" rtl="0"/>
            <a:r>
              <a:rPr lang="en-US" dirty="0" smtClean="0"/>
              <a:t>Example: suppose that all network nodes have a cost label (cost can be any metric), now in case of route calculation from source to destination:</a:t>
            </a:r>
            <a:endParaRPr lang="fa-IR" dirty="0" smtClean="0"/>
          </a:p>
          <a:p>
            <a:pPr lvl="1" rtl="0"/>
            <a:r>
              <a:rPr lang="en-US" dirty="0" smtClean="0">
                <a:solidFill>
                  <a:srgbClr val="C00000"/>
                </a:solidFill>
              </a:rPr>
              <a:t>Aggregated: </a:t>
            </a:r>
            <a:r>
              <a:rPr lang="en-US" dirty="0" smtClean="0"/>
              <a:t>Sum of all links that fall into the route</a:t>
            </a:r>
            <a:endParaRPr lang="fa-IR" dirty="0" smtClean="0"/>
          </a:p>
          <a:p>
            <a:pPr lvl="1" rtl="0"/>
            <a:r>
              <a:rPr lang="en-US" dirty="0" smtClean="0">
                <a:solidFill>
                  <a:srgbClr val="C00000"/>
                </a:solidFill>
              </a:rPr>
              <a:t>Recorded: </a:t>
            </a:r>
            <a:r>
              <a:rPr lang="en-US" dirty="0" smtClean="0"/>
              <a:t>Recording every link’s cost which fall into the route</a:t>
            </a:r>
            <a:endParaRPr lang="fa-IR" dirty="0" smtClean="0"/>
          </a:p>
          <a:p>
            <a:pPr rtl="0"/>
            <a:r>
              <a:rPr lang="en-US" dirty="0" smtClean="0"/>
              <a:t>Local VS Global</a:t>
            </a:r>
            <a:endParaRPr lang="fa-IR" dirty="0" smtClean="0"/>
          </a:p>
          <a:p>
            <a:pPr lvl="1" rtl="0"/>
            <a:r>
              <a:rPr lang="en-US" dirty="0" smtClean="0"/>
              <a:t>A metric is local if it’s information do not propagate along DODAG</a:t>
            </a:r>
            <a:endParaRPr lang="fa-IR" dirty="0" smtClean="0"/>
          </a:p>
          <a:p>
            <a:pPr rtl="0"/>
            <a:r>
              <a:rPr lang="en-US" dirty="0" smtClean="0"/>
              <a:t>Attribute or node state</a:t>
            </a:r>
            <a:endParaRPr lang="fa-IR" dirty="0" smtClean="0"/>
          </a:p>
          <a:p>
            <a:pPr lvl="1" rtl="0"/>
            <a:r>
              <a:rPr lang="en-US" dirty="0" smtClean="0"/>
              <a:t>Node’s computing power, accessible memory</a:t>
            </a:r>
            <a:endParaRPr lang="fa-IR" dirty="0" smtClean="0"/>
          </a:p>
          <a:p>
            <a:pPr rtl="0"/>
            <a:r>
              <a:rPr lang="en-US" dirty="0" smtClean="0"/>
              <a:t>Node’s energy level</a:t>
            </a:r>
            <a:endParaRPr lang="fa-IR" dirty="0" smtClean="0"/>
          </a:p>
          <a:p>
            <a:pPr lvl="1" rtl="0"/>
            <a:r>
              <a:rPr lang="en-US" dirty="0" smtClean="0"/>
              <a:t>Node’s power state ( main-powered, battery-powered, energy harvesting)</a:t>
            </a:r>
          </a:p>
          <a:p>
            <a:pPr lvl="1" rtl="0"/>
            <a:r>
              <a:rPr lang="en-US" dirty="0" smtClean="0"/>
              <a:t>Remaining battery life estimation</a:t>
            </a: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Routing metrics in LLNs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err="1" smtClean="0"/>
              <a:t>IoT’s</a:t>
            </a:r>
            <a:r>
              <a:rPr lang="en-US" altLang="en-US" dirty="0" smtClean="0"/>
              <a:t> protocol stack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104220" y="1832796"/>
            <a:ext cx="5420109" cy="3840480"/>
            <a:chOff x="1090667" y="935472"/>
            <a:chExt cx="4500628" cy="3840480"/>
          </a:xfrm>
        </p:grpSpPr>
        <p:grpSp>
          <p:nvGrpSpPr>
            <p:cNvPr id="38" name="Group 37"/>
            <p:cNvGrpSpPr/>
            <p:nvPr/>
          </p:nvGrpSpPr>
          <p:grpSpPr>
            <a:xfrm>
              <a:off x="1090667" y="935472"/>
              <a:ext cx="2269479" cy="3840480"/>
              <a:chOff x="1090667" y="935472"/>
              <a:chExt cx="2269479" cy="384048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090669" y="935472"/>
                <a:ext cx="2269477" cy="6400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CoAP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090669" y="1575552"/>
                <a:ext cx="2269477" cy="6400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UDP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90667" y="2215632"/>
                <a:ext cx="2269477" cy="64008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IPv6, RPL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90667" y="2855712"/>
                <a:ext cx="2269477" cy="6400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6LoWPAN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90667" y="3495792"/>
                <a:ext cx="2269477" cy="64008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 802.15.4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90667" y="4135872"/>
                <a:ext cx="2269477" cy="6400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 802.15.4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360144" y="935472"/>
              <a:ext cx="2231151" cy="3840480"/>
              <a:chOff x="3786651" y="935472"/>
              <a:chExt cx="2231151" cy="3840480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3786653" y="935472"/>
                <a:ext cx="2171357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Application layer</a:t>
                </a:r>
                <a:endParaRPr lang="en-US" sz="24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86653" y="1575552"/>
                <a:ext cx="2171357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Transport layer</a:t>
                </a:r>
                <a:endParaRPr lang="en-US" sz="24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786651" y="2215632"/>
                <a:ext cx="2171359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Network layer / Routing</a:t>
                </a:r>
                <a:endParaRPr lang="en-US" sz="24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786651" y="2855712"/>
                <a:ext cx="2171359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Adaptation layer</a:t>
                </a:r>
                <a:endParaRPr lang="en-US" sz="24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786651" y="3495792"/>
                <a:ext cx="2231151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Datalink layer</a:t>
                </a:r>
                <a:endParaRPr lang="en-US" sz="24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86651" y="4135872"/>
                <a:ext cx="2231151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Physical layer</a:t>
                </a:r>
                <a:endParaRPr lang="en-US" sz="24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96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 lnSpcReduction="10000"/>
          </a:bodyPr>
          <a:lstStyle/>
          <a:p>
            <a:pPr rtl="0">
              <a:spcBef>
                <a:spcPts val="600"/>
              </a:spcBef>
            </a:pPr>
            <a:r>
              <a:rPr lang="en-US" dirty="0" smtClean="0"/>
              <a:t>Hop count</a:t>
            </a:r>
            <a:endParaRPr lang="fa-IR" dirty="0" smtClean="0"/>
          </a:p>
          <a:p>
            <a:pPr lvl="1" rtl="0"/>
            <a:r>
              <a:rPr lang="en-US" dirty="0" smtClean="0"/>
              <a:t>Hops remaining to reach the destination</a:t>
            </a:r>
            <a:endParaRPr lang="fa-IR" dirty="0" smtClean="0"/>
          </a:p>
          <a:p>
            <a:pPr rtl="0">
              <a:spcBef>
                <a:spcPts val="600"/>
              </a:spcBef>
            </a:pPr>
            <a:r>
              <a:rPr lang="en-US" dirty="0" smtClean="0"/>
              <a:t>Throughput</a:t>
            </a:r>
            <a:endParaRPr lang="fa-IR" dirty="0" smtClean="0"/>
          </a:p>
          <a:p>
            <a:pPr lvl="1" rtl="0"/>
            <a:r>
              <a:rPr lang="en-US" dirty="0" smtClean="0"/>
              <a:t>Data transfer rate on a link</a:t>
            </a:r>
            <a:endParaRPr lang="fa-IR" dirty="0" smtClean="0"/>
          </a:p>
          <a:p>
            <a:pPr rtl="0">
              <a:spcBef>
                <a:spcPts val="600"/>
              </a:spcBef>
            </a:pPr>
            <a:r>
              <a:rPr lang="en-US" dirty="0" smtClean="0"/>
              <a:t>Delay</a:t>
            </a:r>
            <a:endParaRPr lang="fa-IR" dirty="0" smtClean="0"/>
          </a:p>
          <a:p>
            <a:pPr lvl="1" rtl="0"/>
            <a:r>
              <a:rPr lang="en-US" dirty="0" smtClean="0"/>
              <a:t>Needed time to send a packet on a link</a:t>
            </a:r>
            <a:endParaRPr lang="fa-IR" dirty="0" smtClean="0"/>
          </a:p>
          <a:p>
            <a:pPr rtl="0">
              <a:spcBef>
                <a:spcPts val="600"/>
              </a:spcBef>
            </a:pPr>
            <a:r>
              <a:rPr lang="en-US" dirty="0" smtClean="0"/>
              <a:t>Link reliability</a:t>
            </a:r>
            <a:endParaRPr lang="fa-IR" dirty="0" smtClean="0"/>
          </a:p>
          <a:p>
            <a:pPr lvl="1" rtl="0"/>
            <a:r>
              <a:rPr lang="en-US" dirty="0" smtClean="0"/>
              <a:t>Example: sending attempts for a successful packet transmission (ETX)</a:t>
            </a:r>
            <a:endParaRPr lang="fa-IR" dirty="0" smtClean="0"/>
          </a:p>
          <a:p>
            <a:pPr lvl="1" rtl="0"/>
            <a:r>
              <a:rPr lang="en-US" dirty="0" smtClean="0"/>
              <a:t>ETX=1/(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r</a:t>
            </a:r>
            <a:r>
              <a:rPr lang="en-US" dirty="0" smtClean="0"/>
              <a:t>*</a:t>
            </a:r>
            <a:r>
              <a:rPr lang="en-US" dirty="0" err="1" smtClean="0"/>
              <a:t>D</a:t>
            </a:r>
            <a:r>
              <a:rPr lang="en-US" baseline="-25000" dirty="0" err="1" smtClean="0"/>
              <a:t>f</a:t>
            </a:r>
            <a:r>
              <a:rPr lang="en-US" dirty="0" smtClean="0"/>
              <a:t>)</a:t>
            </a:r>
            <a:r>
              <a:rPr lang="fa-IR" dirty="0" smtClean="0"/>
              <a:t> </a:t>
            </a:r>
          </a:p>
          <a:p>
            <a:pPr lvl="1" rtl="0"/>
            <a:r>
              <a:rPr lang="en-US" dirty="0" err="1" smtClean="0"/>
              <a:t>Dr</a:t>
            </a:r>
            <a:r>
              <a:rPr lang="en-US" dirty="0" smtClean="0"/>
              <a:t>: Probability that a packet is received by neighbor   </a:t>
            </a:r>
            <a:r>
              <a:rPr lang="en-US" dirty="0" err="1" smtClean="0"/>
              <a:t>Df</a:t>
            </a:r>
            <a:r>
              <a:rPr lang="en-US" dirty="0" smtClean="0"/>
              <a:t>: Probability that the ACK will be received successfully</a:t>
            </a:r>
            <a:endParaRPr lang="fa-IR" dirty="0" smtClean="0"/>
          </a:p>
          <a:p>
            <a:pPr rtl="0">
              <a:spcBef>
                <a:spcPts val="600"/>
              </a:spcBef>
            </a:pPr>
            <a:r>
              <a:rPr lang="en-US" dirty="0" smtClean="0"/>
              <a:t>Link color attribute</a:t>
            </a:r>
          </a:p>
          <a:p>
            <a:pPr lvl="1" rtl="0"/>
            <a:r>
              <a:rPr lang="en-US" dirty="0" smtClean="0"/>
              <a:t>Example: Blue color to indicate that a link has data link encryption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Routing metrics in LLNs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Objective function in RIP routing protocol: Choosing the path with least hops</a:t>
            </a:r>
            <a:endParaRPr lang="fa-IR" dirty="0" smtClean="0"/>
          </a:p>
          <a:p>
            <a:pPr rtl="0"/>
            <a:r>
              <a:rPr lang="en-US" dirty="0" smtClean="0"/>
              <a:t>Objective function in OSPF routing protocol: Choosing the path with least cost (assigning a static cost to each link)</a:t>
            </a:r>
            <a:endParaRPr lang="fa-IR" dirty="0" smtClean="0"/>
          </a:p>
          <a:p>
            <a:pPr rtl="0"/>
            <a:r>
              <a:rPr lang="en-US" dirty="0" smtClean="0"/>
              <a:t>Objective function in MPLS routing protocol: Choosing the path with desired bandwidth available to reserve</a:t>
            </a:r>
            <a:endParaRPr lang="fa-IR" dirty="0" smtClean="0"/>
          </a:p>
          <a:p>
            <a:pPr rtl="0"/>
            <a:r>
              <a:rPr lang="en-US" dirty="0" smtClean="0"/>
              <a:t>In LLNs, it’s possible that not only the links and the nodes have different characteristics but also different applications with various requirements run on them</a:t>
            </a:r>
            <a:endParaRPr lang="fa-IR" dirty="0" smtClean="0"/>
          </a:p>
          <a:p>
            <a:pPr lvl="1" rtl="0"/>
            <a:r>
              <a:rPr lang="en-US" dirty="0" smtClean="0"/>
              <a:t>High and low bandwidth links</a:t>
            </a:r>
            <a:endParaRPr lang="fa-IR" dirty="0" smtClean="0"/>
          </a:p>
          <a:p>
            <a:pPr lvl="1" rtl="0"/>
            <a:r>
              <a:rPr lang="en-US" dirty="0" smtClean="0"/>
              <a:t>Main-powered nodes and battery-powered nodes</a:t>
            </a:r>
          </a:p>
          <a:p>
            <a:pPr lvl="1" rtl="0"/>
            <a:r>
              <a:rPr lang="en-US" dirty="0" smtClean="0"/>
              <a:t>Time sensitive applications and normal applications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Objective Function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Objective Function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82880" y="1601450"/>
            <a:ext cx="8778240" cy="43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dirty="0" smtClean="0"/>
              <a:t>OF1: link quality (metric) and not encrypted link (limitation)</a:t>
            </a:r>
            <a:endParaRPr lang="fa-IR" dirty="0" smtClean="0"/>
          </a:p>
          <a:p>
            <a:pPr marL="0" indent="0" rtl="0">
              <a:buNone/>
            </a:pPr>
            <a:r>
              <a:rPr lang="en-US" dirty="0" smtClean="0"/>
              <a:t>OF2: delay (metric) and low quality links and battery powered nodes (limitation)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Objective Function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5476" y="2564904"/>
            <a:ext cx="8778240" cy="35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Objective Function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821468" y="1082926"/>
            <a:ext cx="7486255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582483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Source: </a:t>
            </a:r>
            <a:r>
              <a:rPr lang="en-US" sz="1600" dirty="0" smtClean="0"/>
              <a:t>Kim</a:t>
            </a:r>
            <a:r>
              <a:rPr lang="en-US" sz="1600" dirty="0"/>
              <a:t>, H.S., Kim, H., </a:t>
            </a:r>
            <a:r>
              <a:rPr lang="en-US" sz="1600" dirty="0" err="1"/>
              <a:t>Paek</a:t>
            </a:r>
            <a:r>
              <a:rPr lang="en-US" sz="1600" dirty="0"/>
              <a:t>, J. and </a:t>
            </a:r>
            <a:r>
              <a:rPr lang="en-US" sz="1600" dirty="0" err="1"/>
              <a:t>Bahk</a:t>
            </a:r>
            <a:r>
              <a:rPr lang="en-US" sz="1600" dirty="0"/>
              <a:t>, S., 2017. Load balancing under heavy traffic in RPL routing protocol for low power and </a:t>
            </a:r>
            <a:r>
              <a:rPr lang="en-US" sz="1600" dirty="0" err="1"/>
              <a:t>lossy</a:t>
            </a:r>
            <a:r>
              <a:rPr lang="en-US" sz="1600" dirty="0"/>
              <a:t> networks. </a:t>
            </a:r>
            <a:r>
              <a:rPr lang="en-US" sz="1600" i="1" dirty="0"/>
              <a:t>IEEE Transactions on Mobile Computing</a:t>
            </a:r>
            <a:r>
              <a:rPr lang="en-US" sz="1600" dirty="0"/>
              <a:t>, </a:t>
            </a:r>
            <a:r>
              <a:rPr lang="en-US" sz="1600" i="1" dirty="0"/>
              <a:t>16</a:t>
            </a:r>
            <a:r>
              <a:rPr lang="en-US" sz="1600" dirty="0"/>
              <a:t>(4), pp.964-979.</a:t>
            </a:r>
          </a:p>
        </p:txBody>
      </p:sp>
    </p:spTree>
    <p:extLst>
      <p:ext uri="{BB962C8B-B14F-4D97-AF65-F5344CB8AC3E}">
        <p14:creationId xmlns:p14="http://schemas.microsoft.com/office/powerpoint/2010/main" val="14906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DODAG’s root is usually an edge router which connects LLN to the backbone </a:t>
            </a:r>
            <a:r>
              <a:rPr lang="en-US" dirty="0" err="1" smtClean="0"/>
              <a:t>netwrok</a:t>
            </a:r>
            <a:endParaRPr lang="fa-IR" dirty="0" smtClean="0"/>
          </a:p>
          <a:p>
            <a:pPr rtl="0"/>
            <a:r>
              <a:rPr lang="en-US" dirty="0" smtClean="0"/>
              <a:t>Rank 1 is assigned to the DODAG’s root</a:t>
            </a:r>
          </a:p>
          <a:p>
            <a:pPr rtl="0"/>
            <a:r>
              <a:rPr lang="en-US" dirty="0" smtClean="0"/>
              <a:t>Node ranks are defined based on the objective function</a:t>
            </a:r>
            <a:endParaRPr lang="fa-IR" dirty="0" smtClean="0"/>
          </a:p>
          <a:p>
            <a:pPr rtl="0"/>
            <a:r>
              <a:rPr lang="en-US" dirty="0" smtClean="0"/>
              <a:t>Node rank is increased when moving toward the leaves</a:t>
            </a:r>
            <a:endParaRPr lang="fa-IR" dirty="0" smtClean="0"/>
          </a:p>
          <a:p>
            <a:pPr rtl="0"/>
            <a:r>
              <a:rPr lang="en-US" dirty="0" smtClean="0"/>
              <a:t>RPL is a proactive protocol</a:t>
            </a:r>
            <a:endParaRPr lang="fa-IR" dirty="0" smtClean="0"/>
          </a:p>
          <a:p>
            <a:pPr lvl="1" rtl="0"/>
            <a:r>
              <a:rPr lang="en-US" dirty="0" smtClean="0"/>
              <a:t>Alternative routes are taken into account as a part of the topology</a:t>
            </a:r>
            <a:endParaRPr lang="fa-IR" dirty="0" smtClean="0"/>
          </a:p>
          <a:p>
            <a:pPr rtl="0"/>
            <a:r>
              <a:rPr lang="en-US" dirty="0" smtClean="0"/>
              <a:t>RPL prefers local repair to global ones</a:t>
            </a:r>
            <a:endParaRPr lang="fa-IR" dirty="0" smtClean="0"/>
          </a:p>
          <a:p>
            <a:pPr lvl="1" rtl="0"/>
            <a:r>
              <a:rPr lang="en-US" dirty="0" smtClean="0"/>
              <a:t>Finding backup route with local methods</a:t>
            </a:r>
          </a:p>
          <a:p>
            <a:pPr rtl="0"/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Some notes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Application protocols are responsible for endpoint connections</a:t>
            </a:r>
            <a:endParaRPr lang="fa-IR" dirty="0" smtClean="0"/>
          </a:p>
          <a:p>
            <a:pPr lvl="1" rtl="0"/>
            <a:r>
              <a:rPr lang="en-US" dirty="0" smtClean="0"/>
              <a:t>Things or gateways and applications</a:t>
            </a:r>
            <a:endParaRPr lang="fa-IR" dirty="0" smtClean="0"/>
          </a:p>
          <a:p>
            <a:pPr rtl="0"/>
            <a:r>
              <a:rPr lang="en-US" dirty="0" smtClean="0"/>
              <a:t>Main challenges of these protocols:</a:t>
            </a:r>
            <a:endParaRPr lang="fa-IR" dirty="0" smtClean="0"/>
          </a:p>
          <a:p>
            <a:pPr lvl="1" rtl="0"/>
            <a:r>
              <a:rPr lang="en-US" dirty="0" smtClean="0"/>
              <a:t>Ability to implement on resource-limited devices</a:t>
            </a:r>
            <a:endParaRPr lang="fa-IR" dirty="0" smtClean="0"/>
          </a:p>
          <a:p>
            <a:pPr lvl="1" rtl="0"/>
            <a:r>
              <a:rPr lang="en-US" dirty="0" smtClean="0"/>
              <a:t>Mappings between formats used in resource-limited devices and WWW applications</a:t>
            </a:r>
            <a:endParaRPr lang="fa-IR" dirty="0" smtClean="0"/>
          </a:p>
          <a:p>
            <a:pPr marL="0" indent="0" rtl="0">
              <a:buNone/>
            </a:pPr>
            <a:endParaRPr lang="fa-IR" dirty="0" smtClean="0"/>
          </a:p>
          <a:p>
            <a:pPr lvl="1" rtl="0"/>
            <a:endParaRPr lang="fa-IR" dirty="0" smtClean="0"/>
          </a:p>
          <a:p>
            <a:pPr rtl="0"/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Application Layer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Request/Response Paradigm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71600" y="1275240"/>
            <a:ext cx="6400800" cy="49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Connection establishment between endpoints</a:t>
            </a:r>
            <a:endParaRPr lang="fa-IR" dirty="0" smtClean="0"/>
          </a:p>
          <a:p>
            <a:pPr rtl="0"/>
            <a:r>
              <a:rPr lang="en-US" dirty="0" smtClean="0"/>
              <a:t>This paradigm is best suited for applications that have one or more of these characteristics:</a:t>
            </a:r>
            <a:endParaRPr lang="fa-IR" dirty="0" smtClean="0"/>
          </a:p>
          <a:p>
            <a:pPr lvl="1" rtl="0"/>
            <a:r>
              <a:rPr lang="en-US" dirty="0" smtClean="0"/>
              <a:t>Client / Server architecture</a:t>
            </a:r>
            <a:endParaRPr lang="fa-IR" dirty="0" smtClean="0"/>
          </a:p>
          <a:p>
            <a:pPr lvl="1" rtl="0"/>
            <a:r>
              <a:rPr lang="en-US" dirty="0" smtClean="0"/>
              <a:t>Both endpoints tend to send to the other (interactive communication)</a:t>
            </a:r>
          </a:p>
          <a:p>
            <a:pPr lvl="1" rtl="0"/>
            <a:r>
              <a:rPr lang="en-US" dirty="0" smtClean="0"/>
              <a:t>Receiver requires acknowledgement information (for reliability)</a:t>
            </a:r>
            <a:endParaRPr lang="fa-IR" dirty="0" smtClean="0"/>
          </a:p>
          <a:p>
            <a:pPr marL="0" indent="0" rtl="0">
              <a:buNone/>
            </a:pP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Request/Response Paradigm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Publish/Subscribe paradigm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71600" y="1094568"/>
            <a:ext cx="6400800" cy="53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rtl="0"/>
            <a:r>
              <a:rPr lang="en-US" dirty="0" smtClean="0"/>
              <a:t>Device specifications</a:t>
            </a:r>
            <a:endParaRPr lang="fa-IR" dirty="0" smtClean="0"/>
          </a:p>
          <a:p>
            <a:pPr lvl="1" rtl="0"/>
            <a:r>
              <a:rPr lang="en-US" dirty="0" smtClean="0"/>
              <a:t>Broad spectrum of objects from computing nodes with all capabilities to devices with high limitations</a:t>
            </a:r>
            <a:endParaRPr lang="fa-IR" dirty="0" smtClean="0"/>
          </a:p>
          <a:p>
            <a:pPr lvl="1" rtl="0"/>
            <a:r>
              <a:rPr lang="en-US" dirty="0" smtClean="0"/>
              <a:t>Communicating technologies must be optimized to support low powered devices</a:t>
            </a:r>
            <a:endParaRPr lang="fa-IR" dirty="0" smtClean="0"/>
          </a:p>
          <a:p>
            <a:pPr rtl="0"/>
            <a:r>
              <a:rPr lang="en-US" dirty="0" smtClean="0"/>
              <a:t>Traffic specifications</a:t>
            </a:r>
            <a:endParaRPr lang="fa-IR" dirty="0" smtClean="0"/>
          </a:p>
          <a:p>
            <a:pPr lvl="1" rtl="0"/>
            <a:r>
              <a:rPr lang="en-US" dirty="0" smtClean="0"/>
              <a:t>Some applications have relaxing dependencies to resolve packet loss, delay and jitter (such as weather forecast applications) and some have hardened dependencies (such as jet’s engine control application)</a:t>
            </a:r>
            <a:endParaRPr lang="fa-IR" dirty="0" smtClean="0"/>
          </a:p>
          <a:p>
            <a:pPr lvl="1" rtl="0"/>
            <a:r>
              <a:rPr lang="en-US" dirty="0" smtClean="0"/>
              <a:t>Both applications use the same sensors (temperature sensor, pressure sensor)</a:t>
            </a:r>
            <a:endParaRPr lang="fa-IR" dirty="0" smtClean="0"/>
          </a:p>
          <a:p>
            <a:pPr rtl="0"/>
            <a:r>
              <a:rPr lang="en-US" dirty="0" smtClean="0"/>
              <a:t>Accessibility specifications</a:t>
            </a:r>
            <a:endParaRPr lang="fa-IR" dirty="0" smtClean="0"/>
          </a:p>
          <a:p>
            <a:pPr lvl="1" rtl="0"/>
            <a:r>
              <a:rPr lang="en-US" dirty="0" smtClean="0"/>
              <a:t>Wired or wireless technologies, short range or long range, static or dynamic device state</a:t>
            </a:r>
            <a:endParaRPr lang="fa-IR" dirty="0" smtClean="0"/>
          </a:p>
          <a:p>
            <a:pPr rtl="0"/>
            <a:r>
              <a:rPr lang="en-US" dirty="0" smtClean="0"/>
              <a:t>Scalability</a:t>
            </a:r>
            <a:endParaRPr lang="fa-IR" dirty="0" smtClean="0"/>
          </a:p>
          <a:p>
            <a:pPr lvl="1" rtl="0"/>
            <a:r>
              <a:rPr lang="en-US" dirty="0" smtClean="0"/>
              <a:t>Great number of edge devices</a:t>
            </a:r>
            <a:endParaRPr lang="fa-IR" dirty="0" smtClean="0"/>
          </a:p>
          <a:p>
            <a:pPr lvl="1" rtl="0"/>
            <a:r>
              <a:rPr lang="en-US" dirty="0" smtClean="0"/>
              <a:t>Delay challenges, slow convergence</a:t>
            </a: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smtClean="0"/>
              <a:t>Datalink layer challenges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Mostly known as Pub/Sub</a:t>
            </a:r>
            <a:endParaRPr lang="fa-IR" dirty="0" smtClean="0"/>
          </a:p>
          <a:p>
            <a:pPr rtl="0"/>
            <a:r>
              <a:rPr lang="en-US" dirty="0" smtClean="0"/>
              <a:t>Best suited for unidirectional connection</a:t>
            </a:r>
          </a:p>
          <a:p>
            <a:pPr lvl="1" rtl="0"/>
            <a:r>
              <a:rPr lang="en-US" dirty="0"/>
              <a:t>from </a:t>
            </a:r>
            <a:r>
              <a:rPr lang="en-US" dirty="0" smtClean="0"/>
              <a:t>a publisher to one or more subscribers</a:t>
            </a:r>
          </a:p>
          <a:p>
            <a:pPr rtl="0"/>
            <a:r>
              <a:rPr lang="en-US" dirty="0" smtClean="0"/>
              <a:t>Subscribers declare their interest in a concept; when the publisher has a new data in that class, it notifies it’s subscribers about the publish</a:t>
            </a:r>
            <a:endParaRPr lang="fa-IR" dirty="0" smtClean="0"/>
          </a:p>
          <a:p>
            <a:pPr rtl="0"/>
            <a:r>
              <a:rPr lang="en-US" dirty="0" smtClean="0"/>
              <a:t>This paradigm is most suitable for applications with these characteristics:</a:t>
            </a:r>
            <a:endParaRPr lang="fa-IR" dirty="0"/>
          </a:p>
          <a:p>
            <a:pPr lvl="1" rtl="0"/>
            <a:r>
              <a:rPr lang="en-US" dirty="0" smtClean="0"/>
              <a:t>Unidirectional connection between endpoints</a:t>
            </a:r>
            <a:endParaRPr lang="fa-IR" dirty="0"/>
          </a:p>
          <a:p>
            <a:pPr lvl="1" rtl="0"/>
            <a:r>
              <a:rPr lang="en-US" dirty="0" smtClean="0"/>
              <a:t>Better scalability using parallel and multi-part transport infrastructure</a:t>
            </a:r>
            <a:endParaRPr lang="fa-IR" dirty="0"/>
          </a:p>
          <a:p>
            <a:pPr rtl="0"/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Publish/Subscribe paradigm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CoAP</a:t>
            </a:r>
          </a:p>
          <a:p>
            <a:pPr rtl="0"/>
            <a:r>
              <a:rPr lang="en-US" dirty="0" smtClean="0"/>
              <a:t>MQTT</a:t>
            </a:r>
          </a:p>
          <a:p>
            <a:pPr rtl="0"/>
            <a:r>
              <a:rPr lang="en-US" dirty="0" smtClean="0"/>
              <a:t>AMQP</a:t>
            </a:r>
          </a:p>
          <a:p>
            <a:pPr rtl="0"/>
            <a:r>
              <a:rPr lang="en-US" dirty="0" smtClean="0"/>
              <a:t>XMPP</a:t>
            </a:r>
            <a:endParaRPr lang="fa-IR" dirty="0" smtClean="0"/>
          </a:p>
          <a:p>
            <a:pPr rtl="0"/>
            <a:r>
              <a:rPr lang="en-US" dirty="0" smtClean="0"/>
              <a:t>SIP</a:t>
            </a:r>
          </a:p>
          <a:p>
            <a:pPr rtl="0"/>
            <a:r>
              <a:rPr lang="en-US" dirty="0" smtClean="0"/>
              <a:t>DDS</a:t>
            </a:r>
          </a:p>
          <a:p>
            <a:pPr rtl="0"/>
            <a:r>
              <a:rPr lang="en-US" dirty="0" smtClean="0"/>
              <a:t>IEEE 1888</a:t>
            </a:r>
          </a:p>
          <a:p>
            <a:pPr rtl="0"/>
            <a:r>
              <a:rPr lang="en-US" dirty="0" err="1"/>
              <a:t>WebSocket</a:t>
            </a:r>
            <a:endParaRPr lang="en-US" dirty="0" smtClean="0"/>
          </a:p>
          <a:p>
            <a:pPr marL="0" indent="0" rtl="0">
              <a:buNone/>
            </a:pP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Application layer protocols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90000"/>
            </a:pPr>
            <a:r>
              <a:rPr lang="en-US" dirty="0" err="1"/>
              <a:t>CoAP</a:t>
            </a:r>
            <a:r>
              <a:rPr lang="fa-IR" dirty="0"/>
              <a:t> </a:t>
            </a:r>
            <a:r>
              <a:rPr lang="en-US" dirty="0" smtClean="0"/>
              <a:t>is abbreviation for</a:t>
            </a:r>
            <a:r>
              <a:rPr lang="fa-IR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Co</a:t>
            </a:r>
            <a:r>
              <a:rPr lang="en-US" dirty="0"/>
              <a:t>nstraint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pplication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/>
              <a:t>rotocol</a:t>
            </a:r>
            <a:endParaRPr lang="fa-IR" dirty="0"/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90000"/>
            </a:pPr>
            <a:r>
              <a:rPr lang="en-US" dirty="0"/>
              <a:t>RFC </a:t>
            </a:r>
            <a:r>
              <a:rPr lang="en-US" dirty="0" smtClean="0"/>
              <a:t>7252</a:t>
            </a:r>
            <a:endParaRPr lang="fa-IR" dirty="0"/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90000"/>
            </a:pPr>
            <a:r>
              <a:rPr lang="en-US" dirty="0" smtClean="0"/>
              <a:t>Lightened version of HTTP protocol</a:t>
            </a:r>
            <a:endParaRPr lang="fa-IR" dirty="0"/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90000"/>
            </a:pPr>
            <a:r>
              <a:rPr lang="en-US" dirty="0" err="1" smtClean="0"/>
              <a:t>Unlinke</a:t>
            </a:r>
            <a:r>
              <a:rPr lang="en-US" dirty="0" smtClean="0"/>
              <a:t> HTTP, </a:t>
            </a:r>
            <a:r>
              <a:rPr lang="en-US" dirty="0" err="1" smtClean="0"/>
              <a:t>CoAP</a:t>
            </a:r>
            <a:r>
              <a:rPr lang="en-US" dirty="0" smtClean="0"/>
              <a:t> protocol runs on UDP</a:t>
            </a:r>
            <a:endParaRPr lang="en-US" dirty="0"/>
          </a:p>
          <a:p>
            <a:pPr marL="0" indent="0" rtl="0">
              <a:buNone/>
            </a:pP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err="1" smtClean="0"/>
              <a:t>CoAP</a:t>
            </a:r>
            <a:r>
              <a:rPr lang="en-US" altLang="en-US" b="1" dirty="0" smtClean="0"/>
              <a:t> protocol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5334744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Message format in </a:t>
            </a:r>
            <a:r>
              <a:rPr lang="en-US" altLang="en-US" b="1" dirty="0" err="1" smtClean="0"/>
              <a:t>CoAP</a:t>
            </a:r>
            <a:r>
              <a:rPr lang="en-US" altLang="en-US" b="1" dirty="0" smtClean="0"/>
              <a:t> protocol</a:t>
            </a:r>
            <a:endParaRPr lang="fa-IR" altLang="en-US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dirty="0" smtClean="0"/>
              <a:t> </a:t>
            </a:r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 smtClean="0"/>
          </a:p>
          <a:p>
            <a:pPr marL="0" indent="0" rtl="0">
              <a:buNone/>
            </a:pPr>
            <a:endParaRPr lang="en-US" dirty="0"/>
          </a:p>
          <a:p>
            <a:pPr rtl="0"/>
            <a:r>
              <a:rPr lang="en-US" dirty="0" err="1" smtClean="0"/>
              <a:t>Ver</a:t>
            </a:r>
            <a:r>
              <a:rPr lang="en-US" dirty="0" smtClean="0"/>
              <a:t>: protocol version</a:t>
            </a:r>
            <a:endParaRPr lang="fa-IR" dirty="0" smtClean="0"/>
          </a:p>
          <a:p>
            <a:pPr rtl="0"/>
            <a:r>
              <a:rPr lang="en-US" dirty="0" smtClean="0"/>
              <a:t>T: message type (ACK, RESET, NON, CON)</a:t>
            </a:r>
          </a:p>
          <a:p>
            <a:pPr rtl="0"/>
            <a:r>
              <a:rPr lang="en-US" dirty="0" smtClean="0"/>
              <a:t>OC: Token field’s size</a:t>
            </a:r>
            <a:endParaRPr lang="fa-IR" dirty="0"/>
          </a:p>
          <a:p>
            <a:pPr rtl="0"/>
            <a:r>
              <a:rPr lang="en-US" dirty="0" smtClean="0"/>
              <a:t>Code: message class (request, response, etc.)</a:t>
            </a:r>
            <a:endParaRPr lang="fa-IR" dirty="0" smtClean="0"/>
          </a:p>
          <a:p>
            <a:pPr rtl="0"/>
            <a:r>
              <a:rPr lang="en-US" dirty="0" smtClean="0"/>
              <a:t>Message ID: self explanatory</a:t>
            </a:r>
            <a:endParaRPr lang="fa-I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269276" y="1066027"/>
            <a:ext cx="6605447" cy="17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Message types in </a:t>
            </a:r>
            <a:r>
              <a:rPr lang="en-US" altLang="en-US" b="1" dirty="0" err="1" smtClean="0"/>
              <a:t>CoAP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 smtClean="0"/>
              <a:t>Confirmable</a:t>
            </a:r>
          </a:p>
          <a:p>
            <a:pPr rtl="0"/>
            <a:r>
              <a:rPr lang="en-US" dirty="0" smtClean="0"/>
              <a:t>Non-Confirmable</a:t>
            </a:r>
          </a:p>
          <a:p>
            <a:pPr rtl="0"/>
            <a:r>
              <a:rPr lang="en-US" dirty="0" smtClean="0"/>
              <a:t>Acknowledgement</a:t>
            </a:r>
          </a:p>
          <a:p>
            <a:pPr rtl="0"/>
            <a:r>
              <a:rPr lang="en-US" dirty="0" smtClean="0"/>
              <a:t>Reset</a:t>
            </a:r>
          </a:p>
          <a:p>
            <a:pPr rtl="0"/>
            <a:r>
              <a:rPr lang="en-US" dirty="0" smtClean="0"/>
              <a:t>Separate response</a:t>
            </a:r>
          </a:p>
          <a:p>
            <a:pPr rtl="0"/>
            <a:r>
              <a:rPr lang="en-US" dirty="0" smtClean="0"/>
              <a:t>Piggybacked response</a:t>
            </a:r>
          </a:p>
          <a:p>
            <a:pPr rtl="0"/>
            <a:endParaRPr lang="en-US" dirty="0" smtClean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Message types in </a:t>
            </a:r>
            <a:r>
              <a:rPr lang="en-US" altLang="en-US" b="1" dirty="0" err="1" smtClean="0"/>
              <a:t>CoAP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13" y="1071668"/>
            <a:ext cx="3064214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1668"/>
            <a:ext cx="285044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5200"/>
            <a:ext cx="2376264" cy="2834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46" y="3526621"/>
            <a:ext cx="293658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HTTP and </a:t>
            </a:r>
            <a:r>
              <a:rPr lang="en-US" altLang="en-US" b="1" dirty="0" err="1" smtClean="0"/>
              <a:t>CoAP</a:t>
            </a:r>
            <a:r>
              <a:rPr lang="en-US" altLang="en-US" b="1" dirty="0" smtClean="0"/>
              <a:t> stack comparison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49796" y="1589071"/>
            <a:ext cx="8229600" cy="42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fa-IR" dirty="0" smtClean="0"/>
              <a:t> </a:t>
            </a:r>
            <a:r>
              <a:rPr lang="en-US" dirty="0" smtClean="0"/>
              <a:t>Abbreviated from</a:t>
            </a:r>
            <a:r>
              <a:rPr lang="fa-IR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essage </a:t>
            </a:r>
            <a:r>
              <a:rPr lang="en-US" dirty="0">
                <a:solidFill>
                  <a:srgbClr val="C00000"/>
                </a:solidFill>
              </a:rPr>
              <a:t>Q</a:t>
            </a:r>
            <a:r>
              <a:rPr lang="en-US" dirty="0"/>
              <a:t>ueue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/>
              <a:t>elemetry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ransport</a:t>
            </a:r>
            <a:endParaRPr lang="fa-IR" dirty="0" smtClean="0"/>
          </a:p>
          <a:p>
            <a:pPr rtl="0"/>
            <a:r>
              <a:rPr lang="en-US" dirty="0" smtClean="0"/>
              <a:t>Based on Pub/Sub paradigm</a:t>
            </a:r>
            <a:endParaRPr lang="fa-IR" dirty="0" smtClean="0"/>
          </a:p>
          <a:p>
            <a:pPr rtl="0"/>
            <a:r>
              <a:rPr lang="en-US" dirty="0" smtClean="0"/>
              <a:t>Based on Client/Server architecture</a:t>
            </a:r>
            <a:endParaRPr lang="fa-IR" dirty="0" smtClean="0"/>
          </a:p>
          <a:p>
            <a:pPr rtl="0"/>
            <a:r>
              <a:rPr lang="en-US" dirty="0" smtClean="0"/>
              <a:t>This protocol runs on TCP</a:t>
            </a:r>
            <a:endParaRPr lang="fa-IR" dirty="0" smtClean="0"/>
          </a:p>
          <a:p>
            <a:pPr rtl="0"/>
            <a:r>
              <a:rPr lang="en-US" dirty="0" smtClean="0"/>
              <a:t>Best suited for devices with low resources which use unreliable low-bandwidth links</a:t>
            </a:r>
            <a:endParaRPr lang="fa-IR" dirty="0" smtClean="0"/>
          </a:p>
          <a:p>
            <a:pPr rtl="0"/>
            <a:r>
              <a:rPr lang="en-US" dirty="0" smtClean="0"/>
              <a:t>Client subscribes for some topics and gets their updates</a:t>
            </a:r>
            <a:endParaRPr lang="fa-IR" dirty="0" smtClean="0"/>
          </a:p>
          <a:p>
            <a:pPr rtl="0"/>
            <a:endParaRPr lang="fa-IR" dirty="0" smtClean="0"/>
          </a:p>
          <a:p>
            <a:pPr rtl="0"/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MQTT protocol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 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Pub/Sub procedure in MQTT protocol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914400" y="1946616"/>
            <a:ext cx="7315200" cy="303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MQTT architecture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49796" y="1628975"/>
            <a:ext cx="8229600" cy="424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 </a:t>
            </a: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smtClean="0"/>
              <a:t>Datalink layer challenges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82880" y="1700808"/>
            <a:ext cx="8778240" cy="38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0">
              <a:buNone/>
            </a:pPr>
            <a:r>
              <a:rPr lang="fa-IR" dirty="0" smtClean="0"/>
              <a:t> 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AMQP architecture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49796" y="1412776"/>
            <a:ext cx="8229600" cy="37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52735"/>
            <a:ext cx="8928992" cy="5765725"/>
          </a:xfrm>
        </p:spPr>
        <p:txBody>
          <a:bodyPr>
            <a:normAutofit fontScale="85000" lnSpcReduction="20000"/>
          </a:bodyPr>
          <a:lstStyle/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 smtClean="0"/>
          </a:p>
          <a:p>
            <a:pPr marL="0" indent="0" rtl="0">
              <a:buNone/>
            </a:pPr>
            <a:r>
              <a:rPr lang="fa-IR" dirty="0" smtClean="0"/>
              <a:t>  </a:t>
            </a:r>
            <a:endParaRPr lang="en-US" dirty="0" smtClean="0"/>
          </a:p>
          <a:p>
            <a:pPr marL="0" indent="0" rtl="0">
              <a:buNone/>
            </a:pPr>
            <a:endParaRPr lang="en-US" dirty="0" smtClean="0"/>
          </a:p>
          <a:p>
            <a:pPr marL="0" indent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Source: </a:t>
            </a:r>
            <a:r>
              <a:rPr lang="en-US" dirty="0" smtClean="0"/>
              <a:t>Al-</a:t>
            </a:r>
            <a:r>
              <a:rPr lang="en-US" dirty="0" err="1" smtClean="0"/>
              <a:t>Fuqaha</a:t>
            </a:r>
            <a:r>
              <a:rPr lang="en-US" dirty="0" smtClean="0"/>
              <a:t> et al., Internet </a:t>
            </a:r>
            <a:r>
              <a:rPr lang="en-US" dirty="0"/>
              <a:t>of Things: A Survey on </a:t>
            </a:r>
            <a:r>
              <a:rPr lang="en-US" dirty="0" smtClean="0"/>
              <a:t>Enabling Technologies</a:t>
            </a:r>
            <a:r>
              <a:rPr lang="en-US" dirty="0"/>
              <a:t>, Protocols, and </a:t>
            </a:r>
            <a:r>
              <a:rPr lang="en-US" dirty="0" smtClean="0"/>
              <a:t>Applications, IEEE Communication Surveys and Tutorials, 2015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AMQP architecture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135596" y="1058488"/>
            <a:ext cx="6858000" cy="49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dirty="0" smtClean="0"/>
              <a:t>Different low powered wireless networks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77052"/>
            <a:ext cx="8778240" cy="41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 smtClean="0"/>
              <a:t>IEEE 802.15.4</a:t>
            </a:r>
          </a:p>
          <a:p>
            <a:pPr rtl="0"/>
            <a:r>
              <a:rPr lang="en-US" dirty="0" err="1" smtClean="0"/>
              <a:t>Zigbee</a:t>
            </a:r>
            <a:endParaRPr lang="en-US" dirty="0" smtClean="0"/>
          </a:p>
          <a:p>
            <a:pPr rtl="0"/>
            <a:r>
              <a:rPr lang="en-US" dirty="0" smtClean="0"/>
              <a:t>Z-Wave</a:t>
            </a:r>
          </a:p>
          <a:p>
            <a:pPr rtl="0"/>
            <a:r>
              <a:rPr lang="en-US" dirty="0" smtClean="0"/>
              <a:t>Wireless HART</a:t>
            </a:r>
          </a:p>
          <a:p>
            <a:pPr rtl="0"/>
            <a:r>
              <a:rPr lang="en-US" dirty="0" smtClean="0"/>
              <a:t>ISA 100</a:t>
            </a:r>
          </a:p>
          <a:p>
            <a:pPr rtl="0"/>
            <a:r>
              <a:rPr lang="en-US" dirty="0" smtClean="0"/>
              <a:t>NRF</a:t>
            </a:r>
          </a:p>
          <a:p>
            <a:pPr rtl="0"/>
            <a:r>
              <a:rPr lang="en-US" dirty="0" smtClean="0"/>
              <a:t>Bluetooth Low Energy</a:t>
            </a:r>
            <a:r>
              <a:rPr lang="en-US" dirty="0"/>
              <a:t> </a:t>
            </a:r>
            <a:r>
              <a:rPr lang="en-US" dirty="0" smtClean="0"/>
              <a:t>(BLE)</a:t>
            </a:r>
            <a:r>
              <a:rPr lang="fa-IR" dirty="0" smtClean="0"/>
              <a:t> یا </a:t>
            </a:r>
            <a:r>
              <a:rPr lang="en-US" dirty="0" smtClean="0"/>
              <a:t>Smart Bluetooth</a:t>
            </a:r>
          </a:p>
          <a:p>
            <a:pPr rtl="0"/>
            <a:r>
              <a:rPr lang="en-US" dirty="0" smtClean="0"/>
              <a:t>NFC</a:t>
            </a:r>
            <a:endParaRPr lang="fa-IR" dirty="0"/>
          </a:p>
          <a:p>
            <a:pPr rtl="0"/>
            <a:r>
              <a:rPr lang="en-US" dirty="0" smtClean="0"/>
              <a:t>RFID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Low powered short range wireless networks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 smtClean="0"/>
              <a:t>GSM</a:t>
            </a:r>
          </a:p>
          <a:p>
            <a:pPr rtl="0"/>
            <a:r>
              <a:rPr lang="en-US" dirty="0" smtClean="0"/>
              <a:t>LTE-A</a:t>
            </a:r>
          </a:p>
          <a:p>
            <a:pPr rtl="0"/>
            <a:r>
              <a:rPr lang="en-US" dirty="0" err="1" smtClean="0"/>
              <a:t>LoRa</a:t>
            </a:r>
            <a:endParaRPr lang="en-US" dirty="0" smtClean="0"/>
          </a:p>
          <a:p>
            <a:pPr rtl="0"/>
            <a:r>
              <a:rPr lang="en-US" dirty="0" err="1" smtClean="0"/>
              <a:t>SigFox</a:t>
            </a:r>
            <a:endParaRPr lang="en-US" dirty="0" smtClean="0"/>
          </a:p>
          <a:p>
            <a:pPr rtl="0"/>
            <a:r>
              <a:rPr lang="en-US" dirty="0" smtClean="0"/>
              <a:t>NB-IoT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Low powered long range wireless networks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fontAlgn="auto">
              <a:lnSpc>
                <a:spcPct val="135000"/>
              </a:lnSpc>
              <a:spcAft>
                <a:spcPts val="0"/>
              </a:spcAft>
              <a:defRPr/>
            </a:pPr>
            <a:r>
              <a:rPr lang="en-US" altLang="en-US" b="1" dirty="0" smtClean="0"/>
              <a:t>Dominating wireless technologies in </a:t>
            </a:r>
            <a:r>
              <a:rPr lang="en-US" altLang="en-US" b="1" dirty="0" err="1" smtClean="0"/>
              <a:t>IoT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5476" y="1305200"/>
            <a:ext cx="8778240" cy="48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Arial"/>
        <a:ea typeface=""/>
        <a:cs typeface="B Titr"/>
      </a:majorFont>
      <a:minorFont>
        <a:latin typeface="Arial"/>
        <a:ea typeface=""/>
        <a:cs typeface="B Nazan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8C4F543-CB5C-4FFC-BFDF-5F3B1AC93FAB}" vid="{6EC2F159-D004-4544-9371-8ABDCB33D9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2714</TotalTime>
  <Words>2006</Words>
  <Application>Microsoft Office PowerPoint</Application>
  <PresentationFormat>On-screen Show (4:3)</PresentationFormat>
  <Paragraphs>396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ＭＳ Ｐゴシック</vt:lpstr>
      <vt:lpstr>Arial</vt:lpstr>
      <vt:lpstr>B Nazanin</vt:lpstr>
      <vt:lpstr>B Titr</vt:lpstr>
      <vt:lpstr>IranNastaliq</vt:lpstr>
      <vt:lpstr>Times New Roman</vt:lpstr>
      <vt:lpstr>Wingdings</vt:lpstr>
      <vt:lpstr>Theme2</vt:lpstr>
      <vt:lpstr> Internet of Things (IoT)  Professor: Dr. Sadoon Azizi s.azizi@uok.ac.ir Faculty of Engineering Department of Computer and IT Engineering</vt:lpstr>
      <vt:lpstr>This chapter’s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Destination Oriented Directed Acyclic Graph (DODAG)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Organization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هوش مصنوعی</dc:title>
  <dc:subject>فصل اول- مقدمه</dc:subject>
  <dc:creator>Your User Name</dc:creator>
  <cp:lastModifiedBy>Zharfa</cp:lastModifiedBy>
  <cp:revision>276</cp:revision>
  <dcterms:created xsi:type="dcterms:W3CDTF">2006-10-17T18:06:34Z</dcterms:created>
  <dcterms:modified xsi:type="dcterms:W3CDTF">2018-10-03T16:50:28Z</dcterms:modified>
</cp:coreProperties>
</file>